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87" r:id="rId4"/>
    <p:sldId id="261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257" r:id="rId27"/>
    <p:sldId id="259" r:id="rId28"/>
    <p:sldId id="264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AA9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>
        <p:scale>
          <a:sx n="50" d="100"/>
          <a:sy n="50" d="100"/>
        </p:scale>
        <p:origin x="1300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50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5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7.png"/><Relationship Id="rId5" Type="http://schemas.openxmlformats.org/officeDocument/2006/relationships/image" Target="../media/image25.wmf"/><Relationship Id="rId15" Type="http://schemas.openxmlformats.org/officeDocument/2006/relationships/image" Target="../media/image10.wmf"/><Relationship Id="rId10" Type="http://schemas.openxmlformats.org/officeDocument/2006/relationships/image" Target="../media/image26.png"/><Relationship Id="rId4" Type="http://schemas.openxmlformats.org/officeDocument/2006/relationships/image" Target="../media/image24.wmf"/><Relationship Id="rId9" Type="http://schemas.openxmlformats.org/officeDocument/2006/relationships/image" Target="../media/image9.wmf"/><Relationship Id="rId1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11" Type="http://schemas.openxmlformats.org/officeDocument/2006/relationships/image" Target="../media/image15.wmf"/><Relationship Id="rId5" Type="http://schemas.openxmlformats.org/officeDocument/2006/relationships/image" Target="../media/image30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4.png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9" y="-191343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教育机构通用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31B9AB8-DB9C-44D6-B1A9-9FC506821BA9}"/>
              </a:ext>
            </a:extLst>
          </p:cNvPr>
          <p:cNvSpPr txBox="1"/>
          <p:nvPr/>
        </p:nvSpPr>
        <p:spPr>
          <a:xfrm>
            <a:off x="2872018" y="866558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TEACHERS</a:t>
            </a:r>
            <a:r>
              <a:rPr lang="en-US" altLang="zh-CN" sz="7200" b="1" dirty="0">
                <a:solidFill>
                  <a:srgbClr val="559A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COURSEWARE</a:t>
            </a:r>
            <a:endParaRPr lang="zh-CN" altLang="en-US" sz="7200" b="1" dirty="0">
              <a:solidFill>
                <a:srgbClr val="559A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6C0DD201-FD0B-4F5B-AC72-C1506A6D9DA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82A726-AC8C-465A-9998-C10E5CCF12D4}"/>
              </a:ext>
            </a:extLst>
          </p:cNvPr>
          <p:cNvSpPr txBox="1"/>
          <p:nvPr/>
        </p:nvSpPr>
        <p:spPr>
          <a:xfrm>
            <a:off x="2838994" y="1968137"/>
            <a:ext cx="706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TRƯỜNG THCS LÊ QUÝ ĐÔN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6088C61E-D40A-4F07-8F73-E49A2674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554735"/>
            <a:ext cx="3618107" cy="1673134"/>
          </a:xfrm>
          <a:prstGeom prst="rect">
            <a:avLst/>
          </a:prstGeom>
          <a:noFill/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33499F42-F488-4660-B848-5C41C060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38" y="1063626"/>
            <a:ext cx="7010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6</a:t>
            </a:r>
            <a:r>
              <a:rPr lang="en-US" altLang="en-US" sz="2000" b="1" u="sng"/>
              <a:t>.</a:t>
            </a:r>
            <a:r>
              <a:rPr lang="en-US" altLang="en-US" sz="2000" b="1"/>
              <a:t> Trong Excel, để kẻ đường biên ta dùng lệnh nào?</a:t>
            </a:r>
          </a:p>
          <a:p>
            <a:endParaRPr lang="en-US" altLang="en-US" sz="2000" b="1"/>
          </a:p>
          <a:p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1C31FC"/>
                </a:solidFill>
              </a:rPr>
              <a:t>A.</a:t>
            </a:r>
            <a:r>
              <a:rPr lang="en-US" altLang="en-US" sz="2000" b="1"/>
              <a:t> Boders		</a:t>
            </a:r>
            <a:r>
              <a:rPr lang="en-US" altLang="en-US" sz="2000" b="1">
                <a:solidFill>
                  <a:srgbClr val="1C31FC"/>
                </a:solidFill>
              </a:rPr>
              <a:t>B.</a:t>
            </a:r>
            <a:r>
              <a:rPr lang="en-US" altLang="en-US" sz="2000" b="1"/>
              <a:t> Merge and center</a:t>
            </a:r>
          </a:p>
          <a:p>
            <a:endParaRPr lang="en-US" altLang="en-US" sz="2000" b="1"/>
          </a:p>
          <a:p>
            <a:r>
              <a:rPr lang="en-US" altLang="en-US" sz="2000" b="1">
                <a:solidFill>
                  <a:srgbClr val="1C31FC"/>
                </a:solidFill>
              </a:rPr>
              <a:t> C.</a:t>
            </a:r>
            <a:r>
              <a:rPr lang="en-US" altLang="en-US" sz="2000" b="1"/>
              <a:t> Center</a:t>
            </a:r>
            <a:r>
              <a:rPr lang="en-US" altLang="en-US"/>
              <a:t> </a:t>
            </a:r>
            <a:r>
              <a:rPr lang="en-US" altLang="en-US" sz="2000" b="1">
                <a:solidFill>
                  <a:srgbClr val="1C31FC"/>
                </a:solidFill>
              </a:rPr>
              <a:t>	             	D.</a:t>
            </a:r>
            <a:r>
              <a:rPr lang="en-US" altLang="en-US" sz="2000" b="1"/>
              <a:t> Bord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E3F5C7D-45FA-4080-B704-A9AB3C2EC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6389" name="Oval 5">
            <a:extLst>
              <a:ext uri="{FF2B5EF4-FFF2-40B4-BE49-F238E27FC236}">
                <a16:creationId xmlns:a16="http://schemas.microsoft.com/office/drawing/2014/main" id="{F9866C1C-F2C0-47DF-9E24-0484C59F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14" y="164782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2" name="Picture 16">
            <a:extLst>
              <a:ext uri="{FF2B5EF4-FFF2-40B4-BE49-F238E27FC236}">
                <a16:creationId xmlns:a16="http://schemas.microsoft.com/office/drawing/2014/main" id="{F95EFC64-8465-45F9-B8A1-A50E8B3B4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3700464"/>
            <a:ext cx="592138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8">
            <a:extLst>
              <a:ext uri="{FF2B5EF4-FFF2-40B4-BE49-F238E27FC236}">
                <a16:creationId xmlns:a16="http://schemas.microsoft.com/office/drawing/2014/main" id="{4198E27B-BAEE-4A06-BC0E-1B37B2A82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713164"/>
            <a:ext cx="1519238" cy="30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Rectangle 10">
            <a:extLst>
              <a:ext uri="{FF2B5EF4-FFF2-40B4-BE49-F238E27FC236}">
                <a16:creationId xmlns:a16="http://schemas.microsoft.com/office/drawing/2014/main" id="{92479943-1341-4798-A8DC-B42553C66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2765426"/>
            <a:ext cx="808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en-US" altLang="en-US" sz="2000" b="1" u="sng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7.</a:t>
            </a:r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Để thay đổi cỡ chữ cho trang tính ta chọn nút lệnh nào trong các nút lệnh sau:</a:t>
            </a:r>
            <a:endParaRPr lang="en-US" altLang="en-US" sz="2000" b="1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BC881EAA-EAFA-460E-B117-DF9A22FF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050" y="3659158"/>
            <a:ext cx="4732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endParaRPr lang="en-US" altLang="en-US" sz="20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96" name="Rectangle 12">
            <a:extLst>
              <a:ext uri="{FF2B5EF4-FFF2-40B4-BE49-F238E27FC236}">
                <a16:creationId xmlns:a16="http://schemas.microsoft.com/office/drawing/2014/main" id="{D70432F5-08E1-4A24-83D1-EE7E17400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3681383"/>
            <a:ext cx="476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endParaRPr lang="en-US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3457D920-C045-4D83-A624-F7EDE80D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3711576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endParaRPr lang="en-US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7E5754C0-B457-4FB6-8508-4893304CB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60134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4B9F6680-9E08-41B3-94CE-FCBBA4FBF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4" y="3681414"/>
            <a:ext cx="76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C31FC"/>
                </a:solidFill>
              </a:rPr>
              <a:t>A.</a:t>
            </a:r>
          </a:p>
        </p:txBody>
      </p:sp>
      <p:sp>
        <p:nvSpPr>
          <p:cNvPr id="16400" name="Oval 16">
            <a:extLst>
              <a:ext uri="{FF2B5EF4-FFF2-40B4-BE49-F238E27FC236}">
                <a16:creationId xmlns:a16="http://schemas.microsoft.com/office/drawing/2014/main" id="{3072C27F-43E8-4375-9B00-AE3641BD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639" y="3657601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7DE25481-4CC5-40CF-BC56-8853B252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4" y="4341814"/>
            <a:ext cx="7761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en-US" altLang="en-US" sz="2000" b="1" u="sng">
                <a:solidFill>
                  <a:srgbClr val="1C31FC"/>
                </a:solidFill>
              </a:rPr>
              <a:t>Câu 8.</a:t>
            </a:r>
            <a:r>
              <a:rPr lang="en-US" altLang="en-US" sz="2000" b="1"/>
              <a:t> Để  </a:t>
            </a:r>
            <a:r>
              <a:rPr lang="en-US" altLang="en-US" sz="2000" b="1" i="1"/>
              <a:t>thay đổi màu chữ</a:t>
            </a:r>
            <a:r>
              <a:rPr lang="en-US" altLang="en-US" sz="2000" b="1"/>
              <a:t> trên bảng tính, ta sử dụng nút lệnh nào:</a:t>
            </a: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185077FA-9BAD-42A2-B403-0D8B9360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5199064"/>
            <a:ext cx="769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C31FC"/>
                </a:solidFill>
              </a:rPr>
              <a:t>A.</a:t>
            </a:r>
          </a:p>
        </p:txBody>
      </p:sp>
      <p:sp>
        <p:nvSpPr>
          <p:cNvPr id="16407" name="Rectangle 23">
            <a:extLst>
              <a:ext uri="{FF2B5EF4-FFF2-40B4-BE49-F238E27FC236}">
                <a16:creationId xmlns:a16="http://schemas.microsoft.com/office/drawing/2014/main" id="{78B14B46-EFD4-462C-BB1C-5BD29650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06" name="Object 22">
            <a:extLst>
              <a:ext uri="{FF2B5EF4-FFF2-40B4-BE49-F238E27FC236}">
                <a16:creationId xmlns:a16="http://schemas.microsoft.com/office/drawing/2014/main" id="{44990E23-6D8F-45DB-8B1A-706AE8DA1E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7038" y="5154613"/>
          <a:ext cx="6207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6" imgW="371475" imgH="238125" progId="Paint.Picture">
                  <p:embed/>
                </p:oleObj>
              </mc:Choice>
              <mc:Fallback>
                <p:oleObj name="Bitmap Image" r:id="rId6" imgW="371475" imgH="238125" progId="Paint.Picture">
                  <p:embed/>
                  <p:pic>
                    <p:nvPicPr>
                      <p:cNvPr id="16406" name="Object 22">
                        <a:extLst>
                          <a:ext uri="{FF2B5EF4-FFF2-40B4-BE49-F238E27FC236}">
                            <a16:creationId xmlns:a16="http://schemas.microsoft.com/office/drawing/2014/main" id="{44990E23-6D8F-45DB-8B1A-706AE8DA1E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5154613"/>
                        <a:ext cx="620712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8" name="Rectangle 24">
            <a:extLst>
              <a:ext uri="{FF2B5EF4-FFF2-40B4-BE49-F238E27FC236}">
                <a16:creationId xmlns:a16="http://schemas.microsoft.com/office/drawing/2014/main" id="{0192EFB3-816F-466E-BA31-6D0BD8603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162521"/>
            <a:ext cx="4732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endParaRPr lang="en-US" altLang="en-US" sz="20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409" name="Rectangle 25">
            <a:extLst>
              <a:ext uri="{FF2B5EF4-FFF2-40B4-BE49-F238E27FC236}">
                <a16:creationId xmlns:a16="http://schemas.microsoft.com/office/drawing/2014/main" id="{0CB36D00-8A7B-4416-9DB2-717CCE7D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5168871"/>
            <a:ext cx="476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endParaRPr lang="en-US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411" name="Rectangle 27">
            <a:extLst>
              <a:ext uri="{FF2B5EF4-FFF2-40B4-BE49-F238E27FC236}">
                <a16:creationId xmlns:a16="http://schemas.microsoft.com/office/drawing/2014/main" id="{1EEB0CC3-CC1E-4E48-972E-5836C3BC0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10" name="Object 26">
            <a:extLst>
              <a:ext uri="{FF2B5EF4-FFF2-40B4-BE49-F238E27FC236}">
                <a16:creationId xmlns:a16="http://schemas.microsoft.com/office/drawing/2014/main" id="{320953C2-122A-496E-8FE8-2356405296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9026" y="5207000"/>
          <a:ext cx="576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8" imgW="361950" imgH="219075" progId="Paint.Picture">
                  <p:embed/>
                </p:oleObj>
              </mc:Choice>
              <mc:Fallback>
                <p:oleObj name="Bitmap Image" r:id="rId8" imgW="361950" imgH="219075" progId="Paint.Picture">
                  <p:embed/>
                  <p:pic>
                    <p:nvPicPr>
                      <p:cNvPr id="16410" name="Object 26">
                        <a:extLst>
                          <a:ext uri="{FF2B5EF4-FFF2-40B4-BE49-F238E27FC236}">
                            <a16:creationId xmlns:a16="http://schemas.microsoft.com/office/drawing/2014/main" id="{320953C2-122A-496E-8FE8-2356405296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6" y="5207000"/>
                        <a:ext cx="5762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12" name="Picture 28">
            <a:extLst>
              <a:ext uri="{FF2B5EF4-FFF2-40B4-BE49-F238E27FC236}">
                <a16:creationId xmlns:a16="http://schemas.microsoft.com/office/drawing/2014/main" id="{0CF84231-5318-44C6-B931-E9173E0D9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89787" r="71133" b="6383"/>
          <a:stretch>
            <a:fillRect/>
          </a:stretch>
        </p:blipFill>
        <p:spPr bwMode="auto">
          <a:xfrm>
            <a:off x="8294689" y="5180013"/>
            <a:ext cx="4222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Rectangle 29">
            <a:extLst>
              <a:ext uri="{FF2B5EF4-FFF2-40B4-BE49-F238E27FC236}">
                <a16:creationId xmlns:a16="http://schemas.microsoft.com/office/drawing/2014/main" id="{20644F29-5529-4DBF-BB2A-1A480E758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5184776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endParaRPr lang="en-US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414" name="Picture 30">
            <a:extLst>
              <a:ext uri="{FF2B5EF4-FFF2-40B4-BE49-F238E27FC236}">
                <a16:creationId xmlns:a16="http://schemas.microsoft.com/office/drawing/2014/main" id="{45460CB0-F679-487D-A5B5-4309382BF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89787" r="56778" b="6383"/>
          <a:stretch>
            <a:fillRect/>
          </a:stretch>
        </p:blipFill>
        <p:spPr bwMode="auto">
          <a:xfrm>
            <a:off x="2668589" y="5186363"/>
            <a:ext cx="600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Oval 31">
            <a:extLst>
              <a:ext uri="{FF2B5EF4-FFF2-40B4-BE49-F238E27FC236}">
                <a16:creationId xmlns:a16="http://schemas.microsoft.com/office/drawing/2014/main" id="{30CFF626-48A5-4BB7-A380-937CF071F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5145088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Text Box 32">
            <a:extLst>
              <a:ext uri="{FF2B5EF4-FFF2-40B4-BE49-F238E27FC236}">
                <a16:creationId xmlns:a16="http://schemas.microsoft.com/office/drawing/2014/main" id="{94970721-83E1-4127-9275-485C36910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pic>
        <p:nvPicPr>
          <p:cNvPr id="16417" name="Picture 33">
            <a:extLst>
              <a:ext uri="{FF2B5EF4-FFF2-40B4-BE49-F238E27FC236}">
                <a16:creationId xmlns:a16="http://schemas.microsoft.com/office/drawing/2014/main" id="{F71CA8EE-994A-4FB1-BAEF-88A39DB4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1" y="3702051"/>
            <a:ext cx="102711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8" name="Picture 34">
            <a:extLst>
              <a:ext uri="{FF2B5EF4-FFF2-40B4-BE49-F238E27FC236}">
                <a16:creationId xmlns:a16="http://schemas.microsoft.com/office/drawing/2014/main" id="{DBA814CB-1F33-4DB2-AF8D-D05F6957E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9" y="3716338"/>
            <a:ext cx="1468437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9" name="Picture 35">
            <a:extLst>
              <a:ext uri="{FF2B5EF4-FFF2-40B4-BE49-F238E27FC236}">
                <a16:creationId xmlns:a16="http://schemas.microsoft.com/office/drawing/2014/main" id="{5A0DB3E9-E1CF-46C2-A718-434587729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1" t="9575" r="45506" b="86595"/>
          <a:stretch>
            <a:fillRect/>
          </a:stretch>
        </p:blipFill>
        <p:spPr bwMode="auto">
          <a:xfrm>
            <a:off x="3348038" y="1624013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17614">
            <a:extLst>
              <a:ext uri="{FF2B5EF4-FFF2-40B4-BE49-F238E27FC236}">
                <a16:creationId xmlns:a16="http://schemas.microsoft.com/office/drawing/2014/main" id="{3A3E07BC-A77B-4266-97F6-888767EB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6" y="2211389"/>
            <a:ext cx="5191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1" name="Picture 17615">
            <a:extLst>
              <a:ext uri="{FF2B5EF4-FFF2-40B4-BE49-F238E27FC236}">
                <a16:creationId xmlns:a16="http://schemas.microsoft.com/office/drawing/2014/main" id="{A610EAEF-BD2E-4002-A3CD-798B24A5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1590676"/>
            <a:ext cx="51435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22" name="Picture 38">
            <a:extLst>
              <a:ext uri="{FF2B5EF4-FFF2-40B4-BE49-F238E27FC236}">
                <a16:creationId xmlns:a16="http://schemas.microsoft.com/office/drawing/2014/main" id="{E1E82A54-2283-4BB8-8919-3356FE4C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25266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/>
      <p:bldP spid="16396" grpId="0"/>
      <p:bldP spid="16397" grpId="0"/>
      <p:bldP spid="16399" grpId="0"/>
      <p:bldP spid="16399" grpId="1"/>
      <p:bldP spid="16403" grpId="0"/>
      <p:bldP spid="16404" grpId="0"/>
      <p:bldP spid="16404" grpId="1"/>
      <p:bldP spid="16408" grpId="0"/>
      <p:bldP spid="16409" grpId="0"/>
      <p:bldP spid="16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BA0B6DE7-2F6C-4256-8BAA-1B55E63F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2285"/>
            <a:ext cx="3618107" cy="1673134"/>
          </a:xfrm>
          <a:prstGeom prst="rect">
            <a:avLst/>
          </a:prstGeom>
          <a:noFill/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990F5D26-D53A-46F2-95B8-C50B2149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652B6FC-F6B2-4D9E-A0FB-FCB2B7784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1108076"/>
            <a:ext cx="7799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altLang="en-US" sz="2000" b="1" u="sng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9.</a:t>
            </a:r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Ô A1 của trang tính có số </a:t>
            </a:r>
            <a:r>
              <a:rPr lang="nl-NL" altLang="en-US" sz="2000" b="1">
                <a:solidFill>
                  <a:srgbClr val="1C31F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1.757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  Sau khi chọn ô A1, nháy chuột 1 lần vào nút        </a:t>
            </a:r>
            <a:r>
              <a:rPr lang="nl-NL" altLang="en-US" sz="2000" b="1"/>
              <a:t>thì kết quả hiển thị ở ô A1 sẽ là:</a:t>
            </a:r>
            <a:endParaRPr lang="en-US" altLang="en-US" sz="2000" b="1"/>
          </a:p>
          <a:p>
            <a:pPr fontAlgn="ctr"/>
            <a:endParaRPr lang="nl-NL" altLang="en-US" sz="2000" b="1"/>
          </a:p>
        </p:txBody>
      </p:sp>
      <p:pic>
        <p:nvPicPr>
          <p:cNvPr id="15364" name="Picture 23">
            <a:extLst>
              <a:ext uri="{FF2B5EF4-FFF2-40B4-BE49-F238E27FC236}">
                <a16:creationId xmlns:a16="http://schemas.microsoft.com/office/drawing/2014/main" id="{92BA76C8-18F4-4009-B312-B8C6D7CB1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1492250"/>
            <a:ext cx="368300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32E1FCAC-8427-4D0B-8B0C-063516064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276" y="1858964"/>
            <a:ext cx="597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ctr" hangingPunct="0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1.76</a:t>
            </a:r>
            <a:r>
              <a:rPr lang="nl-NL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B. </a:t>
            </a:r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1.75</a:t>
            </a:r>
            <a:r>
              <a:rPr lang="nl-NL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C. </a:t>
            </a:r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1.7570</a:t>
            </a:r>
            <a:r>
              <a:rPr lang="nl-NL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D. </a:t>
            </a:r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1.757</a:t>
            </a:r>
            <a:endParaRPr lang="nl-NL" altLang="en-US" sz="2000" b="1"/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0394313E-6BE0-4E6D-8448-2192556F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9" y="1835151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CB521021-53A3-4247-A752-45FC6DE56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6" y="2678114"/>
            <a:ext cx="7986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10.</a:t>
            </a:r>
            <a:r>
              <a:rPr lang="en-US" altLang="en-US" sz="2000" b="1"/>
              <a:t> </a:t>
            </a:r>
            <a:r>
              <a:rPr lang="nl-NL" altLang="en-US" sz="2000" b="1"/>
              <a:t>Trong Excel nút lệnh           có tên là :</a:t>
            </a:r>
          </a:p>
          <a:p>
            <a:endParaRPr lang="en-US" altLang="en-US" sz="2000" b="1"/>
          </a:p>
          <a:p>
            <a:r>
              <a:rPr lang="en-US" altLang="en-US" sz="2000" b="1">
                <a:solidFill>
                  <a:srgbClr val="1C31FC"/>
                </a:solidFill>
              </a:rPr>
              <a:t>A.</a:t>
            </a:r>
            <a:r>
              <a:rPr lang="en-US" altLang="en-US" sz="2000" b="1"/>
              <a:t> </a:t>
            </a:r>
            <a:r>
              <a:rPr lang="nl-NL" altLang="en-US" sz="2000" b="1"/>
              <a:t>Fill color       </a:t>
            </a:r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Font color         </a:t>
            </a:r>
            <a:r>
              <a:rPr lang="nl-NL" altLang="en-US" sz="2000" b="1">
                <a:solidFill>
                  <a:srgbClr val="1C31FC"/>
                </a:solidFill>
              </a:rPr>
              <a:t>C.</a:t>
            </a:r>
            <a:r>
              <a:rPr lang="nl-NL" altLang="en-US" sz="2000" b="1"/>
              <a:t> Font size       </a:t>
            </a:r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Line color</a:t>
            </a:r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87497CE4-3027-4F19-8402-0FE02A42A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4" y="3251201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6E833D13-5119-4F5F-8EA9-7155689A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4138614"/>
            <a:ext cx="7823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11.</a:t>
            </a:r>
            <a:r>
              <a:rPr lang="en-US" altLang="en-US" sz="2000" b="1"/>
              <a:t> Ô A1 có nền màu vàng, chữ màu đỏ, ở ô H5 có nền màu trắng, chữ màu đen. Nếu sao chép ô A1 vào ô H5 thì sau khi sao chép ô H5 có nền và chữ màu gì</a:t>
            </a:r>
            <a:r>
              <a:rPr lang="pt-BR" altLang="en-US" sz="2000" b="1"/>
              <a:t>:</a:t>
            </a:r>
          </a:p>
          <a:p>
            <a:endParaRPr lang="pt-BR" altLang="en-US" sz="2000" b="1"/>
          </a:p>
          <a:p>
            <a:pPr>
              <a:buFontTx/>
              <a:buAutoNum type="alphaUcPeriod"/>
            </a:pPr>
            <a:r>
              <a:rPr lang="en-US" altLang="en-US" sz="2000" b="1"/>
              <a:t>Nền trắng, chữ đen		</a:t>
            </a:r>
            <a:r>
              <a:rPr lang="en-US" altLang="en-US" sz="2000" b="1">
                <a:solidFill>
                  <a:srgbClr val="1C31FC"/>
                </a:solidFill>
              </a:rPr>
              <a:t>B.</a:t>
            </a:r>
            <a:r>
              <a:rPr lang="en-US" altLang="en-US" sz="2000" b="1"/>
              <a:t> Nền vàng, chữ đen</a:t>
            </a:r>
          </a:p>
          <a:p>
            <a:r>
              <a:rPr lang="en-US" altLang="en-US" sz="2000" b="1">
                <a:solidFill>
                  <a:srgbClr val="1C31FC"/>
                </a:solidFill>
              </a:rPr>
              <a:t>C.</a:t>
            </a:r>
            <a:r>
              <a:rPr lang="en-US" altLang="en-US" sz="2000" b="1"/>
              <a:t> Nền trắng, chữ đỏ		</a:t>
            </a:r>
            <a:r>
              <a:rPr lang="en-US" altLang="en-US" sz="2000" b="1">
                <a:solidFill>
                  <a:srgbClr val="1C31FC"/>
                </a:solidFill>
              </a:rPr>
              <a:t>D.</a:t>
            </a:r>
            <a:r>
              <a:rPr lang="en-US" altLang="en-US" sz="2000" b="1"/>
              <a:t> Nền vàng, chữ đỏ</a:t>
            </a:r>
          </a:p>
        </p:txBody>
      </p:sp>
      <p:sp>
        <p:nvSpPr>
          <p:cNvPr id="15371" name="Oval 11">
            <a:extLst>
              <a:ext uri="{FF2B5EF4-FFF2-40B4-BE49-F238E27FC236}">
                <a16:creationId xmlns:a16="http://schemas.microsoft.com/office/drawing/2014/main" id="{549D5788-1F9F-44E6-8C28-FEF6750B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1" y="5668963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72" name="Object 12">
            <a:extLst>
              <a:ext uri="{FF2B5EF4-FFF2-40B4-BE49-F238E27FC236}">
                <a16:creationId xmlns:a16="http://schemas.microsoft.com/office/drawing/2014/main" id="{668B89C3-96A3-4B8B-AB03-896B0999EE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03913" y="2697163"/>
          <a:ext cx="57626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5" imgW="361950" imgH="219075" progId="Paint.Picture">
                  <p:embed/>
                </p:oleObj>
              </mc:Choice>
              <mc:Fallback>
                <p:oleObj name="Bitmap Image" r:id="rId5" imgW="361950" imgH="219075" progId="Paint.Picture">
                  <p:embed/>
                  <p:pic>
                    <p:nvPicPr>
                      <p:cNvPr id="15372" name="Object 12">
                        <a:extLst>
                          <a:ext uri="{FF2B5EF4-FFF2-40B4-BE49-F238E27FC236}">
                            <a16:creationId xmlns:a16="http://schemas.microsoft.com/office/drawing/2014/main" id="{668B89C3-96A3-4B8B-AB03-896B0999EE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2697163"/>
                        <a:ext cx="576262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4">
            <a:extLst>
              <a:ext uri="{FF2B5EF4-FFF2-40B4-BE49-F238E27FC236}">
                <a16:creationId xmlns:a16="http://schemas.microsoft.com/office/drawing/2014/main" id="{FA429EB3-E50A-486F-9F9E-1FBCEC644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0BB79046-BC56-40EF-8B38-7FD2C7DC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54749"/>
            <a:ext cx="3618107" cy="1673133"/>
          </a:xfrm>
          <a:prstGeom prst="rect">
            <a:avLst/>
          </a:prstGeom>
          <a:noFill/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8A217578-E564-4501-AC4A-BF30426D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ADEDCF50-4C46-464A-BF3C-27C484F89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8DD8609-1723-4CC9-AD93-EDB4AC6E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1108076"/>
            <a:ext cx="77993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altLang="en-US" sz="2000" b="1" u="sng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12.</a:t>
            </a:r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 Để tăng số chữ số ở phần thập phân ta dùng nút lệnh nào trong các nút lệnh sau</a:t>
            </a:r>
            <a:r>
              <a:rPr lang="nl-NL" altLang="en-US" sz="2000" b="1"/>
              <a:t>:</a:t>
            </a:r>
            <a:endParaRPr lang="en-US" altLang="en-US" sz="2000" b="1"/>
          </a:p>
          <a:p>
            <a:pPr fontAlgn="ctr"/>
            <a:endParaRPr lang="nl-NL" altLang="en-US" sz="2000" b="1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049FDF5-A0F6-40F4-9C77-AA1C49FF1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1" y="1887539"/>
            <a:ext cx="568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ctr" hangingPunct="0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nl-NL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  B. 	  C. 	    D. </a:t>
            </a:r>
            <a:endParaRPr lang="nl-NL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7" name="Picture 9">
            <a:extLst>
              <a:ext uri="{FF2B5EF4-FFF2-40B4-BE49-F238E27FC236}">
                <a16:creationId xmlns:a16="http://schemas.microsoft.com/office/drawing/2014/main" id="{1D9C19FD-EE88-4A0C-BFEB-90AE5B12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3" t="9575" r="53276" b="86595"/>
          <a:stretch>
            <a:fillRect/>
          </a:stretch>
        </p:blipFill>
        <p:spPr bwMode="auto">
          <a:xfrm>
            <a:off x="8281988" y="1781175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ABB91721-E628-4428-B119-8012532C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9575" r="56035" b="86595"/>
          <a:stretch>
            <a:fillRect/>
          </a:stretch>
        </p:blipFill>
        <p:spPr bwMode="auto">
          <a:xfrm>
            <a:off x="6780214" y="1757363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407D7DF6-C087-4761-89E9-AF8F3FE5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1785938"/>
            <a:ext cx="64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AE78529C-93FA-4C25-9C85-0938551B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9" y="1790700"/>
            <a:ext cx="6048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Oval 14">
            <a:extLst>
              <a:ext uri="{FF2B5EF4-FFF2-40B4-BE49-F238E27FC236}">
                <a16:creationId xmlns:a16="http://schemas.microsoft.com/office/drawing/2014/main" id="{E9D711D4-7730-48E3-8AF9-BC5AAF5B8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9" y="185102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>
            <a:extLst>
              <a:ext uri="{FF2B5EF4-FFF2-40B4-BE49-F238E27FC236}">
                <a16:creationId xmlns:a16="http://schemas.microsoft.com/office/drawing/2014/main" id="{EF880C52-E11A-434C-8A2D-7D8268123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8688" y="2705100"/>
            <a:ext cx="8469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/>
            <a:r>
              <a:rPr lang="en-US" altLang="en-US" sz="2000" b="1" u="sng">
                <a:solidFill>
                  <a:srgbClr val="1C31FC"/>
                </a:solidFill>
              </a:rPr>
              <a:t>Câu 13.</a:t>
            </a:r>
            <a:r>
              <a:rPr lang="en-US" altLang="en-US" sz="2000" b="1"/>
              <a:t> Để  </a:t>
            </a:r>
            <a:r>
              <a:rPr lang="en-US" altLang="en-US" sz="2000" b="1" i="1"/>
              <a:t>thay đổi màu nền </a:t>
            </a:r>
            <a:r>
              <a:rPr lang="en-US" altLang="en-US" sz="2000" b="1"/>
              <a:t>trên bảng tính, ta sử dụng nút lệnh nào:</a:t>
            </a:r>
          </a:p>
        </p:txBody>
      </p:sp>
      <p:pic>
        <p:nvPicPr>
          <p:cNvPr id="12304" name="Picture 16">
            <a:extLst>
              <a:ext uri="{FF2B5EF4-FFF2-40B4-BE49-F238E27FC236}">
                <a16:creationId xmlns:a16="http://schemas.microsoft.com/office/drawing/2014/main" id="{83E50457-0FA7-4C51-8264-E8909BE3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7" t="89787" r="56778" b="6383"/>
          <a:stretch>
            <a:fillRect/>
          </a:stretch>
        </p:blipFill>
        <p:spPr bwMode="auto">
          <a:xfrm>
            <a:off x="3424239" y="3546476"/>
            <a:ext cx="6000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05" name="Object 17">
            <a:extLst>
              <a:ext uri="{FF2B5EF4-FFF2-40B4-BE49-F238E27FC236}">
                <a16:creationId xmlns:a16="http://schemas.microsoft.com/office/drawing/2014/main" id="{79673167-07AE-4949-833B-01456C10D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4951" y="3597275"/>
          <a:ext cx="576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8" imgW="361950" imgH="219075" progId="Paint.Picture">
                  <p:embed/>
                </p:oleObj>
              </mc:Choice>
              <mc:Fallback>
                <p:oleObj name="Bitmap Image" r:id="rId8" imgW="361950" imgH="219075" progId="Paint.Picture">
                  <p:embed/>
                  <p:pic>
                    <p:nvPicPr>
                      <p:cNvPr id="12305" name="Object 17">
                        <a:extLst>
                          <a:ext uri="{FF2B5EF4-FFF2-40B4-BE49-F238E27FC236}">
                            <a16:creationId xmlns:a16="http://schemas.microsoft.com/office/drawing/2014/main" id="{79673167-07AE-4949-833B-01456C10D6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1" y="3597275"/>
                        <a:ext cx="5762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>
            <a:extLst>
              <a:ext uri="{FF2B5EF4-FFF2-40B4-BE49-F238E27FC236}">
                <a16:creationId xmlns:a16="http://schemas.microsoft.com/office/drawing/2014/main" id="{ABBE5BFF-4245-4B09-A3E3-AA33BED9B1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8251" y="3571876"/>
          <a:ext cx="62071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10" imgW="371475" imgH="238125" progId="Paint.Picture">
                  <p:embed/>
                </p:oleObj>
              </mc:Choice>
              <mc:Fallback>
                <p:oleObj name="Bitmap Image" r:id="rId10" imgW="371475" imgH="238125" progId="Paint.Picture">
                  <p:embed/>
                  <p:pic>
                    <p:nvPicPr>
                      <p:cNvPr id="12306" name="Object 18">
                        <a:extLst>
                          <a:ext uri="{FF2B5EF4-FFF2-40B4-BE49-F238E27FC236}">
                            <a16:creationId xmlns:a16="http://schemas.microsoft.com/office/drawing/2014/main" id="{ABBE5BFF-4245-4B09-A3E3-AA33BED9B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1" y="3571876"/>
                        <a:ext cx="62071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7" name="Picture 19">
            <a:extLst>
              <a:ext uri="{FF2B5EF4-FFF2-40B4-BE49-F238E27FC236}">
                <a16:creationId xmlns:a16="http://schemas.microsoft.com/office/drawing/2014/main" id="{A8175DCB-8552-44DD-8AC2-87211B0A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6" t="89787" r="71133" b="6383"/>
          <a:stretch>
            <a:fillRect/>
          </a:stretch>
        </p:blipFill>
        <p:spPr bwMode="auto">
          <a:xfrm>
            <a:off x="8337551" y="3519489"/>
            <a:ext cx="5238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Rectangle 20">
            <a:extLst>
              <a:ext uri="{FF2B5EF4-FFF2-40B4-BE49-F238E27FC236}">
                <a16:creationId xmlns:a16="http://schemas.microsoft.com/office/drawing/2014/main" id="{6137D611-3DD2-4A02-835C-A3E110BB0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101" y="3635376"/>
            <a:ext cx="568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ctr" hangingPunct="0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nl-NL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  B. 	  C. 	    D. </a:t>
            </a:r>
            <a:endParaRPr lang="nl-NL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309" name="Oval 21">
            <a:extLst>
              <a:ext uri="{FF2B5EF4-FFF2-40B4-BE49-F238E27FC236}">
                <a16:creationId xmlns:a16="http://schemas.microsoft.com/office/drawing/2014/main" id="{D75CC98A-41FE-4297-AC40-7A2C37974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9" y="3600451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72FD88F8-2451-4A6D-A28E-78D810B8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B5620D20-3A4D-43A4-B327-692AB249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72862D9C-A9AF-4DF8-AEE0-1F538F4C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9" y="1898651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30725" name="Text Box 5">
            <a:hlinkClick r:id="rId3" action="ppaction://hlinksldjump"/>
            <a:extLst>
              <a:ext uri="{FF2B5EF4-FFF2-40B4-BE49-F238E27FC236}">
                <a16:creationId xmlns:a16="http://schemas.microsoft.com/office/drawing/2014/main" id="{8778A38E-7297-440A-9D60-8991FF87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854326"/>
            <a:ext cx="510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30726" name="Text Box 6">
            <a:hlinkClick r:id="rId4" action="ppaction://hlinksldjump"/>
            <a:extLst>
              <a:ext uri="{FF2B5EF4-FFF2-40B4-BE49-F238E27FC236}">
                <a16:creationId xmlns:a16="http://schemas.microsoft.com/office/drawing/2014/main" id="{1193700E-0E6F-4123-B503-BDEB7E10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4" y="3905251"/>
            <a:ext cx="495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F7735C0A-B2D7-4093-8E59-F3E39759D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84696BF6-9C48-4924-939C-733082D4E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EEEF6230-5A0E-472C-86B6-F553A6D0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9A06E7C7-C9C7-45D8-AA3C-DB9D593E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6" y="996951"/>
            <a:ext cx="8380413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6600CC"/>
                </a:solidFill>
              </a:rPr>
              <a:t>Xem trước khi in: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Cách 1: Nháy chuột vào nút lệnh: Print Preview            trên thanh công cụ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Cách 2: Vào bảng chọn File \ chọn Print  Preview</a:t>
            </a:r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849822BE-E837-4ECD-AA57-A42149D0C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765425"/>
            <a:ext cx="7481888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2.   Điều chỉnh ngắt trang: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Vào bảng chọn View \ chọn Page Break Preview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Đưa chuột vào đường kẻ xanh, con trỏ chuột chuyển thành dạng           (đường kẻ ngang) hoặc dạng         (đường kẻ đứng)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Kéo thả đường kẻ xanh đến vị trí thích hợp</a:t>
            </a:r>
          </a:p>
        </p:txBody>
      </p:sp>
      <p:pic>
        <p:nvPicPr>
          <p:cNvPr id="23565" name="Picture 17631">
            <a:extLst>
              <a:ext uri="{FF2B5EF4-FFF2-40B4-BE49-F238E27FC236}">
                <a16:creationId xmlns:a16="http://schemas.microsoft.com/office/drawing/2014/main" id="{6D33151F-41AE-4BE5-8DAC-347B46DE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9" y="1346200"/>
            <a:ext cx="4286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Line 14">
            <a:extLst>
              <a:ext uri="{FF2B5EF4-FFF2-40B4-BE49-F238E27FC236}">
                <a16:creationId xmlns:a16="http://schemas.microsoft.com/office/drawing/2014/main" id="{C3EFBE57-5557-4F72-A029-AFFB580D9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976" y="4064000"/>
            <a:ext cx="390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5E114E43-D60F-4A02-B7D4-5210CC3F47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1700" y="3902075"/>
            <a:ext cx="1588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1B9AB49C-A7E6-489A-B21B-9D2DDE8C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1105BB63-0B2D-41E6-A8A7-1CF6D7BA3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744AEB20-3656-4498-BAB9-2C320A51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74ECD5B-0D29-44AA-BAC2-3FC7F7EFB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996951"/>
            <a:ext cx="72199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3.  Đặt lề và hướng giấy in: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99"/>
                </a:solidFill>
              </a:rPr>
              <a:t>a. Đặt lề: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5CBD1DF0-BD83-4BC3-9F9C-EAB1F17B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1790701"/>
            <a:ext cx="748188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B1: Vào bảng chọn File \ chọn Page Setup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mở trang Margins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Thay đổi số trong các ô :  Top ( lề trên),      Bottom (lề dưới)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				         Right (lề phải),   Left (lề trái)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 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30BD955F-67D7-416B-B855-B5BAB53A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3573463"/>
            <a:ext cx="721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99"/>
                </a:solidFill>
              </a:rPr>
              <a:t>b. Thay đổi hướng giấy in: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6D1A93D2-25C1-4FE1-8478-F7F4B7D12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4" y="4054476"/>
            <a:ext cx="748188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B1: Vào bảng chọn File \ chọn Page Setup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mở trang Page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Chọn Portrait (hướng giấy đứng)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       Chọn Landscape (hướng giấy ngang)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				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4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hlinkClick r:id="rId2" action="ppaction://hlinksldjump"/>
            <a:extLst>
              <a:ext uri="{FF2B5EF4-FFF2-40B4-BE49-F238E27FC236}">
                <a16:creationId xmlns:a16="http://schemas.microsoft.com/office/drawing/2014/main" id="{02E29673-FDEC-4222-AD0F-8F94C0C7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9765" y="3524001"/>
            <a:ext cx="9132470" cy="3305112"/>
          </a:xfrm>
          <a:prstGeom prst="rect">
            <a:avLst/>
          </a:prstGeom>
          <a:noFill/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2F6A9589-BDF6-472E-9929-31252C34F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406126C7-3D53-4E7F-B3E3-4F54E0AD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C88EBAC2-B2B3-4EC1-AC42-430C151CB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4" y="1828801"/>
            <a:ext cx="7481887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C31FC"/>
                </a:solidFill>
              </a:rPr>
              <a:t>Cách 1</a:t>
            </a:r>
            <a:r>
              <a:rPr lang="en-US" altLang="en-US" b="1"/>
              <a:t>: Nháy vào nút lệnh Print               trên thanh công cụ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C31FC"/>
                </a:solidFill>
              </a:rPr>
              <a:t>Cách 2: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Vào bảng chọn File \ chọn Print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Điền số trang cần in vào hộp thoai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3E1D3CA5-8E2F-46B9-8B24-6F2994F2B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1162051"/>
            <a:ext cx="721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99"/>
                </a:solidFill>
              </a:rPr>
              <a:t>4. In trang tính:</a:t>
            </a:r>
          </a:p>
        </p:txBody>
      </p:sp>
      <p:pic>
        <p:nvPicPr>
          <p:cNvPr id="25611" name="Picture 17627">
            <a:extLst>
              <a:ext uri="{FF2B5EF4-FFF2-40B4-BE49-F238E27FC236}">
                <a16:creationId xmlns:a16="http://schemas.microsoft.com/office/drawing/2014/main" id="{29B3F4FF-6A83-4609-A3F3-A67D26EF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663701"/>
            <a:ext cx="5191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FCC12621-C66D-4912-BC3F-FAC2E666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2285"/>
            <a:ext cx="3618107" cy="1673134"/>
          </a:xfrm>
          <a:prstGeom prst="rect">
            <a:avLst/>
          </a:prstGeom>
          <a:noFill/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3AAC15C8-51CF-4F36-B713-596272546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5F21FAB6-D43C-4F32-9379-AF96EEA6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998539"/>
            <a:ext cx="79867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1.</a:t>
            </a:r>
            <a:r>
              <a:rPr lang="en-US" altLang="en-US" sz="2000" b="1"/>
              <a:t> </a:t>
            </a:r>
            <a:r>
              <a:rPr lang="nl-NL" altLang="en-US" sz="2000" b="1"/>
              <a:t>Trong Excel để chọn  hướng giấy ngang cho trang  in, ta chọn lênh:</a:t>
            </a:r>
            <a:endParaRPr lang="en-US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A.</a:t>
            </a:r>
            <a:r>
              <a:rPr lang="nl-NL" altLang="en-US" sz="2000" b="1"/>
              <a:t>  File \ Page Setup \  Margins \ Portrait    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 File \ Page Setup \  Page \ Portrait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C.  </a:t>
            </a:r>
            <a:r>
              <a:rPr lang="nl-NL" altLang="en-US" sz="2000" b="1"/>
              <a:t>File \ Page Setup \  Margins \ Landscape     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 File \ Page Setup \  Page \ Landscape</a:t>
            </a:r>
            <a:r>
              <a:rPr lang="nl-NL" altLang="en-US"/>
              <a:t> </a:t>
            </a: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35759909-631C-4C2D-9252-262D440E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1" y="256222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 </a:t>
            </a: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D0B2A24E-97FC-4DEF-A56D-06243F3A1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463" y="3071814"/>
            <a:ext cx="782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2.</a:t>
            </a:r>
            <a:r>
              <a:rPr lang="en-US" altLang="en-US" sz="2000" b="1"/>
              <a:t> </a:t>
            </a:r>
            <a:r>
              <a:rPr lang="pt-BR" altLang="en-US" sz="2000" b="1"/>
              <a:t>Muốn đặt lề dưới  của bảng tính ta chọn:</a:t>
            </a:r>
          </a:p>
          <a:p>
            <a:endParaRPr lang="pt-BR" altLang="en-US" sz="2000" b="1"/>
          </a:p>
          <a:p>
            <a:r>
              <a:rPr lang="en-US" altLang="en-US" sz="2000" b="1">
                <a:solidFill>
                  <a:srgbClr val="1C31FC"/>
                </a:solidFill>
              </a:rPr>
              <a:t>A.</a:t>
            </a:r>
            <a:r>
              <a:rPr lang="en-US" altLang="en-US" sz="2000" b="1"/>
              <a:t> Top	</a:t>
            </a:r>
            <a:r>
              <a:rPr lang="en-US" altLang="en-US" sz="2000" b="1">
                <a:solidFill>
                  <a:srgbClr val="1C31FC"/>
                </a:solidFill>
              </a:rPr>
              <a:t>B.</a:t>
            </a:r>
            <a:r>
              <a:rPr lang="en-US" altLang="en-US" sz="2000" b="1"/>
              <a:t>   Bottom		</a:t>
            </a:r>
            <a:r>
              <a:rPr lang="en-US" altLang="en-US" sz="2000" b="1">
                <a:solidFill>
                  <a:srgbClr val="1C31FC"/>
                </a:solidFill>
              </a:rPr>
              <a:t>C.</a:t>
            </a:r>
            <a:r>
              <a:rPr lang="en-US" altLang="en-US" sz="2000" b="1"/>
              <a:t> Right	</a:t>
            </a:r>
            <a:r>
              <a:rPr lang="en-US" altLang="en-US" sz="2000" b="1">
                <a:solidFill>
                  <a:srgbClr val="1C31FC"/>
                </a:solidFill>
              </a:rPr>
              <a:t>D.</a:t>
            </a:r>
            <a:r>
              <a:rPr lang="en-US" altLang="en-US" sz="2000" b="1"/>
              <a:t> Left</a:t>
            </a:r>
          </a:p>
        </p:txBody>
      </p:sp>
      <p:sp>
        <p:nvSpPr>
          <p:cNvPr id="19467" name="Oval 11">
            <a:extLst>
              <a:ext uri="{FF2B5EF4-FFF2-40B4-BE49-F238E27FC236}">
                <a16:creationId xmlns:a16="http://schemas.microsoft.com/office/drawing/2014/main" id="{F6CD483C-3AAE-4930-919F-3A0F52653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4" y="3656013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11ACAA79-CC48-49B4-A899-0401CF2B4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6A593F69-AE8B-4184-BA8A-8A5ECCA70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1" y="4256089"/>
            <a:ext cx="8601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3</a:t>
            </a:r>
            <a:r>
              <a:rPr lang="en-US" altLang="en-US" sz="2000" b="1" u="sng"/>
              <a:t>.</a:t>
            </a:r>
            <a:r>
              <a:rPr lang="en-US" altLang="en-US" sz="2000" b="1"/>
              <a:t> Trong Excel, lệnh nào dùng để ngắt trang?</a:t>
            </a:r>
          </a:p>
          <a:p>
            <a:endParaRPr lang="en-US" altLang="en-US" sz="2000" b="1"/>
          </a:p>
          <a:p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1C31FC"/>
                </a:solidFill>
              </a:rPr>
              <a:t>A.</a:t>
            </a:r>
            <a:r>
              <a:rPr lang="en-US" altLang="en-US" sz="2000" b="1"/>
              <a:t> Data \ Filter \Show All		</a:t>
            </a:r>
            <a:r>
              <a:rPr lang="en-US" altLang="en-US" sz="2000" b="1">
                <a:solidFill>
                  <a:srgbClr val="1C31FC"/>
                </a:solidFill>
              </a:rPr>
              <a:t>B.</a:t>
            </a:r>
            <a:r>
              <a:rPr lang="en-US" altLang="en-US" sz="2000" b="1"/>
              <a:t> View \ Normal</a:t>
            </a:r>
          </a:p>
          <a:p>
            <a:endParaRPr lang="en-US" altLang="en-US" sz="2000" b="1"/>
          </a:p>
          <a:p>
            <a:r>
              <a:rPr lang="en-US" altLang="en-US" sz="2000" b="1">
                <a:solidFill>
                  <a:srgbClr val="1C31FC"/>
                </a:solidFill>
              </a:rPr>
              <a:t> C.</a:t>
            </a:r>
            <a:r>
              <a:rPr lang="en-US" altLang="en-US" sz="2000" b="1"/>
              <a:t> File\ Page Break Preview</a:t>
            </a:r>
            <a:r>
              <a:rPr lang="en-US" altLang="en-US"/>
              <a:t> </a:t>
            </a:r>
            <a:r>
              <a:rPr lang="en-US" altLang="en-US" sz="2000" b="1">
                <a:solidFill>
                  <a:srgbClr val="1C31FC"/>
                </a:solidFill>
              </a:rPr>
              <a:t>	D.</a:t>
            </a:r>
            <a:r>
              <a:rPr lang="en-US" altLang="en-US" sz="2000" b="1"/>
              <a:t> View \ Page Break Preview</a:t>
            </a:r>
          </a:p>
        </p:txBody>
      </p:sp>
      <p:sp>
        <p:nvSpPr>
          <p:cNvPr id="19470" name="Oval 14">
            <a:extLst>
              <a:ext uri="{FF2B5EF4-FFF2-40B4-BE49-F238E27FC236}">
                <a16:creationId xmlns:a16="http://schemas.microsoft.com/office/drawing/2014/main" id="{9DD1D293-4836-4B13-87DA-E8EE67EE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7189" y="5414963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/>
      <p:bldP spid="194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97CC2B9F-6114-4FC9-9C10-711958C99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40460"/>
            <a:ext cx="3618107" cy="1673134"/>
          </a:xfrm>
          <a:prstGeom prst="rect">
            <a:avLst/>
          </a:prstGeom>
          <a:noFill/>
        </p:spPr>
      </p:pic>
      <p:sp>
        <p:nvSpPr>
          <p:cNvPr id="17420" name="Rectangle 12">
            <a:extLst>
              <a:ext uri="{FF2B5EF4-FFF2-40B4-BE49-F238E27FC236}">
                <a16:creationId xmlns:a16="http://schemas.microsoft.com/office/drawing/2014/main" id="{5197EC93-F6D8-459D-B475-6FD99E20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3765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1" name="Rectangle 13">
            <a:extLst>
              <a:ext uri="{FF2B5EF4-FFF2-40B4-BE49-F238E27FC236}">
                <a16:creationId xmlns:a16="http://schemas.microsoft.com/office/drawing/2014/main" id="{1CADC9EB-8FDE-4E14-A35E-C3B69AA5E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1" y="3354389"/>
            <a:ext cx="727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en-US" altLang="en-US" sz="2000" b="1" u="sng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</a:t>
            </a:r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Nút lệnh nào dùng để xem trước khi in:</a:t>
            </a:r>
            <a:endParaRPr lang="nl-NL" altLang="en-US" sz="2000" b="1"/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8155C4D0-EB14-4FB1-A721-D7613D2A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4065589"/>
            <a:ext cx="3370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nl-NL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 </a:t>
            </a:r>
            <a:endParaRPr lang="nl-NL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48463D58-37E1-47D9-8AF4-E95B7451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4260851"/>
            <a:ext cx="78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9983F078-90BC-4EB8-804B-CD79B8E6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6" y="4670426"/>
            <a:ext cx="348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l-NL" altLang="en-US" sz="2000" b="1">
                <a:solidFill>
                  <a:srgbClr val="0000FF"/>
                </a:solidFill>
              </a:rPr>
              <a:t>D. </a:t>
            </a:r>
            <a:endParaRPr lang="nl-NL" altLang="en-US" sz="2000" b="1"/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13687307-AC0A-4CDF-8EF0-FE80840C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4687889"/>
            <a:ext cx="322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000" b="1">
                <a:solidFill>
                  <a:srgbClr val="0000FF"/>
                </a:solidFill>
              </a:rPr>
              <a:t>C. </a:t>
            </a:r>
            <a:endParaRPr lang="en-US" altLang="en-US" sz="2000" b="1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2A3AF4F0-8789-44EE-A2D8-22CD414A8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056064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en-US" sz="2000" b="1">
                <a:solidFill>
                  <a:srgbClr val="0000FF"/>
                </a:solidFill>
              </a:rPr>
              <a:t>A.  </a:t>
            </a:r>
            <a:endParaRPr lang="nl-NL" altLang="en-US" sz="2000" b="1"/>
          </a:p>
        </p:txBody>
      </p:sp>
      <p:sp>
        <p:nvSpPr>
          <p:cNvPr id="17428" name="Text Box 20">
            <a:extLst>
              <a:ext uri="{FF2B5EF4-FFF2-40B4-BE49-F238E27FC236}">
                <a16:creationId xmlns:a16="http://schemas.microsoft.com/office/drawing/2014/main" id="{6EFF4BAB-FC66-4ADF-9D2A-9E9EEADB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7429" name="Oval 21">
            <a:extLst>
              <a:ext uri="{FF2B5EF4-FFF2-40B4-BE49-F238E27FC236}">
                <a16:creationId xmlns:a16="http://schemas.microsoft.com/office/drawing/2014/main" id="{FFB218CA-70DA-462C-AB97-7A69A0119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1" y="4681538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F9DB8C48-478A-42D7-8798-DB4F820B1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1C028445-85A8-4F8D-B2F0-DAF1BD49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6" y="1149351"/>
            <a:ext cx="77200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4</a:t>
            </a:r>
            <a:r>
              <a:rPr lang="en-US" altLang="en-US" sz="2000" b="1" u="sng"/>
              <a:t>.</a:t>
            </a:r>
            <a:r>
              <a:rPr lang="en-US" altLang="en-US" sz="2000" b="1"/>
              <a:t> Trong Excel, lệnh nào dùng để xem trước khi in?</a:t>
            </a:r>
          </a:p>
          <a:p>
            <a:endParaRPr lang="en-US" altLang="en-US" sz="2000" b="1"/>
          </a:p>
          <a:p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1C31FC"/>
                </a:solidFill>
              </a:rPr>
              <a:t>A.</a:t>
            </a:r>
            <a:r>
              <a:rPr lang="en-US" altLang="en-US" sz="2000" b="1"/>
              <a:t> File \ Page setup	         </a:t>
            </a:r>
            <a:r>
              <a:rPr lang="en-US" altLang="en-US" sz="2000" b="1">
                <a:solidFill>
                  <a:srgbClr val="1C31FC"/>
                </a:solidFill>
              </a:rPr>
              <a:t>B.</a:t>
            </a:r>
            <a:r>
              <a:rPr lang="en-US" altLang="en-US" sz="2000" b="1"/>
              <a:t> View \ Print Preview</a:t>
            </a:r>
          </a:p>
          <a:p>
            <a:endParaRPr lang="en-US" altLang="en-US" sz="2000" b="1"/>
          </a:p>
          <a:p>
            <a:r>
              <a:rPr lang="en-US" altLang="en-US" sz="2000" b="1">
                <a:solidFill>
                  <a:srgbClr val="1C31FC"/>
                </a:solidFill>
              </a:rPr>
              <a:t> C.</a:t>
            </a:r>
            <a:r>
              <a:rPr lang="en-US" altLang="en-US" sz="2000" b="1"/>
              <a:t> File\ Print Preview</a:t>
            </a:r>
            <a:r>
              <a:rPr lang="en-US" altLang="en-US"/>
              <a:t> </a:t>
            </a:r>
            <a:r>
              <a:rPr lang="en-US" altLang="en-US" sz="2000" b="1">
                <a:solidFill>
                  <a:srgbClr val="1C31FC"/>
                </a:solidFill>
              </a:rPr>
              <a:t>	         D.</a:t>
            </a:r>
            <a:r>
              <a:rPr lang="en-US" altLang="en-US" sz="2000" b="1"/>
              <a:t> View \ Page Break Preview</a:t>
            </a:r>
          </a:p>
        </p:txBody>
      </p:sp>
      <p:sp>
        <p:nvSpPr>
          <p:cNvPr id="17433" name="Oval 25">
            <a:extLst>
              <a:ext uri="{FF2B5EF4-FFF2-40B4-BE49-F238E27FC236}">
                <a16:creationId xmlns:a16="http://schemas.microsoft.com/office/drawing/2014/main" id="{B817A237-CA05-406D-8318-D823F1CF5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3139" y="2351088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34" name="Picture 17627">
            <a:extLst>
              <a:ext uri="{FF2B5EF4-FFF2-40B4-BE49-F238E27FC236}">
                <a16:creationId xmlns:a16="http://schemas.microsoft.com/office/drawing/2014/main" id="{A6923394-FC9A-4B4A-A950-A99CC73C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4014788"/>
            <a:ext cx="51911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17631">
            <a:extLst>
              <a:ext uri="{FF2B5EF4-FFF2-40B4-BE49-F238E27FC236}">
                <a16:creationId xmlns:a16="http://schemas.microsoft.com/office/drawing/2014/main" id="{59EA6AC5-2CED-43B8-AFF4-702BF1B8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4664075"/>
            <a:ext cx="495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28">
            <a:extLst>
              <a:ext uri="{FF2B5EF4-FFF2-40B4-BE49-F238E27FC236}">
                <a16:creationId xmlns:a16="http://schemas.microsoft.com/office/drawing/2014/main" id="{D711F1E1-36DA-42B6-9A11-F952D80B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6596" r="79427" b="89787"/>
          <a:stretch>
            <a:fillRect/>
          </a:stretch>
        </p:blipFill>
        <p:spPr bwMode="auto">
          <a:xfrm>
            <a:off x="6721475" y="3978275"/>
            <a:ext cx="5667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29">
            <a:extLst>
              <a:ext uri="{FF2B5EF4-FFF2-40B4-BE49-F238E27FC236}">
                <a16:creationId xmlns:a16="http://schemas.microsoft.com/office/drawing/2014/main" id="{9CD621F0-E849-42B1-ABD9-AEC90B798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8" t="6596" r="46423" b="89915"/>
          <a:stretch>
            <a:fillRect/>
          </a:stretch>
        </p:blipFill>
        <p:spPr bwMode="auto">
          <a:xfrm>
            <a:off x="6708776" y="4567239"/>
            <a:ext cx="523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2" grpId="0"/>
      <p:bldP spid="17424" grpId="0"/>
      <p:bldP spid="17425" grpId="0"/>
      <p:bldP spid="174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hlinkClick r:id="rId2" action="ppaction://hlinksldjump"/>
            <a:extLst>
              <a:ext uri="{FF2B5EF4-FFF2-40B4-BE49-F238E27FC236}">
                <a16:creationId xmlns:a16="http://schemas.microsoft.com/office/drawing/2014/main" id="{056C4F0D-4987-40ED-A584-19E98E34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9765" y="5182299"/>
            <a:ext cx="9132470" cy="1673133"/>
          </a:xfrm>
          <a:prstGeom prst="rect">
            <a:avLst/>
          </a:prstGeom>
          <a:noFill/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12B7A892-30F8-4523-B521-B09E92B17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8442" name="Rectangle 10">
            <a:extLst>
              <a:ext uri="{FF2B5EF4-FFF2-40B4-BE49-F238E27FC236}">
                <a16:creationId xmlns:a16="http://schemas.microsoft.com/office/drawing/2014/main" id="{EFC7813F-8641-44A2-B50E-C7C7B850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4" y="1400176"/>
            <a:ext cx="808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6. 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Nút lệnh nào dùng để in trang tính:</a:t>
            </a:r>
            <a:endParaRPr lang="en-US" altLang="en-US" sz="2000" b="1"/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C4BB2F9D-11C9-4558-AFDD-EFF8DAC77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889126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endParaRPr lang="en-US" altLang="en-US" sz="20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44" name="Rectangle 12">
            <a:extLst>
              <a:ext uri="{FF2B5EF4-FFF2-40B4-BE49-F238E27FC236}">
                <a16:creationId xmlns:a16="http://schemas.microsoft.com/office/drawing/2014/main" id="{DFE7C86C-4FCD-45D0-8B28-E322DA09F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1882746"/>
            <a:ext cx="476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endParaRPr lang="en-US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45" name="Rectangle 13">
            <a:extLst>
              <a:ext uri="{FF2B5EF4-FFF2-40B4-BE49-F238E27FC236}">
                <a16:creationId xmlns:a16="http://schemas.microsoft.com/office/drawing/2014/main" id="{78F5C545-71E8-45F7-862B-C593D025B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1866901"/>
            <a:ext cx="50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endParaRPr lang="en-US" altLang="en-US" sz="2000" b="1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B09ADA57-ED32-4ABE-9065-C839B617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60134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Text Box 15">
            <a:extLst>
              <a:ext uri="{FF2B5EF4-FFF2-40B4-BE49-F238E27FC236}">
                <a16:creationId xmlns:a16="http://schemas.microsoft.com/office/drawing/2014/main" id="{8A197B87-3938-4962-BD61-5447D8DAB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4" y="1890714"/>
            <a:ext cx="769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1C31FC"/>
                </a:solidFill>
              </a:rPr>
              <a:t>A.</a:t>
            </a:r>
          </a:p>
        </p:txBody>
      </p:sp>
      <p:sp>
        <p:nvSpPr>
          <p:cNvPr id="18448" name="Oval 16">
            <a:extLst>
              <a:ext uri="{FF2B5EF4-FFF2-40B4-BE49-F238E27FC236}">
                <a16:creationId xmlns:a16="http://schemas.microsoft.com/office/drawing/2014/main" id="{B23DA648-7415-4F0B-8D91-F96CCB0F1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1" y="187007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134A6340-854C-41E6-A64F-240B19865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95477959-7086-445F-9C3D-9869B501D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4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413DD17F-E8C8-4B80-8500-96881B65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pic>
        <p:nvPicPr>
          <p:cNvPr id="18463" name="Picture 17627">
            <a:extLst>
              <a:ext uri="{FF2B5EF4-FFF2-40B4-BE49-F238E27FC236}">
                <a16:creationId xmlns:a16="http://schemas.microsoft.com/office/drawing/2014/main" id="{CA105409-DD87-427B-9C11-9D4264A5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863726"/>
            <a:ext cx="51911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32">
            <a:extLst>
              <a:ext uri="{FF2B5EF4-FFF2-40B4-BE49-F238E27FC236}">
                <a16:creationId xmlns:a16="http://schemas.microsoft.com/office/drawing/2014/main" id="{8F5AF1E1-5384-4851-BDA0-7DD981B0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3" t="6596" r="79427" b="89787"/>
          <a:stretch>
            <a:fillRect/>
          </a:stretch>
        </p:blipFill>
        <p:spPr bwMode="auto">
          <a:xfrm>
            <a:off x="4606925" y="1801814"/>
            <a:ext cx="5667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33">
            <a:extLst>
              <a:ext uri="{FF2B5EF4-FFF2-40B4-BE49-F238E27FC236}">
                <a16:creationId xmlns:a16="http://schemas.microsoft.com/office/drawing/2014/main" id="{810B867C-B29D-4D99-909E-791DD75F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8" t="6596" r="46423" b="89915"/>
          <a:stretch>
            <a:fillRect/>
          </a:stretch>
        </p:blipFill>
        <p:spPr bwMode="auto">
          <a:xfrm>
            <a:off x="8323264" y="1716089"/>
            <a:ext cx="5238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17631">
            <a:extLst>
              <a:ext uri="{FF2B5EF4-FFF2-40B4-BE49-F238E27FC236}">
                <a16:creationId xmlns:a16="http://schemas.microsoft.com/office/drawing/2014/main" id="{71D11DF0-2E49-4EAD-9C30-B8A82C376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1825625"/>
            <a:ext cx="495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Rectangle 35">
            <a:extLst>
              <a:ext uri="{FF2B5EF4-FFF2-40B4-BE49-F238E27FC236}">
                <a16:creationId xmlns:a16="http://schemas.microsoft.com/office/drawing/2014/main" id="{5C953560-C6DE-40A2-A3CF-214EEE50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936876"/>
            <a:ext cx="79867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7.</a:t>
            </a:r>
            <a:r>
              <a:rPr lang="en-US" altLang="en-US" sz="2000" b="1"/>
              <a:t> </a:t>
            </a:r>
            <a:r>
              <a:rPr lang="nl-NL" altLang="en-US" sz="2000" b="1"/>
              <a:t>Trong Excel để thay đổi lề cho trang  in, ta chọn lênh:</a:t>
            </a:r>
          </a:p>
          <a:p>
            <a:endParaRPr lang="en-US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A.</a:t>
            </a:r>
            <a:r>
              <a:rPr lang="nl-NL" altLang="en-US" sz="2000" b="1"/>
              <a:t>  File \ Page Setup \  Margins    </a:t>
            </a:r>
          </a:p>
          <a:p>
            <a:r>
              <a:rPr lang="nl-NL" altLang="en-US" sz="2000" b="1"/>
              <a:t>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 File \ Page Setup \  Page 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C.  </a:t>
            </a:r>
            <a:r>
              <a:rPr lang="nl-NL" altLang="en-US" sz="2000" b="1"/>
              <a:t>View \ Page Setup \  Sheet   </a:t>
            </a:r>
          </a:p>
          <a:p>
            <a:r>
              <a:rPr lang="nl-NL" altLang="en-US" sz="2000" b="1"/>
              <a:t>  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 View \ Page Setup \  Header</a:t>
            </a:r>
            <a:endParaRPr lang="nl-NL" altLang="en-US"/>
          </a:p>
        </p:txBody>
      </p:sp>
      <p:sp>
        <p:nvSpPr>
          <p:cNvPr id="18468" name="Oval 36">
            <a:extLst>
              <a:ext uri="{FF2B5EF4-FFF2-40B4-BE49-F238E27FC236}">
                <a16:creationId xmlns:a16="http://schemas.microsoft.com/office/drawing/2014/main" id="{6B3762A2-F34D-4517-A4C3-63A1B8F0B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4" y="354012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F5C4F0-0280-498E-8FF2-CBBE0C520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9" y="-191343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5093FC-BF24-4FB4-B475-71E320FAB662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55D6B4D-34E6-4E68-9381-6ABEB8D1DF6A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教育机构通用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  <p:pic>
        <p:nvPicPr>
          <p:cNvPr id="11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6C0DD201-FD0B-4F5B-AC72-C1506A6D9DA9}"/>
              </a:ext>
            </a:extLst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82B855-81E4-47A1-9B1A-DA2C785402A6}"/>
              </a:ext>
            </a:extLst>
          </p:cNvPr>
          <p:cNvSpPr txBox="1"/>
          <p:nvPr/>
        </p:nvSpPr>
        <p:spPr>
          <a:xfrm>
            <a:off x="1209042" y="1846217"/>
            <a:ext cx="1009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51-52. ÔN TẬP GIỮA HỌC KÌ II</a:t>
            </a:r>
          </a:p>
        </p:txBody>
      </p:sp>
    </p:spTree>
    <p:extLst>
      <p:ext uri="{BB962C8B-B14F-4D97-AF65-F5344CB8AC3E}">
        <p14:creationId xmlns:p14="http://schemas.microsoft.com/office/powerpoint/2010/main" val="327288519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23C58B8C-CB16-4FA7-9F98-FA0B27A1E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D0FB68EC-617B-44B5-8E40-D0566C44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B6092EFA-3F3A-4E34-BDE0-670336F3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9" y="1898651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31749" name="Text Box 5">
            <a:hlinkClick r:id="rId3" action="ppaction://hlinksldjump"/>
            <a:extLst>
              <a:ext uri="{FF2B5EF4-FFF2-40B4-BE49-F238E27FC236}">
                <a16:creationId xmlns:a16="http://schemas.microsoft.com/office/drawing/2014/main" id="{2D3B8FB5-470C-44A1-B65C-2A1D2501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854326"/>
            <a:ext cx="510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31750" name="Text Box 6">
            <a:hlinkClick r:id="rId4" action="ppaction://hlinksldjump"/>
            <a:extLst>
              <a:ext uri="{FF2B5EF4-FFF2-40B4-BE49-F238E27FC236}">
                <a16:creationId xmlns:a16="http://schemas.microsoft.com/office/drawing/2014/main" id="{5968FDA6-78CB-4EE8-A653-23B35225B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4" y="3905251"/>
            <a:ext cx="495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hlinkClick r:id="rId2" action="ppaction://hlinksldjump"/>
            <a:extLst>
              <a:ext uri="{FF2B5EF4-FFF2-40B4-BE49-F238E27FC236}">
                <a16:creationId xmlns:a16="http://schemas.microsoft.com/office/drawing/2014/main" id="{71575E48-56F9-4A97-B7C9-C1650C44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9765" y="4950838"/>
            <a:ext cx="9132470" cy="1904238"/>
          </a:xfrm>
          <a:prstGeom prst="rect">
            <a:avLst/>
          </a:prstGeom>
          <a:noFill/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339E1194-5C90-48B0-A5A4-9D397DD2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03D86CD4-B9BD-47F3-AC95-D4795E04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8DECA786-1B5B-4106-B221-55BCC7A3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996951"/>
            <a:ext cx="721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1. Sắp xếp dữ liệu:</a:t>
            </a:r>
            <a:endParaRPr lang="en-US" altLang="en-US" b="1">
              <a:solidFill>
                <a:srgbClr val="CC0099"/>
              </a:solidFill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ABDD7021-9013-4197-BE4C-6D56C01BA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1414463"/>
            <a:ext cx="7974012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B1: Nháy chuột chọn một ô trong cột cần sắp xếp dữ liệu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vào nút lệnh            để sắp xếp theo thứ tự tăng dần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Hoặc nháy chuột vào nút lệnh            để sắp xếp theo thứ tự giảm dần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 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DDA5E31D-3123-48D8-B643-B2D9CC60C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3" y="2878138"/>
            <a:ext cx="721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2. Lọc dữ liệu:</a:t>
            </a:r>
            <a:r>
              <a:rPr lang="en-US" altLang="en-US" b="1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C73A35A0-5CEC-42AC-B139-595E95A41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3648076"/>
            <a:ext cx="7481888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B2: Vào bảng chọn Data \ chọn Filter \ Nháy chọn AutoFilter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Nháy chuột vào nút           trên hàng tiêu đề cột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B4:Chọn giá trị cần lọc trong danh sách hiện ra</a:t>
            </a:r>
          </a:p>
        </p:txBody>
      </p:sp>
      <p:pic>
        <p:nvPicPr>
          <p:cNvPr id="26633" name="Picture 71">
            <a:extLst>
              <a:ext uri="{FF2B5EF4-FFF2-40B4-BE49-F238E27FC236}">
                <a16:creationId xmlns:a16="http://schemas.microsoft.com/office/drawing/2014/main" id="{C3BC886F-FC84-4228-8381-896DAAE0D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779588"/>
            <a:ext cx="458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5">
            <a:extLst>
              <a:ext uri="{FF2B5EF4-FFF2-40B4-BE49-F238E27FC236}">
                <a16:creationId xmlns:a16="http://schemas.microsoft.com/office/drawing/2014/main" id="{8A1B47A2-5CCC-4CBF-B087-484C6FE4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257425"/>
            <a:ext cx="4699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1">
            <a:extLst>
              <a:ext uri="{FF2B5EF4-FFF2-40B4-BE49-F238E27FC236}">
                <a16:creationId xmlns:a16="http://schemas.microsoft.com/office/drawing/2014/main" id="{EB8CC265-FA5F-4008-A0B6-DAEA13F9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3275013"/>
            <a:ext cx="641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B1: Nháy chuột chọn một ô trong vùng có dữ liệu cần lọc</a:t>
            </a:r>
          </a:p>
        </p:txBody>
      </p:sp>
      <p:pic>
        <p:nvPicPr>
          <p:cNvPr id="26636" name="Picture 12">
            <a:extLst>
              <a:ext uri="{FF2B5EF4-FFF2-40B4-BE49-F238E27FC236}">
                <a16:creationId xmlns:a16="http://schemas.microsoft.com/office/drawing/2014/main" id="{36148CD3-EFFE-4E37-838D-A770B6E6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7" t="6964" r="40579" b="90486"/>
          <a:stretch>
            <a:fillRect/>
          </a:stretch>
        </p:blipFill>
        <p:spPr bwMode="auto">
          <a:xfrm>
            <a:off x="4832351" y="4011613"/>
            <a:ext cx="485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13">
            <a:extLst>
              <a:ext uri="{FF2B5EF4-FFF2-40B4-BE49-F238E27FC236}">
                <a16:creationId xmlns:a16="http://schemas.microsoft.com/office/drawing/2014/main" id="{BB0EE7E7-CB79-44F1-9FDA-8B479C6F1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1" y="4992689"/>
            <a:ext cx="81708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1C31FC"/>
                </a:solidFill>
              </a:rPr>
              <a:t>Lưu ý: Ta có thể lọc các hàng có giá trị lớn nhất (hoặc nhỏ nhất) nếu ở B4 ta chọn Top 10. khi đó hộp thoại xuất hiện ta chọn Top( lớn nhất) hoặc Bottom (nhỏ nhất)  sau đó chọn số hàng cần lọc và nháy OK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8E4DBA46-71B2-41E3-B540-0476E24E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713485"/>
            <a:ext cx="3618107" cy="1673134"/>
          </a:xfrm>
          <a:prstGeom prst="rect">
            <a:avLst/>
          </a:prstGeom>
          <a:noFill/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6AAD93F0-A376-4625-A899-BAE7B06F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C0EC114D-698A-4B1C-A45B-F38EF691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id="{83DDD9E3-92CE-4145-AC41-4AF00016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1238251"/>
            <a:ext cx="79867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1.</a:t>
            </a:r>
            <a:r>
              <a:rPr lang="en-US" altLang="en-US" sz="2000" b="1"/>
              <a:t> </a:t>
            </a:r>
            <a:r>
              <a:rPr lang="nl-NL" altLang="en-US" sz="2000" b="1"/>
              <a:t>Trong Excel để sắp xếp dữ liệu theo thứ tự giảm dần ta thực hiện:</a:t>
            </a:r>
            <a:endParaRPr lang="en-US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A.</a:t>
            </a:r>
            <a:r>
              <a:rPr lang="nl-NL" altLang="en-US" sz="2000" b="1"/>
              <a:t>  Nháy chuột vào nút lệnh   </a:t>
            </a:r>
          </a:p>
          <a:p>
            <a:r>
              <a:rPr lang="nl-NL" altLang="en-US" sz="2000" b="1"/>
              <a:t> 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 Nháy chuột vào nút lệnh</a:t>
            </a:r>
          </a:p>
          <a:p>
            <a:r>
              <a:rPr lang="nl-NL" altLang="en-US" sz="2000" b="1"/>
              <a:t>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C.  </a:t>
            </a:r>
            <a:r>
              <a:rPr lang="nl-NL" altLang="en-US" sz="2000" b="1"/>
              <a:t>Nháy chuột chọn một ô trong cột cần sắp xếp và nháy nút</a:t>
            </a:r>
          </a:p>
          <a:p>
            <a:r>
              <a:rPr lang="nl-NL" altLang="en-US" sz="2000" b="1"/>
              <a:t>    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Nháy chuột chọn một ô trong cột cần sắp xếp và nháy nút</a:t>
            </a:r>
            <a:r>
              <a:rPr lang="nl-NL" altLang="en-US" sz="2000"/>
              <a:t>       </a:t>
            </a:r>
          </a:p>
        </p:txBody>
      </p:sp>
      <p:pic>
        <p:nvPicPr>
          <p:cNvPr id="8207" name="Picture 71">
            <a:extLst>
              <a:ext uri="{FF2B5EF4-FFF2-40B4-BE49-F238E27FC236}">
                <a16:creationId xmlns:a16="http://schemas.microsoft.com/office/drawing/2014/main" id="{F0509ECD-2EEA-4E03-BC87-905AEF74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4" y="1824038"/>
            <a:ext cx="4587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65">
            <a:extLst>
              <a:ext uri="{FF2B5EF4-FFF2-40B4-BE49-F238E27FC236}">
                <a16:creationId xmlns:a16="http://schemas.microsoft.com/office/drawing/2014/main" id="{C0DDDE9D-2B02-432E-A711-E14F13456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416175"/>
            <a:ext cx="4699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71">
            <a:extLst>
              <a:ext uri="{FF2B5EF4-FFF2-40B4-BE49-F238E27FC236}">
                <a16:creationId xmlns:a16="http://schemas.microsoft.com/office/drawing/2014/main" id="{D47B7C8E-EFA5-4121-B5E5-70A0C3609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063875"/>
            <a:ext cx="4587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65">
            <a:extLst>
              <a:ext uri="{FF2B5EF4-FFF2-40B4-BE49-F238E27FC236}">
                <a16:creationId xmlns:a16="http://schemas.microsoft.com/office/drawing/2014/main" id="{8793A8D7-93B8-4679-B6B4-90278D7E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8" y="3613150"/>
            <a:ext cx="4699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Oval 19">
            <a:extLst>
              <a:ext uri="{FF2B5EF4-FFF2-40B4-BE49-F238E27FC236}">
                <a16:creationId xmlns:a16="http://schemas.microsoft.com/office/drawing/2014/main" id="{E19D776F-1E59-4D07-967A-3DD500CAB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4" y="3657601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E16053B5-DCBF-4938-AD06-94A0A74A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56335"/>
            <a:ext cx="3618107" cy="1673134"/>
          </a:xfrm>
          <a:prstGeom prst="rect">
            <a:avLst/>
          </a:prstGeom>
          <a:noFill/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3A4529FC-3BBF-4F51-95FD-94553F8AE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A0D854B2-5C53-42A9-95BB-C4CEE1635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07B131CB-DA5D-4ED2-A857-BFC69C1DD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6" y="1143001"/>
            <a:ext cx="79867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2.</a:t>
            </a:r>
            <a:r>
              <a:rPr lang="en-US" altLang="en-US" sz="2000" b="1"/>
              <a:t> </a:t>
            </a:r>
            <a:r>
              <a:rPr lang="nl-NL" altLang="en-US" sz="2000" b="1"/>
              <a:t>Muốn hiển thị toàn bộ danh danh sách mà vẫn tiếp tục làm việc ở chế độ lọc ta chọn lệnh:</a:t>
            </a:r>
          </a:p>
          <a:p>
            <a:endParaRPr lang="en-US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A.</a:t>
            </a:r>
            <a:r>
              <a:rPr lang="nl-NL" altLang="en-US" sz="2000" b="1"/>
              <a:t>  Data \ Filter \  AutoFilter    </a:t>
            </a:r>
          </a:p>
          <a:p>
            <a:r>
              <a:rPr lang="nl-NL" altLang="en-US" sz="2000" b="1"/>
              <a:t>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 Data \ Filter \  Show all 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C. </a:t>
            </a:r>
            <a:r>
              <a:rPr lang="nl-NL" altLang="en-US" sz="2000" b="1"/>
              <a:t>Data \ AutoFilter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Data \ Show all</a:t>
            </a:r>
            <a:r>
              <a:rPr lang="nl-NL" altLang="en-US" sz="2000"/>
              <a:t> </a:t>
            </a:r>
          </a:p>
        </p:txBody>
      </p:sp>
      <p:sp>
        <p:nvSpPr>
          <p:cNvPr id="11270" name="Oval 6">
            <a:extLst>
              <a:ext uri="{FF2B5EF4-FFF2-40B4-BE49-F238E27FC236}">
                <a16:creationId xmlns:a16="http://schemas.microsoft.com/office/drawing/2014/main" id="{A5E3B9C8-5F77-4130-878E-B6C33A152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6" y="2655888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AB549940-977C-41DD-8A43-48AFC362A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13474"/>
            <a:ext cx="3618107" cy="1673133"/>
          </a:xfrm>
          <a:prstGeom prst="rect">
            <a:avLst/>
          </a:prstGeom>
          <a:noFill/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2E73BD82-E2F1-499D-B1F3-8F43C5D30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F8C0F7D5-E185-45CB-BF1E-A0AA5A780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5B2C6AF-F15F-4BB1-831D-BDFAED510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6" y="1295401"/>
            <a:ext cx="79867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3.</a:t>
            </a:r>
            <a:r>
              <a:rPr lang="en-US" altLang="en-US" sz="2000" b="1"/>
              <a:t> </a:t>
            </a:r>
            <a:r>
              <a:rPr lang="nl-NL" altLang="en-US" sz="2000" b="1"/>
              <a:t>Muốn thoát khỏi  chế độ lọc ta chọn lệnh:</a:t>
            </a:r>
          </a:p>
          <a:p>
            <a:endParaRPr lang="en-US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A.</a:t>
            </a:r>
            <a:r>
              <a:rPr lang="nl-NL" altLang="en-US" sz="2000" b="1"/>
              <a:t>  Data \ Filter \  Bỏ chọn AutoFilter    </a:t>
            </a:r>
          </a:p>
          <a:p>
            <a:r>
              <a:rPr lang="nl-NL" altLang="en-US" sz="2000" b="1"/>
              <a:t>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 Data \ Filter \  Bỏ chọn Show all 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C. </a:t>
            </a:r>
            <a:r>
              <a:rPr lang="nl-NL" altLang="en-US" sz="2000" b="1"/>
              <a:t>Data \ Filter \  Bỏ chọn Advanced Fiter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Data \ Filter \  Bỏ chọn Hide</a:t>
            </a:r>
            <a:r>
              <a:rPr lang="nl-NL" altLang="en-US" sz="2000"/>
              <a:t> </a:t>
            </a:r>
          </a:p>
        </p:txBody>
      </p:sp>
      <p:sp>
        <p:nvSpPr>
          <p:cNvPr id="10246" name="Oval 6">
            <a:extLst>
              <a:ext uri="{FF2B5EF4-FFF2-40B4-BE49-F238E27FC236}">
                <a16:creationId xmlns:a16="http://schemas.microsoft.com/office/drawing/2014/main" id="{67A13130-7FC1-4C4D-A254-F92186C3C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185737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999A55A5-5FFC-493D-B06E-53A6763BB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2285"/>
            <a:ext cx="3618107" cy="1673134"/>
          </a:xfrm>
          <a:prstGeom prst="rect">
            <a:avLst/>
          </a:prstGeom>
          <a:noFill/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751447E4-F2D1-4F22-BC63-4F69DD9AA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D2E4A45-A438-418E-9F97-D0BC00875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6" y="1295401"/>
            <a:ext cx="79867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4.</a:t>
            </a:r>
            <a:r>
              <a:rPr lang="en-US" altLang="en-US" sz="2000" b="1"/>
              <a:t> Tiêu chuẩn lọc Top 10 là tiêu chuẩn lọc</a:t>
            </a:r>
            <a:r>
              <a:rPr lang="nl-NL" altLang="en-US" sz="2000" b="1"/>
              <a:t>:</a:t>
            </a:r>
          </a:p>
          <a:p>
            <a:endParaRPr lang="en-US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A.</a:t>
            </a:r>
            <a:r>
              <a:rPr lang="nl-NL" altLang="en-US" sz="2000" b="1"/>
              <a:t>  Các hàng có giá trị cao nhất    </a:t>
            </a:r>
          </a:p>
          <a:p>
            <a:r>
              <a:rPr lang="nl-NL" altLang="en-US" sz="2000" b="1"/>
              <a:t>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 Các hàng có giá trị thấp nhất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C. </a:t>
            </a:r>
            <a:r>
              <a:rPr lang="nl-NL" altLang="en-US" sz="2000" b="1"/>
              <a:t>Các hàng có giá trị cao nhất hoặc thấp nhất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Các cột có giá trị cao nhất hoặc thấp nhất</a:t>
            </a:r>
            <a:endParaRPr lang="nl-NL" altLang="en-US" sz="2000"/>
          </a:p>
        </p:txBody>
      </p:sp>
      <p:sp>
        <p:nvSpPr>
          <p:cNvPr id="9221" name="Oval 5">
            <a:extLst>
              <a:ext uri="{FF2B5EF4-FFF2-40B4-BE49-F238E27FC236}">
                <a16:creationId xmlns:a16="http://schemas.microsoft.com/office/drawing/2014/main" id="{E7577AE8-2E16-4D4A-9770-AABFD525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1" y="307657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F98E07D5-B26D-4A65-A586-F3A7138FA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51263783-2218-44FE-BE1A-951B3124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583310"/>
            <a:ext cx="3618107" cy="1673134"/>
          </a:xfrm>
          <a:prstGeom prst="rect">
            <a:avLst/>
          </a:prstGeom>
          <a:noFill/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208F25E3-EAB5-4A1D-9059-39C87033D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A97E7D-AF87-4871-A895-A39BCB2B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6" y="1295401"/>
            <a:ext cx="79867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solidFill>
                  <a:srgbClr val="1C31FC"/>
                </a:solidFill>
              </a:rPr>
              <a:t>Câu 5.</a:t>
            </a:r>
            <a:r>
              <a:rPr lang="en-US" altLang="en-US" sz="2000" b="1"/>
              <a:t> Lệnh </a:t>
            </a:r>
            <a:r>
              <a:rPr lang="nl-NL" altLang="en-US" sz="2000" b="1"/>
              <a:t>Data \ Filter \  Show all</a:t>
            </a:r>
            <a:r>
              <a:rPr lang="nl-NL" altLang="en-US" b="1"/>
              <a:t> </a:t>
            </a:r>
            <a:r>
              <a:rPr lang="nl-NL" altLang="en-US" sz="2000" b="1"/>
              <a:t>dùng để làm gì?</a:t>
            </a:r>
          </a:p>
          <a:p>
            <a:endParaRPr lang="en-US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A.</a:t>
            </a:r>
            <a:r>
              <a:rPr lang="nl-NL" altLang="en-US" sz="2000" b="1"/>
              <a:t>  Hiển thị các kết quả vừa lọc    </a:t>
            </a:r>
          </a:p>
          <a:p>
            <a:r>
              <a:rPr lang="nl-NL" altLang="en-US" sz="2000" b="1"/>
              <a:t>  </a:t>
            </a:r>
          </a:p>
          <a:p>
            <a:r>
              <a:rPr lang="nl-NL" altLang="en-US" sz="2000" b="1">
                <a:solidFill>
                  <a:srgbClr val="1C31FC"/>
                </a:solidFill>
              </a:rPr>
              <a:t>B.</a:t>
            </a:r>
            <a:r>
              <a:rPr lang="nl-NL" altLang="en-US" sz="2000" b="1"/>
              <a:t>  Hiển thị tất cả dữ liệu trong bảng vừa lọc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C. </a:t>
            </a:r>
            <a:r>
              <a:rPr lang="nl-NL" altLang="en-US" sz="2000" b="1"/>
              <a:t>Sắp xếp cột vừa lọc theo thứ tự tăng dần</a:t>
            </a:r>
          </a:p>
          <a:p>
            <a:endParaRPr lang="nl-NL" altLang="en-US" sz="2000" b="1"/>
          </a:p>
          <a:p>
            <a:r>
              <a:rPr lang="nl-NL" altLang="en-US" sz="2000" b="1">
                <a:solidFill>
                  <a:srgbClr val="1C31FC"/>
                </a:solidFill>
              </a:rPr>
              <a:t>D.</a:t>
            </a:r>
            <a:r>
              <a:rPr lang="nl-NL" altLang="en-US" sz="2000" b="1"/>
              <a:t> Sắp xếp cột vừa lọc theo thứ tự tăng dần</a:t>
            </a:r>
            <a:r>
              <a:rPr lang="nl-NL" altLang="en-US"/>
              <a:t> </a:t>
            </a:r>
            <a:endParaRPr lang="nl-NL" altLang="en-US" sz="2000" b="1"/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B48ABA4B-1BD2-4BB1-8B33-48C9F2A7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076" y="2497138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D3508DDB-E88E-40ED-96D6-747F1782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76264"/>
            <a:ext cx="6007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EBF9AC89-A5D4-4039-9F47-C4DE0937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581724"/>
            <a:ext cx="3618107" cy="1673133"/>
          </a:xfrm>
          <a:prstGeom prst="rect">
            <a:avLst/>
          </a:prstGeom>
          <a:noFill/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AD626411-E1AF-49CF-BD7C-9AE258D9C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ÔN TẬP  GIỮA HỌC KỲ II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DBFAE337-09D9-4E85-B40D-7E1AADE0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4" y="2192339"/>
            <a:ext cx="6669087" cy="1631216"/>
          </a:xfrm>
          <a:prstGeom prst="rect">
            <a:avLst/>
          </a:prstGeom>
          <a:gradFill rotWithShape="1">
            <a:gsLst>
              <a:gs pos="0">
                <a:srgbClr val="C2A1FD"/>
              </a:gs>
              <a:gs pos="50000">
                <a:schemeClr val="bg1"/>
              </a:gs>
              <a:gs pos="100000">
                <a:srgbClr val="C2A1F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/>
              <a:t> </a:t>
            </a:r>
            <a:r>
              <a:rPr lang="en-US" altLang="en-US" sz="2000" b="1" dirty="0" err="1"/>
              <a:t>Học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thuộc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nội</a:t>
            </a:r>
            <a:r>
              <a:rPr lang="en-US" altLang="en-US" sz="2000" b="1" dirty="0"/>
              <a:t> dung </a:t>
            </a:r>
            <a:r>
              <a:rPr lang="en-US" altLang="en-US" sz="2000" b="1" dirty="0" err="1"/>
              <a:t>đã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ôn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tập</a:t>
            </a:r>
            <a:endParaRPr lang="en-US" altLang="en-US" sz="2000" b="1" dirty="0"/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/>
              <a:t> </a:t>
            </a:r>
            <a:r>
              <a:rPr lang="en-US" altLang="en-US" sz="2000" b="1" dirty="0" err="1"/>
              <a:t>Xem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lại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kiến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thức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trong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các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bài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sau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đây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để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tiết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đến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sau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kiểm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tra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giữa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kỳ</a:t>
            </a:r>
            <a:r>
              <a:rPr lang="en-US" altLang="en-US" sz="2000" b="1" dirty="0"/>
              <a:t> II.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000" b="1" dirty="0"/>
          </a:p>
        </p:txBody>
      </p:sp>
      <p:sp>
        <p:nvSpPr>
          <p:cNvPr id="5125" name="Oval 5">
            <a:extLst>
              <a:ext uri="{FF2B5EF4-FFF2-40B4-BE49-F238E27FC236}">
                <a16:creationId xmlns:a16="http://schemas.microsoft.com/office/drawing/2014/main" id="{E0BF098D-A15F-441A-A587-CE49CC5D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3664" y="1344613"/>
            <a:ext cx="4814887" cy="550862"/>
          </a:xfrm>
          <a:prstGeom prst="ellipse">
            <a:avLst/>
          </a:prstGeom>
          <a:solidFill>
            <a:srgbClr val="A1A5FD"/>
          </a:solidFill>
          <a:ln w="9525">
            <a:solidFill>
              <a:srgbClr val="1C31F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87ADA137-C9F1-4BCD-92CB-2D90F8590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4526" y="1384300"/>
            <a:ext cx="431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HƯỚNG DẪN VỀ NHÀ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95959A4-E38F-457B-9B35-FB045CECB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547D228-E1EA-43F7-B852-C6480265CB21}"/>
              </a:ext>
            </a:extLst>
          </p:cNvPr>
          <p:cNvSpPr/>
          <p:nvPr/>
        </p:nvSpPr>
        <p:spPr>
          <a:xfrm flipH="1"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59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18A597-0064-4672-9A02-8434170057A6}"/>
              </a:ext>
            </a:extLst>
          </p:cNvPr>
          <p:cNvSpPr txBox="1">
            <a:spLocks/>
          </p:cNvSpPr>
          <p:nvPr/>
        </p:nvSpPr>
        <p:spPr>
          <a:xfrm>
            <a:off x="4235266" y="3237657"/>
            <a:ext cx="3723098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教育机构通用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3FFDED-C920-4A48-B561-236C77E7167A}"/>
              </a:ext>
            </a:extLst>
          </p:cNvPr>
          <p:cNvSpPr txBox="1"/>
          <p:nvPr/>
        </p:nvSpPr>
        <p:spPr>
          <a:xfrm>
            <a:off x="2872018" y="17025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559AA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TEACHERS COURSEWARE</a:t>
            </a:r>
            <a:endParaRPr lang="zh-CN" altLang="en-US" sz="7200" b="1" dirty="0">
              <a:solidFill>
                <a:srgbClr val="559AA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E28B7EE3-A9C7-4422-A758-83E6288E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B763DBA6-EC26-42CF-8A1B-E5C5D632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ÔN TẬP  GIỮAHỌC KỲ II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0889F912-3930-4231-85C6-9C0538048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9" y="1898651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29711" name="Text Box 15">
            <a:hlinkClick r:id="rId3" action="ppaction://hlinksldjump"/>
            <a:extLst>
              <a:ext uri="{FF2B5EF4-FFF2-40B4-BE49-F238E27FC236}">
                <a16:creationId xmlns:a16="http://schemas.microsoft.com/office/drawing/2014/main" id="{A5A3900D-3440-4559-A104-94BAF35C3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854326"/>
            <a:ext cx="5106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II: TRÌNH BÀY VÀ IN TRANG TÍNH</a:t>
            </a:r>
          </a:p>
        </p:txBody>
      </p:sp>
      <p:sp>
        <p:nvSpPr>
          <p:cNvPr id="29714" name="Text Box 18">
            <a:hlinkClick r:id="rId4" action="ppaction://hlinksldjump"/>
            <a:extLst>
              <a:ext uri="{FF2B5EF4-FFF2-40B4-BE49-F238E27FC236}">
                <a16:creationId xmlns:a16="http://schemas.microsoft.com/office/drawing/2014/main" id="{73FF4FEA-81AF-43E7-8F8E-18374E88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4" y="3905251"/>
            <a:ext cx="495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III: SẮP XẾP VÀ LỌC DỮ LiỆU: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3A43A102-97D8-41F9-B771-A61A34B0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BB8D526F-755D-4B29-B909-AFB3AB9F9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5A806DB2-16FC-485F-8491-4E35587B6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D3BAA5E9-67FA-46A3-BF85-92FDF80F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996951"/>
            <a:ext cx="72199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6600CC"/>
                </a:solidFill>
              </a:rPr>
              <a:t>Định dạng phông chữ, cỡ chữ, kiểu chữ: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>
                <a:solidFill>
                  <a:srgbClr val="CC0099"/>
                </a:solidFill>
              </a:rPr>
              <a:t>Thay đổi phông chữ: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(hoặc các ô) cần định dạng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vào mũi tên ở ô Font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Chọn phông chữ thích hợp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36DC0230-8CE1-4AF1-86F6-FF4234F3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711" r="86633" b="86629"/>
          <a:stretch>
            <a:fillRect/>
          </a:stretch>
        </p:blipFill>
        <p:spPr bwMode="auto">
          <a:xfrm>
            <a:off x="6338888" y="2271714"/>
            <a:ext cx="13573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8">
            <a:extLst>
              <a:ext uri="{FF2B5EF4-FFF2-40B4-BE49-F238E27FC236}">
                <a16:creationId xmlns:a16="http://schemas.microsoft.com/office/drawing/2014/main" id="{B706C7A1-9470-483C-B68D-4CFF184D0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040063"/>
            <a:ext cx="72199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99"/>
                </a:solidFill>
              </a:rPr>
              <a:t>b.   Thay đổi cỡ chữ: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(hoặc các ô) cần định dạng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vào mũi tên ở ô Font size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Chọn cỡ chữ thích hợp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E881A9FC-A8F8-46E0-A6DD-B3ADBF01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9711" r="82378" b="86629"/>
          <a:stretch>
            <a:fillRect/>
          </a:stretch>
        </p:blipFill>
        <p:spPr bwMode="auto">
          <a:xfrm>
            <a:off x="7008814" y="3894139"/>
            <a:ext cx="6191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1A22EC0B-0A84-44F9-B82A-FE631935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4651376"/>
            <a:ext cx="8229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99"/>
                </a:solidFill>
              </a:rPr>
              <a:t>c.   Thay đổi kiểu chữ: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(hoặc các ô) cần định dạng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- Nháy chuột vào nút lệnh Bold          để chọn kiểu chữ đậm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       - Nháy chuột vào nút lệnh Italic         để chọn kiểu chữ nghiêng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       - Nháy chuột vào nút lệnh Underline         để chọn kiểu chữ gạch chân</a:t>
            </a:r>
          </a:p>
        </p:txBody>
      </p:sp>
      <p:pic>
        <p:nvPicPr>
          <p:cNvPr id="7179" name="Picture 11">
            <a:extLst>
              <a:ext uri="{FF2B5EF4-FFF2-40B4-BE49-F238E27FC236}">
                <a16:creationId xmlns:a16="http://schemas.microsoft.com/office/drawing/2014/main" id="{5695C3D3-8DC8-4B7F-86E7-20AAAF54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4" y="5762625"/>
            <a:ext cx="427037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7A1FAD6F-195F-4688-90AE-AB51AA24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5343526"/>
            <a:ext cx="398463" cy="3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7570D06B-00ED-422D-B74C-9EF9DCC7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6237288"/>
            <a:ext cx="401638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17937CFE-9C1A-4260-98C0-B1C7C7109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7092D890-16CE-4B81-9430-00A4B6BF5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B404ACE5-A073-4B07-81E4-B118B20C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A2A4849B-226F-4282-BD36-DFC2BBE3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996951"/>
            <a:ext cx="721995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2 . Định dạng màu chữ: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 hoặc các ô) cần định dạng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vào mũi tên ở ô Font color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Chọn màu chữ thích hợp</a:t>
            </a:r>
          </a:p>
        </p:txBody>
      </p:sp>
      <p:graphicFrame>
        <p:nvGraphicFramePr>
          <p:cNvPr id="20493" name="Object 13">
            <a:extLst>
              <a:ext uri="{FF2B5EF4-FFF2-40B4-BE49-F238E27FC236}">
                <a16:creationId xmlns:a16="http://schemas.microsoft.com/office/drawing/2014/main" id="{3A3030E8-D982-4BC4-A7AA-2D6DF08DE7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2926" y="1797050"/>
          <a:ext cx="57626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361950" imgH="219075" progId="Paint.Picture">
                  <p:embed/>
                </p:oleObj>
              </mc:Choice>
              <mc:Fallback>
                <p:oleObj name="Bitmap Image" r:id="rId4" imgW="361950" imgH="219075" progId="Paint.Picture">
                  <p:embed/>
                  <p:pic>
                    <p:nvPicPr>
                      <p:cNvPr id="20493" name="Object 13">
                        <a:extLst>
                          <a:ext uri="{FF2B5EF4-FFF2-40B4-BE49-F238E27FC236}">
                            <a16:creationId xmlns:a16="http://schemas.microsoft.com/office/drawing/2014/main" id="{3A3030E8-D982-4BC4-A7AA-2D6DF08DE7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6" y="1797050"/>
                        <a:ext cx="576263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Text Box 14">
            <a:extLst>
              <a:ext uri="{FF2B5EF4-FFF2-40B4-BE49-F238E27FC236}">
                <a16:creationId xmlns:a16="http://schemas.microsoft.com/office/drawing/2014/main" id="{F80D20D4-8680-48F3-9977-CA25FD5A0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2657475"/>
            <a:ext cx="82296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3.   Căn lề trong ô tính: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 hoặc các ô) cần định dạng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- Nháy chuột vào nút lệnh Center            để căn giữa ô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       - Nháy chuột vào nút lệnh Align left           để căn thẳng lề trái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       - Nháy chuột vào nút lệnh  Align right          để căn thẳng lề phải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       - Nháy chuột vào nút lệnh Merge and center                để gộp các ô thành một ô và căn giữa</a:t>
            </a:r>
          </a:p>
        </p:txBody>
      </p:sp>
      <p:pic>
        <p:nvPicPr>
          <p:cNvPr id="20495" name="Picture 17615">
            <a:extLst>
              <a:ext uri="{FF2B5EF4-FFF2-40B4-BE49-F238E27FC236}">
                <a16:creationId xmlns:a16="http://schemas.microsoft.com/office/drawing/2014/main" id="{E809629C-3171-4207-AE06-C05DD9E43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5902326"/>
            <a:ext cx="514350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7614">
            <a:extLst>
              <a:ext uri="{FF2B5EF4-FFF2-40B4-BE49-F238E27FC236}">
                <a16:creationId xmlns:a16="http://schemas.microsoft.com/office/drawing/2014/main" id="{2097AE52-0B0A-49E3-B132-45B7D6A8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402014"/>
            <a:ext cx="519112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616">
            <a:extLst>
              <a:ext uri="{FF2B5EF4-FFF2-40B4-BE49-F238E27FC236}">
                <a16:creationId xmlns:a16="http://schemas.microsoft.com/office/drawing/2014/main" id="{32D6804C-5E40-4C4B-8F35-1954EC53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9" y="5005388"/>
            <a:ext cx="498475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7617">
            <a:extLst>
              <a:ext uri="{FF2B5EF4-FFF2-40B4-BE49-F238E27FC236}">
                <a16:creationId xmlns:a16="http://schemas.microsoft.com/office/drawing/2014/main" id="{8426E8FA-3EBB-47F3-ACAD-FCA51224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4189413"/>
            <a:ext cx="487362" cy="5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8EBB454F-58EA-477E-BE97-BB34482B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603E9728-9DC2-4824-8C0A-50F197A6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40E2811B-0946-4DBC-B581-2D2152C72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7C72FF9F-1FFB-4044-A9A2-66A401EF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1031875"/>
            <a:ext cx="82296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4.   Tăng hoặc giảm số chữ số thập phân của dữ liệu số: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 hoặc các ô) cần định dạng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- Nháy chuột vào nút lệnh Decrease Dicimal            để giảm số chữ số thập phân</a:t>
            </a: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r>
              <a:rPr lang="en-US" altLang="en-US" b="1"/>
              <a:t>       - Nháy chuột vào nút lệnh Increase Dicimal           để tăng số chữ số thập phân</a:t>
            </a:r>
          </a:p>
        </p:txBody>
      </p:sp>
      <p:pic>
        <p:nvPicPr>
          <p:cNvPr id="21516" name="Picture 12">
            <a:extLst>
              <a:ext uri="{FF2B5EF4-FFF2-40B4-BE49-F238E27FC236}">
                <a16:creationId xmlns:a16="http://schemas.microsoft.com/office/drawing/2014/main" id="{D7AE1513-96EC-4E35-A680-5FA4A3BE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9575" r="56035" b="86595"/>
          <a:stretch>
            <a:fillRect/>
          </a:stretch>
        </p:blipFill>
        <p:spPr bwMode="auto">
          <a:xfrm>
            <a:off x="7142164" y="28463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2418B6C-4B12-49BF-8AC2-813C659DF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3" t="9575" r="53276" b="86595"/>
          <a:stretch>
            <a:fillRect/>
          </a:stretch>
        </p:blipFill>
        <p:spPr bwMode="auto">
          <a:xfrm>
            <a:off x="7208838" y="1751013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F89C2783-7D39-47FC-80B6-25FFCAB6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70624"/>
            <a:ext cx="3618107" cy="1673133"/>
          </a:xfrm>
          <a:prstGeom prst="rect">
            <a:avLst/>
          </a:prstGeom>
          <a:noFill/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F9A2BBEA-80DC-4360-9DEA-3C77F712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07AE736E-B195-4A5C-A952-713AED50D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36B7ACCE-2408-42CB-9E71-9042A6AA0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996951"/>
            <a:ext cx="72199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CC"/>
                </a:solidFill>
              </a:rPr>
              <a:t>5. Tô màu nền và kẻ đường biên: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en-US" altLang="en-US" b="1">
                <a:solidFill>
                  <a:srgbClr val="CC0099"/>
                </a:solidFill>
              </a:rPr>
              <a:t>Tô màu nền: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 hoặc các ô) cần tô màu nền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vào mũi tên ở ô Fill color 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Chọn màu chữ thích hợp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7E9470ED-637F-4659-BC3A-C86B2A58C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3040063"/>
            <a:ext cx="72199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99"/>
                </a:solidFill>
              </a:rPr>
              <a:t>b.   Kẻ đường biên: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B1: Chọn ô ( hoặc các ô) cần kẻ đường biên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B2: Nháy chuột vào mũi tên ở nút lệnh Borders</a:t>
            </a:r>
          </a:p>
          <a:p>
            <a:pPr>
              <a:spcBef>
                <a:spcPct val="50000"/>
              </a:spcBef>
            </a:pPr>
            <a:r>
              <a:rPr lang="en-US" altLang="en-US" b="1"/>
              <a:t>B3: Chọn kiểu kẻ đường biên thích hợp</a:t>
            </a:r>
          </a:p>
        </p:txBody>
      </p:sp>
      <p:pic>
        <p:nvPicPr>
          <p:cNvPr id="22541" name="Picture 13">
            <a:extLst>
              <a:ext uri="{FF2B5EF4-FFF2-40B4-BE49-F238E27FC236}">
                <a16:creationId xmlns:a16="http://schemas.microsoft.com/office/drawing/2014/main" id="{2E035088-6BF5-45E1-A1DE-76354D30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0" t="9575" r="44908" b="86595"/>
          <a:stretch>
            <a:fillRect/>
          </a:stretch>
        </p:blipFill>
        <p:spPr bwMode="auto">
          <a:xfrm>
            <a:off x="7486651" y="3762376"/>
            <a:ext cx="5746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42" name="Object 14">
            <a:extLst>
              <a:ext uri="{FF2B5EF4-FFF2-40B4-BE49-F238E27FC236}">
                <a16:creationId xmlns:a16="http://schemas.microsoft.com/office/drawing/2014/main" id="{017C2589-B032-4387-BA97-6ECFA643D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4014" y="2165351"/>
          <a:ext cx="6873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5" imgW="371475" imgH="238125" progId="Paint.Picture">
                  <p:embed/>
                </p:oleObj>
              </mc:Choice>
              <mc:Fallback>
                <p:oleObj name="Bitmap Image" r:id="rId5" imgW="371475" imgH="238125" progId="Paint.Picture">
                  <p:embed/>
                  <p:pic>
                    <p:nvPicPr>
                      <p:cNvPr id="22542" name="Object 14">
                        <a:extLst>
                          <a:ext uri="{FF2B5EF4-FFF2-40B4-BE49-F238E27FC236}">
                            <a16:creationId xmlns:a16="http://schemas.microsoft.com/office/drawing/2014/main" id="{017C2589-B032-4387-BA97-6ECFA643DD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4" y="2165351"/>
                        <a:ext cx="6873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E9828DCC-28F2-473B-8F8D-1D4EBA4B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84910"/>
            <a:ext cx="3618107" cy="1673134"/>
          </a:xfrm>
          <a:prstGeom prst="rect">
            <a:avLst/>
          </a:prstGeom>
          <a:noFill/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A40C7819-02E3-45AA-BD97-B4EEDBAC5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4362" name="Rectangle 26">
            <a:extLst>
              <a:ext uri="{FF2B5EF4-FFF2-40B4-BE49-F238E27FC236}">
                <a16:creationId xmlns:a16="http://schemas.microsoft.com/office/drawing/2014/main" id="{B9C1E479-E0D3-4534-820F-1331AC90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1" y="1074738"/>
            <a:ext cx="719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 b="1" i="1" u="sng">
                <a:solidFill>
                  <a:srgbClr val="1C31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Trong Excel các nút lệnh                  dùng để:                      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4361" name="Picture 25">
            <a:extLst>
              <a:ext uri="{FF2B5EF4-FFF2-40B4-BE49-F238E27FC236}">
                <a16:creationId xmlns:a16="http://schemas.microsoft.com/office/drawing/2014/main" id="{64CD92EF-70E6-4C25-A07E-E0394B97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171575"/>
            <a:ext cx="971550" cy="24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3" name="Rectangle 27">
            <a:extLst>
              <a:ext uri="{FF2B5EF4-FFF2-40B4-BE49-F238E27FC236}">
                <a16:creationId xmlns:a16="http://schemas.microsoft.com/office/drawing/2014/main" id="{0FA463F2-469C-4B2B-A4D0-E4EDF5CCB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01" y="1630364"/>
            <a:ext cx="8596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000" b="1">
                <a:solidFill>
                  <a:srgbClr val="1C31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Căn lề			</a:t>
            </a:r>
            <a:r>
              <a:rPr lang="en-US" altLang="en-US" sz="2000" b="1">
                <a:solidFill>
                  <a:srgbClr val="1C31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Định dạng kiểu chữ	</a:t>
            </a:r>
          </a:p>
          <a:p>
            <a:pPr eaLnBrk="0" hangingPunct="0"/>
            <a:r>
              <a:rPr lang="en-US" altLang="en-US" sz="2000" b="1">
                <a:solidFill>
                  <a:srgbClr val="1C31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Chọn phông chữ		</a:t>
            </a:r>
            <a:r>
              <a:rPr lang="en-US" altLang="en-US" sz="2000" b="1">
                <a:solidFill>
                  <a:srgbClr val="1C31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Chọn cỡ chữ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  <p:pic>
        <p:nvPicPr>
          <p:cNvPr id="14367" name="Picture 31">
            <a:extLst>
              <a:ext uri="{FF2B5EF4-FFF2-40B4-BE49-F238E27FC236}">
                <a16:creationId xmlns:a16="http://schemas.microsoft.com/office/drawing/2014/main" id="{395E1ECA-D518-47BC-B837-DAD6AB6E2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3933826"/>
            <a:ext cx="1468437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>
            <a:extLst>
              <a:ext uri="{FF2B5EF4-FFF2-40B4-BE49-F238E27FC236}">
                <a16:creationId xmlns:a16="http://schemas.microsoft.com/office/drawing/2014/main" id="{03479BF5-0639-4E7C-8E11-F6709017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963989"/>
            <a:ext cx="1027113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9" name="Rectangle 33">
            <a:extLst>
              <a:ext uri="{FF2B5EF4-FFF2-40B4-BE49-F238E27FC236}">
                <a16:creationId xmlns:a16="http://schemas.microsoft.com/office/drawing/2014/main" id="{8603447C-EBF9-4697-80CC-DC283E83C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9" y="2546778"/>
            <a:ext cx="74247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 u="sng">
                <a:solidFill>
                  <a:srgbClr val="1C31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altLang="en-US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Nút lệnh nào trong các nút lệnh sau dùng để thay đổi phông chữ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4370" name="Rectangle 34">
            <a:extLst>
              <a:ext uri="{FF2B5EF4-FFF2-40B4-BE49-F238E27FC236}">
                <a16:creationId xmlns:a16="http://schemas.microsoft.com/office/drawing/2014/main" id="{294AC9DF-41A0-4B70-9017-C5AF336BA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6" y="3397251"/>
            <a:ext cx="209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b="1">
                <a:solidFill>
                  <a:srgbClr val="1C31FC"/>
                </a:solidFill>
                <a:cs typeface="Times New Roman" panose="02020603050405020304" pitchFamily="18" charset="0"/>
              </a:rPr>
              <a:t>B.</a:t>
            </a:r>
            <a:r>
              <a:rPr lang="en-US" altLang="en-US" sz="2000" b="1">
                <a:cs typeface="Times New Roman" panose="02020603050405020304" pitchFamily="18" charset="0"/>
              </a:rPr>
              <a:t>   Nút lệnh </a:t>
            </a:r>
            <a:endParaRPr lang="en-US" altLang="en-US" sz="2000" b="1"/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899FF234-D994-4288-BB6A-A607B2472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9" y="3889376"/>
            <a:ext cx="163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rgbClr val="1C31FC"/>
                </a:solidFill>
                <a:cs typeface="Times New Roman" panose="02020603050405020304" pitchFamily="18" charset="0"/>
              </a:rPr>
              <a:t>C.</a:t>
            </a:r>
            <a:r>
              <a:rPr lang="en-US" altLang="en-US" sz="2000" b="1">
                <a:cs typeface="Times New Roman" panose="02020603050405020304" pitchFamily="18" charset="0"/>
              </a:rPr>
              <a:t>  Nút lệnh </a:t>
            </a:r>
            <a:endParaRPr lang="en-US" altLang="en-US" sz="2000" b="1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22344C4F-4887-455B-874A-4676F39E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3952846"/>
            <a:ext cx="28600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cs typeface="Times New Roman" panose="02020603050405020304" pitchFamily="18" charset="0"/>
              </a:rPr>
              <a:t>	  </a:t>
            </a:r>
            <a:r>
              <a:rPr lang="en-US" altLang="en-US" sz="2000" b="1">
                <a:solidFill>
                  <a:srgbClr val="1C31FC"/>
                </a:solidFill>
                <a:cs typeface="Times New Roman" panose="02020603050405020304" pitchFamily="18" charset="0"/>
              </a:rPr>
              <a:t>D.</a:t>
            </a:r>
            <a:r>
              <a:rPr lang="en-US" altLang="en-US" sz="2000" b="1">
                <a:cs typeface="Times New Roman" panose="02020603050405020304" pitchFamily="18" charset="0"/>
              </a:rPr>
              <a:t>    Nút lệnh </a:t>
            </a:r>
            <a:endParaRPr lang="en-US" altLang="en-US" sz="2000" b="1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192CC57C-3DAA-410B-9F20-C4F000C2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403601"/>
            <a:ext cx="1433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C31FC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2000" b="1">
                <a:latin typeface="Times New Roman" panose="02020603050405020304" pitchFamily="18" charset="0"/>
              </a:rPr>
              <a:t> Nút lệnh</a:t>
            </a:r>
          </a:p>
        </p:txBody>
      </p:sp>
      <p:sp>
        <p:nvSpPr>
          <p:cNvPr id="14375" name="Rectangle 39">
            <a:extLst>
              <a:ext uri="{FF2B5EF4-FFF2-40B4-BE49-F238E27FC236}">
                <a16:creationId xmlns:a16="http://schemas.microsoft.com/office/drawing/2014/main" id="{951E7D1A-9002-469F-963E-D7FC07C2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252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376" name="Picture 40">
            <a:extLst>
              <a:ext uri="{FF2B5EF4-FFF2-40B4-BE49-F238E27FC236}">
                <a16:creationId xmlns:a16="http://schemas.microsoft.com/office/drawing/2014/main" id="{216CC2A6-D35E-4C8C-B03C-32A2059C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711" r="86633" b="86629"/>
          <a:stretch>
            <a:fillRect/>
          </a:stretch>
        </p:blipFill>
        <p:spPr bwMode="auto">
          <a:xfrm>
            <a:off x="4333876" y="3455989"/>
            <a:ext cx="135731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7" name="Picture 41">
            <a:extLst>
              <a:ext uri="{FF2B5EF4-FFF2-40B4-BE49-F238E27FC236}">
                <a16:creationId xmlns:a16="http://schemas.microsoft.com/office/drawing/2014/main" id="{5B8BE7D7-462A-4E20-8CD7-EDF6D510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9711" r="82378" b="86629"/>
          <a:stretch>
            <a:fillRect/>
          </a:stretch>
        </p:blipFill>
        <p:spPr bwMode="auto">
          <a:xfrm>
            <a:off x="8040689" y="3436939"/>
            <a:ext cx="6191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8" name="Oval 42">
            <a:extLst>
              <a:ext uri="{FF2B5EF4-FFF2-40B4-BE49-F238E27FC236}">
                <a16:creationId xmlns:a16="http://schemas.microsoft.com/office/drawing/2014/main" id="{E5EDE2D5-F16C-43A1-BBA6-EB49424C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1" y="1636713"/>
            <a:ext cx="403225" cy="400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Oval 43">
            <a:extLst>
              <a:ext uri="{FF2B5EF4-FFF2-40B4-BE49-F238E27FC236}">
                <a16:creationId xmlns:a16="http://schemas.microsoft.com/office/drawing/2014/main" id="{C2514575-5730-47D3-884C-6F419554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9" y="3433763"/>
            <a:ext cx="403225" cy="400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83" name="Picture 47">
            <a:extLst>
              <a:ext uri="{FF2B5EF4-FFF2-40B4-BE49-F238E27FC236}">
                <a16:creationId xmlns:a16="http://schemas.microsoft.com/office/drawing/2014/main" id="{37FE3893-4BC8-4C01-AA7F-BD9FDF0F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5278439"/>
            <a:ext cx="427038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2" name="Picture 46">
            <a:extLst>
              <a:ext uri="{FF2B5EF4-FFF2-40B4-BE49-F238E27FC236}">
                <a16:creationId xmlns:a16="http://schemas.microsoft.com/office/drawing/2014/main" id="{0E619196-5714-41EC-8E97-8DDF40A4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5272088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1" name="Picture 45">
            <a:extLst>
              <a:ext uri="{FF2B5EF4-FFF2-40B4-BE49-F238E27FC236}">
                <a16:creationId xmlns:a16="http://schemas.microsoft.com/office/drawing/2014/main" id="{01685028-9045-40A8-B5C0-65C7C360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5849939"/>
            <a:ext cx="46196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0" name="Picture 44">
            <a:extLst>
              <a:ext uri="{FF2B5EF4-FFF2-40B4-BE49-F238E27FC236}">
                <a16:creationId xmlns:a16="http://schemas.microsoft.com/office/drawing/2014/main" id="{CC435C42-3AA2-4CF7-837E-28B9A52E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4" y="5848351"/>
            <a:ext cx="41592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84" name="Rectangle 48">
            <a:extLst>
              <a:ext uri="{FF2B5EF4-FFF2-40B4-BE49-F238E27FC236}">
                <a16:creationId xmlns:a16="http://schemas.microsoft.com/office/drawing/2014/main" id="{7DF8021C-B02E-481F-809C-5B37D6BE3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4454953"/>
            <a:ext cx="77295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i="1" u="sng">
                <a:solidFill>
                  <a:srgbClr val="1C31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Nút lệnh nào sau đây được dùng để chọn kiểu chữ in đậm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4388" name="Rectangle 52">
            <a:extLst>
              <a:ext uri="{FF2B5EF4-FFF2-40B4-BE49-F238E27FC236}">
                <a16:creationId xmlns:a16="http://schemas.microsoft.com/office/drawing/2014/main" id="{4EEC3D2C-4EC9-46F0-BD25-13F7C570B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6" y="5330826"/>
            <a:ext cx="1433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1C31FC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2000" b="1">
                <a:latin typeface="Times New Roman" panose="02020603050405020304" pitchFamily="18" charset="0"/>
              </a:rPr>
              <a:t> Nút lệnh</a:t>
            </a:r>
          </a:p>
        </p:txBody>
      </p:sp>
      <p:sp>
        <p:nvSpPr>
          <p:cNvPr id="14389" name="Rectangle 53">
            <a:extLst>
              <a:ext uri="{FF2B5EF4-FFF2-40B4-BE49-F238E27FC236}">
                <a16:creationId xmlns:a16="http://schemas.microsoft.com/office/drawing/2014/main" id="{3EECC7C9-FC8F-4EE4-AB03-CCC132F8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1" y="5310189"/>
            <a:ext cx="2092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000" b="1">
                <a:solidFill>
                  <a:srgbClr val="1C31FC"/>
                </a:solidFill>
                <a:cs typeface="Times New Roman" panose="02020603050405020304" pitchFamily="18" charset="0"/>
              </a:rPr>
              <a:t>B.</a:t>
            </a:r>
            <a:r>
              <a:rPr lang="en-US" altLang="en-US" sz="2000" b="1">
                <a:cs typeface="Times New Roman" panose="02020603050405020304" pitchFamily="18" charset="0"/>
              </a:rPr>
              <a:t>   Nút lệnh </a:t>
            </a:r>
            <a:endParaRPr lang="en-US" altLang="en-US" sz="2000" b="1"/>
          </a:p>
        </p:txBody>
      </p:sp>
      <p:sp>
        <p:nvSpPr>
          <p:cNvPr id="14390" name="Rectangle 54">
            <a:extLst>
              <a:ext uri="{FF2B5EF4-FFF2-40B4-BE49-F238E27FC236}">
                <a16:creationId xmlns:a16="http://schemas.microsoft.com/office/drawing/2014/main" id="{83BFAE88-51CA-45AC-88DF-66913BDF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1" y="5899151"/>
            <a:ext cx="163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solidFill>
                  <a:srgbClr val="1C31FC"/>
                </a:solidFill>
                <a:cs typeface="Times New Roman" panose="02020603050405020304" pitchFamily="18" charset="0"/>
              </a:rPr>
              <a:t>C.</a:t>
            </a:r>
            <a:r>
              <a:rPr lang="en-US" altLang="en-US" sz="2000" b="1">
                <a:cs typeface="Times New Roman" panose="02020603050405020304" pitchFamily="18" charset="0"/>
              </a:rPr>
              <a:t>  Nút lệnh </a:t>
            </a:r>
            <a:endParaRPr lang="en-US" altLang="en-US" sz="2000" b="1"/>
          </a:p>
        </p:txBody>
      </p:sp>
      <p:sp>
        <p:nvSpPr>
          <p:cNvPr id="14391" name="Rectangle 55">
            <a:extLst>
              <a:ext uri="{FF2B5EF4-FFF2-40B4-BE49-F238E27FC236}">
                <a16:creationId xmlns:a16="http://schemas.microsoft.com/office/drawing/2014/main" id="{8CD44FF6-1877-4187-8323-E699B1DB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676" y="5924521"/>
            <a:ext cx="18662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00" b="1"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1C31FC"/>
                </a:solidFill>
                <a:cs typeface="Times New Roman" panose="02020603050405020304" pitchFamily="18" charset="0"/>
              </a:rPr>
              <a:t>D.</a:t>
            </a:r>
            <a:r>
              <a:rPr lang="en-US" altLang="en-US" sz="2000" b="1">
                <a:cs typeface="Times New Roman" panose="02020603050405020304" pitchFamily="18" charset="0"/>
              </a:rPr>
              <a:t>    Nút lệnh </a:t>
            </a:r>
            <a:endParaRPr lang="en-US" altLang="en-US" sz="2000" b="1"/>
          </a:p>
        </p:txBody>
      </p:sp>
      <p:sp>
        <p:nvSpPr>
          <p:cNvPr id="14392" name="Oval 56">
            <a:extLst>
              <a:ext uri="{FF2B5EF4-FFF2-40B4-BE49-F238E27FC236}">
                <a16:creationId xmlns:a16="http://schemas.microsoft.com/office/drawing/2014/main" id="{D8172B59-DD00-4A26-BEE3-867AB44F9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701" y="5268913"/>
            <a:ext cx="403225" cy="4000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3" name="Text Box 57">
            <a:extLst>
              <a:ext uri="{FF2B5EF4-FFF2-40B4-BE49-F238E27FC236}">
                <a16:creationId xmlns:a16="http://schemas.microsoft.com/office/drawing/2014/main" id="{D9AFC8EF-6608-4E9C-AAC9-ACEB20F5C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9" grpId="0"/>
      <p:bldP spid="14370" grpId="0"/>
      <p:bldP spid="14371" grpId="0"/>
      <p:bldP spid="14372" grpId="0"/>
      <p:bldP spid="14373" grpId="0"/>
      <p:bldP spid="14384" grpId="0"/>
      <p:bldP spid="14388" grpId="0"/>
      <p:bldP spid="14389" grpId="0"/>
      <p:bldP spid="14390" grpId="0"/>
      <p:bldP spid="143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Picture 47" descr="C:\Users\Home\Documents\19-07-08_Yvette_GirlyGirl\Yvette_GG_Wrap1.png">
            <a:extLst>
              <a:ext uri="{FF2B5EF4-FFF2-40B4-BE49-F238E27FC236}">
                <a16:creationId xmlns:a16="http://schemas.microsoft.com/office/drawing/2014/main" id="{706C4F30-6FB7-4D2F-9A11-65907056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6285" y="640460"/>
            <a:ext cx="3618107" cy="1673134"/>
          </a:xfrm>
          <a:prstGeom prst="rect">
            <a:avLst/>
          </a:prstGeom>
          <a:noFill/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AF0C04C6-AC43-4DF8-8789-1143350D6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1036550"/>
            <a:ext cx="76644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en-US" altLang="en-US" sz="2400" u="sng">
                <a:latin typeface="Times New Roman" panose="02020603050405020304" pitchFamily="18" charset="0"/>
              </a:rPr>
              <a:t> </a:t>
            </a:r>
            <a:r>
              <a:rPr lang="en-US" altLang="en-US" sz="2400" b="1" u="sng">
                <a:solidFill>
                  <a:srgbClr val="1C31FC"/>
                </a:solidFill>
                <a:latin typeface="Times New Roman" panose="02020603050405020304" pitchFamily="18" charset="0"/>
              </a:rPr>
              <a:t>Câu 4</a:t>
            </a:r>
            <a:r>
              <a:rPr lang="en-US" altLang="en-US" sz="2400" b="1" u="sng">
                <a:latin typeface="Times New Roman" panose="02020603050405020304" pitchFamily="18" charset="0"/>
              </a:rPr>
              <a:t>.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nl-NL" altLang="en-US" sz="2400" b="1">
                <a:latin typeface="Times New Roman" panose="02020603050405020304" pitchFamily="18" charset="0"/>
              </a:rPr>
              <a:t>Để gộp các ô và căn chỉnh nội dung vào giữa các ô tính, sau khi chọn các ô ta chọn nút lệnh nào trong các nút lệnh sau:</a:t>
            </a:r>
          </a:p>
        </p:txBody>
      </p:sp>
      <p:pic>
        <p:nvPicPr>
          <p:cNvPr id="13319" name="Picture 17614">
            <a:extLst>
              <a:ext uri="{FF2B5EF4-FFF2-40B4-BE49-F238E27FC236}">
                <a16:creationId xmlns:a16="http://schemas.microsoft.com/office/drawing/2014/main" id="{40A8355D-348D-43AC-864D-3ED0B405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2386014"/>
            <a:ext cx="519112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7615">
            <a:extLst>
              <a:ext uri="{FF2B5EF4-FFF2-40B4-BE49-F238E27FC236}">
                <a16:creationId xmlns:a16="http://schemas.microsoft.com/office/drawing/2014/main" id="{06EA348A-8865-4ECD-850A-56C17759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389188"/>
            <a:ext cx="514350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7616">
            <a:extLst>
              <a:ext uri="{FF2B5EF4-FFF2-40B4-BE49-F238E27FC236}">
                <a16:creationId xmlns:a16="http://schemas.microsoft.com/office/drawing/2014/main" id="{955CA63C-EFF7-4612-95CB-382908E86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1" y="2363788"/>
            <a:ext cx="498475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7617">
            <a:extLst>
              <a:ext uri="{FF2B5EF4-FFF2-40B4-BE49-F238E27FC236}">
                <a16:creationId xmlns:a16="http://schemas.microsoft.com/office/drawing/2014/main" id="{9F43F398-5D71-441A-9D83-48417867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6" y="2374901"/>
            <a:ext cx="487363" cy="5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Rectangle 8">
            <a:extLst>
              <a:ext uri="{FF2B5EF4-FFF2-40B4-BE49-F238E27FC236}">
                <a16:creationId xmlns:a16="http://schemas.microsoft.com/office/drawing/2014/main" id="{E43FC0D7-4376-4649-B497-EC9D181A8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1" y="2479032"/>
            <a:ext cx="550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4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endParaRPr lang="en-US" altLang="en-US" sz="24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EC52E5F4-C8A7-46A9-9B4D-F67DF5FD2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2417119"/>
            <a:ext cx="529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4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endParaRPr lang="en-US" altLang="en-US" sz="24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B089A3E3-BDB4-408A-A542-FEF7106E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088" y="2431407"/>
            <a:ext cx="4844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ctr"/>
            <a:r>
              <a:rPr lang="en-US" altLang="en-US" sz="24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C.</a:t>
            </a:r>
            <a:r>
              <a:rPr lang="en-US" altLang="en-US" sz="1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9662C156-9310-4221-A8D3-B5842C6B1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5" y="2379663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en-US" altLang="en-US" sz="24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endParaRPr lang="en-US" altLang="en-US" sz="24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B0881103-88E7-4D25-9A92-4391A6B39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3765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48E532E4-8EB2-41BC-9191-00F800DA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3281363"/>
            <a:ext cx="7681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1874838" algn="l"/>
                <a:tab pos="3382963" algn="l"/>
                <a:tab pos="4892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/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Câu 5.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nl-NL" alt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 nút lệnh                       nằm trên thanh nào:</a:t>
            </a:r>
            <a:endParaRPr lang="nl-NL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3336" name="Rectangle 24">
            <a:extLst>
              <a:ext uri="{FF2B5EF4-FFF2-40B4-BE49-F238E27FC236}">
                <a16:creationId xmlns:a16="http://schemas.microsoft.com/office/drawing/2014/main" id="{D5BD0ED0-E999-407F-BA46-72F7EBE6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6" y="4065589"/>
            <a:ext cx="3370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nl-NL" altLang="en-US" sz="2000" b="1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B.  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Thanh công thức</a:t>
            </a:r>
            <a:endParaRPr lang="nl-NL" altLang="en-US" sz="2000" b="1"/>
          </a:p>
        </p:txBody>
      </p:sp>
      <p:sp>
        <p:nvSpPr>
          <p:cNvPr id="13337" name="Rectangle 25">
            <a:extLst>
              <a:ext uri="{FF2B5EF4-FFF2-40B4-BE49-F238E27FC236}">
                <a16:creationId xmlns:a16="http://schemas.microsoft.com/office/drawing/2014/main" id="{588CCD74-F735-48B1-9CA0-F80F3795D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4260851"/>
            <a:ext cx="785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ctr"/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altLang="en-US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41" name="Rectangle 29">
            <a:extLst>
              <a:ext uri="{FF2B5EF4-FFF2-40B4-BE49-F238E27FC236}">
                <a16:creationId xmlns:a16="http://schemas.microsoft.com/office/drawing/2014/main" id="{0F6A21A2-9B02-4BAC-8F54-BB021DFEB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8076" y="4670426"/>
            <a:ext cx="348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l-NL" altLang="en-US" sz="2000" b="1">
                <a:solidFill>
                  <a:srgbClr val="0000FF"/>
                </a:solidFill>
              </a:rPr>
              <a:t>D. </a:t>
            </a:r>
            <a:r>
              <a:rPr lang="nl-NL" altLang="en-US" sz="2000" b="1">
                <a:ea typeface="Calibri" panose="020F0502020204030204" pitchFamily="34" charset="0"/>
                <a:cs typeface="Times New Roman" panose="02020603050405020304" pitchFamily="18" charset="0"/>
              </a:rPr>
              <a:t>Thanh tiêu đề</a:t>
            </a:r>
            <a:endParaRPr lang="nl-NL" altLang="en-US" sz="2000" b="1"/>
          </a:p>
        </p:txBody>
      </p:sp>
      <p:sp>
        <p:nvSpPr>
          <p:cNvPr id="13344" name="Rectangle 32">
            <a:extLst>
              <a:ext uri="{FF2B5EF4-FFF2-40B4-BE49-F238E27FC236}">
                <a16:creationId xmlns:a16="http://schemas.microsoft.com/office/drawing/2014/main" id="{194DEA78-EFAF-4946-84CC-462D4C3A8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6" y="4687889"/>
            <a:ext cx="322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en-US" sz="2000" b="1">
                <a:solidFill>
                  <a:srgbClr val="0000FF"/>
                </a:solidFill>
              </a:rPr>
              <a:t>C. </a:t>
            </a:r>
            <a:r>
              <a:rPr lang="nl-NL" altLang="en-US" sz="2000" b="1"/>
              <a:t>Thanh công cụ</a:t>
            </a:r>
            <a:endParaRPr lang="en-US" altLang="en-US" sz="2000" b="1"/>
          </a:p>
        </p:txBody>
      </p:sp>
      <p:sp>
        <p:nvSpPr>
          <p:cNvPr id="13346" name="Oval 34">
            <a:extLst>
              <a:ext uri="{FF2B5EF4-FFF2-40B4-BE49-F238E27FC236}">
                <a16:creationId xmlns:a16="http://schemas.microsoft.com/office/drawing/2014/main" id="{E652C11A-8BCD-4A56-8614-34977C8CA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4" y="2511426"/>
            <a:ext cx="434975" cy="449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Rectangle 35">
            <a:extLst>
              <a:ext uri="{FF2B5EF4-FFF2-40B4-BE49-F238E27FC236}">
                <a16:creationId xmlns:a16="http://schemas.microsoft.com/office/drawing/2014/main" id="{3A2DDF83-0315-435C-A089-1CDC7985A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056063"/>
            <a:ext cx="2582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ctr" hangingPunct="0"/>
            <a:r>
              <a:rPr lang="en-US" altLang="en-US" sz="2000" b="1">
                <a:solidFill>
                  <a:srgbClr val="0000FF"/>
                </a:solidFill>
              </a:rPr>
              <a:t>A.  </a:t>
            </a:r>
            <a:r>
              <a:rPr lang="nl-NL" altLang="en-US" sz="2000" b="1"/>
              <a:t>Thanh bảng chọn</a:t>
            </a:r>
          </a:p>
        </p:txBody>
      </p:sp>
      <p:sp>
        <p:nvSpPr>
          <p:cNvPr id="13349" name="Text Box 37">
            <a:extLst>
              <a:ext uri="{FF2B5EF4-FFF2-40B4-BE49-F238E27FC236}">
                <a16:creationId xmlns:a16="http://schemas.microsoft.com/office/drawing/2014/main" id="{52751729-EA02-40FB-93D8-43CFF0A1C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50"/>
            <a:ext cx="9144000" cy="457200"/>
          </a:xfrm>
          <a:prstGeom prst="rect">
            <a:avLst/>
          </a:prstGeom>
          <a:gradFill rotWithShape="1">
            <a:gsLst>
              <a:gs pos="0">
                <a:srgbClr val="6600CC"/>
              </a:gs>
              <a:gs pos="50000">
                <a:srgbClr val="1C31FC"/>
              </a:gs>
              <a:gs pos="100000">
                <a:srgbClr val="6600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</a:rPr>
              <a:t>ÔN TẬP HỌC KỲ II</a:t>
            </a:r>
          </a:p>
        </p:txBody>
      </p:sp>
      <p:sp>
        <p:nvSpPr>
          <p:cNvPr id="13350" name="Oval 38">
            <a:extLst>
              <a:ext uri="{FF2B5EF4-FFF2-40B4-BE49-F238E27FC236}">
                <a16:creationId xmlns:a16="http://schemas.microsoft.com/office/drawing/2014/main" id="{420B76CA-7F3D-4E6F-9CED-C7B906D0B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1" y="4652963"/>
            <a:ext cx="434975" cy="449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6096D1D4-A850-43BB-B6F2-130FF7D5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576264"/>
            <a:ext cx="433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CC0099"/>
                </a:solidFill>
              </a:rPr>
              <a:t>PHẦN I: ĐỊNH DẠNG TRANG TÍNH</a:t>
            </a:r>
          </a:p>
        </p:txBody>
      </p:sp>
      <p:pic>
        <p:nvPicPr>
          <p:cNvPr id="13352" name="Picture 40">
            <a:extLst>
              <a:ext uri="{FF2B5EF4-FFF2-40B4-BE49-F238E27FC236}">
                <a16:creationId xmlns:a16="http://schemas.microsoft.com/office/drawing/2014/main" id="{B35E5716-3423-4E5C-9C68-7C1EA33F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1" y="3336926"/>
            <a:ext cx="13954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2" grpId="0"/>
      <p:bldP spid="13323" grpId="0"/>
      <p:bldP spid="13334" grpId="0"/>
      <p:bldP spid="13336" grpId="0"/>
      <p:bldP spid="13341" grpId="0"/>
      <p:bldP spid="13344" grpId="0"/>
      <p:bldP spid="133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2330</Words>
  <Application>Microsoft Office PowerPoint</Application>
  <PresentationFormat>Widescreen</PresentationFormat>
  <Paragraphs>280</Paragraphs>
  <Slides>28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等线</vt:lpstr>
      <vt:lpstr>等线 Light</vt:lpstr>
      <vt:lpstr>微软雅黑</vt:lpstr>
      <vt:lpstr>Arial</vt:lpstr>
      <vt:lpstr>Times New Roman</vt:lpstr>
      <vt:lpstr>Wingdings</vt:lpstr>
      <vt:lpstr>千图网拥有20W+精美PPT模板 更多PPT模板下载至：www.58pic.com/office/ppt​​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Nguyễn Văn An</cp:lastModifiedBy>
  <cp:revision>228</cp:revision>
  <dcterms:created xsi:type="dcterms:W3CDTF">2018-02-23T07:21:57Z</dcterms:created>
  <dcterms:modified xsi:type="dcterms:W3CDTF">2022-03-15T01:25:15Z</dcterms:modified>
</cp:coreProperties>
</file>