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70" r:id="rId3"/>
    <p:sldId id="273" r:id="rId4"/>
    <p:sldId id="304" r:id="rId5"/>
    <p:sldId id="306" r:id="rId6"/>
    <p:sldId id="305" r:id="rId7"/>
    <p:sldId id="276" r:id="rId8"/>
    <p:sldId id="279" r:id="rId9"/>
    <p:sldId id="280" r:id="rId10"/>
    <p:sldId id="303" r:id="rId11"/>
    <p:sldId id="282" r:id="rId12"/>
    <p:sldId id="283" r:id="rId13"/>
    <p:sldId id="286" r:id="rId14"/>
    <p:sldId id="287" r:id="rId15"/>
    <p:sldId id="288" r:id="rId16"/>
    <p:sldId id="290" r:id="rId17"/>
    <p:sldId id="291" r:id="rId18"/>
    <p:sldId id="2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p:cViewPr>
        <p:scale>
          <a:sx n="76" d="100"/>
          <a:sy n="76" d="100"/>
        </p:scale>
        <p:origin x="-124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C784E-E2E7-48A6-81C6-5514C9D5DBC7}"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399813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C784E-E2E7-48A6-81C6-5514C9D5DBC7}"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55468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C784E-E2E7-48A6-81C6-5514C9D5DBC7}"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379555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C784E-E2E7-48A6-81C6-5514C9D5DBC7}"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366719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C784E-E2E7-48A6-81C6-5514C9D5DBC7}"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239409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C784E-E2E7-48A6-81C6-5514C9D5DBC7}"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5783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C784E-E2E7-48A6-81C6-5514C9D5DBC7}"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111339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C784E-E2E7-48A6-81C6-5514C9D5DBC7}"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339379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C784E-E2E7-48A6-81C6-5514C9D5DBC7}"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170264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C784E-E2E7-48A6-81C6-5514C9D5DBC7}"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399669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C784E-E2E7-48A6-81C6-5514C9D5DBC7}"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10DF9-4378-4237-A2D8-403E3CF12D38}" type="slidenum">
              <a:rPr lang="en-US" smtClean="0"/>
              <a:t>‹#›</a:t>
            </a:fld>
            <a:endParaRPr lang="en-US"/>
          </a:p>
        </p:txBody>
      </p:sp>
    </p:spTree>
    <p:extLst>
      <p:ext uri="{BB962C8B-B14F-4D97-AF65-F5344CB8AC3E}">
        <p14:creationId xmlns:p14="http://schemas.microsoft.com/office/powerpoint/2010/main" val="425862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C784E-E2E7-48A6-81C6-5514C9D5DBC7}" type="datetimeFigureOut">
              <a:rPr lang="en-US" smtClean="0"/>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10DF9-4378-4237-A2D8-403E3CF12D38}" type="slidenum">
              <a:rPr lang="en-US" smtClean="0"/>
              <a:t>‹#›</a:t>
            </a:fld>
            <a:endParaRPr lang="en-US"/>
          </a:p>
        </p:txBody>
      </p:sp>
    </p:spTree>
    <p:extLst>
      <p:ext uri="{BB962C8B-B14F-4D97-AF65-F5344CB8AC3E}">
        <p14:creationId xmlns:p14="http://schemas.microsoft.com/office/powerpoint/2010/main" val="3076920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3.gif"/><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1000" y="304800"/>
            <a:ext cx="8305800" cy="5973763"/>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Tiết</a:t>
            </a:r>
            <a:r>
              <a:rPr lang="en-US" b="1" dirty="0" smtClean="0">
                <a:latin typeface="Times New Roman" panose="02020603050405020304" pitchFamily="18" charset="0"/>
                <a:cs typeface="Times New Roman" panose="02020603050405020304" pitchFamily="18" charset="0"/>
              </a:rPr>
              <a:t> 100 </a:t>
            </a:r>
            <a:r>
              <a:rPr lang="en-US" sz="4400" b="1" dirty="0" err="1" smtClean="0">
                <a:latin typeface="Times New Roman" panose="02020603050405020304" pitchFamily="18" charset="0"/>
                <a:cs typeface="Times New Roman" panose="02020603050405020304" pitchFamily="18" charset="0"/>
              </a:rPr>
              <a:t>Văn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bản</a:t>
            </a:r>
            <a:r>
              <a:rPr lang="en-US" sz="4400" b="1" dirty="0" smtClean="0">
                <a:latin typeface="Times New Roman" panose="02020603050405020304" pitchFamily="18" charset="0"/>
                <a:cs typeface="Times New Roman" panose="02020603050405020304" pitchFamily="18" charset="0"/>
              </a:rPr>
              <a:t>:</a:t>
            </a:r>
          </a:p>
        </p:txBody>
      </p:sp>
      <p:sp>
        <p:nvSpPr>
          <p:cNvPr id="6" name="Rectangle 5"/>
          <p:cNvSpPr/>
          <p:nvPr/>
        </p:nvSpPr>
        <p:spPr>
          <a:xfrm>
            <a:off x="274941" y="3475166"/>
            <a:ext cx="8594118"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Sống</a:t>
            </a:r>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chết</a:t>
            </a:r>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mặc</a:t>
            </a:r>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bay</a:t>
            </a:r>
            <a:endParaRPr lang="en-U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6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24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0"/>
            <a:ext cx="5181600" cy="30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048000"/>
            <a:ext cx="5181600" cy="3810000"/>
          </a:xfrm>
          <a:prstGeom prst="rect">
            <a:avLst/>
          </a:prstGeom>
        </p:spPr>
      </p:pic>
    </p:spTree>
    <p:extLst>
      <p:ext uri="{BB962C8B-B14F-4D97-AF65-F5344CB8AC3E}">
        <p14:creationId xmlns:p14="http://schemas.microsoft.com/office/powerpoint/2010/main" val="345920223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I PHONG\Downloads\ảnh pp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3" y="0"/>
            <a:ext cx="916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p:cNvSpPr>
            <a:spLocks noChangeArrowheads="1"/>
          </p:cNvSpPr>
          <p:nvPr/>
        </p:nvSpPr>
        <p:spPr bwMode="auto">
          <a:xfrm>
            <a:off x="1295400" y="1066800"/>
            <a:ext cx="6705600" cy="3505200"/>
          </a:xfrm>
          <a:prstGeom prst="cloudCallout">
            <a:avLst>
              <a:gd name="adj1" fmla="val -50916"/>
              <a:gd name="adj2" fmla="val 85371"/>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endParaRPr lang="en-US" sz="3600" dirty="0"/>
          </a:p>
          <a:p>
            <a:pPr algn="ctr">
              <a:defRPr/>
            </a:pPr>
            <a:r>
              <a:rPr lang="vi-VN" sz="4000" b="1" dirty="0">
                <a:latin typeface="+mj-lt"/>
              </a:rPr>
              <a:t>Chỉ ra tác dụng của phép tăng </a:t>
            </a:r>
            <a:r>
              <a:rPr lang="vi-VN" sz="4000" b="1" dirty="0" smtClean="0">
                <a:latin typeface="+mj-lt"/>
              </a:rPr>
              <a:t>cấp</a:t>
            </a:r>
            <a:r>
              <a:rPr lang="en-US" sz="4000" b="1" dirty="0" smtClean="0">
                <a:latin typeface="Arial Narrow" pitchFamily="34" charset="0"/>
              </a:rPr>
              <a:t>?</a:t>
            </a:r>
            <a:endParaRPr lang="en-US" sz="4000" b="1" dirty="0">
              <a:latin typeface="Arial Narrow" pitchFamily="34" charset="0"/>
            </a:endParaRPr>
          </a:p>
          <a:p>
            <a:pPr algn="ctr">
              <a:defRPr/>
            </a:pPr>
            <a:endParaRPr lang="en-US" sz="4000" b="1" dirty="0">
              <a:solidFill>
                <a:srgbClr val="0000FF"/>
              </a:solidFill>
              <a:latin typeface="Arial Narrow" pitchFamily="34" charset="0"/>
            </a:endParaRPr>
          </a:p>
        </p:txBody>
      </p:sp>
    </p:spTree>
    <p:extLst>
      <p:ext uri="{BB962C8B-B14F-4D97-AF65-F5344CB8AC3E}">
        <p14:creationId xmlns:p14="http://schemas.microsoft.com/office/powerpoint/2010/main" val="7145162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g.tuyentaphay.com/wp-content/uploads/2016/01/cac-mau-hinh-nen-slide-powerpoint-2013-dep-nhat-theo-chu-de-anh-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38951"/>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Box 2"/>
          <p:cNvSpPr txBox="1">
            <a:spLocks noChangeArrowheads="1"/>
          </p:cNvSpPr>
          <p:nvPr/>
        </p:nvSpPr>
        <p:spPr bwMode="auto">
          <a:xfrm>
            <a:off x="609600" y="152400"/>
            <a:ext cx="7467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altLang="en-US" sz="3600" b="1" dirty="0" smtClean="0">
                <a:solidFill>
                  <a:srgbClr val="FF0000"/>
                </a:solidFill>
              </a:rPr>
              <a:t>4.Nghệ </a:t>
            </a:r>
            <a:r>
              <a:rPr lang="en-US" altLang="en-US" sz="3600" b="1" dirty="0" err="1" smtClean="0">
                <a:solidFill>
                  <a:srgbClr val="FF0000"/>
                </a:solidFill>
              </a:rPr>
              <a:t>thuật</a:t>
            </a:r>
            <a:r>
              <a:rPr lang="en-US" altLang="en-US" sz="3600" b="1" dirty="0" smtClean="0">
                <a:solidFill>
                  <a:srgbClr val="FF0000"/>
                </a:solidFill>
              </a:rPr>
              <a:t> </a:t>
            </a:r>
            <a:r>
              <a:rPr lang="en-US" altLang="en-US" sz="3600" b="1" dirty="0" err="1" smtClean="0">
                <a:solidFill>
                  <a:srgbClr val="FF0000"/>
                </a:solidFill>
              </a:rPr>
              <a:t>tương</a:t>
            </a:r>
            <a:r>
              <a:rPr lang="en-US" altLang="en-US" sz="3600" b="1" dirty="0" smtClean="0">
                <a:solidFill>
                  <a:srgbClr val="FF0000"/>
                </a:solidFill>
              </a:rPr>
              <a:t> </a:t>
            </a:r>
            <a:r>
              <a:rPr lang="en-US" altLang="en-US" sz="3600" b="1" dirty="0" err="1" smtClean="0">
                <a:solidFill>
                  <a:srgbClr val="FF0000"/>
                </a:solidFill>
              </a:rPr>
              <a:t>phản</a:t>
            </a:r>
            <a:r>
              <a:rPr lang="en-US" altLang="en-US" sz="3600" b="1" dirty="0" smtClean="0">
                <a:solidFill>
                  <a:srgbClr val="FF0000"/>
                </a:solidFill>
              </a:rPr>
              <a:t>, </a:t>
            </a:r>
            <a:r>
              <a:rPr lang="en-US" altLang="en-US" sz="3600" b="1" dirty="0" err="1">
                <a:solidFill>
                  <a:srgbClr val="FF0000"/>
                </a:solidFill>
              </a:rPr>
              <a:t>tăng</a:t>
            </a:r>
            <a:r>
              <a:rPr lang="en-US" altLang="en-US" sz="3600" b="1" dirty="0">
                <a:solidFill>
                  <a:srgbClr val="FF0000"/>
                </a:solidFill>
              </a:rPr>
              <a:t> </a:t>
            </a:r>
            <a:r>
              <a:rPr lang="en-US" altLang="en-US" sz="3600" b="1" dirty="0" err="1">
                <a:solidFill>
                  <a:srgbClr val="FF0000"/>
                </a:solidFill>
              </a:rPr>
              <a:t>cấp</a:t>
            </a:r>
            <a:r>
              <a:rPr lang="en-US" altLang="en-US" sz="3600" b="1" dirty="0">
                <a:solidFill>
                  <a:srgbClr val="FF0000"/>
                </a:solidFill>
              </a:rPr>
              <a:t> :</a:t>
            </a:r>
            <a:endParaRPr lang="en-US" altLang="en-US" sz="3600" dirty="0">
              <a:solidFill>
                <a:srgbClr val="FF0000"/>
              </a:solidFill>
            </a:endParaRPr>
          </a:p>
          <a:p>
            <a:pPr algn="just" eaLnBrk="1" hangingPunct="1"/>
            <a:endParaRPr lang="en-US" altLang="en-US" sz="3600" dirty="0">
              <a:solidFill>
                <a:srgbClr val="FF0000"/>
              </a:solidFill>
            </a:endParaRPr>
          </a:p>
          <a:p>
            <a:pPr algn="just" eaLnBrk="1" hangingPunct="1"/>
            <a:r>
              <a:rPr lang="en-US" altLang="en-US" sz="3600" dirty="0"/>
              <a:t>    </a:t>
            </a:r>
            <a:endParaRPr lang="en-US" altLang="en-US" sz="3600" b="1" dirty="0">
              <a:solidFill>
                <a:srgbClr val="0000FF"/>
              </a:solidFill>
            </a:endParaRPr>
          </a:p>
          <a:p>
            <a:pPr eaLnBrk="1" hangingPunct="1"/>
            <a:endParaRPr lang="en-US" altLang="en-US" sz="3600" b="1"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02812940"/>
              </p:ext>
            </p:extLst>
          </p:nvPr>
        </p:nvGraphicFramePr>
        <p:xfrm>
          <a:off x="154215" y="700151"/>
          <a:ext cx="8860970" cy="6400800"/>
        </p:xfrm>
        <a:graphic>
          <a:graphicData uri="http://schemas.openxmlformats.org/drawingml/2006/table">
            <a:tbl>
              <a:tblPr/>
              <a:tblGrid>
                <a:gridCol w="8860970"/>
              </a:tblGrid>
              <a:tr h="2007364">
                <a:tc>
                  <a:txBody>
                    <a:bodyPr/>
                    <a:lstStyle/>
                    <a:p>
                      <a:pPr>
                        <a:lnSpc>
                          <a:spcPct val="150000"/>
                        </a:lnSpc>
                      </a:pPr>
                      <a:r>
                        <a:rPr lang="en-US"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Sự tăng cấp trong miêu tả người dân hộ đê :</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Mưa mỗi lúc một nhiều.</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Mực nước mỗi lúc càng cao.</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Âm thanh mỗi lúc một ầm ĩ.</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Sức người mỗi lúc một yếu.</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Nguy cơ đê vỡ mỗi lúc một đến gần.</a:t>
                      </a:r>
                      <a:endParaRPr lang="vi-VN" sz="20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2198">
                <a:tc>
                  <a:txBody>
                    <a:bodyPr/>
                    <a:lstStyle/>
                    <a:p>
                      <a:pPr>
                        <a:lnSpc>
                          <a:spcPct val="150000"/>
                        </a:lnSpc>
                      </a:pPr>
                      <a:r>
                        <a:rPr lang="en-US" sz="2000" b="1"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Sự tăng cấp trong miêu tả độ đam mê bài bạc của quan :</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Mê bài bạc đến vứt bỏ trách nhiệm.</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Bên ngoài càng ầm ĩ mà vẫn điềm nhiên nhàn nhã.</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Sung sướng cực độ ù ván bài to trong khi bên dưới đã vỡ đê.</a:t>
                      </a:r>
                    </a:p>
                    <a:p>
                      <a:pPr>
                        <a:lnSpc>
                          <a:spcPct val="150000"/>
                        </a:lnSpc>
                      </a:pP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  *. Sự kết hợp hai nghệ thuật tương phản và tăng cấp đã bóc trần bản chất “lòng lang dạ thú” của bọn quan phủ : vô trách nhiệm, mải mê ăn chơi, ích kỉ, nhẫn tâm đến mất nhân tính.</a:t>
                      </a:r>
                    </a:p>
                    <a:p>
                      <a:pPr marL="0" marR="0" lvl="0" indent="0" algn="just" defTabSz="914400" rtl="0" eaLnBrk="1" fontAlgn="base" latinLnBrk="0" hangingPunct="1">
                        <a:lnSpc>
                          <a:spcPct val="150000"/>
                        </a:lnSpc>
                        <a:spcBef>
                          <a:spcPct val="0"/>
                        </a:spcBef>
                        <a:spcAft>
                          <a:spcPct val="0"/>
                        </a:spcAft>
                        <a:buClrTx/>
                        <a:buSzTx/>
                        <a:buFontTx/>
                        <a:buNone/>
                        <a:tabLst>
                          <a:tab pos="117475" algn="l"/>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17" descr="2012630xu0lw6n1a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27571" y="25400"/>
            <a:ext cx="762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2012630xu0lw6n1a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762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502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randombar(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I PHONG\Downloads\ảnh ppt\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3" name="AutoShape 6"/>
          <p:cNvSpPr>
            <a:spLocks noChangeArrowheads="1"/>
          </p:cNvSpPr>
          <p:nvPr/>
        </p:nvSpPr>
        <p:spPr bwMode="auto">
          <a:xfrm>
            <a:off x="838200" y="228600"/>
            <a:ext cx="7467600" cy="4419600"/>
          </a:xfrm>
          <a:prstGeom prst="cloudCallout">
            <a:avLst>
              <a:gd name="adj1" fmla="val -53411"/>
              <a:gd name="adj2" fmla="val 78631"/>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en-US" sz="3600" dirty="0"/>
              <a:t>     </a:t>
            </a:r>
            <a:endParaRPr lang="en-US" sz="3600" dirty="0" smtClean="0"/>
          </a:p>
          <a:p>
            <a:pPr algn="ctr">
              <a:defRPr/>
            </a:pPr>
            <a:r>
              <a:rPr lang="vi-VN" sz="3600" b="1" dirty="0" smtClean="0">
                <a:solidFill>
                  <a:schemeClr val="tx1"/>
                </a:solidFill>
                <a:latin typeface="Times New Roman" panose="02020603050405020304" pitchFamily="18" charset="0"/>
                <a:cs typeface="Times New Roman" panose="02020603050405020304" pitchFamily="18" charset="0"/>
              </a:rPr>
              <a:t>Nhận </a:t>
            </a:r>
            <a:r>
              <a:rPr lang="vi-VN" sz="3600" b="1" dirty="0">
                <a:solidFill>
                  <a:schemeClr val="tx1"/>
                </a:solidFill>
                <a:latin typeface="Times New Roman" panose="02020603050405020304" pitchFamily="18" charset="0"/>
                <a:cs typeface="Times New Roman" panose="02020603050405020304" pitchFamily="18" charset="0"/>
              </a:rPr>
              <a:t>xét về giá trị</a:t>
            </a:r>
            <a:endParaRPr lang="en-US" sz="3600" b="1" dirty="0">
              <a:solidFill>
                <a:schemeClr val="tx1"/>
              </a:solidFill>
              <a:latin typeface="Times New Roman" panose="02020603050405020304" pitchFamily="18" charset="0"/>
              <a:cs typeface="Times New Roman" panose="02020603050405020304" pitchFamily="18" charset="0"/>
            </a:endParaRPr>
          </a:p>
          <a:p>
            <a:pPr>
              <a:defRPr/>
            </a:pPr>
            <a:r>
              <a:rPr lang="vi-VN" sz="36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hiện thực, giá trị nhân</a:t>
            </a:r>
            <a:endParaRPr lang="en-US" sz="3600" b="1" dirty="0">
              <a:solidFill>
                <a:schemeClr val="tx1"/>
              </a:solidFill>
              <a:latin typeface="Times New Roman" panose="02020603050405020304" pitchFamily="18" charset="0"/>
              <a:cs typeface="Times New Roman" panose="02020603050405020304" pitchFamily="18" charset="0"/>
            </a:endParaRPr>
          </a:p>
          <a:p>
            <a:pPr>
              <a:defRPr/>
            </a:pPr>
            <a:r>
              <a:rPr lang="vi-VN" sz="36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đ</a:t>
            </a:r>
            <a:r>
              <a:rPr lang="en-US" sz="3600" b="1" dirty="0" err="1">
                <a:solidFill>
                  <a:schemeClr val="tx1"/>
                </a:solidFill>
                <a:latin typeface="Times New Roman" panose="02020603050405020304" pitchFamily="18" charset="0"/>
                <a:cs typeface="Times New Roman" panose="02020603050405020304" pitchFamily="18" charset="0"/>
              </a:rPr>
              <a:t>ạo</a:t>
            </a:r>
            <a:r>
              <a:rPr lang="vi-VN" sz="3600" b="1" dirty="0">
                <a:solidFill>
                  <a:schemeClr val="tx1"/>
                </a:solidFill>
                <a:latin typeface="Times New Roman" panose="02020603050405020304" pitchFamily="18" charset="0"/>
                <a:cs typeface="Times New Roman" panose="02020603050405020304" pitchFamily="18" charset="0"/>
              </a:rPr>
              <a:t>, giá trị nghệ thuật</a:t>
            </a:r>
            <a:endParaRPr lang="en-US" sz="3600" b="1" dirty="0">
              <a:solidFill>
                <a:schemeClr val="tx1"/>
              </a:solidFill>
              <a:latin typeface="Times New Roman" panose="02020603050405020304" pitchFamily="18" charset="0"/>
              <a:cs typeface="Times New Roman" panose="02020603050405020304" pitchFamily="18" charset="0"/>
            </a:endParaRPr>
          </a:p>
          <a:p>
            <a:pPr>
              <a:defRPr/>
            </a:pPr>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 của truyện.</a:t>
            </a:r>
            <a:endParaRPr lang="en-US" sz="3600" b="1" dirty="0">
              <a:solidFill>
                <a:schemeClr val="tx1"/>
              </a:solidFill>
              <a:latin typeface="Times New Roman" panose="02020603050405020304" pitchFamily="18" charset="0"/>
              <a:cs typeface="Times New Roman" panose="02020603050405020304" pitchFamily="18" charset="0"/>
            </a:endParaRPr>
          </a:p>
          <a:p>
            <a:pPr>
              <a:defRPr/>
            </a:pPr>
            <a:r>
              <a:rPr lang="vi-VN" sz="3600" dirty="0">
                <a:solidFill>
                  <a:schemeClr val="tx1"/>
                </a:solidFill>
                <a:latin typeface="Times New Roman" panose="02020603050405020304" pitchFamily="18" charset="0"/>
                <a:cs typeface="Times New Roman" panose="02020603050405020304" pitchFamily="18" charset="0"/>
              </a:rPr>
              <a:t>  </a:t>
            </a:r>
            <a:endParaRPr lang="en-US" sz="3600" dirty="0">
              <a:solidFill>
                <a:schemeClr val="tx1"/>
              </a:solidFill>
              <a:latin typeface="Times New Roman" panose="02020603050405020304" pitchFamily="18" charset="0"/>
              <a:cs typeface="Times New Roman" panose="02020603050405020304" pitchFamily="18" charset="0"/>
            </a:endParaRPr>
          </a:p>
          <a:p>
            <a:pPr algn="ctr">
              <a:defRPr/>
            </a:pPr>
            <a:endParaRPr lang="en-US" sz="3600" b="1" dirty="0">
              <a:solidFill>
                <a:srgbClr val="0000FF"/>
              </a:solidFill>
            </a:endParaRPr>
          </a:p>
        </p:txBody>
      </p:sp>
      <p:pic>
        <p:nvPicPr>
          <p:cNvPr id="4" name="Picture 6" descr="724608s7aonrbep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10075"/>
            <a:ext cx="76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210175"/>
            <a:ext cx="1257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257800"/>
            <a:ext cx="1257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030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1000" fill="hold"/>
                                        <p:tgtEl>
                                          <p:spTgt spid="25603"/>
                                        </p:tgtEl>
                                        <p:attrNameLst>
                                          <p:attrName>ppt_w</p:attrName>
                                        </p:attrNameLst>
                                      </p:cBhvr>
                                      <p:tavLst>
                                        <p:tav tm="0">
                                          <p:val>
                                            <p:fltVal val="0"/>
                                          </p:val>
                                        </p:tav>
                                        <p:tav tm="100000">
                                          <p:val>
                                            <p:strVal val="#ppt_w"/>
                                          </p:val>
                                        </p:tav>
                                      </p:tavLst>
                                    </p:anim>
                                    <p:anim calcmode="lin" valueType="num">
                                      <p:cBhvr>
                                        <p:cTn id="8" dur="1000" fill="hold"/>
                                        <p:tgtEl>
                                          <p:spTgt spid="25603"/>
                                        </p:tgtEl>
                                        <p:attrNameLst>
                                          <p:attrName>ppt_h</p:attrName>
                                        </p:attrNameLst>
                                      </p:cBhvr>
                                      <p:tavLst>
                                        <p:tav tm="0">
                                          <p:val>
                                            <p:fltVal val="0"/>
                                          </p:val>
                                        </p:tav>
                                        <p:tav tm="100000">
                                          <p:val>
                                            <p:strVal val="#ppt_h"/>
                                          </p:val>
                                        </p:tav>
                                      </p:tavLst>
                                    </p:anim>
                                    <p:anim calcmode="lin" valueType="num">
                                      <p:cBhvr>
                                        <p:cTn id="9" dur="1000" fill="hold"/>
                                        <p:tgtEl>
                                          <p:spTgt spid="25603"/>
                                        </p:tgtEl>
                                        <p:attrNameLst>
                                          <p:attrName>style.rotation</p:attrName>
                                        </p:attrNameLst>
                                      </p:cBhvr>
                                      <p:tavLst>
                                        <p:tav tm="0">
                                          <p:val>
                                            <p:fltVal val="90"/>
                                          </p:val>
                                        </p:tav>
                                        <p:tav tm="100000">
                                          <p:val>
                                            <p:fltVal val="0"/>
                                          </p:val>
                                        </p:tav>
                                      </p:tavLst>
                                    </p:anim>
                                    <p:animEffect transition="in" filter="fade">
                                      <p:cBhvr>
                                        <p:cTn id="10"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I PHONG\Downloads\ảnh ppt\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Box 2"/>
          <p:cNvSpPr txBox="1">
            <a:spLocks noChangeArrowheads="1"/>
          </p:cNvSpPr>
          <p:nvPr/>
        </p:nvSpPr>
        <p:spPr bwMode="auto">
          <a:xfrm>
            <a:off x="838200" y="588494"/>
            <a:ext cx="74676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fr-FR" altLang="en-US" sz="3600" b="1" dirty="0" smtClean="0">
                <a:solidFill>
                  <a:srgbClr val="FF0000"/>
                </a:solidFill>
              </a:rPr>
              <a:t>III</a:t>
            </a:r>
            <a:r>
              <a:rPr lang="fr-FR" altLang="en-US" sz="3600" b="1" dirty="0">
                <a:solidFill>
                  <a:srgbClr val="FF0000"/>
                </a:solidFill>
              </a:rPr>
              <a:t>/ </a:t>
            </a:r>
            <a:r>
              <a:rPr lang="fr-FR" altLang="en-US" sz="3600" b="1" dirty="0" err="1">
                <a:solidFill>
                  <a:srgbClr val="FF0000"/>
                </a:solidFill>
              </a:rPr>
              <a:t>Tổng</a:t>
            </a:r>
            <a:r>
              <a:rPr lang="fr-FR" altLang="en-US" sz="3600" b="1" dirty="0">
                <a:solidFill>
                  <a:srgbClr val="FF0000"/>
                </a:solidFill>
              </a:rPr>
              <a:t> </a:t>
            </a:r>
            <a:r>
              <a:rPr lang="fr-FR" altLang="en-US" sz="3600" b="1" dirty="0" err="1">
                <a:solidFill>
                  <a:srgbClr val="FF0000"/>
                </a:solidFill>
              </a:rPr>
              <a:t>kết</a:t>
            </a:r>
            <a:r>
              <a:rPr lang="fr-FR" altLang="en-US" sz="3600" b="1" dirty="0">
                <a:solidFill>
                  <a:srgbClr val="FF0000"/>
                </a:solidFill>
              </a:rPr>
              <a:t> :SGK/ </a:t>
            </a:r>
            <a:r>
              <a:rPr lang="fr-FR" altLang="en-US" sz="3600" b="1" dirty="0" smtClean="0">
                <a:solidFill>
                  <a:srgbClr val="FF0000"/>
                </a:solidFill>
              </a:rPr>
              <a:t>81</a:t>
            </a:r>
            <a:endParaRPr lang="pt-BR" altLang="en-US" sz="3600" b="1" dirty="0" smtClean="0">
              <a:solidFill>
                <a:srgbClr val="FF0000"/>
              </a:solidFill>
            </a:endParaRPr>
          </a:p>
          <a:p>
            <a:pPr algn="just" eaLnBrk="1" hangingPunct="1"/>
            <a:r>
              <a:rPr lang="pt-BR" altLang="en-US" sz="3600" b="1" dirty="0" smtClean="0">
                <a:solidFill>
                  <a:srgbClr val="FF0000"/>
                </a:solidFill>
              </a:rPr>
              <a:t>1. Giá trị nội dung</a:t>
            </a:r>
          </a:p>
          <a:p>
            <a:pPr algn="just" eaLnBrk="1" hangingPunct="1"/>
            <a:r>
              <a:rPr lang="pt-BR" altLang="en-US" sz="3600" b="1" dirty="0">
                <a:solidFill>
                  <a:srgbClr val="FF0000"/>
                </a:solidFill>
              </a:rPr>
              <a:t>*</a:t>
            </a:r>
            <a:r>
              <a:rPr lang="pt-BR" altLang="en-US" sz="3200" b="1" dirty="0" smtClean="0">
                <a:solidFill>
                  <a:srgbClr val="FF0000"/>
                </a:solidFill>
              </a:rPr>
              <a:t> </a:t>
            </a:r>
            <a:r>
              <a:rPr lang="pt-BR" altLang="en-US" sz="3200" b="1" dirty="0">
                <a:solidFill>
                  <a:srgbClr val="FF0000"/>
                </a:solidFill>
              </a:rPr>
              <a:t>Giá trị hiện thực </a:t>
            </a:r>
            <a:r>
              <a:rPr lang="pt-BR" altLang="en-US" sz="3200" b="1" dirty="0"/>
              <a:t>:</a:t>
            </a:r>
            <a:r>
              <a:rPr lang="pt-BR" altLang="en-US" sz="3200" dirty="0"/>
              <a:t> </a:t>
            </a:r>
            <a:r>
              <a:rPr lang="pt-BR" altLang="en-US" sz="3200" b="1" dirty="0"/>
              <a:t>Phản ảnh sự đối lập giữa cuộc sống của người dân hộ đê và cuộc sống bọn quan lại mà đứng đầu là tên quan phụ mẫu.</a:t>
            </a:r>
            <a:endParaRPr lang="en-US" altLang="en-US" sz="3200" b="1" dirty="0"/>
          </a:p>
          <a:p>
            <a:pPr algn="just" eaLnBrk="1" hangingPunct="1"/>
            <a:r>
              <a:rPr lang="pt-BR" altLang="en-US" sz="3200" dirty="0">
                <a:solidFill>
                  <a:srgbClr val="FF0000"/>
                </a:solidFill>
              </a:rPr>
              <a:t>*</a:t>
            </a:r>
            <a:r>
              <a:rPr lang="pt-BR" altLang="en-US" sz="3200" b="1" dirty="0" smtClean="0">
                <a:solidFill>
                  <a:srgbClr val="FF0000"/>
                </a:solidFill>
              </a:rPr>
              <a:t>Giá </a:t>
            </a:r>
            <a:r>
              <a:rPr lang="pt-BR" altLang="en-US" sz="3200" b="1" dirty="0">
                <a:solidFill>
                  <a:srgbClr val="FF0000"/>
                </a:solidFill>
              </a:rPr>
              <a:t>trị nhân đạo : </a:t>
            </a:r>
            <a:r>
              <a:rPr lang="pt-BR" altLang="en-US" sz="3200" b="1" dirty="0"/>
              <a:t>Thể hiện niềm cảm thương của tác giả trước cuộc sống lầm than cơ cực của người dân và thái độ vô trách nhiệm của tên quan phủ.</a:t>
            </a:r>
            <a:endParaRPr lang="en-US" altLang="en-US" sz="3200" b="1" dirty="0"/>
          </a:p>
          <a:p>
            <a:pPr algn="just" eaLnBrk="1" hangingPunct="1"/>
            <a:r>
              <a:rPr lang="pt-BR" altLang="en-US" sz="3600" dirty="0"/>
              <a:t>    </a:t>
            </a:r>
            <a:endParaRPr lang="en-US" altLang="en-US" sz="3600" dirty="0"/>
          </a:p>
          <a:p>
            <a:pPr algn="just" eaLnBrk="1" hangingPunct="1"/>
            <a:endParaRPr lang="en-US" altLang="en-US" sz="3600" b="1" dirty="0">
              <a:solidFill>
                <a:srgbClr val="0000FF"/>
              </a:solidFill>
            </a:endParaRPr>
          </a:p>
        </p:txBody>
      </p:sp>
      <p:pic>
        <p:nvPicPr>
          <p:cNvPr id="3074" name="Picture 2" descr="C:\Users\DAI PHONG\Downloads\ảnh ppt\5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657"/>
            <a:ext cx="2647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AI PHONG\Downloads\ảnh ppt\5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657"/>
            <a:ext cx="2647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I PHONG\Downloads\ảnh ppt\5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657"/>
            <a:ext cx="2647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817907Barres_petits_noeuds__9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438900"/>
            <a:ext cx="9143999" cy="34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6117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Effect transition="in" filter="box(in)">
                                      <p:cBhvr>
                                        <p:cTn id="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I PHONG\Downloads\ảnh ppt\1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8930360" cy="6900733"/>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Box 2"/>
          <p:cNvSpPr txBox="1">
            <a:spLocks noChangeArrowheads="1"/>
          </p:cNvSpPr>
          <p:nvPr/>
        </p:nvSpPr>
        <p:spPr bwMode="auto">
          <a:xfrm>
            <a:off x="1020288" y="609600"/>
            <a:ext cx="7162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pt-BR" altLang="en-US" sz="5400" b="1" dirty="0" smtClean="0">
                <a:solidFill>
                  <a:srgbClr val="FF0000"/>
                </a:solidFill>
              </a:rPr>
              <a:t>2. Giá </a:t>
            </a:r>
            <a:r>
              <a:rPr lang="pt-BR" altLang="en-US" sz="5400" b="1" dirty="0">
                <a:solidFill>
                  <a:srgbClr val="FF0000"/>
                </a:solidFill>
              </a:rPr>
              <a:t>trị nghệ thuật : </a:t>
            </a:r>
          </a:p>
          <a:p>
            <a:pPr algn="just" eaLnBrk="1" hangingPunct="1"/>
            <a:r>
              <a:rPr lang="pt-BR" altLang="en-US" sz="3600" b="1" dirty="0">
                <a:solidFill>
                  <a:srgbClr val="FF0000"/>
                </a:solidFill>
              </a:rPr>
              <a:t>  </a:t>
            </a:r>
          </a:p>
          <a:p>
            <a:pPr algn="just" eaLnBrk="1" hangingPunct="1"/>
            <a:r>
              <a:rPr lang="pt-BR" altLang="en-US" sz="3600" b="1" dirty="0" smtClean="0"/>
              <a:t>- </a:t>
            </a:r>
            <a:r>
              <a:rPr lang="pt-BR" altLang="en-US" sz="3600" b="1" dirty="0"/>
              <a:t>Ngôn ngữ sinh động. </a:t>
            </a:r>
          </a:p>
          <a:p>
            <a:pPr algn="just" eaLnBrk="1" hangingPunct="1"/>
            <a:r>
              <a:rPr lang="pt-BR" altLang="en-US" sz="3600" b="1" dirty="0" smtClean="0"/>
              <a:t>- </a:t>
            </a:r>
            <a:r>
              <a:rPr lang="pt-BR" altLang="en-US" sz="3600" b="1" dirty="0"/>
              <a:t>Vận dụng, kết hợp thành công hai phép tương phản và tăng cấp. </a:t>
            </a:r>
            <a:endParaRPr lang="en-US" altLang="en-US" sz="3600" b="1" dirty="0"/>
          </a:p>
          <a:p>
            <a:pPr algn="just" eaLnBrk="1" hangingPunct="1"/>
            <a:endParaRPr lang="en-US" altLang="en-US" sz="3600" b="1" dirty="0">
              <a:solidFill>
                <a:srgbClr val="FF0000"/>
              </a:solidFill>
            </a:endParaRPr>
          </a:p>
        </p:txBody>
      </p:sp>
      <p:pic>
        <p:nvPicPr>
          <p:cNvPr id="5" name="Picture 11" descr="729747d8za2kbus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672137"/>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729747d8za2kbus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7006" y="4495800"/>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hinh-anh-hoa-leo-trang-tri-noc-nha-blogspot-bloghoaleo21_zpsaf840b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7006" y="5409390"/>
            <a:ext cx="477654" cy="149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010.gif"/>
          <p:cNvPicPr>
            <a:picLocks noChangeAspect="1"/>
          </p:cNvPicPr>
          <p:nvPr/>
        </p:nvPicPr>
        <p:blipFill>
          <a:blip r:embed="rId5"/>
          <a:stretch>
            <a:fillRect/>
          </a:stretch>
        </p:blipFill>
        <p:spPr>
          <a:xfrm>
            <a:off x="2514600" y="4577806"/>
            <a:ext cx="1600200" cy="1920240"/>
          </a:xfrm>
          <a:prstGeom prst="rect">
            <a:avLst/>
          </a:prstGeom>
        </p:spPr>
      </p:pic>
    </p:spTree>
    <p:extLst>
      <p:ext uri="{BB962C8B-B14F-4D97-AF65-F5344CB8AC3E}">
        <p14:creationId xmlns:p14="http://schemas.microsoft.com/office/powerpoint/2010/main" val="236191486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579" name="TextBox 2"/>
          <p:cNvSpPr txBox="1">
            <a:spLocks noChangeArrowheads="1"/>
          </p:cNvSpPr>
          <p:nvPr/>
        </p:nvSpPr>
        <p:spPr bwMode="auto">
          <a:xfrm>
            <a:off x="685800" y="533400"/>
            <a:ext cx="77724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altLang="en-US" sz="3600" b="1" dirty="0">
                <a:solidFill>
                  <a:srgbClr val="FF0000"/>
                </a:solidFill>
              </a:rPr>
              <a:t>IV/ </a:t>
            </a:r>
            <a:r>
              <a:rPr lang="en-US" altLang="en-US" sz="3600" b="1" dirty="0" err="1">
                <a:solidFill>
                  <a:srgbClr val="FF0000"/>
                </a:solidFill>
              </a:rPr>
              <a:t>Luyện</a:t>
            </a:r>
            <a:r>
              <a:rPr lang="en-US" altLang="en-US" sz="3600" b="1" dirty="0">
                <a:solidFill>
                  <a:srgbClr val="FF0000"/>
                </a:solidFill>
              </a:rPr>
              <a:t> </a:t>
            </a:r>
            <a:r>
              <a:rPr lang="en-US" altLang="en-US" sz="3600" b="1" dirty="0" err="1">
                <a:solidFill>
                  <a:srgbClr val="FF0000"/>
                </a:solidFill>
              </a:rPr>
              <a:t>tập</a:t>
            </a:r>
            <a:r>
              <a:rPr lang="en-US" altLang="en-US" sz="3600" b="1" dirty="0">
                <a:solidFill>
                  <a:srgbClr val="FF0000"/>
                </a:solidFill>
              </a:rPr>
              <a:t> :</a:t>
            </a:r>
          </a:p>
          <a:p>
            <a:pPr algn="just" eaLnBrk="1" hangingPunct="1"/>
            <a:r>
              <a:rPr lang="fr-FR" altLang="en-US" sz="3600" b="1" dirty="0">
                <a:solidFill>
                  <a:srgbClr val="FF0000"/>
                </a:solidFill>
              </a:rPr>
              <a:t>1/ </a:t>
            </a:r>
            <a:r>
              <a:rPr lang="fr-FR" altLang="en-US" sz="3600" b="1" dirty="0" err="1"/>
              <a:t>Các</a:t>
            </a:r>
            <a:r>
              <a:rPr lang="fr-FR" altLang="en-US" sz="3600" b="1" dirty="0"/>
              <a:t> </a:t>
            </a:r>
            <a:r>
              <a:rPr lang="fr-FR" altLang="en-US" sz="3600" b="1" dirty="0" err="1"/>
              <a:t>hình</a:t>
            </a:r>
            <a:r>
              <a:rPr lang="fr-FR" altLang="en-US" sz="3600" b="1" dirty="0"/>
              <a:t> </a:t>
            </a:r>
            <a:r>
              <a:rPr lang="fr-FR" altLang="en-US" sz="3600" b="1" dirty="0" err="1"/>
              <a:t>thức</a:t>
            </a:r>
            <a:r>
              <a:rPr lang="fr-FR" altLang="en-US" sz="3600" b="1" dirty="0"/>
              <a:t> </a:t>
            </a:r>
            <a:r>
              <a:rPr lang="fr-FR" altLang="en-US" sz="3600" b="1" dirty="0" err="1"/>
              <a:t>ngôn</a:t>
            </a:r>
            <a:r>
              <a:rPr lang="fr-FR" altLang="en-US" sz="3600" b="1" dirty="0"/>
              <a:t> </a:t>
            </a:r>
            <a:r>
              <a:rPr lang="fr-FR" altLang="en-US" sz="3600" b="1" dirty="0" err="1"/>
              <a:t>ngữ</a:t>
            </a:r>
            <a:r>
              <a:rPr lang="fr-FR" altLang="en-US" sz="3600" b="1" dirty="0"/>
              <a:t> </a:t>
            </a:r>
            <a:r>
              <a:rPr lang="fr-FR" altLang="en-US" sz="3600" b="1" dirty="0" err="1"/>
              <a:t>trong</a:t>
            </a:r>
            <a:r>
              <a:rPr lang="fr-FR" altLang="en-US" sz="3600" b="1" dirty="0"/>
              <a:t> </a:t>
            </a:r>
            <a:r>
              <a:rPr lang="fr-FR" altLang="en-US" sz="3600" b="1" dirty="0" err="1"/>
              <a:t>bảng</a:t>
            </a:r>
            <a:r>
              <a:rPr lang="fr-FR" altLang="en-US" sz="3600" b="1" dirty="0"/>
              <a:t> </a:t>
            </a:r>
            <a:r>
              <a:rPr lang="fr-FR" altLang="en-US" sz="3600" b="1" dirty="0" err="1"/>
              <a:t>thống</a:t>
            </a:r>
            <a:r>
              <a:rPr lang="fr-FR" altLang="en-US" sz="3600" b="1" dirty="0"/>
              <a:t> </a:t>
            </a:r>
            <a:r>
              <a:rPr lang="fr-FR" altLang="en-US" sz="3600" b="1" dirty="0" err="1"/>
              <a:t>kê</a:t>
            </a:r>
            <a:r>
              <a:rPr lang="fr-FR" altLang="en-US" sz="3600" b="1" dirty="0"/>
              <a:t> </a:t>
            </a:r>
            <a:r>
              <a:rPr lang="fr-FR" altLang="en-US" sz="3600" b="1" dirty="0" err="1"/>
              <a:t>đều</a:t>
            </a:r>
            <a:r>
              <a:rPr lang="fr-FR" altLang="en-US" sz="3600" b="1" dirty="0"/>
              <a:t> </a:t>
            </a:r>
            <a:r>
              <a:rPr lang="fr-FR" altLang="en-US" sz="3600" b="1" dirty="0" err="1"/>
              <a:t>có</a:t>
            </a:r>
            <a:r>
              <a:rPr lang="fr-FR" altLang="en-US" sz="3600" b="1" dirty="0"/>
              <a:t>. ( HS </a:t>
            </a:r>
            <a:r>
              <a:rPr lang="fr-FR" altLang="en-US" sz="3600" b="1" dirty="0" err="1"/>
              <a:t>đánh</a:t>
            </a:r>
            <a:r>
              <a:rPr lang="fr-FR" altLang="en-US" sz="3600" b="1" dirty="0"/>
              <a:t> </a:t>
            </a:r>
            <a:r>
              <a:rPr lang="fr-FR" altLang="en-US" sz="3600" b="1" dirty="0" err="1"/>
              <a:t>dấu</a:t>
            </a:r>
            <a:r>
              <a:rPr lang="fr-FR" altLang="en-US" sz="3600" b="1" dirty="0"/>
              <a:t> X </a:t>
            </a:r>
            <a:r>
              <a:rPr lang="fr-FR" altLang="en-US" sz="3600" b="1" dirty="0" err="1"/>
              <a:t>vào</a:t>
            </a:r>
            <a:r>
              <a:rPr lang="fr-FR" altLang="en-US" sz="3600" b="1" dirty="0"/>
              <a:t> ô  </a:t>
            </a:r>
            <a:r>
              <a:rPr lang="fr-FR" altLang="en-US" sz="3600" b="1" dirty="0" err="1"/>
              <a:t>Có</a:t>
            </a:r>
            <a:r>
              <a:rPr lang="fr-FR" altLang="en-US" sz="3600" b="1" dirty="0"/>
              <a:t> )</a:t>
            </a:r>
            <a:endParaRPr lang="en-US" altLang="en-US" sz="3600" b="1" dirty="0"/>
          </a:p>
          <a:p>
            <a:pPr algn="just" eaLnBrk="1" hangingPunct="1"/>
            <a:r>
              <a:rPr lang="fr-FR" altLang="en-US" sz="3600" b="1" dirty="0">
                <a:solidFill>
                  <a:srgbClr val="FF0000"/>
                </a:solidFill>
              </a:rPr>
              <a:t>2/ </a:t>
            </a:r>
            <a:r>
              <a:rPr lang="vi-VN" altLang="en-US" sz="3600" b="1" dirty="0"/>
              <a:t>Qua ngôn ngữ đối thoại </a:t>
            </a:r>
            <a:r>
              <a:rPr lang="fr-FR" altLang="en-US" sz="3600" b="1" dirty="0" err="1"/>
              <a:t>của</a:t>
            </a:r>
            <a:r>
              <a:rPr lang="fr-FR" altLang="en-US" sz="3600" b="1" dirty="0"/>
              <a:t> </a:t>
            </a:r>
            <a:r>
              <a:rPr lang="fr-FR" altLang="en-US" sz="3600" b="1" dirty="0" err="1"/>
              <a:t>quan</a:t>
            </a:r>
            <a:r>
              <a:rPr lang="fr-FR" altLang="en-US" sz="3600" b="1" dirty="0"/>
              <a:t> </a:t>
            </a:r>
            <a:r>
              <a:rPr lang="fr-FR" altLang="en-US" sz="3600" b="1" dirty="0" err="1"/>
              <a:t>phủ</a:t>
            </a:r>
            <a:r>
              <a:rPr lang="fr-FR" altLang="en-US" sz="3600" b="1" dirty="0"/>
              <a:t>, </a:t>
            </a:r>
            <a:r>
              <a:rPr lang="vi-VN" altLang="en-US" sz="3600" b="1" dirty="0"/>
              <a:t>ta thấy tính cách của nhân vật </a:t>
            </a:r>
            <a:r>
              <a:rPr lang="fr-FR" altLang="en-US" sz="3600" b="1" dirty="0" err="1"/>
              <a:t>này</a:t>
            </a:r>
            <a:r>
              <a:rPr lang="fr-FR" altLang="en-US" sz="3600" b="1" dirty="0"/>
              <a:t> </a:t>
            </a:r>
            <a:r>
              <a:rPr lang="vi-VN" altLang="en-US" sz="3600" b="1" dirty="0"/>
              <a:t>rất hách dịch, thản nhiên với việc đê vỡ</a:t>
            </a:r>
            <a:r>
              <a:rPr lang="fr-FR" altLang="en-US" sz="3600" b="1" dirty="0"/>
              <a:t>, </a:t>
            </a:r>
            <a:r>
              <a:rPr lang="fr-FR" altLang="en-US" sz="3600" b="1" dirty="0" err="1"/>
              <a:t>chỉ</a:t>
            </a:r>
            <a:r>
              <a:rPr lang="fr-FR" altLang="en-US" sz="3600" b="1" dirty="0"/>
              <a:t> </a:t>
            </a:r>
            <a:r>
              <a:rPr lang="vi-VN" altLang="en-US" sz="3600" b="1" dirty="0"/>
              <a:t>quan tâm tới ván bài</a:t>
            </a:r>
            <a:r>
              <a:rPr lang="fr-FR" altLang="en-US" sz="3600" b="1" dirty="0"/>
              <a:t>. </a:t>
            </a:r>
            <a:r>
              <a:rPr lang="en-US" altLang="en-US" sz="3600" b="1" dirty="0">
                <a:sym typeface="Wingdings" pitchFamily="2" charset="2"/>
              </a:rPr>
              <a:t></a:t>
            </a:r>
            <a:r>
              <a:rPr lang="fr-FR" altLang="en-US" sz="3600" b="1" dirty="0"/>
              <a:t> </a:t>
            </a:r>
            <a:r>
              <a:rPr lang="fr-FR" altLang="en-US" sz="3600" b="1" dirty="0" err="1"/>
              <a:t>giữa</a:t>
            </a:r>
            <a:r>
              <a:rPr lang="fr-FR" altLang="en-US" sz="3600" b="1" dirty="0"/>
              <a:t> </a:t>
            </a:r>
            <a:r>
              <a:rPr lang="fr-FR" altLang="en-US" sz="3600" b="1" dirty="0" err="1"/>
              <a:t>ngôn</a:t>
            </a:r>
            <a:r>
              <a:rPr lang="fr-FR" altLang="en-US" sz="3600" b="1" dirty="0"/>
              <a:t> </a:t>
            </a:r>
            <a:r>
              <a:rPr lang="fr-FR" altLang="en-US" sz="3600" b="1" dirty="0" err="1"/>
              <a:t>ngữ</a:t>
            </a:r>
            <a:r>
              <a:rPr lang="fr-FR" altLang="en-US" sz="3600" b="1" dirty="0"/>
              <a:t> </a:t>
            </a:r>
            <a:r>
              <a:rPr lang="fr-FR" altLang="en-US" sz="3600" b="1" dirty="0" err="1"/>
              <a:t>và</a:t>
            </a:r>
            <a:r>
              <a:rPr lang="fr-FR" altLang="en-US" sz="3600" b="1" dirty="0"/>
              <a:t> </a:t>
            </a:r>
            <a:r>
              <a:rPr lang="fr-FR" altLang="en-US" sz="3600" b="1" dirty="0" err="1"/>
              <a:t>tính</a:t>
            </a:r>
            <a:r>
              <a:rPr lang="fr-FR" altLang="en-US" sz="3600" b="1" dirty="0"/>
              <a:t> </a:t>
            </a:r>
            <a:r>
              <a:rPr lang="fr-FR" altLang="en-US" sz="3600" b="1" dirty="0" err="1"/>
              <a:t>cách</a:t>
            </a:r>
            <a:r>
              <a:rPr lang="fr-FR" altLang="en-US" sz="3600" b="1" dirty="0"/>
              <a:t> </a:t>
            </a:r>
            <a:r>
              <a:rPr lang="fr-FR" altLang="en-US" sz="3600" b="1" dirty="0" err="1"/>
              <a:t>nhân</a:t>
            </a:r>
            <a:r>
              <a:rPr lang="fr-FR" altLang="en-US" sz="3600" b="1" dirty="0"/>
              <a:t> </a:t>
            </a:r>
            <a:r>
              <a:rPr lang="fr-FR" altLang="en-US" sz="3600" b="1" dirty="0" err="1"/>
              <a:t>vật</a:t>
            </a:r>
            <a:r>
              <a:rPr lang="fr-FR" altLang="en-US" sz="3600" b="1" dirty="0"/>
              <a:t> </a:t>
            </a:r>
            <a:r>
              <a:rPr lang="fr-FR" altLang="en-US" sz="3600" b="1" dirty="0" err="1"/>
              <a:t>có</a:t>
            </a:r>
            <a:r>
              <a:rPr lang="fr-FR" altLang="en-US" sz="3600" b="1" dirty="0"/>
              <a:t> </a:t>
            </a:r>
            <a:r>
              <a:rPr lang="fr-FR" altLang="en-US" sz="3600" b="1" dirty="0" err="1"/>
              <a:t>mối</a:t>
            </a:r>
            <a:r>
              <a:rPr lang="fr-FR" altLang="en-US" sz="3600" b="1" dirty="0"/>
              <a:t> </a:t>
            </a:r>
            <a:r>
              <a:rPr lang="fr-FR" altLang="en-US" sz="3600" b="1" dirty="0" err="1"/>
              <a:t>quan</a:t>
            </a:r>
            <a:r>
              <a:rPr lang="fr-FR" altLang="en-US" sz="3600" b="1" dirty="0"/>
              <a:t> </a:t>
            </a:r>
            <a:r>
              <a:rPr lang="fr-FR" altLang="en-US" sz="3600" b="1" dirty="0" err="1"/>
              <a:t>hệ</a:t>
            </a:r>
            <a:r>
              <a:rPr lang="fr-FR" altLang="en-US" sz="3600" b="1" dirty="0"/>
              <a:t> </a:t>
            </a:r>
            <a:r>
              <a:rPr lang="fr-FR" altLang="en-US" sz="3600" b="1" dirty="0" err="1"/>
              <a:t>mật</a:t>
            </a:r>
            <a:r>
              <a:rPr lang="fr-FR" altLang="en-US" sz="3600" b="1" dirty="0"/>
              <a:t> </a:t>
            </a:r>
            <a:r>
              <a:rPr lang="fr-FR" altLang="en-US" sz="3600" b="1" dirty="0" err="1"/>
              <a:t>thiết</a:t>
            </a:r>
            <a:r>
              <a:rPr lang="fr-FR" altLang="en-US" sz="3600" b="1" dirty="0"/>
              <a:t>.</a:t>
            </a:r>
            <a:endParaRPr lang="en-US" altLang="en-US" sz="3600" b="1" dirty="0"/>
          </a:p>
          <a:p>
            <a:pPr algn="just" eaLnBrk="1" hangingPunct="1"/>
            <a:endParaRPr lang="en-US" altLang="en-US" sz="3600" b="1" dirty="0">
              <a:solidFill>
                <a:srgbClr val="0000FF"/>
              </a:solidFill>
            </a:endParaRPr>
          </a:p>
          <a:p>
            <a:pPr algn="just" eaLnBrk="1" hangingPunct="1"/>
            <a:r>
              <a:rPr lang="en-US" altLang="en-US" sz="3600" b="1" dirty="0">
                <a:solidFill>
                  <a:srgbClr val="0000FF"/>
                </a:solidFill>
              </a:rPr>
              <a:t>      </a:t>
            </a:r>
          </a:p>
          <a:p>
            <a:pPr algn="just" eaLnBrk="1" hangingPunct="1"/>
            <a:endParaRPr lang="en-US" altLang="en-US" sz="3600" b="1" dirty="0">
              <a:solidFill>
                <a:srgbClr val="FF0000"/>
              </a:solidFill>
            </a:endParaRPr>
          </a:p>
        </p:txBody>
      </p:sp>
    </p:spTree>
    <p:extLst>
      <p:ext uri="{BB962C8B-B14F-4D97-AF65-F5344CB8AC3E}">
        <p14:creationId xmlns:p14="http://schemas.microsoft.com/office/powerpoint/2010/main" val="309584787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ox(in)">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37891" name="TextBox 2"/>
          <p:cNvSpPr txBox="1">
            <a:spLocks noChangeArrowheads="1"/>
          </p:cNvSpPr>
          <p:nvPr/>
        </p:nvSpPr>
        <p:spPr bwMode="auto">
          <a:xfrm>
            <a:off x="1428750" y="914400"/>
            <a:ext cx="628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7200" b="1" dirty="0">
                <a:solidFill>
                  <a:srgbClr val="FF0000"/>
                </a:solidFill>
              </a:rPr>
              <a:t> </a:t>
            </a:r>
            <a:r>
              <a:rPr lang="en-US" altLang="en-US" sz="6600" b="1" dirty="0">
                <a:solidFill>
                  <a:srgbClr val="FF0000"/>
                </a:solidFill>
              </a:rPr>
              <a:t>CỦNG CỐ</a:t>
            </a:r>
          </a:p>
        </p:txBody>
      </p:sp>
      <p:sp>
        <p:nvSpPr>
          <p:cNvPr id="39940" name="TextBox 3"/>
          <p:cNvSpPr txBox="1">
            <a:spLocks noChangeArrowheads="1"/>
          </p:cNvSpPr>
          <p:nvPr/>
        </p:nvSpPr>
        <p:spPr bwMode="auto">
          <a:xfrm>
            <a:off x="533400" y="2133600"/>
            <a:ext cx="8153400" cy="2862322"/>
          </a:xfrm>
          <a:prstGeom prst="rect">
            <a:avLst/>
          </a:prstGeom>
          <a:noFill/>
          <a:ln w="9525">
            <a:noFill/>
            <a:miter lim="800000"/>
            <a:headEnd/>
            <a:tailEnd/>
          </a:ln>
        </p:spPr>
        <p:txBody>
          <a:bodyPr>
            <a:spAutoFit/>
          </a:bodyPr>
          <a:lstStyle/>
          <a:p>
            <a:pPr algn="just">
              <a:defRPr/>
            </a:pP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Chỉ</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a:t>
            </a:r>
          </a:p>
          <a:p>
            <a:pPr algn="just">
              <a:buFontTx/>
              <a:buChar char="-"/>
              <a:defRPr/>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a:t>
            </a:r>
          </a:p>
          <a:p>
            <a:pPr algn="just">
              <a:buFontTx/>
              <a:buChar char="-"/>
              <a:defRPr/>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p>
        </p:txBody>
      </p:sp>
      <p:pic>
        <p:nvPicPr>
          <p:cNvPr id="5" name="Picture 13" descr="726986tyvhi3ur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44568" y="3810000"/>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726986tyvhi3ur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0"/>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726986tyvhi3ur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4" y="4018643"/>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726986tyvhi3ur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 y="29029"/>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loatie8.gif"/>
          <p:cNvPicPr>
            <a:picLocks noChangeAspect="1"/>
          </p:cNvPicPr>
          <p:nvPr/>
        </p:nvPicPr>
        <p:blipFill>
          <a:blip r:embed="rId4"/>
          <a:stretch>
            <a:fillRect/>
          </a:stretch>
        </p:blipFill>
        <p:spPr>
          <a:xfrm>
            <a:off x="3810000" y="4972050"/>
            <a:ext cx="3790950" cy="1885950"/>
          </a:xfrm>
          <a:prstGeom prst="rect">
            <a:avLst/>
          </a:prstGeom>
        </p:spPr>
      </p:pic>
      <p:pic>
        <p:nvPicPr>
          <p:cNvPr id="10" name="Picture 9" descr="floatie8.gif"/>
          <p:cNvPicPr>
            <a:picLocks noChangeAspect="1"/>
          </p:cNvPicPr>
          <p:nvPr/>
        </p:nvPicPr>
        <p:blipFill>
          <a:blip r:embed="rId4"/>
          <a:stretch>
            <a:fillRect/>
          </a:stretch>
        </p:blipFill>
        <p:spPr>
          <a:xfrm>
            <a:off x="781050" y="4995922"/>
            <a:ext cx="3790950" cy="1885950"/>
          </a:xfrm>
          <a:prstGeom prst="rect">
            <a:avLst/>
          </a:prstGeom>
        </p:spPr>
      </p:pic>
      <p:pic>
        <p:nvPicPr>
          <p:cNvPr id="11" name="Picture 10" descr="vo-yeu-xinh-xan.gif"/>
          <p:cNvPicPr>
            <a:picLocks noChangeAspect="1"/>
          </p:cNvPicPr>
          <p:nvPr/>
        </p:nvPicPr>
        <p:blipFill>
          <a:blip r:embed="rId5"/>
          <a:stretch>
            <a:fillRect/>
          </a:stretch>
        </p:blipFill>
        <p:spPr>
          <a:xfrm>
            <a:off x="3971018" y="5732236"/>
            <a:ext cx="857250" cy="819150"/>
          </a:xfrm>
          <a:prstGeom prst="rect">
            <a:avLst/>
          </a:prstGeom>
        </p:spPr>
      </p:pic>
      <p:pic>
        <p:nvPicPr>
          <p:cNvPr id="12" name="Picture 11" descr="vo-yeu-xinh-xan.gif"/>
          <p:cNvPicPr>
            <a:picLocks noChangeAspect="1"/>
          </p:cNvPicPr>
          <p:nvPr/>
        </p:nvPicPr>
        <p:blipFill>
          <a:blip r:embed="rId5"/>
          <a:stretch>
            <a:fillRect/>
          </a:stretch>
        </p:blipFill>
        <p:spPr>
          <a:xfrm>
            <a:off x="1819275" y="5293632"/>
            <a:ext cx="857250" cy="819150"/>
          </a:xfrm>
          <a:prstGeom prst="rect">
            <a:avLst/>
          </a:prstGeom>
        </p:spPr>
      </p:pic>
      <p:pic>
        <p:nvPicPr>
          <p:cNvPr id="13" name="Picture 12" descr="vo-yeu-xinh-xan.gif"/>
          <p:cNvPicPr>
            <a:picLocks noChangeAspect="1"/>
          </p:cNvPicPr>
          <p:nvPr/>
        </p:nvPicPr>
        <p:blipFill>
          <a:blip r:embed="rId5"/>
          <a:stretch>
            <a:fillRect/>
          </a:stretch>
        </p:blipFill>
        <p:spPr>
          <a:xfrm>
            <a:off x="6172200" y="4972050"/>
            <a:ext cx="857250" cy="819150"/>
          </a:xfrm>
          <a:prstGeom prst="rect">
            <a:avLst/>
          </a:prstGeom>
        </p:spPr>
      </p:pic>
    </p:spTree>
    <p:extLst>
      <p:ext uri="{BB962C8B-B14F-4D97-AF65-F5344CB8AC3E}">
        <p14:creationId xmlns:p14="http://schemas.microsoft.com/office/powerpoint/2010/main" val="32578940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par>
                                <p:cTn id="8" presetID="16" presetClass="entr" presetSubtype="2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par>
                                <p:cTn id="11" presetID="3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800" decel="100000"/>
                                        <p:tgtEl>
                                          <p:spTgt spid="11"/>
                                        </p:tgtEl>
                                      </p:cBhvr>
                                    </p:animEffect>
                                    <p:anim calcmode="lin" valueType="num">
                                      <p:cBhvr>
                                        <p:cTn id="14" dur="800" decel="100000" fill="hold"/>
                                        <p:tgtEl>
                                          <p:spTgt spid="11"/>
                                        </p:tgtEl>
                                        <p:attrNameLst>
                                          <p:attrName>style.rotation</p:attrName>
                                        </p:attrNameLst>
                                      </p:cBhvr>
                                      <p:tavLst>
                                        <p:tav tm="0">
                                          <p:val>
                                            <p:fltVal val="-90"/>
                                          </p:val>
                                        </p:tav>
                                        <p:tav tm="100000">
                                          <p:val>
                                            <p:fltVal val="0"/>
                                          </p:val>
                                        </p:tav>
                                      </p:tavLst>
                                    </p:anim>
                                    <p:anim calcmode="lin" valueType="num">
                                      <p:cBhvr>
                                        <p:cTn id="15" dur="800" decel="100000" fill="hold"/>
                                        <p:tgtEl>
                                          <p:spTgt spid="11"/>
                                        </p:tgtEl>
                                        <p:attrNameLst>
                                          <p:attrName>ppt_x</p:attrName>
                                        </p:attrNameLst>
                                      </p:cBhvr>
                                      <p:tavLst>
                                        <p:tav tm="0">
                                          <p:val>
                                            <p:strVal val="#ppt_x+0.4"/>
                                          </p:val>
                                        </p:tav>
                                        <p:tav tm="100000">
                                          <p:val>
                                            <p:strVal val="#ppt_x-0.05"/>
                                          </p:val>
                                        </p:tav>
                                      </p:tavLst>
                                    </p:anim>
                                    <p:anim calcmode="lin" valueType="num">
                                      <p:cBhvr>
                                        <p:cTn id="16" dur="800" decel="100000" fill="hold"/>
                                        <p:tgtEl>
                                          <p:spTgt spid="1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050"/>
            <a:ext cx="9144000" cy="683895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ChangeArrowheads="1"/>
          </p:cNvSpPr>
          <p:nvPr/>
        </p:nvSpPr>
        <p:spPr bwMode="auto">
          <a:xfrm>
            <a:off x="2667000" y="228600"/>
            <a:ext cx="2819400" cy="5334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2400" dirty="0">
                <a:solidFill>
                  <a:schemeClr val="tx1"/>
                </a:solidFill>
                <a:latin typeface="Times New Roman" pitchFamily="18" charset="0"/>
              </a:rPr>
              <a:t>NGUY CƠ VỠ ĐÊ</a:t>
            </a:r>
          </a:p>
        </p:txBody>
      </p:sp>
      <p:sp>
        <p:nvSpPr>
          <p:cNvPr id="45060" name="Rectangle 4"/>
          <p:cNvSpPr>
            <a:spLocks noChangeArrowheads="1"/>
          </p:cNvSpPr>
          <p:nvPr/>
        </p:nvSpPr>
        <p:spPr bwMode="auto">
          <a:xfrm>
            <a:off x="533400" y="1905000"/>
            <a:ext cx="2514600" cy="5334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2400" dirty="0" err="1">
                <a:solidFill>
                  <a:schemeClr val="tx1"/>
                </a:solidFill>
                <a:latin typeface="Times New Roman" pitchFamily="18" charset="0"/>
              </a:rPr>
              <a:t>Nhân</a:t>
            </a:r>
            <a:r>
              <a:rPr lang="en-US" altLang="en-US" sz="2400" dirty="0">
                <a:solidFill>
                  <a:schemeClr val="tx1"/>
                </a:solidFill>
                <a:latin typeface="Times New Roman" pitchFamily="18" charset="0"/>
              </a:rPr>
              <a:t> </a:t>
            </a:r>
            <a:r>
              <a:rPr lang="en-US" altLang="en-US" sz="2400" dirty="0" err="1">
                <a:solidFill>
                  <a:schemeClr val="tx1"/>
                </a:solidFill>
                <a:latin typeface="Times New Roman" pitchFamily="18" charset="0"/>
              </a:rPr>
              <a:t>dân</a:t>
            </a:r>
            <a:endParaRPr lang="en-US" altLang="en-US" sz="2400" dirty="0">
              <a:solidFill>
                <a:schemeClr val="tx1"/>
              </a:solidFill>
              <a:latin typeface="Times New Roman" pitchFamily="18" charset="0"/>
            </a:endParaRPr>
          </a:p>
        </p:txBody>
      </p:sp>
      <p:sp>
        <p:nvSpPr>
          <p:cNvPr id="45061" name="Rectangle 5"/>
          <p:cNvSpPr>
            <a:spLocks noChangeArrowheads="1"/>
          </p:cNvSpPr>
          <p:nvPr/>
        </p:nvSpPr>
        <p:spPr bwMode="auto">
          <a:xfrm>
            <a:off x="4953000" y="1905000"/>
            <a:ext cx="2362200" cy="5334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2400" dirty="0" err="1">
                <a:solidFill>
                  <a:schemeClr val="tx1"/>
                </a:solidFill>
                <a:latin typeface="Times New Roman" pitchFamily="18" charset="0"/>
              </a:rPr>
              <a:t>Quan</a:t>
            </a:r>
            <a:r>
              <a:rPr lang="en-US" altLang="en-US" sz="2400" dirty="0">
                <a:solidFill>
                  <a:schemeClr val="tx1"/>
                </a:solidFill>
                <a:latin typeface="Times New Roman" pitchFamily="18" charset="0"/>
              </a:rPr>
              <a:t>, </a:t>
            </a:r>
            <a:r>
              <a:rPr lang="en-US" altLang="en-US" sz="2400" dirty="0" err="1">
                <a:solidFill>
                  <a:schemeClr val="tx1"/>
                </a:solidFill>
                <a:latin typeface="Times New Roman" pitchFamily="18" charset="0"/>
              </a:rPr>
              <a:t>nha</a:t>
            </a:r>
            <a:r>
              <a:rPr lang="en-US" altLang="en-US" sz="2400" dirty="0">
                <a:solidFill>
                  <a:schemeClr val="tx1"/>
                </a:solidFill>
                <a:latin typeface="Times New Roman" pitchFamily="18" charset="0"/>
              </a:rPr>
              <a:t> </a:t>
            </a:r>
            <a:r>
              <a:rPr lang="en-US" altLang="en-US" sz="2400" dirty="0" err="1">
                <a:solidFill>
                  <a:schemeClr val="tx1"/>
                </a:solidFill>
                <a:latin typeface="Times New Roman" pitchFamily="18" charset="0"/>
              </a:rPr>
              <a:t>lại</a:t>
            </a:r>
            <a:endParaRPr lang="en-US" altLang="en-US" sz="2400" dirty="0">
              <a:solidFill>
                <a:schemeClr val="tx1"/>
              </a:solidFill>
              <a:latin typeface="Times New Roman" pitchFamily="18" charset="0"/>
            </a:endParaRPr>
          </a:p>
        </p:txBody>
      </p:sp>
      <p:sp>
        <p:nvSpPr>
          <p:cNvPr id="45062" name="Line 6"/>
          <p:cNvSpPr>
            <a:spLocks noChangeShapeType="1"/>
          </p:cNvSpPr>
          <p:nvPr/>
        </p:nvSpPr>
        <p:spPr bwMode="auto">
          <a:xfrm flipH="1">
            <a:off x="1752600" y="762000"/>
            <a:ext cx="2209800" cy="1143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Line 7"/>
          <p:cNvSpPr>
            <a:spLocks noChangeShapeType="1"/>
          </p:cNvSpPr>
          <p:nvPr/>
        </p:nvSpPr>
        <p:spPr bwMode="auto">
          <a:xfrm>
            <a:off x="3962400" y="762000"/>
            <a:ext cx="2057400" cy="1143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Line 8"/>
          <p:cNvSpPr>
            <a:spLocks noChangeShapeType="1"/>
          </p:cNvSpPr>
          <p:nvPr/>
        </p:nvSpPr>
        <p:spPr bwMode="auto">
          <a:xfrm>
            <a:off x="1752600" y="2438400"/>
            <a:ext cx="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Line 9"/>
          <p:cNvSpPr>
            <a:spLocks noChangeShapeType="1"/>
          </p:cNvSpPr>
          <p:nvPr/>
        </p:nvSpPr>
        <p:spPr bwMode="auto">
          <a:xfrm>
            <a:off x="6096000" y="2438400"/>
            <a:ext cx="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Text Box 10"/>
          <p:cNvSpPr txBox="1">
            <a:spLocks noChangeArrowheads="1"/>
          </p:cNvSpPr>
          <p:nvPr/>
        </p:nvSpPr>
        <p:spPr bwMode="auto">
          <a:xfrm>
            <a:off x="533400" y="3200400"/>
            <a:ext cx="2667000" cy="457200"/>
          </a:xfrm>
          <a:prstGeom prst="rect">
            <a:avLst/>
          </a:prstGeom>
          <a:solidFill>
            <a:schemeClr val="bg2"/>
          </a:solidFill>
          <a:ln>
            <a:noFill/>
          </a:ln>
          <a:effectLst/>
          <a:extLst/>
        </p:spPr>
        <p:txBody>
          <a:bodyPr>
            <a:spAutoFit/>
          </a:bodyPr>
          <a:lstStyle/>
          <a:p>
            <a:pPr>
              <a:spcBef>
                <a:spcPct val="50000"/>
              </a:spcBef>
            </a:pPr>
            <a:r>
              <a:rPr lang="en-US" altLang="en-US" sz="2400" dirty="0" err="1">
                <a:latin typeface="Times New Roman" pitchFamily="18" charset="0"/>
              </a:rPr>
              <a:t>Vất</a:t>
            </a:r>
            <a:r>
              <a:rPr lang="en-US" altLang="en-US" sz="2400" dirty="0">
                <a:latin typeface="Times New Roman" pitchFamily="18" charset="0"/>
              </a:rPr>
              <a:t> </a:t>
            </a:r>
            <a:r>
              <a:rPr lang="en-US" altLang="en-US" sz="2400" dirty="0" err="1">
                <a:latin typeface="Times New Roman" pitchFamily="18" charset="0"/>
              </a:rPr>
              <a:t>vả</a:t>
            </a:r>
            <a:r>
              <a:rPr lang="en-US" altLang="en-US" sz="2400" dirty="0">
                <a:latin typeface="Times New Roman" pitchFamily="18" charset="0"/>
              </a:rPr>
              <a:t> </a:t>
            </a:r>
            <a:r>
              <a:rPr lang="en-US" altLang="en-US" sz="2400" dirty="0" err="1">
                <a:latin typeface="Times New Roman" pitchFamily="18" charset="0"/>
              </a:rPr>
              <a:t>chống</a:t>
            </a:r>
            <a:r>
              <a:rPr lang="en-US" altLang="en-US" sz="2400" dirty="0">
                <a:latin typeface="Times New Roman" pitchFamily="18" charset="0"/>
              </a:rPr>
              <a:t> </a:t>
            </a:r>
            <a:r>
              <a:rPr lang="en-US" altLang="en-US" sz="2400" dirty="0" err="1">
                <a:latin typeface="Times New Roman" pitchFamily="18" charset="0"/>
              </a:rPr>
              <a:t>đỡ</a:t>
            </a:r>
            <a:r>
              <a:rPr lang="en-US" altLang="en-US" sz="2400" dirty="0">
                <a:latin typeface="Times New Roman" pitchFamily="18" charset="0"/>
              </a:rPr>
              <a:t> </a:t>
            </a:r>
          </a:p>
        </p:txBody>
      </p:sp>
      <p:sp>
        <p:nvSpPr>
          <p:cNvPr id="45067" name="Text Box 11"/>
          <p:cNvSpPr txBox="1">
            <a:spLocks noChangeArrowheads="1"/>
          </p:cNvSpPr>
          <p:nvPr/>
        </p:nvSpPr>
        <p:spPr bwMode="auto">
          <a:xfrm>
            <a:off x="4724400" y="3276600"/>
            <a:ext cx="3124200" cy="457200"/>
          </a:xfrm>
          <a:prstGeom prst="rect">
            <a:avLst/>
          </a:prstGeom>
          <a:solidFill>
            <a:schemeClr val="bg2"/>
          </a:solidFill>
          <a:ln>
            <a:noFill/>
          </a:ln>
          <a:effectLst/>
          <a:extLst/>
        </p:spPr>
        <p:txBody>
          <a:bodyPr>
            <a:spAutoFit/>
          </a:bodyPr>
          <a:lstStyle/>
          <a:p>
            <a:pPr>
              <a:spcBef>
                <a:spcPct val="50000"/>
              </a:spcBef>
            </a:pPr>
            <a:r>
              <a:rPr lang="en-US" altLang="en-US" sz="2400" dirty="0" err="1">
                <a:latin typeface="Times New Roman" pitchFamily="18" charset="0"/>
              </a:rPr>
              <a:t>Bình</a:t>
            </a:r>
            <a:r>
              <a:rPr lang="en-US" altLang="en-US" sz="2400" dirty="0">
                <a:latin typeface="Times New Roman" pitchFamily="18" charset="0"/>
              </a:rPr>
              <a:t> </a:t>
            </a:r>
            <a:r>
              <a:rPr lang="en-US" altLang="en-US" sz="2400" dirty="0" err="1" smtClean="0">
                <a:latin typeface="Times New Roman" pitchFamily="18" charset="0"/>
              </a:rPr>
              <a:t>thản</a:t>
            </a:r>
            <a:r>
              <a:rPr lang="en-US" altLang="en-US" sz="2400" dirty="0" smtClean="0">
                <a:latin typeface="Times New Roman" pitchFamily="18" charset="0"/>
              </a:rPr>
              <a:t>, </a:t>
            </a:r>
            <a:r>
              <a:rPr lang="en-US" altLang="en-US" sz="2400" dirty="0" err="1" smtClean="0">
                <a:latin typeface="Times New Roman" pitchFamily="18" charset="0"/>
              </a:rPr>
              <a:t>đánh</a:t>
            </a:r>
            <a:r>
              <a:rPr lang="en-US" altLang="en-US" sz="2400" dirty="0" smtClean="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a:t>
            </a:r>
            <a:r>
              <a:rPr lang="en-US" altLang="en-US" sz="2400" dirty="0" err="1">
                <a:latin typeface="Times New Roman" pitchFamily="18" charset="0"/>
              </a:rPr>
              <a:t>tôm</a:t>
            </a:r>
            <a:endParaRPr lang="en-US" altLang="en-US" sz="2400" dirty="0">
              <a:latin typeface="Times New Roman" pitchFamily="18" charset="0"/>
            </a:endParaRPr>
          </a:p>
        </p:txBody>
      </p:sp>
      <p:sp>
        <p:nvSpPr>
          <p:cNvPr id="45068" name="Line 12"/>
          <p:cNvSpPr>
            <a:spLocks noChangeShapeType="1"/>
          </p:cNvSpPr>
          <p:nvPr/>
        </p:nvSpPr>
        <p:spPr bwMode="auto">
          <a:xfrm>
            <a:off x="3962400" y="762000"/>
            <a:ext cx="0" cy="3352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Rectangle 13"/>
          <p:cNvSpPr>
            <a:spLocks noChangeArrowheads="1"/>
          </p:cNvSpPr>
          <p:nvPr/>
        </p:nvSpPr>
        <p:spPr bwMode="auto">
          <a:xfrm>
            <a:off x="3200400" y="4114800"/>
            <a:ext cx="1371600" cy="5334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en-US" altLang="en-US" sz="2400" dirty="0">
                <a:solidFill>
                  <a:srgbClr val="0000FF"/>
                </a:solidFill>
                <a:latin typeface="Times New Roman" pitchFamily="18" charset="0"/>
              </a:rPr>
              <a:t>    ĐÊ VỠ    </a:t>
            </a:r>
          </a:p>
        </p:txBody>
      </p:sp>
      <p:sp>
        <p:nvSpPr>
          <p:cNvPr id="45070" name="Line 14"/>
          <p:cNvSpPr>
            <a:spLocks noChangeShapeType="1"/>
          </p:cNvSpPr>
          <p:nvPr/>
        </p:nvSpPr>
        <p:spPr bwMode="auto">
          <a:xfrm>
            <a:off x="1752600" y="35814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5"/>
          <p:cNvSpPr>
            <a:spLocks noChangeShapeType="1"/>
          </p:cNvSpPr>
          <p:nvPr/>
        </p:nvSpPr>
        <p:spPr bwMode="auto">
          <a:xfrm>
            <a:off x="6096000" y="36576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6"/>
          <p:cNvSpPr>
            <a:spLocks noChangeShapeType="1"/>
          </p:cNvSpPr>
          <p:nvPr/>
        </p:nvSpPr>
        <p:spPr bwMode="auto">
          <a:xfrm flipH="1">
            <a:off x="2667000" y="4343400"/>
            <a:ext cx="533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17"/>
          <p:cNvSpPr>
            <a:spLocks noChangeShapeType="1"/>
          </p:cNvSpPr>
          <p:nvPr/>
        </p:nvSpPr>
        <p:spPr bwMode="auto">
          <a:xfrm>
            <a:off x="4572000" y="4343400"/>
            <a:ext cx="609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Text Box 18"/>
          <p:cNvSpPr txBox="1">
            <a:spLocks noChangeArrowheads="1"/>
          </p:cNvSpPr>
          <p:nvPr/>
        </p:nvSpPr>
        <p:spPr bwMode="auto">
          <a:xfrm>
            <a:off x="5257800" y="4191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solidFill>
                <a:srgbClr val="0000FF"/>
              </a:solidFill>
              <a:latin typeface="Times New Roman" pitchFamily="18" charset="0"/>
            </a:endParaRPr>
          </a:p>
        </p:txBody>
      </p:sp>
      <p:sp>
        <p:nvSpPr>
          <p:cNvPr id="45075" name="Text Box 19"/>
          <p:cNvSpPr txBox="1">
            <a:spLocks noChangeArrowheads="1"/>
          </p:cNvSpPr>
          <p:nvPr/>
        </p:nvSpPr>
        <p:spPr bwMode="auto">
          <a:xfrm>
            <a:off x="381000" y="3962400"/>
            <a:ext cx="2590800" cy="830997"/>
          </a:xfrm>
          <a:prstGeom prst="rect">
            <a:avLst/>
          </a:prstGeom>
          <a:solidFill>
            <a:schemeClr val="bg2"/>
          </a:solidFill>
          <a:ln>
            <a:noFill/>
          </a:ln>
          <a:effectLst/>
          <a:extLst/>
        </p:spPr>
        <p:txBody>
          <a:bodyPr>
            <a:spAutoFit/>
          </a:bodyPr>
          <a:lstStyle/>
          <a:p>
            <a:pPr>
              <a:spcBef>
                <a:spcPct val="50000"/>
              </a:spcBef>
            </a:pPr>
            <a:r>
              <a:rPr lang="en-US" altLang="en-US" sz="2400" dirty="0" err="1">
                <a:latin typeface="Times New Roman" pitchFamily="18" charset="0"/>
              </a:rPr>
              <a:t>Lâm</a:t>
            </a:r>
            <a:r>
              <a:rPr lang="en-US" altLang="en-US" sz="2400" dirty="0">
                <a:latin typeface="Times New Roman" pitchFamily="18" charset="0"/>
              </a:rPr>
              <a:t> </a:t>
            </a:r>
            <a:r>
              <a:rPr lang="en-US" altLang="en-US" sz="2400" dirty="0" err="1">
                <a:latin typeface="Times New Roman" pitchFamily="18" charset="0"/>
              </a:rPr>
              <a:t>vào</a:t>
            </a:r>
            <a:r>
              <a:rPr lang="en-US" altLang="en-US" sz="2400" dirty="0">
                <a:latin typeface="Times New Roman" pitchFamily="18" charset="0"/>
              </a:rPr>
              <a:t> </a:t>
            </a:r>
            <a:r>
              <a:rPr lang="en-US" altLang="en-US" sz="2400" dirty="0" err="1">
                <a:latin typeface="Times New Roman" pitchFamily="18" charset="0"/>
              </a:rPr>
              <a:t>cảnh</a:t>
            </a:r>
            <a:r>
              <a:rPr lang="en-US" altLang="en-US" sz="2400" dirty="0">
                <a:latin typeface="Times New Roman" pitchFamily="18" charset="0"/>
              </a:rPr>
              <a:t> </a:t>
            </a:r>
            <a:r>
              <a:rPr lang="en-US" altLang="en-US" sz="2400" dirty="0" err="1">
                <a:latin typeface="Times New Roman" pitchFamily="18" charset="0"/>
              </a:rPr>
              <a:t>khốn</a:t>
            </a:r>
            <a:r>
              <a:rPr lang="en-US" altLang="en-US" sz="2400" dirty="0">
                <a:latin typeface="Times New Roman" pitchFamily="18" charset="0"/>
              </a:rPr>
              <a:t> </a:t>
            </a:r>
            <a:r>
              <a:rPr lang="en-US" altLang="en-US" sz="2400" dirty="0" err="1">
                <a:latin typeface="Times New Roman" pitchFamily="18" charset="0"/>
              </a:rPr>
              <a:t>khổ</a:t>
            </a:r>
            <a:r>
              <a:rPr lang="en-US" altLang="en-US" sz="2400" dirty="0">
                <a:latin typeface="Times New Roman" pitchFamily="18" charset="0"/>
              </a:rPr>
              <a:t>, </a:t>
            </a:r>
            <a:r>
              <a:rPr lang="en-US" altLang="en-US" sz="2400" dirty="0" err="1">
                <a:latin typeface="Times New Roman" pitchFamily="18" charset="0"/>
              </a:rPr>
              <a:t>sầu</a:t>
            </a:r>
            <a:r>
              <a:rPr lang="en-US" altLang="en-US" sz="2400" dirty="0">
                <a:latin typeface="Times New Roman" pitchFamily="18" charset="0"/>
              </a:rPr>
              <a:t> </a:t>
            </a:r>
            <a:r>
              <a:rPr lang="en-US" altLang="en-US" sz="2400" dirty="0" err="1">
                <a:latin typeface="Times New Roman" pitchFamily="18" charset="0"/>
              </a:rPr>
              <a:t>thảm</a:t>
            </a:r>
            <a:endParaRPr lang="en-US" altLang="en-US" sz="2400" dirty="0">
              <a:latin typeface="Times New Roman" pitchFamily="18" charset="0"/>
            </a:endParaRPr>
          </a:p>
        </p:txBody>
      </p:sp>
      <p:sp>
        <p:nvSpPr>
          <p:cNvPr id="45076" name="Text Box 20"/>
          <p:cNvSpPr txBox="1">
            <a:spLocks noChangeArrowheads="1"/>
          </p:cNvSpPr>
          <p:nvPr/>
        </p:nvSpPr>
        <p:spPr bwMode="auto">
          <a:xfrm>
            <a:off x="5257800" y="4038600"/>
            <a:ext cx="3581400" cy="1200329"/>
          </a:xfrm>
          <a:prstGeom prst="rect">
            <a:avLst/>
          </a:prstGeom>
          <a:solidFill>
            <a:schemeClr val="bg2"/>
          </a:solidFill>
          <a:ln>
            <a:noFill/>
          </a:ln>
          <a:effectLst/>
          <a:extLst/>
        </p:spPr>
        <p:txBody>
          <a:bodyPr>
            <a:spAutoFit/>
          </a:bodyPr>
          <a:lstStyle/>
          <a:p>
            <a:pPr>
              <a:spcBef>
                <a:spcPct val="50000"/>
              </a:spcBef>
            </a:pPr>
            <a:r>
              <a:rPr lang="en-US" altLang="en-US" sz="2400" dirty="0" err="1">
                <a:latin typeface="Times New Roman" pitchFamily="18" charset="0"/>
              </a:rPr>
              <a:t>Vẫn</a:t>
            </a:r>
            <a:r>
              <a:rPr lang="en-US" altLang="en-US" sz="2400" dirty="0">
                <a:latin typeface="Times New Roman" pitchFamily="18" charset="0"/>
              </a:rPr>
              <a:t> </a:t>
            </a:r>
            <a:r>
              <a:rPr lang="en-US" altLang="en-US" sz="2400" dirty="0" err="1">
                <a:latin typeface="Times New Roman" pitchFamily="18" charset="0"/>
              </a:rPr>
              <a:t>bình</a:t>
            </a:r>
            <a:r>
              <a:rPr lang="en-US" altLang="en-US" sz="2400" dirty="0">
                <a:latin typeface="Times New Roman" pitchFamily="18" charset="0"/>
              </a:rPr>
              <a:t> </a:t>
            </a:r>
            <a:r>
              <a:rPr lang="en-US" altLang="en-US" sz="2400" dirty="0" err="1">
                <a:latin typeface="Times New Roman" pitchFamily="18" charset="0"/>
              </a:rPr>
              <a:t>thản</a:t>
            </a:r>
            <a:r>
              <a:rPr lang="en-US" altLang="en-US" sz="2400" dirty="0">
                <a:latin typeface="Times New Roman" pitchFamily="18" charset="0"/>
              </a:rPr>
              <a:t>, </a:t>
            </a:r>
            <a:r>
              <a:rPr lang="en-US" altLang="en-US" sz="2400" dirty="0" err="1">
                <a:latin typeface="Times New Roman" pitchFamily="18" charset="0"/>
              </a:rPr>
              <a:t>thờ</a:t>
            </a:r>
            <a:r>
              <a:rPr lang="en-US" altLang="en-US" sz="2400" dirty="0">
                <a:latin typeface="Times New Roman" pitchFamily="18" charset="0"/>
              </a:rPr>
              <a:t> ơ </a:t>
            </a:r>
            <a:r>
              <a:rPr lang="en-US" altLang="en-US" sz="2400" dirty="0" err="1">
                <a:latin typeface="Times New Roman" pitchFamily="18" charset="0"/>
              </a:rPr>
              <a:t>trước</a:t>
            </a:r>
            <a:r>
              <a:rPr lang="en-US" altLang="en-US" sz="2400" dirty="0">
                <a:latin typeface="Times New Roman" pitchFamily="18" charset="0"/>
              </a:rPr>
              <a:t> </a:t>
            </a:r>
            <a:r>
              <a:rPr lang="en-US" altLang="en-US" sz="2400" dirty="0" err="1">
                <a:latin typeface="Times New Roman" pitchFamily="18" charset="0"/>
              </a:rPr>
              <a:t>cuộc</a:t>
            </a:r>
            <a:r>
              <a:rPr lang="en-US" altLang="en-US" sz="2400" dirty="0">
                <a:latin typeface="Times New Roman" pitchFamily="18" charset="0"/>
              </a:rPr>
              <a:t> </a:t>
            </a:r>
            <a:r>
              <a:rPr lang="en-US" altLang="en-US" sz="2400" dirty="0" err="1">
                <a:latin typeface="Times New Roman" pitchFamily="18" charset="0"/>
              </a:rPr>
              <a:t>sống</a:t>
            </a:r>
            <a:r>
              <a:rPr lang="en-US" altLang="en-US" sz="2400" dirty="0">
                <a:latin typeface="Times New Roman" pitchFamily="18" charset="0"/>
              </a:rPr>
              <a:t> </a:t>
            </a:r>
            <a:r>
              <a:rPr lang="en-US" altLang="en-US" sz="2400" dirty="0" err="1">
                <a:latin typeface="Times New Roman" pitchFamily="18" charset="0"/>
              </a:rPr>
              <a:t>lầm</a:t>
            </a:r>
            <a:r>
              <a:rPr lang="en-US" altLang="en-US" sz="2400" dirty="0">
                <a:latin typeface="Times New Roman" pitchFamily="18" charset="0"/>
              </a:rPr>
              <a:t> than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nhân</a:t>
            </a:r>
            <a:r>
              <a:rPr lang="en-US" altLang="en-US" sz="2400" dirty="0">
                <a:latin typeface="Times New Roman" pitchFamily="18" charset="0"/>
              </a:rPr>
              <a:t> </a:t>
            </a:r>
            <a:r>
              <a:rPr lang="en-US" altLang="en-US" sz="2400" dirty="0" err="1">
                <a:latin typeface="Times New Roman" pitchFamily="18" charset="0"/>
              </a:rPr>
              <a:t>dân</a:t>
            </a:r>
            <a:endParaRPr lang="en-US" altLang="en-US" sz="2400" dirty="0">
              <a:latin typeface="Times New Roman" pitchFamily="18" charset="0"/>
            </a:endParaRPr>
          </a:p>
        </p:txBody>
      </p:sp>
      <p:sp>
        <p:nvSpPr>
          <p:cNvPr id="45077" name="Line 21"/>
          <p:cNvSpPr>
            <a:spLocks noChangeShapeType="1"/>
          </p:cNvSpPr>
          <p:nvPr/>
        </p:nvSpPr>
        <p:spPr bwMode="auto">
          <a:xfrm>
            <a:off x="1752600" y="4876800"/>
            <a:ext cx="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22"/>
          <p:cNvSpPr>
            <a:spLocks noChangeShapeType="1"/>
          </p:cNvSpPr>
          <p:nvPr/>
        </p:nvSpPr>
        <p:spPr bwMode="auto">
          <a:xfrm>
            <a:off x="1828800" y="4876800"/>
            <a:ext cx="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23"/>
          <p:cNvSpPr>
            <a:spLocks noChangeShapeType="1"/>
          </p:cNvSpPr>
          <p:nvPr/>
        </p:nvSpPr>
        <p:spPr bwMode="auto">
          <a:xfrm>
            <a:off x="6019800" y="5105400"/>
            <a:ext cx="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24"/>
          <p:cNvSpPr>
            <a:spLocks noChangeShapeType="1"/>
          </p:cNvSpPr>
          <p:nvPr/>
        </p:nvSpPr>
        <p:spPr bwMode="auto">
          <a:xfrm>
            <a:off x="6096000" y="5105400"/>
            <a:ext cx="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Text Box 25"/>
          <p:cNvSpPr txBox="1">
            <a:spLocks noChangeArrowheads="1"/>
          </p:cNvSpPr>
          <p:nvPr/>
        </p:nvSpPr>
        <p:spPr bwMode="auto">
          <a:xfrm>
            <a:off x="457200" y="5715000"/>
            <a:ext cx="3200400" cy="830997"/>
          </a:xfrm>
          <a:prstGeom prst="rect">
            <a:avLst/>
          </a:prstGeom>
          <a:solidFill>
            <a:schemeClr val="bg2"/>
          </a:solidFill>
          <a:ln>
            <a:noFill/>
          </a:ln>
          <a:effectLst/>
          <a:extLst/>
        </p:spPr>
        <p:txBody>
          <a:bodyPr>
            <a:spAutoFit/>
          </a:bodyPr>
          <a:lstStyle/>
          <a:p>
            <a:pPr>
              <a:spcBef>
                <a:spcPct val="50000"/>
              </a:spcBef>
            </a:pPr>
            <a:r>
              <a:rPr lang="en-US" altLang="en-US" sz="2400" b="1" dirty="0" err="1">
                <a:latin typeface="Times New Roman" pitchFamily="18" charset="0"/>
              </a:rPr>
              <a:t>Cuộc</a:t>
            </a:r>
            <a:r>
              <a:rPr lang="en-US" altLang="en-US" sz="2400" b="1" dirty="0">
                <a:latin typeface="Times New Roman" pitchFamily="18" charset="0"/>
              </a:rPr>
              <a:t> </a:t>
            </a:r>
            <a:r>
              <a:rPr lang="en-US" altLang="en-US" sz="2400" b="1" dirty="0" err="1">
                <a:latin typeface="Times New Roman" pitchFamily="18" charset="0"/>
              </a:rPr>
              <a:t>sống</a:t>
            </a:r>
            <a:r>
              <a:rPr lang="en-US" altLang="en-US" sz="2400" b="1" dirty="0">
                <a:latin typeface="Times New Roman" pitchFamily="18" charset="0"/>
              </a:rPr>
              <a:t> </a:t>
            </a:r>
            <a:r>
              <a:rPr lang="en-US" altLang="en-US" sz="2400" b="1" dirty="0" err="1">
                <a:latin typeface="Times New Roman" pitchFamily="18" charset="0"/>
              </a:rPr>
              <a:t>lầm</a:t>
            </a:r>
            <a:r>
              <a:rPr lang="en-US" altLang="en-US" sz="2400" b="1" dirty="0">
                <a:latin typeface="Times New Roman" pitchFamily="18" charset="0"/>
              </a:rPr>
              <a:t> than, </a:t>
            </a:r>
            <a:r>
              <a:rPr lang="en-US" altLang="en-US" sz="2400" b="1" dirty="0" err="1">
                <a:latin typeface="Times New Roman" pitchFamily="18" charset="0"/>
              </a:rPr>
              <a:t>cơ</a:t>
            </a:r>
            <a:r>
              <a:rPr lang="en-US" altLang="en-US" sz="2400" b="1" dirty="0">
                <a:latin typeface="Times New Roman" pitchFamily="18" charset="0"/>
              </a:rPr>
              <a:t> </a:t>
            </a:r>
            <a:r>
              <a:rPr lang="en-US" altLang="en-US" sz="2400" b="1" dirty="0" err="1">
                <a:latin typeface="Times New Roman" pitchFamily="18" charset="0"/>
              </a:rPr>
              <a:t>cực</a:t>
            </a:r>
            <a:r>
              <a:rPr lang="en-US" altLang="en-US" sz="2400" b="1" dirty="0">
                <a:latin typeface="Times New Roman" pitchFamily="18" charset="0"/>
              </a:rPr>
              <a:t> </a:t>
            </a:r>
            <a:r>
              <a:rPr lang="en-US" altLang="en-US" sz="2400" b="1" dirty="0" err="1">
                <a:latin typeface="Times New Roman" pitchFamily="18" charset="0"/>
              </a:rPr>
              <a:t>trước</a:t>
            </a:r>
            <a:r>
              <a:rPr lang="en-US" altLang="en-US" sz="2400" b="1" dirty="0">
                <a:latin typeface="Times New Roman" pitchFamily="18" charset="0"/>
              </a:rPr>
              <a:t> </a:t>
            </a:r>
            <a:r>
              <a:rPr lang="en-US" altLang="en-US" sz="2400" b="1" dirty="0" err="1">
                <a:latin typeface="Times New Roman" pitchFamily="18" charset="0"/>
              </a:rPr>
              <a:t>thiên</a:t>
            </a:r>
            <a:r>
              <a:rPr lang="en-US" altLang="en-US" sz="2400" b="1" dirty="0">
                <a:latin typeface="Times New Roman" pitchFamily="18" charset="0"/>
              </a:rPr>
              <a:t> tai</a:t>
            </a:r>
          </a:p>
        </p:txBody>
      </p:sp>
      <p:sp>
        <p:nvSpPr>
          <p:cNvPr id="45082" name="Text Box 26"/>
          <p:cNvSpPr txBox="1">
            <a:spLocks noChangeArrowheads="1"/>
          </p:cNvSpPr>
          <p:nvPr/>
        </p:nvSpPr>
        <p:spPr bwMode="auto">
          <a:xfrm>
            <a:off x="5105400" y="5715000"/>
            <a:ext cx="3810000" cy="830997"/>
          </a:xfrm>
          <a:prstGeom prst="rect">
            <a:avLst/>
          </a:prstGeom>
          <a:solidFill>
            <a:schemeClr val="bg2"/>
          </a:solidFill>
          <a:ln>
            <a:noFill/>
          </a:ln>
          <a:effectLst/>
          <a:extLst/>
        </p:spPr>
        <p:txBody>
          <a:bodyPr>
            <a:spAutoFit/>
          </a:bodyPr>
          <a:lstStyle/>
          <a:p>
            <a:pPr>
              <a:spcBef>
                <a:spcPct val="50000"/>
              </a:spcBef>
            </a:pPr>
            <a:r>
              <a:rPr lang="en-US" altLang="en-US" sz="2400" b="1" dirty="0" err="1">
                <a:latin typeface="Times New Roman" pitchFamily="18" charset="0"/>
              </a:rPr>
              <a:t>Thái</a:t>
            </a:r>
            <a:r>
              <a:rPr lang="en-US" altLang="en-US" sz="2400" b="1" dirty="0">
                <a:latin typeface="Times New Roman" pitchFamily="18" charset="0"/>
              </a:rPr>
              <a:t> </a:t>
            </a:r>
            <a:r>
              <a:rPr lang="en-US" altLang="en-US" sz="2400" b="1" dirty="0" err="1">
                <a:latin typeface="Times New Roman" pitchFamily="18" charset="0"/>
              </a:rPr>
              <a:t>độ</a:t>
            </a:r>
            <a:r>
              <a:rPr lang="en-US" altLang="en-US" sz="2400" b="1" dirty="0">
                <a:latin typeface="Times New Roman" pitchFamily="18" charset="0"/>
              </a:rPr>
              <a:t> </a:t>
            </a:r>
            <a:r>
              <a:rPr lang="en-US" altLang="en-US" sz="2400" b="1" dirty="0" err="1">
                <a:latin typeface="Times New Roman" pitchFamily="18" charset="0"/>
              </a:rPr>
              <a:t>vô</a:t>
            </a:r>
            <a:r>
              <a:rPr lang="en-US" altLang="en-US" sz="2400" b="1" dirty="0">
                <a:latin typeface="Times New Roman" pitchFamily="18" charset="0"/>
              </a:rPr>
              <a:t> </a:t>
            </a:r>
            <a:r>
              <a:rPr lang="en-US" altLang="en-US" sz="2400" b="1" dirty="0" err="1">
                <a:latin typeface="Times New Roman" pitchFamily="18" charset="0"/>
              </a:rPr>
              <a:t>trách</a:t>
            </a:r>
            <a:r>
              <a:rPr lang="en-US" altLang="en-US" sz="2400" b="1" dirty="0">
                <a:latin typeface="Times New Roman" pitchFamily="18" charset="0"/>
              </a:rPr>
              <a:t> </a:t>
            </a:r>
            <a:r>
              <a:rPr lang="en-US" altLang="en-US" sz="2400" b="1" dirty="0" err="1">
                <a:latin typeface="Times New Roman" pitchFamily="18" charset="0"/>
              </a:rPr>
              <a:t>nhiệm</a:t>
            </a:r>
            <a:r>
              <a:rPr lang="en-US" altLang="en-US" sz="2400" b="1" dirty="0">
                <a:latin typeface="Times New Roman" pitchFamily="18" charset="0"/>
              </a:rPr>
              <a:t>, </a:t>
            </a:r>
            <a:r>
              <a:rPr lang="en-US" altLang="en-US" sz="2400" b="1" dirty="0" err="1">
                <a:latin typeface="Times New Roman" pitchFamily="18" charset="0"/>
              </a:rPr>
              <a:t>bỉ</a:t>
            </a:r>
            <a:r>
              <a:rPr lang="en-US" altLang="en-US" sz="2400" b="1" dirty="0">
                <a:latin typeface="Times New Roman" pitchFamily="18" charset="0"/>
              </a:rPr>
              <a:t> </a:t>
            </a:r>
            <a:r>
              <a:rPr lang="en-US" altLang="en-US" sz="2400" b="1" dirty="0" err="1">
                <a:latin typeface="Times New Roman" pitchFamily="18" charset="0"/>
              </a:rPr>
              <a:t>ổi</a:t>
            </a:r>
            <a:r>
              <a:rPr lang="en-US" altLang="en-US" sz="2400" b="1" dirty="0">
                <a:latin typeface="Times New Roman" pitchFamily="18" charset="0"/>
              </a:rPr>
              <a:t> </a:t>
            </a:r>
            <a:r>
              <a:rPr lang="en-US" altLang="en-US" sz="2400" b="1" dirty="0" err="1">
                <a:latin typeface="Times New Roman" pitchFamily="18" charset="0"/>
              </a:rPr>
              <a:t>và</a:t>
            </a:r>
            <a:r>
              <a:rPr lang="en-US" altLang="en-US" sz="2400" b="1" dirty="0">
                <a:latin typeface="Times New Roman" pitchFamily="18" charset="0"/>
              </a:rPr>
              <a:t> phi </a:t>
            </a:r>
            <a:r>
              <a:rPr lang="en-US" altLang="en-US" sz="2400" b="1" dirty="0" err="1">
                <a:latin typeface="Times New Roman" pitchFamily="18" charset="0"/>
              </a:rPr>
              <a:t>nhân</a:t>
            </a:r>
            <a:r>
              <a:rPr lang="en-US" altLang="en-US" sz="2400" b="1" dirty="0">
                <a:latin typeface="Times New Roman" pitchFamily="18" charset="0"/>
              </a:rPr>
              <a:t> </a:t>
            </a:r>
            <a:r>
              <a:rPr lang="en-US" altLang="en-US" sz="2400" b="1" dirty="0" err="1">
                <a:latin typeface="Times New Roman" pitchFamily="18" charset="0"/>
              </a:rPr>
              <a:t>tính</a:t>
            </a:r>
            <a:r>
              <a:rPr lang="en-US" altLang="en-US" sz="2400" b="1" dirty="0">
                <a:latin typeface="Times New Roman" pitchFamily="18" charset="0"/>
              </a:rPr>
              <a:t>.</a:t>
            </a:r>
          </a:p>
        </p:txBody>
      </p:sp>
      <p:sp>
        <p:nvSpPr>
          <p:cNvPr id="2" name="Oval 1"/>
          <p:cNvSpPr/>
          <p:nvPr/>
        </p:nvSpPr>
        <p:spPr>
          <a:xfrm>
            <a:off x="7010400" y="228600"/>
            <a:ext cx="1676400"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rgbClr val="FF0000"/>
                </a:solidFill>
                <a:latin typeface="Times New Roman" panose="02020603050405020304" pitchFamily="18" charset="0"/>
                <a:cs typeface="Times New Roman" panose="02020603050405020304" pitchFamily="18" charset="0"/>
              </a:rPr>
              <a:t>SƠ ĐỒ TƯ DUY</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544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box(in)">
                                      <p:cBhvr>
                                        <p:cTn id="13" dur="500"/>
                                        <p:tgtEl>
                                          <p:spTgt spid="450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5062"/>
                                        </p:tgtEl>
                                        <p:attrNameLst>
                                          <p:attrName>style.visibility</p:attrName>
                                        </p:attrNameLst>
                                      </p:cBhvr>
                                      <p:to>
                                        <p:strVal val="visible"/>
                                      </p:to>
                                    </p:set>
                                    <p:animEffect transition="in" filter="blinds(horizontal)">
                                      <p:cBhvr>
                                        <p:cTn id="18" dur="500"/>
                                        <p:tgtEl>
                                          <p:spTgt spid="4506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5063"/>
                                        </p:tgtEl>
                                        <p:attrNameLst>
                                          <p:attrName>style.visibility</p:attrName>
                                        </p:attrNameLst>
                                      </p:cBhvr>
                                      <p:to>
                                        <p:strVal val="visible"/>
                                      </p:to>
                                    </p:set>
                                    <p:animEffect transition="in" filter="blinds(horizontal)">
                                      <p:cBhvr>
                                        <p:cTn id="21" dur="500"/>
                                        <p:tgtEl>
                                          <p:spTgt spid="450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5061"/>
                                        </p:tgtEl>
                                        <p:attrNameLst>
                                          <p:attrName>style.visibility</p:attrName>
                                        </p:attrNameLst>
                                      </p:cBhvr>
                                      <p:to>
                                        <p:strVal val="visible"/>
                                      </p:to>
                                    </p:set>
                                    <p:animEffect transition="in" filter="box(in)">
                                      <p:cBhvr>
                                        <p:cTn id="26" dur="500"/>
                                        <p:tgtEl>
                                          <p:spTgt spid="4506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5060"/>
                                        </p:tgtEl>
                                        <p:attrNameLst>
                                          <p:attrName>style.visibility</p:attrName>
                                        </p:attrNameLst>
                                      </p:cBhvr>
                                      <p:to>
                                        <p:strVal val="visible"/>
                                      </p:to>
                                    </p:set>
                                    <p:animEffect transition="in" filter="box(in)">
                                      <p:cBhvr>
                                        <p:cTn id="29" dur="500"/>
                                        <p:tgtEl>
                                          <p:spTgt spid="4506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5064"/>
                                        </p:tgtEl>
                                        <p:attrNameLst>
                                          <p:attrName>style.visibility</p:attrName>
                                        </p:attrNameLst>
                                      </p:cBhvr>
                                      <p:to>
                                        <p:strVal val="visible"/>
                                      </p:to>
                                    </p:set>
                                    <p:anim calcmode="lin" valueType="num">
                                      <p:cBhvr>
                                        <p:cTn id="34" dur="500" fill="hold"/>
                                        <p:tgtEl>
                                          <p:spTgt spid="45064"/>
                                        </p:tgtEl>
                                        <p:attrNameLst>
                                          <p:attrName>ppt_w</p:attrName>
                                        </p:attrNameLst>
                                      </p:cBhvr>
                                      <p:tavLst>
                                        <p:tav tm="0">
                                          <p:val>
                                            <p:fltVal val="0"/>
                                          </p:val>
                                        </p:tav>
                                        <p:tav tm="100000">
                                          <p:val>
                                            <p:strVal val="#ppt_w"/>
                                          </p:val>
                                        </p:tav>
                                      </p:tavLst>
                                    </p:anim>
                                    <p:anim calcmode="lin" valueType="num">
                                      <p:cBhvr>
                                        <p:cTn id="35" dur="500" fill="hold"/>
                                        <p:tgtEl>
                                          <p:spTgt spid="45064"/>
                                        </p:tgtEl>
                                        <p:attrNameLst>
                                          <p:attrName>ppt_h</p:attrName>
                                        </p:attrNameLst>
                                      </p:cBhvr>
                                      <p:tavLst>
                                        <p:tav tm="0">
                                          <p:val>
                                            <p:fltVal val="0"/>
                                          </p:val>
                                        </p:tav>
                                        <p:tav tm="100000">
                                          <p:val>
                                            <p:strVal val="#ppt_h"/>
                                          </p:val>
                                        </p:tav>
                                      </p:tavLst>
                                    </p:anim>
                                    <p:animEffect transition="in" filter="fade">
                                      <p:cBhvr>
                                        <p:cTn id="36" dur="500"/>
                                        <p:tgtEl>
                                          <p:spTgt spid="45064"/>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5065"/>
                                        </p:tgtEl>
                                        <p:attrNameLst>
                                          <p:attrName>style.visibility</p:attrName>
                                        </p:attrNameLst>
                                      </p:cBhvr>
                                      <p:to>
                                        <p:strVal val="visible"/>
                                      </p:to>
                                    </p:set>
                                    <p:anim calcmode="lin" valueType="num">
                                      <p:cBhvr>
                                        <p:cTn id="39" dur="500" fill="hold"/>
                                        <p:tgtEl>
                                          <p:spTgt spid="45065"/>
                                        </p:tgtEl>
                                        <p:attrNameLst>
                                          <p:attrName>ppt_w</p:attrName>
                                        </p:attrNameLst>
                                      </p:cBhvr>
                                      <p:tavLst>
                                        <p:tav tm="0">
                                          <p:val>
                                            <p:fltVal val="0"/>
                                          </p:val>
                                        </p:tav>
                                        <p:tav tm="100000">
                                          <p:val>
                                            <p:strVal val="#ppt_w"/>
                                          </p:val>
                                        </p:tav>
                                      </p:tavLst>
                                    </p:anim>
                                    <p:anim calcmode="lin" valueType="num">
                                      <p:cBhvr>
                                        <p:cTn id="40" dur="500" fill="hold"/>
                                        <p:tgtEl>
                                          <p:spTgt spid="45065"/>
                                        </p:tgtEl>
                                        <p:attrNameLst>
                                          <p:attrName>ppt_h</p:attrName>
                                        </p:attrNameLst>
                                      </p:cBhvr>
                                      <p:tavLst>
                                        <p:tav tm="0">
                                          <p:val>
                                            <p:fltVal val="0"/>
                                          </p:val>
                                        </p:tav>
                                        <p:tav tm="100000">
                                          <p:val>
                                            <p:strVal val="#ppt_h"/>
                                          </p:val>
                                        </p:tav>
                                      </p:tavLst>
                                    </p:anim>
                                    <p:animEffect transition="in" filter="fade">
                                      <p:cBhvr>
                                        <p:cTn id="41" dur="500"/>
                                        <p:tgtEl>
                                          <p:spTgt spid="450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5066"/>
                                        </p:tgtEl>
                                        <p:attrNameLst>
                                          <p:attrName>style.visibility</p:attrName>
                                        </p:attrNameLst>
                                      </p:cBhvr>
                                      <p:to>
                                        <p:strVal val="visible"/>
                                      </p:to>
                                    </p:set>
                                    <p:animEffect transition="in" filter="box(in)">
                                      <p:cBhvr>
                                        <p:cTn id="46" dur="500"/>
                                        <p:tgtEl>
                                          <p:spTgt spid="45066"/>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5067"/>
                                        </p:tgtEl>
                                        <p:attrNameLst>
                                          <p:attrName>style.visibility</p:attrName>
                                        </p:attrNameLst>
                                      </p:cBhvr>
                                      <p:to>
                                        <p:strVal val="visible"/>
                                      </p:to>
                                    </p:set>
                                    <p:animEffect transition="in" filter="box(in)">
                                      <p:cBhvr>
                                        <p:cTn id="49" dur="500"/>
                                        <p:tgtEl>
                                          <p:spTgt spid="4506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45068"/>
                                        </p:tgtEl>
                                        <p:attrNameLst>
                                          <p:attrName>style.visibility</p:attrName>
                                        </p:attrNameLst>
                                      </p:cBhvr>
                                      <p:to>
                                        <p:strVal val="visible"/>
                                      </p:to>
                                    </p:set>
                                    <p:anim calcmode="lin" valueType="num">
                                      <p:cBhvr>
                                        <p:cTn id="54" dur="500" fill="hold"/>
                                        <p:tgtEl>
                                          <p:spTgt spid="45068"/>
                                        </p:tgtEl>
                                        <p:attrNameLst>
                                          <p:attrName>ppt_w</p:attrName>
                                        </p:attrNameLst>
                                      </p:cBhvr>
                                      <p:tavLst>
                                        <p:tav tm="0">
                                          <p:val>
                                            <p:fltVal val="0"/>
                                          </p:val>
                                        </p:tav>
                                        <p:tav tm="100000">
                                          <p:val>
                                            <p:strVal val="#ppt_w"/>
                                          </p:val>
                                        </p:tav>
                                      </p:tavLst>
                                    </p:anim>
                                    <p:anim calcmode="lin" valueType="num">
                                      <p:cBhvr>
                                        <p:cTn id="55" dur="500" fill="hold"/>
                                        <p:tgtEl>
                                          <p:spTgt spid="45068"/>
                                        </p:tgtEl>
                                        <p:attrNameLst>
                                          <p:attrName>ppt_h</p:attrName>
                                        </p:attrNameLst>
                                      </p:cBhvr>
                                      <p:tavLst>
                                        <p:tav tm="0">
                                          <p:val>
                                            <p:fltVal val="0"/>
                                          </p:val>
                                        </p:tav>
                                        <p:tav tm="100000">
                                          <p:val>
                                            <p:strVal val="#ppt_h"/>
                                          </p:val>
                                        </p:tav>
                                      </p:tavLst>
                                    </p:anim>
                                    <p:animEffect transition="in" filter="fade">
                                      <p:cBhvr>
                                        <p:cTn id="56" dur="500"/>
                                        <p:tgtEl>
                                          <p:spTgt spid="45068"/>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45069"/>
                                        </p:tgtEl>
                                        <p:attrNameLst>
                                          <p:attrName>style.visibility</p:attrName>
                                        </p:attrNameLst>
                                      </p:cBhvr>
                                      <p:to>
                                        <p:strVal val="visible"/>
                                      </p:to>
                                    </p:set>
                                    <p:anim calcmode="lin" valueType="num">
                                      <p:cBhvr>
                                        <p:cTn id="59" dur="500" fill="hold"/>
                                        <p:tgtEl>
                                          <p:spTgt spid="45069"/>
                                        </p:tgtEl>
                                        <p:attrNameLst>
                                          <p:attrName>ppt_w</p:attrName>
                                        </p:attrNameLst>
                                      </p:cBhvr>
                                      <p:tavLst>
                                        <p:tav tm="0">
                                          <p:val>
                                            <p:fltVal val="0"/>
                                          </p:val>
                                        </p:tav>
                                        <p:tav tm="100000">
                                          <p:val>
                                            <p:strVal val="#ppt_w"/>
                                          </p:val>
                                        </p:tav>
                                      </p:tavLst>
                                    </p:anim>
                                    <p:anim calcmode="lin" valueType="num">
                                      <p:cBhvr>
                                        <p:cTn id="60" dur="500" fill="hold"/>
                                        <p:tgtEl>
                                          <p:spTgt spid="45069"/>
                                        </p:tgtEl>
                                        <p:attrNameLst>
                                          <p:attrName>ppt_h</p:attrName>
                                        </p:attrNameLst>
                                      </p:cBhvr>
                                      <p:tavLst>
                                        <p:tav tm="0">
                                          <p:val>
                                            <p:fltVal val="0"/>
                                          </p:val>
                                        </p:tav>
                                        <p:tav tm="100000">
                                          <p:val>
                                            <p:strVal val="#ppt_h"/>
                                          </p:val>
                                        </p:tav>
                                      </p:tavLst>
                                    </p:anim>
                                    <p:animEffect transition="in" filter="fade">
                                      <p:cBhvr>
                                        <p:cTn id="61" dur="500"/>
                                        <p:tgtEl>
                                          <p:spTgt spid="4506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5072"/>
                                        </p:tgtEl>
                                        <p:attrNameLst>
                                          <p:attrName>style.visibility</p:attrName>
                                        </p:attrNameLst>
                                      </p:cBhvr>
                                      <p:to>
                                        <p:strVal val="visible"/>
                                      </p:to>
                                    </p:set>
                                    <p:anim calcmode="lin" valueType="num">
                                      <p:cBhvr>
                                        <p:cTn id="66" dur="500" fill="hold"/>
                                        <p:tgtEl>
                                          <p:spTgt spid="45072"/>
                                        </p:tgtEl>
                                        <p:attrNameLst>
                                          <p:attrName>ppt_w</p:attrName>
                                        </p:attrNameLst>
                                      </p:cBhvr>
                                      <p:tavLst>
                                        <p:tav tm="0">
                                          <p:val>
                                            <p:fltVal val="0"/>
                                          </p:val>
                                        </p:tav>
                                        <p:tav tm="100000">
                                          <p:val>
                                            <p:strVal val="#ppt_w"/>
                                          </p:val>
                                        </p:tav>
                                      </p:tavLst>
                                    </p:anim>
                                    <p:anim calcmode="lin" valueType="num">
                                      <p:cBhvr>
                                        <p:cTn id="67" dur="500" fill="hold"/>
                                        <p:tgtEl>
                                          <p:spTgt spid="45072"/>
                                        </p:tgtEl>
                                        <p:attrNameLst>
                                          <p:attrName>ppt_h</p:attrName>
                                        </p:attrNameLst>
                                      </p:cBhvr>
                                      <p:tavLst>
                                        <p:tav tm="0">
                                          <p:val>
                                            <p:fltVal val="0"/>
                                          </p:val>
                                        </p:tav>
                                        <p:tav tm="100000">
                                          <p:val>
                                            <p:strVal val="#ppt_h"/>
                                          </p:val>
                                        </p:tav>
                                      </p:tavLst>
                                    </p:anim>
                                    <p:animEffect transition="in" filter="fade">
                                      <p:cBhvr>
                                        <p:cTn id="68" dur="500"/>
                                        <p:tgtEl>
                                          <p:spTgt spid="45072"/>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45073"/>
                                        </p:tgtEl>
                                        <p:attrNameLst>
                                          <p:attrName>style.visibility</p:attrName>
                                        </p:attrNameLst>
                                      </p:cBhvr>
                                      <p:to>
                                        <p:strVal val="visible"/>
                                      </p:to>
                                    </p:set>
                                    <p:anim calcmode="lin" valueType="num">
                                      <p:cBhvr>
                                        <p:cTn id="71" dur="500" fill="hold"/>
                                        <p:tgtEl>
                                          <p:spTgt spid="45073"/>
                                        </p:tgtEl>
                                        <p:attrNameLst>
                                          <p:attrName>ppt_w</p:attrName>
                                        </p:attrNameLst>
                                      </p:cBhvr>
                                      <p:tavLst>
                                        <p:tav tm="0">
                                          <p:val>
                                            <p:fltVal val="0"/>
                                          </p:val>
                                        </p:tav>
                                        <p:tav tm="100000">
                                          <p:val>
                                            <p:strVal val="#ppt_w"/>
                                          </p:val>
                                        </p:tav>
                                      </p:tavLst>
                                    </p:anim>
                                    <p:anim calcmode="lin" valueType="num">
                                      <p:cBhvr>
                                        <p:cTn id="72" dur="500" fill="hold"/>
                                        <p:tgtEl>
                                          <p:spTgt spid="45073"/>
                                        </p:tgtEl>
                                        <p:attrNameLst>
                                          <p:attrName>ppt_h</p:attrName>
                                        </p:attrNameLst>
                                      </p:cBhvr>
                                      <p:tavLst>
                                        <p:tav tm="0">
                                          <p:val>
                                            <p:fltVal val="0"/>
                                          </p:val>
                                        </p:tav>
                                        <p:tav tm="100000">
                                          <p:val>
                                            <p:strVal val="#ppt_h"/>
                                          </p:val>
                                        </p:tav>
                                      </p:tavLst>
                                    </p:anim>
                                    <p:animEffect transition="in" filter="fade">
                                      <p:cBhvr>
                                        <p:cTn id="73" dur="500"/>
                                        <p:tgtEl>
                                          <p:spTgt spid="45073"/>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45071"/>
                                        </p:tgtEl>
                                        <p:attrNameLst>
                                          <p:attrName>style.visibility</p:attrName>
                                        </p:attrNameLst>
                                      </p:cBhvr>
                                      <p:to>
                                        <p:strVal val="visible"/>
                                      </p:to>
                                    </p:set>
                                    <p:anim calcmode="lin" valueType="num">
                                      <p:cBhvr>
                                        <p:cTn id="76" dur="500" fill="hold"/>
                                        <p:tgtEl>
                                          <p:spTgt spid="45071"/>
                                        </p:tgtEl>
                                        <p:attrNameLst>
                                          <p:attrName>ppt_w</p:attrName>
                                        </p:attrNameLst>
                                      </p:cBhvr>
                                      <p:tavLst>
                                        <p:tav tm="0">
                                          <p:val>
                                            <p:fltVal val="0"/>
                                          </p:val>
                                        </p:tav>
                                        <p:tav tm="100000">
                                          <p:val>
                                            <p:strVal val="#ppt_w"/>
                                          </p:val>
                                        </p:tav>
                                      </p:tavLst>
                                    </p:anim>
                                    <p:anim calcmode="lin" valueType="num">
                                      <p:cBhvr>
                                        <p:cTn id="77" dur="500" fill="hold"/>
                                        <p:tgtEl>
                                          <p:spTgt spid="45071"/>
                                        </p:tgtEl>
                                        <p:attrNameLst>
                                          <p:attrName>ppt_h</p:attrName>
                                        </p:attrNameLst>
                                      </p:cBhvr>
                                      <p:tavLst>
                                        <p:tav tm="0">
                                          <p:val>
                                            <p:fltVal val="0"/>
                                          </p:val>
                                        </p:tav>
                                        <p:tav tm="100000">
                                          <p:val>
                                            <p:strVal val="#ppt_h"/>
                                          </p:val>
                                        </p:tav>
                                      </p:tavLst>
                                    </p:anim>
                                    <p:animEffect transition="in" filter="fade">
                                      <p:cBhvr>
                                        <p:cTn id="78" dur="500"/>
                                        <p:tgtEl>
                                          <p:spTgt spid="45071"/>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45070"/>
                                        </p:tgtEl>
                                        <p:attrNameLst>
                                          <p:attrName>style.visibility</p:attrName>
                                        </p:attrNameLst>
                                      </p:cBhvr>
                                      <p:to>
                                        <p:strVal val="visible"/>
                                      </p:to>
                                    </p:set>
                                    <p:anim calcmode="lin" valueType="num">
                                      <p:cBhvr>
                                        <p:cTn id="81" dur="500" fill="hold"/>
                                        <p:tgtEl>
                                          <p:spTgt spid="45070"/>
                                        </p:tgtEl>
                                        <p:attrNameLst>
                                          <p:attrName>ppt_w</p:attrName>
                                        </p:attrNameLst>
                                      </p:cBhvr>
                                      <p:tavLst>
                                        <p:tav tm="0">
                                          <p:val>
                                            <p:fltVal val="0"/>
                                          </p:val>
                                        </p:tav>
                                        <p:tav tm="100000">
                                          <p:val>
                                            <p:strVal val="#ppt_w"/>
                                          </p:val>
                                        </p:tav>
                                      </p:tavLst>
                                    </p:anim>
                                    <p:anim calcmode="lin" valueType="num">
                                      <p:cBhvr>
                                        <p:cTn id="82" dur="500" fill="hold"/>
                                        <p:tgtEl>
                                          <p:spTgt spid="45070"/>
                                        </p:tgtEl>
                                        <p:attrNameLst>
                                          <p:attrName>ppt_h</p:attrName>
                                        </p:attrNameLst>
                                      </p:cBhvr>
                                      <p:tavLst>
                                        <p:tav tm="0">
                                          <p:val>
                                            <p:fltVal val="0"/>
                                          </p:val>
                                        </p:tav>
                                        <p:tav tm="100000">
                                          <p:val>
                                            <p:strVal val="#ppt_h"/>
                                          </p:val>
                                        </p:tav>
                                      </p:tavLst>
                                    </p:anim>
                                    <p:animEffect transition="in" filter="fade">
                                      <p:cBhvr>
                                        <p:cTn id="83" dur="500"/>
                                        <p:tgtEl>
                                          <p:spTgt spid="4507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45075"/>
                                        </p:tgtEl>
                                        <p:attrNameLst>
                                          <p:attrName>style.visibility</p:attrName>
                                        </p:attrNameLst>
                                      </p:cBhvr>
                                      <p:to>
                                        <p:strVal val="visible"/>
                                      </p:to>
                                    </p:set>
                                    <p:animEffect transition="in" filter="box(in)">
                                      <p:cBhvr>
                                        <p:cTn id="88" dur="500"/>
                                        <p:tgtEl>
                                          <p:spTgt spid="45075"/>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45076"/>
                                        </p:tgtEl>
                                        <p:attrNameLst>
                                          <p:attrName>style.visibility</p:attrName>
                                        </p:attrNameLst>
                                      </p:cBhvr>
                                      <p:to>
                                        <p:strVal val="visible"/>
                                      </p:to>
                                    </p:set>
                                    <p:animEffect transition="in" filter="box(in)">
                                      <p:cBhvr>
                                        <p:cTn id="91" dur="500"/>
                                        <p:tgtEl>
                                          <p:spTgt spid="4507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45077"/>
                                        </p:tgtEl>
                                        <p:attrNameLst>
                                          <p:attrName>style.visibility</p:attrName>
                                        </p:attrNameLst>
                                      </p:cBhvr>
                                      <p:to>
                                        <p:strVal val="visible"/>
                                      </p:to>
                                    </p:set>
                                    <p:anim calcmode="lin" valueType="num">
                                      <p:cBhvr>
                                        <p:cTn id="96" dur="500" fill="hold"/>
                                        <p:tgtEl>
                                          <p:spTgt spid="45077"/>
                                        </p:tgtEl>
                                        <p:attrNameLst>
                                          <p:attrName>ppt_w</p:attrName>
                                        </p:attrNameLst>
                                      </p:cBhvr>
                                      <p:tavLst>
                                        <p:tav tm="0">
                                          <p:val>
                                            <p:fltVal val="0"/>
                                          </p:val>
                                        </p:tav>
                                        <p:tav tm="100000">
                                          <p:val>
                                            <p:strVal val="#ppt_w"/>
                                          </p:val>
                                        </p:tav>
                                      </p:tavLst>
                                    </p:anim>
                                    <p:anim calcmode="lin" valueType="num">
                                      <p:cBhvr>
                                        <p:cTn id="97" dur="500" fill="hold"/>
                                        <p:tgtEl>
                                          <p:spTgt spid="45077"/>
                                        </p:tgtEl>
                                        <p:attrNameLst>
                                          <p:attrName>ppt_h</p:attrName>
                                        </p:attrNameLst>
                                      </p:cBhvr>
                                      <p:tavLst>
                                        <p:tav tm="0">
                                          <p:val>
                                            <p:fltVal val="0"/>
                                          </p:val>
                                        </p:tav>
                                        <p:tav tm="100000">
                                          <p:val>
                                            <p:strVal val="#ppt_h"/>
                                          </p:val>
                                        </p:tav>
                                      </p:tavLst>
                                    </p:anim>
                                    <p:animEffect transition="in" filter="fade">
                                      <p:cBhvr>
                                        <p:cTn id="98" dur="500"/>
                                        <p:tgtEl>
                                          <p:spTgt spid="45077"/>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45078"/>
                                        </p:tgtEl>
                                        <p:attrNameLst>
                                          <p:attrName>style.visibility</p:attrName>
                                        </p:attrNameLst>
                                      </p:cBhvr>
                                      <p:to>
                                        <p:strVal val="visible"/>
                                      </p:to>
                                    </p:set>
                                    <p:anim calcmode="lin" valueType="num">
                                      <p:cBhvr>
                                        <p:cTn id="101" dur="500" fill="hold"/>
                                        <p:tgtEl>
                                          <p:spTgt spid="45078"/>
                                        </p:tgtEl>
                                        <p:attrNameLst>
                                          <p:attrName>ppt_w</p:attrName>
                                        </p:attrNameLst>
                                      </p:cBhvr>
                                      <p:tavLst>
                                        <p:tav tm="0">
                                          <p:val>
                                            <p:fltVal val="0"/>
                                          </p:val>
                                        </p:tav>
                                        <p:tav tm="100000">
                                          <p:val>
                                            <p:strVal val="#ppt_w"/>
                                          </p:val>
                                        </p:tav>
                                      </p:tavLst>
                                    </p:anim>
                                    <p:anim calcmode="lin" valueType="num">
                                      <p:cBhvr>
                                        <p:cTn id="102" dur="500" fill="hold"/>
                                        <p:tgtEl>
                                          <p:spTgt spid="45078"/>
                                        </p:tgtEl>
                                        <p:attrNameLst>
                                          <p:attrName>ppt_h</p:attrName>
                                        </p:attrNameLst>
                                      </p:cBhvr>
                                      <p:tavLst>
                                        <p:tav tm="0">
                                          <p:val>
                                            <p:fltVal val="0"/>
                                          </p:val>
                                        </p:tav>
                                        <p:tav tm="100000">
                                          <p:val>
                                            <p:strVal val="#ppt_h"/>
                                          </p:val>
                                        </p:tav>
                                      </p:tavLst>
                                    </p:anim>
                                    <p:animEffect transition="in" filter="fade">
                                      <p:cBhvr>
                                        <p:cTn id="103" dur="500"/>
                                        <p:tgtEl>
                                          <p:spTgt spid="45078"/>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45079"/>
                                        </p:tgtEl>
                                        <p:attrNameLst>
                                          <p:attrName>style.visibility</p:attrName>
                                        </p:attrNameLst>
                                      </p:cBhvr>
                                      <p:to>
                                        <p:strVal val="visible"/>
                                      </p:to>
                                    </p:set>
                                    <p:anim calcmode="lin" valueType="num">
                                      <p:cBhvr>
                                        <p:cTn id="106" dur="500" fill="hold"/>
                                        <p:tgtEl>
                                          <p:spTgt spid="45079"/>
                                        </p:tgtEl>
                                        <p:attrNameLst>
                                          <p:attrName>ppt_w</p:attrName>
                                        </p:attrNameLst>
                                      </p:cBhvr>
                                      <p:tavLst>
                                        <p:tav tm="0">
                                          <p:val>
                                            <p:fltVal val="0"/>
                                          </p:val>
                                        </p:tav>
                                        <p:tav tm="100000">
                                          <p:val>
                                            <p:strVal val="#ppt_w"/>
                                          </p:val>
                                        </p:tav>
                                      </p:tavLst>
                                    </p:anim>
                                    <p:anim calcmode="lin" valueType="num">
                                      <p:cBhvr>
                                        <p:cTn id="107" dur="500" fill="hold"/>
                                        <p:tgtEl>
                                          <p:spTgt spid="45079"/>
                                        </p:tgtEl>
                                        <p:attrNameLst>
                                          <p:attrName>ppt_h</p:attrName>
                                        </p:attrNameLst>
                                      </p:cBhvr>
                                      <p:tavLst>
                                        <p:tav tm="0">
                                          <p:val>
                                            <p:fltVal val="0"/>
                                          </p:val>
                                        </p:tav>
                                        <p:tav tm="100000">
                                          <p:val>
                                            <p:strVal val="#ppt_h"/>
                                          </p:val>
                                        </p:tav>
                                      </p:tavLst>
                                    </p:anim>
                                    <p:animEffect transition="in" filter="fade">
                                      <p:cBhvr>
                                        <p:cTn id="108" dur="500"/>
                                        <p:tgtEl>
                                          <p:spTgt spid="45079"/>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45080"/>
                                        </p:tgtEl>
                                        <p:attrNameLst>
                                          <p:attrName>style.visibility</p:attrName>
                                        </p:attrNameLst>
                                      </p:cBhvr>
                                      <p:to>
                                        <p:strVal val="visible"/>
                                      </p:to>
                                    </p:set>
                                    <p:anim calcmode="lin" valueType="num">
                                      <p:cBhvr>
                                        <p:cTn id="111" dur="500" fill="hold"/>
                                        <p:tgtEl>
                                          <p:spTgt spid="45080"/>
                                        </p:tgtEl>
                                        <p:attrNameLst>
                                          <p:attrName>ppt_w</p:attrName>
                                        </p:attrNameLst>
                                      </p:cBhvr>
                                      <p:tavLst>
                                        <p:tav tm="0">
                                          <p:val>
                                            <p:fltVal val="0"/>
                                          </p:val>
                                        </p:tav>
                                        <p:tav tm="100000">
                                          <p:val>
                                            <p:strVal val="#ppt_w"/>
                                          </p:val>
                                        </p:tav>
                                      </p:tavLst>
                                    </p:anim>
                                    <p:anim calcmode="lin" valueType="num">
                                      <p:cBhvr>
                                        <p:cTn id="112" dur="500" fill="hold"/>
                                        <p:tgtEl>
                                          <p:spTgt spid="45080"/>
                                        </p:tgtEl>
                                        <p:attrNameLst>
                                          <p:attrName>ppt_h</p:attrName>
                                        </p:attrNameLst>
                                      </p:cBhvr>
                                      <p:tavLst>
                                        <p:tav tm="0">
                                          <p:val>
                                            <p:fltVal val="0"/>
                                          </p:val>
                                        </p:tav>
                                        <p:tav tm="100000">
                                          <p:val>
                                            <p:strVal val="#ppt_h"/>
                                          </p:val>
                                        </p:tav>
                                      </p:tavLst>
                                    </p:anim>
                                    <p:animEffect transition="in" filter="fade">
                                      <p:cBhvr>
                                        <p:cTn id="113" dur="500"/>
                                        <p:tgtEl>
                                          <p:spTgt spid="4508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16" fill="hold" grpId="0" nodeType="clickEffect">
                                  <p:stCondLst>
                                    <p:cond delay="0"/>
                                  </p:stCondLst>
                                  <p:childTnLst>
                                    <p:set>
                                      <p:cBhvr>
                                        <p:cTn id="117" dur="1" fill="hold">
                                          <p:stCondLst>
                                            <p:cond delay="0"/>
                                          </p:stCondLst>
                                        </p:cTn>
                                        <p:tgtEl>
                                          <p:spTgt spid="45081"/>
                                        </p:tgtEl>
                                        <p:attrNameLst>
                                          <p:attrName>style.visibility</p:attrName>
                                        </p:attrNameLst>
                                      </p:cBhvr>
                                      <p:to>
                                        <p:strVal val="visible"/>
                                      </p:to>
                                    </p:set>
                                    <p:animEffect transition="in" filter="box(in)">
                                      <p:cBhvr>
                                        <p:cTn id="118" dur="500"/>
                                        <p:tgtEl>
                                          <p:spTgt spid="45081"/>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45082"/>
                                        </p:tgtEl>
                                        <p:attrNameLst>
                                          <p:attrName>style.visibility</p:attrName>
                                        </p:attrNameLst>
                                      </p:cBhvr>
                                      <p:to>
                                        <p:strVal val="visible"/>
                                      </p:to>
                                    </p:set>
                                    <p:animEffect transition="in" filter="box(in)">
                                      <p:cBhvr>
                                        <p:cTn id="121" dur="500"/>
                                        <p:tgtEl>
                                          <p:spTgt spid="45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nimBg="1"/>
      <p:bldP spid="45062" grpId="0" animBg="1"/>
      <p:bldP spid="45063" grpId="0" animBg="1"/>
      <p:bldP spid="45064" grpId="0" animBg="1"/>
      <p:bldP spid="45065" grpId="0" animBg="1"/>
      <p:bldP spid="45066" grpId="0" animBg="1"/>
      <p:bldP spid="45067" grpId="0" animBg="1"/>
      <p:bldP spid="45068" grpId="0" animBg="1"/>
      <p:bldP spid="45069" grpId="0" animBg="1"/>
      <p:bldP spid="45070" grpId="0" animBg="1"/>
      <p:bldP spid="45071" grpId="0" animBg="1"/>
      <p:bldP spid="45072" grpId="0" animBg="1"/>
      <p:bldP spid="45073" grpId="0" animBg="1"/>
      <p:bldP spid="45075" grpId="0" animBg="1"/>
      <p:bldP spid="45076" grpId="0" animBg="1"/>
      <p:bldP spid="45077" grpId="0" animBg="1"/>
      <p:bldP spid="45078" grpId="0" animBg="1"/>
      <p:bldP spid="45079" grpId="0" animBg="1"/>
      <p:bldP spid="45080" grpId="0" animBg="1"/>
      <p:bldP spid="45081" grpId="0" animBg="1"/>
      <p:bldP spid="45082"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I PHONG\Downloads\ảnh ppt\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Box 2"/>
          <p:cNvSpPr txBox="1">
            <a:spLocks noChangeArrowheads="1"/>
          </p:cNvSpPr>
          <p:nvPr/>
        </p:nvSpPr>
        <p:spPr bwMode="auto">
          <a:xfrm>
            <a:off x="838200" y="762000"/>
            <a:ext cx="731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tabLst>
                <a:tab pos="117475" algn="l"/>
              </a:tabLst>
            </a:pPr>
            <a:r>
              <a:rPr lang="en-US" altLang="en-US" sz="2400" b="1" dirty="0">
                <a:solidFill>
                  <a:srgbClr val="FF0000"/>
                </a:solidFill>
              </a:rPr>
              <a:t>1. </a:t>
            </a:r>
            <a:r>
              <a:rPr lang="en-US" altLang="en-US" sz="2400" b="1" u="sng" dirty="0" err="1">
                <a:solidFill>
                  <a:srgbClr val="FF0000"/>
                </a:solidFill>
              </a:rPr>
              <a:t>Nguy</a:t>
            </a:r>
            <a:r>
              <a:rPr lang="en-US" altLang="en-US" sz="2400" b="1" u="sng" dirty="0">
                <a:solidFill>
                  <a:srgbClr val="FF0000"/>
                </a:solidFill>
              </a:rPr>
              <a:t> </a:t>
            </a:r>
            <a:r>
              <a:rPr lang="en-US" altLang="en-US" sz="2400" b="1" u="sng" dirty="0" err="1">
                <a:solidFill>
                  <a:srgbClr val="FF0000"/>
                </a:solidFill>
              </a:rPr>
              <a:t>cơ</a:t>
            </a:r>
            <a:r>
              <a:rPr lang="en-US" altLang="en-US" sz="2400" b="1" u="sng" dirty="0">
                <a:solidFill>
                  <a:srgbClr val="FF0000"/>
                </a:solidFill>
              </a:rPr>
              <a:t> </a:t>
            </a:r>
            <a:r>
              <a:rPr lang="en-US" altLang="en-US" sz="2400" b="1" u="sng" dirty="0" err="1">
                <a:solidFill>
                  <a:srgbClr val="FF0000"/>
                </a:solidFill>
              </a:rPr>
              <a:t>đê</a:t>
            </a:r>
            <a:r>
              <a:rPr lang="en-US" altLang="en-US" sz="2400" b="1" u="sng" dirty="0">
                <a:solidFill>
                  <a:srgbClr val="FF0000"/>
                </a:solidFill>
              </a:rPr>
              <a:t> </a:t>
            </a:r>
            <a:r>
              <a:rPr lang="en-US" altLang="en-US" sz="2400" b="1" u="sng" dirty="0" err="1">
                <a:solidFill>
                  <a:srgbClr val="FF0000"/>
                </a:solidFill>
              </a:rPr>
              <a:t>vỡ</a:t>
            </a:r>
            <a:r>
              <a:rPr lang="en-US" altLang="en-US" sz="2400" b="1" u="sng" dirty="0">
                <a:solidFill>
                  <a:srgbClr val="FF0000"/>
                </a:solidFill>
              </a:rPr>
              <a:t> </a:t>
            </a:r>
            <a:r>
              <a:rPr lang="en-US" altLang="en-US" sz="2400" b="1" u="sng" dirty="0" err="1">
                <a:solidFill>
                  <a:srgbClr val="FF0000"/>
                </a:solidFill>
              </a:rPr>
              <a:t>và</a:t>
            </a:r>
            <a:r>
              <a:rPr lang="en-US" altLang="en-US" sz="2400" b="1" u="sng" dirty="0">
                <a:solidFill>
                  <a:srgbClr val="FF0000"/>
                </a:solidFill>
              </a:rPr>
              <a:t> </a:t>
            </a:r>
            <a:r>
              <a:rPr lang="en-US" altLang="en-US" sz="2400" b="1" u="sng" dirty="0" err="1">
                <a:solidFill>
                  <a:srgbClr val="FF0000"/>
                </a:solidFill>
              </a:rPr>
              <a:t>sự</a:t>
            </a:r>
            <a:r>
              <a:rPr lang="en-US" altLang="en-US" sz="2400" b="1" u="sng" dirty="0">
                <a:solidFill>
                  <a:srgbClr val="FF0000"/>
                </a:solidFill>
              </a:rPr>
              <a:t> </a:t>
            </a:r>
            <a:r>
              <a:rPr lang="en-US" altLang="en-US" sz="2400" b="1" u="sng" dirty="0" err="1">
                <a:solidFill>
                  <a:srgbClr val="FF0000"/>
                </a:solidFill>
              </a:rPr>
              <a:t>chống</a:t>
            </a:r>
            <a:r>
              <a:rPr lang="en-US" altLang="en-US" sz="2400" b="1" u="sng" dirty="0">
                <a:solidFill>
                  <a:srgbClr val="FF0000"/>
                </a:solidFill>
              </a:rPr>
              <a:t> </a:t>
            </a:r>
            <a:r>
              <a:rPr lang="en-US" altLang="en-US" sz="2400" b="1" u="sng" dirty="0" err="1">
                <a:solidFill>
                  <a:srgbClr val="FF0000"/>
                </a:solidFill>
              </a:rPr>
              <a:t>đỡ</a:t>
            </a:r>
            <a:r>
              <a:rPr lang="en-US" altLang="en-US" sz="2400" b="1" u="sng" dirty="0">
                <a:solidFill>
                  <a:srgbClr val="FF0000"/>
                </a:solidFill>
              </a:rPr>
              <a:t> </a:t>
            </a:r>
            <a:r>
              <a:rPr lang="en-US" altLang="en-US" sz="2400" b="1" u="sng" dirty="0" err="1">
                <a:solidFill>
                  <a:srgbClr val="FF0000"/>
                </a:solidFill>
              </a:rPr>
              <a:t>của</a:t>
            </a:r>
            <a:r>
              <a:rPr lang="en-US" altLang="en-US" sz="2400" b="1" u="sng" dirty="0">
                <a:solidFill>
                  <a:srgbClr val="FF0000"/>
                </a:solidFill>
              </a:rPr>
              <a:t> </a:t>
            </a:r>
            <a:r>
              <a:rPr lang="en-US" altLang="en-US" sz="2400" b="1" u="sng" dirty="0" err="1">
                <a:solidFill>
                  <a:srgbClr val="FF0000"/>
                </a:solidFill>
              </a:rPr>
              <a:t>người</a:t>
            </a:r>
            <a:r>
              <a:rPr lang="en-US" altLang="en-US" sz="2400" b="1" u="sng" dirty="0">
                <a:solidFill>
                  <a:srgbClr val="FF0000"/>
                </a:solidFill>
              </a:rPr>
              <a:t> </a:t>
            </a:r>
            <a:r>
              <a:rPr lang="en-US" altLang="en-US" sz="2400" b="1" u="sng" dirty="0" err="1">
                <a:solidFill>
                  <a:srgbClr val="FF0000"/>
                </a:solidFill>
              </a:rPr>
              <a:t>dân</a:t>
            </a:r>
            <a:r>
              <a:rPr lang="en-US" altLang="en-US" sz="2400" b="1" dirty="0">
                <a:solidFill>
                  <a:srgbClr val="FF0000"/>
                </a:solidFill>
              </a:rPr>
              <a:t>:</a:t>
            </a:r>
          </a:p>
          <a:p>
            <a:pPr eaLnBrk="1" fontAlgn="base" hangingPunct="1">
              <a:spcBef>
                <a:spcPct val="0"/>
              </a:spcBef>
              <a:spcAft>
                <a:spcPct val="0"/>
              </a:spcAft>
              <a:tabLst>
                <a:tab pos="117475" algn="l"/>
              </a:tabLst>
            </a:pPr>
            <a:r>
              <a:rPr lang="en-US" altLang="en-US" sz="2400" b="1" dirty="0" smtClean="0">
                <a:solidFill>
                  <a:srgbClr val="FF0000"/>
                </a:solidFill>
              </a:rPr>
              <a:t>2. </a:t>
            </a:r>
            <a:r>
              <a:rPr lang="en-US" sz="2400" b="1" dirty="0" err="1">
                <a:solidFill>
                  <a:srgbClr val="FF0000"/>
                </a:solidFill>
                <a:cs typeface="Times New Roman" pitchFamily="18" charset="0"/>
              </a:rPr>
              <a:t>Cảnh</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quan</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phụ</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mẫu</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và</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bọn</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nha</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lại</a:t>
            </a:r>
            <a:endParaRPr lang="en-US" sz="2400" dirty="0">
              <a:solidFill>
                <a:srgbClr val="FF0000"/>
              </a:solidFill>
              <a:cs typeface="Times New Roman" pitchFamily="18" charset="0"/>
            </a:endParaRPr>
          </a:p>
          <a:p>
            <a:pPr lvl="0" eaLnBrk="1" fontAlgn="base" hangingPunct="1">
              <a:spcBef>
                <a:spcPct val="0"/>
              </a:spcBef>
              <a:spcAft>
                <a:spcPct val="0"/>
              </a:spcAft>
              <a:tabLst>
                <a:tab pos="117475" algn="l"/>
              </a:tabLst>
            </a:pPr>
            <a:endParaRPr lang="en-US" sz="2400" dirty="0">
              <a:solidFill>
                <a:srgbClr val="FF0000"/>
              </a:solidFill>
              <a:cs typeface="Times New Roman" pitchFamily="18" charset="0"/>
            </a:endParaRPr>
          </a:p>
          <a:p>
            <a:pPr algn="just" eaLnBrk="1" hangingPunct="1"/>
            <a:endParaRPr lang="en-US" altLang="en-US" sz="3600" dirty="0">
              <a:solidFill>
                <a:srgbClr val="FF0000"/>
              </a:solidFill>
            </a:endParaRPr>
          </a:p>
          <a:p>
            <a:pPr algn="just" eaLnBrk="1" hangingPunct="1"/>
            <a:r>
              <a:rPr lang="en-US" altLang="en-US" sz="3600" dirty="0"/>
              <a:t>    </a:t>
            </a:r>
            <a:endParaRPr lang="en-US" altLang="en-US" sz="3600" b="1" dirty="0">
              <a:solidFill>
                <a:srgbClr val="0000FF"/>
              </a:solidFill>
            </a:endParaRPr>
          </a:p>
          <a:p>
            <a:pPr eaLnBrk="1" hangingPunct="1"/>
            <a:endParaRPr lang="en-US" altLang="en-US" sz="3600" b="1"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21243269"/>
              </p:ext>
            </p:extLst>
          </p:nvPr>
        </p:nvGraphicFramePr>
        <p:xfrm>
          <a:off x="914400" y="2133600"/>
          <a:ext cx="7543800" cy="4402773"/>
        </p:xfrm>
        <a:graphic>
          <a:graphicData uri="http://schemas.openxmlformats.org/drawingml/2006/table">
            <a:tbl>
              <a:tblPr/>
              <a:tblGrid>
                <a:gridCol w="7543800"/>
              </a:tblGrid>
              <a:tr h="989013">
                <a:tc>
                  <a:txBody>
                    <a:bodyPr/>
                    <a:lstStyle/>
                    <a:p>
                      <a:r>
                        <a:rPr lang="vi-VN" sz="2800" b="0" i="0" kern="1200" dirty="0" smtClean="0">
                          <a:solidFill>
                            <a:schemeClr val="tx1"/>
                          </a:solidFill>
                          <a:effectLst/>
                          <a:latin typeface="+mj-lt"/>
                          <a:ea typeface="+mn-ea"/>
                          <a:cs typeface="+mn-cs"/>
                        </a:rPr>
                        <a:t>- Địa điểm: đình trên mặt đê, vững chãi, an toàn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4787">
                <a:tc>
                  <a:txBody>
                    <a:bodyPr/>
                    <a:lstStyle/>
                    <a:p>
                      <a:r>
                        <a:rPr lang="vi-VN" sz="2800" b="0" i="0" kern="1200" dirty="0" smtClean="0">
                          <a:solidFill>
                            <a:schemeClr val="tx1"/>
                          </a:solidFill>
                          <a:effectLst/>
                          <a:latin typeface="+mj-lt"/>
                          <a:ea typeface="+mn-ea"/>
                          <a:cs typeface="+mn-cs"/>
                        </a:rPr>
                        <a:t>- Khung cảnh trong đình:</a:t>
                      </a:r>
                    </a:p>
                    <a:p>
                      <a:r>
                        <a:rPr lang="vi-VN" sz="2800" b="0" i="0" kern="1200" dirty="0" smtClean="0">
                          <a:solidFill>
                            <a:schemeClr val="tx1"/>
                          </a:solidFill>
                          <a:effectLst/>
                          <a:latin typeface="+mj-lt"/>
                          <a:ea typeface="+mn-ea"/>
                          <a:cs typeface="+mn-cs"/>
                        </a:rPr>
                        <a:t>   + Đèn thắp sáng trưng, khói bay nghi ngút</a:t>
                      </a:r>
                    </a:p>
                    <a:p>
                      <a:r>
                        <a:rPr lang="vi-VN" sz="2800" b="0" i="0" kern="1200" dirty="0" smtClean="0">
                          <a:solidFill>
                            <a:schemeClr val="tx1"/>
                          </a:solidFill>
                          <a:effectLst/>
                          <a:latin typeface="+mj-lt"/>
                          <a:ea typeface="+mn-ea"/>
                          <a:cs typeface="+mn-cs"/>
                        </a:rPr>
                        <a:t>   + Nha lệ lính tráng, kẻ hầu người hạ đi lại rộn ràng</a:t>
                      </a:r>
                    </a:p>
                    <a:p>
                      <a:r>
                        <a:rPr lang="vi-VN" sz="2800" b="0" i="0" kern="1200" dirty="0" smtClean="0">
                          <a:solidFill>
                            <a:schemeClr val="tx1"/>
                          </a:solidFill>
                          <a:effectLst/>
                          <a:latin typeface="+mj-lt"/>
                          <a:ea typeface="+mn-ea"/>
                          <a:cs typeface="+mn-cs"/>
                        </a:rPr>
                        <a:t>   + Quan phủ cùng nha lại đánh tổ tôm: quan phụ mẫu uy nghi chễm chệ ngồi trên sập, say mê đánh tổ tôm</a:t>
                      </a:r>
                      <a:r>
                        <a:rPr lang="en-US" sz="1800" b="0" i="0" kern="1200" dirty="0" smtClean="0">
                          <a:solidFill>
                            <a:schemeClr val="tx1"/>
                          </a:solidFill>
                          <a:effectLst/>
                          <a:latin typeface="+mn-lt"/>
                          <a:ea typeface="+mn-ea"/>
                          <a:cs typeface="+mn-cs"/>
                        </a:rPr>
                        <a:t>.</a:t>
                      </a:r>
                      <a:endParaRPr lang="vi-VN" sz="2800" b="0" i="0" kern="1200" dirty="0" smtClean="0">
                        <a:solidFill>
                          <a:schemeClr val="tx1"/>
                        </a:solidFill>
                        <a:effectLst/>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tab pos="117475" algn="l"/>
                        </a:tabLst>
                      </a:pPr>
                      <a:endParaRPr kumimoji="0" lang="en-US" sz="2800" b="0" i="0" u="none" strike="noStrike" cap="none" normalizeH="0" baseline="0" dirty="0" smtClean="0">
                        <a:ln>
                          <a:noFill/>
                        </a:ln>
                        <a:solidFill>
                          <a:schemeClr val="tx1"/>
                        </a:solidFill>
                        <a:effectLst/>
                        <a:latin typeface="+mj-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91186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THANH TAI\My Documents\Downloads\song_chet_mac_bay.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THANH TAI\My Documents\Downloads\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654971"/>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I PHONG\Downloads\ảnh ppt\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Box 2"/>
          <p:cNvSpPr txBox="1">
            <a:spLocks noChangeArrowheads="1"/>
          </p:cNvSpPr>
          <p:nvPr/>
        </p:nvSpPr>
        <p:spPr bwMode="auto">
          <a:xfrm>
            <a:off x="838200" y="762000"/>
            <a:ext cx="731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endParaRPr lang="en-US" altLang="en-US" sz="3600" dirty="0">
              <a:solidFill>
                <a:srgbClr val="FF0000"/>
              </a:solidFill>
            </a:endParaRPr>
          </a:p>
          <a:p>
            <a:pPr algn="just" eaLnBrk="1" hangingPunct="1"/>
            <a:r>
              <a:rPr lang="en-US" altLang="en-US" sz="3600" dirty="0"/>
              <a:t>    </a:t>
            </a:r>
            <a:endParaRPr lang="en-US" altLang="en-US" sz="3600" b="1" dirty="0">
              <a:solidFill>
                <a:srgbClr val="0000FF"/>
              </a:solidFill>
            </a:endParaRPr>
          </a:p>
          <a:p>
            <a:pPr eaLnBrk="1" hangingPunct="1"/>
            <a:endParaRPr lang="en-US" altLang="en-US" sz="3600" b="1"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32606215"/>
              </p:ext>
            </p:extLst>
          </p:nvPr>
        </p:nvGraphicFramePr>
        <p:xfrm>
          <a:off x="914400" y="685800"/>
          <a:ext cx="7543800" cy="5670867"/>
        </p:xfrm>
        <a:graphic>
          <a:graphicData uri="http://schemas.openxmlformats.org/drawingml/2006/table">
            <a:tbl>
              <a:tblPr/>
              <a:tblGrid>
                <a:gridCol w="7543800"/>
              </a:tblGrid>
              <a:tr h="2209800">
                <a:tc>
                  <a:txBody>
                    <a:bodyPr/>
                    <a:lstStyle/>
                    <a:p>
                      <a:pPr>
                        <a:lnSpc>
                          <a:spcPct val="150000"/>
                        </a:lnSpc>
                      </a:pPr>
                      <a:r>
                        <a:rPr lang="vi-VN" sz="3200" b="0" i="0" kern="1200" dirty="0" smtClean="0">
                          <a:solidFill>
                            <a:srgbClr val="FF0000"/>
                          </a:solidFill>
                          <a:effectLst/>
                          <a:latin typeface="+mj-lt"/>
                          <a:ea typeface="+mn-ea"/>
                          <a:cs typeface="+mn-cs"/>
                        </a:rPr>
                        <a:t>- Khi đê vỡ:</a:t>
                      </a:r>
                    </a:p>
                    <a:p>
                      <a:pPr>
                        <a:lnSpc>
                          <a:spcPct val="150000"/>
                        </a:lnSpc>
                      </a:pPr>
                      <a:r>
                        <a:rPr lang="vi-VN" sz="3200" b="0" i="0" kern="1200" dirty="0" smtClean="0">
                          <a:solidFill>
                            <a:schemeClr val="tx1"/>
                          </a:solidFill>
                          <a:effectLst/>
                          <a:latin typeface="+mj-lt"/>
                          <a:ea typeface="+mn-ea"/>
                          <a:cs typeface="+mn-cs"/>
                        </a:rPr>
                        <a:t>   + Không hề lo lắng: “cau mặt, gắt: mặc kệ!”</a:t>
                      </a:r>
                    </a:p>
                    <a:p>
                      <a:pPr>
                        <a:lnSpc>
                          <a:spcPct val="150000"/>
                        </a:lnSpc>
                      </a:pPr>
                      <a:r>
                        <a:rPr lang="vi-VN" sz="3200" b="0" i="0" kern="1200" dirty="0" smtClean="0">
                          <a:solidFill>
                            <a:schemeClr val="tx1"/>
                          </a:solidFill>
                          <a:effectLst/>
                          <a:latin typeface="+mj-lt"/>
                          <a:ea typeface="+mn-ea"/>
                          <a:cs typeface="+mn-cs"/>
                        </a:rPr>
                        <a:t>   + Vẫn không ngừng việc chơi bài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478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vi-VN" sz="3200" b="0" i="0" kern="1200" dirty="0" smtClean="0">
                          <a:solidFill>
                            <a:schemeClr val="tx1"/>
                          </a:solidFill>
                          <a:effectLst/>
                          <a:latin typeface="+mj-lt"/>
                          <a:ea typeface="+mn-ea"/>
                          <a:cs typeface="+mn-cs"/>
                        </a:rPr>
                        <a:t>⇒ Tên quan là kẻ vô tr</a:t>
                      </a:r>
                      <a:r>
                        <a:rPr lang="en-US" sz="3200" b="0" i="0" kern="1200" dirty="0" err="1" smtClean="0">
                          <a:solidFill>
                            <a:schemeClr val="tx1"/>
                          </a:solidFill>
                          <a:effectLst/>
                          <a:latin typeface="+mj-lt"/>
                          <a:ea typeface="+mn-ea"/>
                          <a:cs typeface="+mn-cs"/>
                        </a:rPr>
                        <a:t>ách</a:t>
                      </a:r>
                      <a:r>
                        <a:rPr lang="vi-VN" sz="3200" b="0" i="0" kern="1200" dirty="0" smtClean="0">
                          <a:solidFill>
                            <a:schemeClr val="tx1"/>
                          </a:solidFill>
                          <a:effectLst/>
                          <a:latin typeface="+mj-lt"/>
                          <a:ea typeface="+mn-ea"/>
                          <a:cs typeface="+mn-cs"/>
                        </a:rPr>
                        <a:t> nhiệm, thờ ơ trước nỗi khổ của nhân dân</a:t>
                      </a:r>
                    </a:p>
                    <a:p>
                      <a:pPr>
                        <a:lnSpc>
                          <a:spcPct val="150000"/>
                        </a:lnSpc>
                      </a:pPr>
                      <a:endParaRPr kumimoji="0" lang="en-US" sz="3200" b="0" i="0" u="none" strike="noStrike" cap="none" normalizeH="0" baseline="0" dirty="0" smtClean="0">
                        <a:ln>
                          <a:noFill/>
                        </a:ln>
                        <a:solidFill>
                          <a:schemeClr val="tx1"/>
                        </a:solidFill>
                        <a:effectLst/>
                        <a:latin typeface="+mj-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55032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I PHONG\Downloads\ảnh ppt\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047002540"/>
              </p:ext>
            </p:extLst>
          </p:nvPr>
        </p:nvGraphicFramePr>
        <p:xfrm>
          <a:off x="914400" y="457201"/>
          <a:ext cx="7543800" cy="6202679"/>
        </p:xfrm>
        <a:graphic>
          <a:graphicData uri="http://schemas.openxmlformats.org/drawingml/2006/table">
            <a:tbl>
              <a:tblPr/>
              <a:tblGrid>
                <a:gridCol w="7543800"/>
              </a:tblGrid>
              <a:tr h="2362199">
                <a:tc>
                  <a:txBody>
                    <a:bodyPr/>
                    <a:lstStyle/>
                    <a:p>
                      <a:r>
                        <a:rPr lang="vi-VN" sz="2800" b="0" i="0" kern="1200" dirty="0" smtClean="0">
                          <a:solidFill>
                            <a:schemeClr val="tx1"/>
                          </a:solidFill>
                          <a:effectLst/>
                          <a:latin typeface="+mj-lt"/>
                          <a:ea typeface="+mn-ea"/>
                          <a:cs typeface="+mn-cs"/>
                        </a:rPr>
                        <a:t>- Khi đê vỡ:</a:t>
                      </a:r>
                    </a:p>
                    <a:p>
                      <a:r>
                        <a:rPr lang="vi-VN" sz="2800" b="0" i="0" kern="1200" dirty="0" smtClean="0">
                          <a:solidFill>
                            <a:schemeClr val="tx1"/>
                          </a:solidFill>
                          <a:effectLst/>
                          <a:latin typeface="+mj-lt"/>
                          <a:ea typeface="+mn-ea"/>
                          <a:cs typeface="+mn-cs"/>
                        </a:rPr>
                        <a:t>   + Không hề lo lắng: “cau mặt, gắt: mặc kệ!”</a:t>
                      </a:r>
                    </a:p>
                    <a:p>
                      <a:r>
                        <a:rPr lang="vi-VN" sz="2800" b="0" i="0" kern="1200" dirty="0" smtClean="0">
                          <a:solidFill>
                            <a:schemeClr val="tx1"/>
                          </a:solidFill>
                          <a:effectLst/>
                          <a:latin typeface="+mj-lt"/>
                          <a:ea typeface="+mn-ea"/>
                          <a:cs typeface="+mn-cs"/>
                        </a:rPr>
                        <a:t>   + Vẫn không ngừng việc chơi bài</a:t>
                      </a:r>
                    </a:p>
                    <a:p>
                      <a:r>
                        <a:rPr lang="vi-VN" sz="2800" b="0" i="0" kern="1200" dirty="0" smtClean="0">
                          <a:solidFill>
                            <a:schemeClr val="tx1"/>
                          </a:solidFill>
                          <a:effectLst/>
                          <a:latin typeface="+mj-lt"/>
                          <a:ea typeface="+mn-ea"/>
                          <a:cs typeface="+mn-cs"/>
                        </a:rPr>
                        <a:t>⇒ Tên quan là kẻ vô trạch nhiệm, thờ ơ trước nỗi khổ của nhân dân</a:t>
                      </a:r>
                      <a:endParaRPr lang="vi-VN" sz="2800" b="0" i="0" kern="1200" dirty="0">
                        <a:solidFill>
                          <a:schemeClr val="tx1"/>
                        </a:solidFill>
                        <a:effectLst/>
                        <a:latin typeface="+mj-lt"/>
                        <a:ea typeface="+mn-ea"/>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4787">
                <a:tc>
                  <a:txBody>
                    <a:bodyPr/>
                    <a:lstStyle/>
                    <a:p>
                      <a:r>
                        <a:rPr lang="vi-VN" sz="2800" b="0" i="0" kern="1200" dirty="0" smtClean="0">
                          <a:solidFill>
                            <a:srgbClr val="FF0000"/>
                          </a:solidFill>
                          <a:effectLst/>
                          <a:latin typeface="+mj-lt"/>
                          <a:ea typeface="+mn-ea"/>
                          <a:cs typeface="+mn-cs"/>
                        </a:rPr>
                        <a:t>- Nghệ thuật</a:t>
                      </a:r>
                      <a:r>
                        <a:rPr lang="vi-VN" sz="2800" b="0" i="0" kern="1200" dirty="0" smtClean="0">
                          <a:solidFill>
                            <a:schemeClr val="tx1"/>
                          </a:solidFill>
                          <a:effectLst/>
                          <a:latin typeface="+mj-lt"/>
                          <a:ea typeface="+mn-ea"/>
                          <a:cs typeface="+mn-cs"/>
                        </a:rPr>
                        <a:t>: tương phản giữa cảnh tượng trong đình và ngoài đê, qua đó làm nổi bật sự hưởng lạc, vô trách nhiệm của tên quan phụ mẫu trước tình cảnh khốn khổ của nhân dân</a:t>
                      </a:r>
                    </a:p>
                    <a:p>
                      <a:r>
                        <a:rPr lang="vi-VN" sz="2800" b="0" i="0" kern="1200" dirty="0" smtClean="0">
                          <a:solidFill>
                            <a:srgbClr val="FF0000"/>
                          </a:solidFill>
                          <a:effectLst/>
                          <a:latin typeface="+mj-lt"/>
                          <a:ea typeface="+mn-ea"/>
                          <a:cs typeface="+mn-cs"/>
                        </a:rPr>
                        <a:t>- Thái độ của tác giả</a:t>
                      </a:r>
                      <a:r>
                        <a:rPr lang="vi-VN" sz="2800" b="0" i="0" kern="1200" dirty="0" smtClean="0">
                          <a:solidFill>
                            <a:schemeClr val="tx1"/>
                          </a:solidFill>
                          <a:effectLst/>
                          <a:latin typeface="+mj-lt"/>
                          <a:ea typeface="+mn-ea"/>
                          <a:cs typeface="+mn-cs"/>
                        </a:rPr>
                        <a:t>: mỉa mai, châm biếm, phê phán bọn quan lại vô trách nhiệm và cảm thương với nối khổ của nhân dân (thể hiện qua các từ: than ôi, ôi…)</a:t>
                      </a:r>
                    </a:p>
                    <a:p>
                      <a:endParaRPr kumimoji="0" lang="en-US" sz="2800" b="0" i="0" u="none" strike="noStrike" cap="none" normalizeH="0" baseline="0" dirty="0" smtClean="0">
                        <a:ln>
                          <a:noFill/>
                        </a:ln>
                        <a:solidFill>
                          <a:schemeClr val="tx1"/>
                        </a:solidFill>
                        <a:effectLst/>
                        <a:latin typeface="+mj-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90328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I PHONG\Downloads\ảnh ppt\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Box 2"/>
          <p:cNvSpPr txBox="1">
            <a:spLocks noChangeArrowheads="1"/>
          </p:cNvSpPr>
          <p:nvPr/>
        </p:nvSpPr>
        <p:spPr bwMode="auto">
          <a:xfrm>
            <a:off x="838200" y="762000"/>
            <a:ext cx="731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endParaRPr lang="en-US" altLang="en-US" sz="3600" dirty="0">
              <a:solidFill>
                <a:srgbClr val="FF0000"/>
              </a:solidFill>
            </a:endParaRPr>
          </a:p>
          <a:p>
            <a:pPr algn="just" eaLnBrk="1" hangingPunct="1"/>
            <a:r>
              <a:rPr lang="en-US" altLang="en-US" sz="3600" dirty="0"/>
              <a:t>    </a:t>
            </a:r>
            <a:endParaRPr lang="en-US" altLang="en-US" sz="3600" b="1" dirty="0">
              <a:solidFill>
                <a:srgbClr val="0000FF"/>
              </a:solidFill>
            </a:endParaRPr>
          </a:p>
          <a:p>
            <a:pPr eaLnBrk="1" hangingPunct="1"/>
            <a:endParaRPr lang="en-US" altLang="en-US" sz="3600" b="1"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46860182"/>
              </p:ext>
            </p:extLst>
          </p:nvPr>
        </p:nvGraphicFramePr>
        <p:xfrm>
          <a:off x="838200" y="1219200"/>
          <a:ext cx="7543800" cy="5378133"/>
        </p:xfrm>
        <a:graphic>
          <a:graphicData uri="http://schemas.openxmlformats.org/drawingml/2006/table">
            <a:tbl>
              <a:tblPr/>
              <a:tblGrid>
                <a:gridCol w="7543800"/>
              </a:tblGrid>
              <a:tr h="989013">
                <a:tc>
                  <a:txBody>
                    <a:bodyPr/>
                    <a:lstStyle/>
                    <a:p>
                      <a:r>
                        <a:rPr lang="vi-VN" sz="2400" b="1" i="0" kern="1200" dirty="0" smtClean="0">
                          <a:solidFill>
                            <a:srgbClr val="FF0000"/>
                          </a:solidFill>
                          <a:effectLst/>
                          <a:latin typeface="+mj-lt"/>
                          <a:ea typeface="+mn-ea"/>
                          <a:cs typeface="+mn-cs"/>
                        </a:rPr>
                        <a:t>3. Cảnh vỡ đê và nhân dân lâm vào cảnh lầm than</a:t>
                      </a:r>
                      <a:endParaRPr lang="vi-VN" sz="2400" b="0" i="0" kern="1200" dirty="0" smtClean="0">
                        <a:solidFill>
                          <a:srgbClr val="FF0000"/>
                        </a:solidFill>
                        <a:effectLst/>
                        <a:latin typeface="+mj-lt"/>
                        <a:ea typeface="+mn-ea"/>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4787">
                <a:tc>
                  <a:txBody>
                    <a:bodyPr/>
                    <a:lstStyle/>
                    <a:p>
                      <a:pPr>
                        <a:lnSpc>
                          <a:spcPct val="150000"/>
                        </a:lnSpc>
                      </a:pPr>
                      <a:r>
                        <a:rPr lang="vi-VN" sz="3200" b="0" i="0" kern="1200" dirty="0" smtClean="0">
                          <a:solidFill>
                            <a:schemeClr val="tx1"/>
                          </a:solidFill>
                          <a:effectLst/>
                          <a:latin typeface="+mj-lt"/>
                          <a:ea typeface="+mn-ea"/>
                          <a:cs typeface="+mn-cs"/>
                        </a:rPr>
                        <a:t>- Nước tràn lênh láng, xoáy thành vực sâu, nhà cửa trôi băng, lúa má ngập hết</a:t>
                      </a:r>
                    </a:p>
                    <a:p>
                      <a:pPr>
                        <a:lnSpc>
                          <a:spcPct val="150000"/>
                        </a:lnSpc>
                      </a:pPr>
                      <a:r>
                        <a:rPr lang="vi-VN" sz="3200" b="0" i="0" kern="1200" dirty="0" smtClean="0">
                          <a:solidFill>
                            <a:schemeClr val="tx1"/>
                          </a:solidFill>
                          <a:effectLst/>
                          <a:latin typeface="+mj-lt"/>
                          <a:ea typeface="+mn-ea"/>
                          <a:cs typeface="+mn-cs"/>
                        </a:rPr>
                        <a:t>- Kẻ sống không có chỗ ở, kẻ chết không nơi chôn</a:t>
                      </a:r>
                    </a:p>
                    <a:p>
                      <a:pPr>
                        <a:lnSpc>
                          <a:spcPct val="150000"/>
                        </a:lnSpc>
                      </a:pPr>
                      <a:r>
                        <a:rPr lang="vi-VN" sz="3200" b="0" i="0" kern="1200" dirty="0" smtClean="0">
                          <a:solidFill>
                            <a:schemeClr val="tx1"/>
                          </a:solidFill>
                          <a:effectLst/>
                          <a:latin typeface="+mj-lt"/>
                          <a:ea typeface="+mn-ea"/>
                          <a:cs typeface="+mn-cs"/>
                        </a:rPr>
                        <a:t>⇒ Tình cảnh thảm sầu, đau thương</a:t>
                      </a:r>
                    </a:p>
                    <a:p>
                      <a:pPr marL="0" marR="0" lvl="0" indent="0" algn="just" defTabSz="914400" rtl="0" eaLnBrk="1" fontAlgn="base" latinLnBrk="0" hangingPunct="1">
                        <a:lnSpc>
                          <a:spcPct val="150000"/>
                        </a:lnSpc>
                        <a:spcBef>
                          <a:spcPct val="0"/>
                        </a:spcBef>
                        <a:spcAft>
                          <a:spcPct val="0"/>
                        </a:spcAft>
                        <a:buClrTx/>
                        <a:buSzTx/>
                        <a:buFontTx/>
                        <a:buNone/>
                        <a:tabLst>
                          <a:tab pos="117475" algn="l"/>
                        </a:tabLst>
                      </a:pPr>
                      <a:endParaRPr kumimoji="0" lang="en-US" sz="3200" b="0" i="0" u="none" strike="noStrike" cap="none" normalizeH="0" baseline="0" dirty="0" smtClean="0">
                        <a:ln>
                          <a:noFill/>
                        </a:ln>
                        <a:solidFill>
                          <a:schemeClr val="tx1"/>
                        </a:solidFill>
                        <a:effectLst/>
                        <a:latin typeface="+mj-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64366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HANH TAI\My Documents\Downloads\20748106_images1424879_images1424367_vinhsulyl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98818" cy="6871855"/>
          </a:xfrm>
          <a:prstGeom prst="rect">
            <a:avLst/>
          </a:prstGeom>
        </p:spPr>
      </p:pic>
    </p:spTree>
    <p:extLst>
      <p:ext uri="{BB962C8B-B14F-4D97-AF65-F5344CB8AC3E}">
        <p14:creationId xmlns:p14="http://schemas.microsoft.com/office/powerpoint/2010/main" val="46336848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THANH TAI\My Documents\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C:\Documents and Settings\THANH TAI\My Documents\Downloads\1317342426-vo-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C:\Documents and Settings\THANH TAI\My Documents\Downloads\images393662_HAN-DE-CUU-LU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Documents and Settings\THANH TAI\My Documents\Downloads\vod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171" y="28448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6000" b="1" dirty="0">
                <a:solidFill>
                  <a:srgbClr val="FF0000"/>
                </a:solidFill>
              </a:rPr>
              <a:t>VỠ ĐÊ Ở AN GIANG</a:t>
            </a:r>
          </a:p>
        </p:txBody>
      </p:sp>
    </p:spTree>
    <p:extLst>
      <p:ext uri="{BB962C8B-B14F-4D97-AF65-F5344CB8AC3E}">
        <p14:creationId xmlns:p14="http://schemas.microsoft.com/office/powerpoint/2010/main" val="40392808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THANH TAI\My Documents\Downloads\30210v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 descr="C:\Documents and Settings\THANH TAI\My Documents\Downloads\1adecc02_f0ca_4b71_9031_606aac041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317708"/>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2017</TotalTime>
  <Words>586</Words>
  <Application>Microsoft Office PowerPoint</Application>
  <PresentationFormat>On-screen Show (4:3)</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Hien</cp:lastModifiedBy>
  <cp:revision>108</cp:revision>
  <dcterms:created xsi:type="dcterms:W3CDTF">2015-03-13T08:52:10Z</dcterms:created>
  <dcterms:modified xsi:type="dcterms:W3CDTF">2022-03-24T14:39:21Z</dcterms:modified>
</cp:coreProperties>
</file>