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8" r:id="rId3"/>
    <p:sldId id="261" r:id="rId4"/>
    <p:sldId id="262" r:id="rId5"/>
    <p:sldId id="269" r:id="rId6"/>
    <p:sldId id="270" r:id="rId7"/>
    <p:sldId id="272" r:id="rId8"/>
    <p:sldId id="273" r:id="rId9"/>
    <p:sldId id="274" r:id="rId10"/>
    <p:sldId id="275" r:id="rId11"/>
    <p:sldId id="276" r:id="rId12"/>
    <p:sldId id="282" r:id="rId13"/>
    <p:sldId id="280" r:id="rId14"/>
    <p:sldId id="28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60" d="100"/>
          <a:sy n="160" d="100"/>
        </p:scale>
        <p:origin x="180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650FB-BDBE-4BE2-A1CC-A4AEBE7219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1AC706-3098-4C95-94E5-094F83AE47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6E758B-430C-46BE-9DD7-236A4E4C6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9376C-DA38-4255-9619-3F01FFFB7A16}" type="datetimeFigureOut">
              <a:rPr lang="en-US" smtClean="0"/>
              <a:t>18-03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E255DB-BFCE-4CC3-AD7E-5AD4EFC76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37E32C-A94E-43E2-8CA4-ECA9494B1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3FAA-B142-43E1-9CC6-D975F7907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647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05052-616D-406D-8C81-B28525AEE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14E487-BFFB-4A11-A57D-971DDD44B4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5221A1-C7A7-4711-A45A-A92F67A03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9376C-DA38-4255-9619-3F01FFFB7A16}" type="datetimeFigureOut">
              <a:rPr lang="en-US" smtClean="0"/>
              <a:t>18-03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318D2E-C5FC-4941-B9FB-5B112E133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6AF6BD-DEDB-4093-9692-6366ABF5A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3FAA-B142-43E1-9CC6-D975F7907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19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9093ED-430F-4925-B7F9-78DD96B199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02EEB4-85AD-48D9-A167-853E215038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9215E-B323-422F-AD37-2A70FFD98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9376C-DA38-4255-9619-3F01FFFB7A16}" type="datetimeFigureOut">
              <a:rPr lang="en-US" smtClean="0"/>
              <a:t>18-03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3BCAB-FD97-4D9E-AE14-3C7285B1E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51D51B-C9CA-4464-ABC0-C05EFEC24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3FAA-B142-43E1-9CC6-D975F7907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986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DCB35-CDD3-4A11-88A3-54802491F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83C466-B8A7-4037-BA44-80E2B9F72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A4301E-B204-4B15-9A34-229FA464D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9376C-DA38-4255-9619-3F01FFFB7A16}" type="datetimeFigureOut">
              <a:rPr lang="en-US" smtClean="0"/>
              <a:t>18-03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97137B-8CC3-4A0D-ADF6-CDCBCE888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51EBE0-5AC1-4A1A-94B9-879A9F6D3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3FAA-B142-43E1-9CC6-D975F7907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634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A79D6-B779-4977-A17F-01FF8F4BD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EEB73-481A-47B7-AF13-CEE3A1741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8B7267-E3F7-4EE4-9D24-8E47752FC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9376C-DA38-4255-9619-3F01FFFB7A16}" type="datetimeFigureOut">
              <a:rPr lang="en-US" smtClean="0"/>
              <a:t>18-03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0AE51B-A38B-4216-A873-69B045DCD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A1921-B2B8-4ACD-9236-5BDD0E54B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3FAA-B142-43E1-9CC6-D975F7907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33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9806D-F8FC-4CF9-9068-76CAA6515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BDFB7-E366-4ABE-A0AA-5091F3B5C8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6EB1B3-7BC2-40DF-87E9-614331BC4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140676-2698-48DC-85CE-0AC980719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9376C-DA38-4255-9619-3F01FFFB7A16}" type="datetimeFigureOut">
              <a:rPr lang="en-US" smtClean="0"/>
              <a:t>18-03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606DCC-35FA-481C-8B5A-0F73EBD23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DF68F9-11F2-449B-AC96-5958B8A64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3FAA-B142-43E1-9CC6-D975F7907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621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8B357-3DEC-4FF1-B57D-5979BCF61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44427D-F02E-46B9-A0A6-839E0D8CC9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805CE3-BA17-4850-A9D4-3A00591C49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AED579-44EB-4904-9228-0A25F963D6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0F983F-8FC2-4814-8173-E3564F7016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C69D84-9ECB-41A5-B6D8-F4627F384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9376C-DA38-4255-9619-3F01FFFB7A16}" type="datetimeFigureOut">
              <a:rPr lang="en-US" smtClean="0"/>
              <a:t>18-03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7EF756-28E5-40F1-83D5-EF5C16202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784A13-9D06-47F5-84C6-F4E1BBC37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3FAA-B142-43E1-9CC6-D975F7907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368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8B405-BFEA-4836-BC6E-C15EE7A0F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E14314-C8A8-477B-8BC6-B33F40691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9376C-DA38-4255-9619-3F01FFFB7A16}" type="datetimeFigureOut">
              <a:rPr lang="en-US" smtClean="0"/>
              <a:t>18-03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5820D2-4365-4731-8D6C-A298D802E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431162-F5DB-4F3F-9350-1FD5A1415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3FAA-B142-43E1-9CC6-D975F7907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435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D881C4-5B2C-4DC1-B8C9-FF80CE560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9376C-DA38-4255-9619-3F01FFFB7A16}" type="datetimeFigureOut">
              <a:rPr lang="en-US" smtClean="0"/>
              <a:t>18-03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3BFB15-37B5-495C-8AAF-4D4FA2E85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D2F833-D0AD-498A-9144-45B9AE5ED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3FAA-B142-43E1-9CC6-D975F7907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5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FE166-6E71-4E5D-BBE8-BC3F795AD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FEB3B-C333-48B8-BE41-F345B7362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DA8810-7FAF-46B8-A1B3-CAFD719B5D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D4B794-EF77-4504-AF21-94C54AC45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9376C-DA38-4255-9619-3F01FFFB7A16}" type="datetimeFigureOut">
              <a:rPr lang="en-US" smtClean="0"/>
              <a:t>18-03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5D2FED-4B9B-4BBF-A9C2-C00DBB9C0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DBAD6B-8D5F-4FE1-98C4-D24774406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3FAA-B142-43E1-9CC6-D975F7907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709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CB528-479D-4873-A440-2391FB034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9A7664-A928-40A7-86F7-F1F5292FFE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779177-9B6D-4BFE-A9FB-FFCF0D0826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270568-0BDB-4B53-ADCA-695EB8A28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9376C-DA38-4255-9619-3F01FFFB7A16}" type="datetimeFigureOut">
              <a:rPr lang="en-US" smtClean="0"/>
              <a:t>18-03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724CEB-AE21-4FFF-8DD8-2C4EEF590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8288B0-7225-4A1D-AC79-6CBAAF7B5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3FAA-B142-43E1-9CC6-D975F7907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583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5400C5-86D8-4F53-81BA-281564BEB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9D23BB-16AD-41D2-B12C-4C38F8949F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575B89-5ABA-41CB-B9DA-A2F030B3A1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9376C-DA38-4255-9619-3F01FFFB7A16}" type="datetimeFigureOut">
              <a:rPr lang="en-US" smtClean="0"/>
              <a:t>18-03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816A2-B08B-40B8-B0EC-E90BB1214F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7F231B-7FF8-427B-8887-599C7F831B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E3FAA-B142-43E1-9CC6-D975F7907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433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1"/>
            <a:ext cx="12192000" cy="6858002"/>
            <a:chOff x="0" y="-1"/>
            <a:chExt cx="12192000" cy="6858002"/>
          </a:xfrm>
        </p:grpSpPr>
        <p:sp>
          <p:nvSpPr>
            <p:cNvPr id="3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7C9BA"/>
            </a:solidFill>
            <a:ln>
              <a:solidFill>
                <a:srgbClr val="F7C9B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0" y="-1"/>
              <a:ext cx="9144000" cy="6858002"/>
              <a:chOff x="0" y="-1"/>
              <a:chExt cx="9144000" cy="6858002"/>
            </a:xfrm>
          </p:grpSpPr>
          <p:pic>
            <p:nvPicPr>
              <p:cNvPr id="5" name="Picture 4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4356" t="-188" b="27512"/>
              <a:stretch>
                <a:fillRect/>
              </a:stretch>
            </p:blipFill>
            <p:spPr>
              <a:xfrm>
                <a:off x="0" y="2616559"/>
                <a:ext cx="2693435" cy="4241442"/>
              </a:xfrm>
              <a:prstGeom prst="rect">
                <a:avLst/>
              </a:prstGeom>
            </p:spPr>
          </p:pic>
          <p:pic>
            <p:nvPicPr>
              <p:cNvPr id="6" name="Picture 5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61847"/>
              <a:stretch>
                <a:fillRect/>
              </a:stretch>
            </p:blipFill>
            <p:spPr>
              <a:xfrm>
                <a:off x="0" y="-1"/>
                <a:ext cx="9144000" cy="2794713"/>
              </a:xfrm>
              <a:prstGeom prst="rect">
                <a:avLst/>
              </a:prstGeom>
            </p:spPr>
          </p:pic>
          <p:pic>
            <p:nvPicPr>
              <p:cNvPr id="7" name="Picture 6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61847"/>
              <a:stretch>
                <a:fillRect/>
              </a:stretch>
            </p:blipFill>
            <p:spPr>
              <a:xfrm>
                <a:off x="2693435" y="2616558"/>
                <a:ext cx="6450565" cy="4241442"/>
              </a:xfrm>
              <a:prstGeom prst="rect">
                <a:avLst/>
              </a:prstGeom>
            </p:spPr>
          </p:pic>
          <p:pic>
            <p:nvPicPr>
              <p:cNvPr id="8" name="Picture 7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4356" t="-188" r="18701" b="27512"/>
              <a:stretch>
                <a:fillRect/>
              </a:stretch>
            </p:blipFill>
            <p:spPr>
              <a:xfrm flipH="1">
                <a:off x="2125011" y="3580326"/>
                <a:ext cx="1899395" cy="3277673"/>
              </a:xfrm>
              <a:prstGeom prst="rect">
                <a:avLst/>
              </a:prstGeom>
            </p:spPr>
          </p:pic>
        </p:grpSp>
      </p:grpSp>
      <p:sp>
        <p:nvSpPr>
          <p:cNvPr id="10" name="Text Box 5">
            <a:extLst>
              <a:ext uri="{FF2B5EF4-FFF2-40B4-BE49-F238E27FC236}">
                <a16:creationId xmlns:a16="http://schemas.microsoft.com/office/drawing/2014/main" id="{676A0DC0-9FEE-4A90-B87D-3D86EA24C15B}"/>
              </a:ext>
            </a:extLst>
          </p:cNvPr>
          <p:cNvSpPr txBox="1"/>
          <p:nvPr/>
        </p:nvSpPr>
        <p:spPr>
          <a:xfrm>
            <a:off x="1918217" y="733164"/>
            <a:ext cx="8001000" cy="36779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chemeClr val="accent6"/>
                </a:solidFill>
                <a:latin typeface="Times New Roman" panose="02020603050405020304" pitchFamily="18" charset="0"/>
              </a:rPr>
              <a:t>TIẾT 33 -</a:t>
            </a:r>
            <a:r>
              <a:rPr sz="4400" b="1">
                <a:solidFill>
                  <a:schemeClr val="accent6"/>
                </a:solidFill>
                <a:latin typeface="Times New Roman" panose="02020603050405020304" pitchFamily="18" charset="0"/>
              </a:rPr>
              <a:t>BÀI </a:t>
            </a:r>
            <a:r>
              <a:rPr sz="4400" b="1" dirty="0">
                <a:solidFill>
                  <a:schemeClr val="accent6"/>
                </a:solidFill>
                <a:latin typeface="Times New Roman" panose="02020603050405020304" pitchFamily="18" charset="0"/>
              </a:rPr>
              <a:t>33.</a:t>
            </a:r>
          </a:p>
          <a:p>
            <a:pPr algn="ctr">
              <a:spcBef>
                <a:spcPct val="50000"/>
              </a:spcBef>
            </a:pPr>
            <a:r>
              <a:rPr sz="44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 </a:t>
            </a:r>
            <a:r>
              <a:rPr sz="5400" b="1" dirty="0">
                <a:solidFill>
                  <a:srgbClr val="7030A0"/>
                </a:solidFill>
              </a:rPr>
              <a:t>MỘT SỐ PHƯƠNG PHÁP CHỌN LỌC VÀ QUẢN LÍ GIỐNG VẬT NUÔI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FAA3E-9091-406E-AC88-3DD4CFCE9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4" name="Group 70">
            <a:extLst>
              <a:ext uri="{FF2B5EF4-FFF2-40B4-BE49-F238E27FC236}">
                <a16:creationId xmlns:a16="http://schemas.microsoft.com/office/drawing/2014/main" id="{C81F669A-D1AB-4E9C-9728-416FACB8D613}"/>
              </a:ext>
            </a:extLst>
          </p:cNvPr>
          <p:cNvGrpSpPr/>
          <p:nvPr/>
        </p:nvGrpSpPr>
        <p:grpSpPr>
          <a:xfrm>
            <a:off x="1736501" y="804126"/>
            <a:ext cx="8718997" cy="5782204"/>
            <a:chOff x="240" y="192"/>
            <a:chExt cx="5424" cy="3895"/>
          </a:xfrm>
        </p:grpSpPr>
        <p:sp>
          <p:nvSpPr>
            <p:cNvPr id="5" name="Text Box 3">
              <a:extLst>
                <a:ext uri="{FF2B5EF4-FFF2-40B4-BE49-F238E27FC236}">
                  <a16:creationId xmlns:a16="http://schemas.microsoft.com/office/drawing/2014/main" id="{3D90B0B9-9D21-4C79-BC1B-73264D2D2905}"/>
                </a:ext>
              </a:extLst>
            </p:cNvPr>
            <p:cNvSpPr txBox="1"/>
            <p:nvPr/>
          </p:nvSpPr>
          <p:spPr>
            <a:xfrm>
              <a:off x="2040" y="192"/>
              <a:ext cx="1968" cy="386"/>
            </a:xfrm>
            <a:prstGeom prst="rect">
              <a:avLst/>
            </a:prstGeom>
            <a:noFill/>
            <a:ln w="120650" cap="flat" cmpd="thickThin">
              <a:solidFill>
                <a:srgbClr val="0066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sz="2400" b="1" dirty="0">
                  <a:solidFill>
                    <a:srgbClr val="000066"/>
                  </a:solidFill>
                  <a:latin typeface="Times New Roman" panose="02020603050405020304" pitchFamily="18" charset="0"/>
                </a:rPr>
                <a:t>ĐÀN VẬT NUÔI</a:t>
              </a: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E3BFC528-8D15-4485-8650-0C19B8A942AF}"/>
                </a:ext>
              </a:extLst>
            </p:cNvPr>
            <p:cNvSpPr/>
            <p:nvPr/>
          </p:nvSpPr>
          <p:spPr>
            <a:xfrm>
              <a:off x="4560" y="1120"/>
              <a:ext cx="384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rgbClr val="F23914"/>
                </a:buClr>
                <a:buSzPct val="150000"/>
                <a:buFont typeface="Wingdings" panose="05000000000000000000" pitchFamily="2" charset="2"/>
              </a:pPr>
              <a:r>
                <a:rPr sz="2700" dirty="0">
                  <a:solidFill>
                    <a:srgbClr val="663300"/>
                  </a:solidFill>
                  <a:latin typeface="Arial" panose="020B0604020202020204" pitchFamily="34" charset="0"/>
                </a:rPr>
                <a:t>10</a:t>
              </a:r>
            </a:p>
          </p:txBody>
        </p:sp>
        <p:sp>
          <p:nvSpPr>
            <p:cNvPr id="7" name="Rectangle 5">
              <a:extLst>
                <a:ext uri="{FF2B5EF4-FFF2-40B4-BE49-F238E27FC236}">
                  <a16:creationId xmlns:a16="http://schemas.microsoft.com/office/drawing/2014/main" id="{B184F17B-1195-4073-B275-D973F4CAE6A9}"/>
                </a:ext>
              </a:extLst>
            </p:cNvPr>
            <p:cNvSpPr/>
            <p:nvPr/>
          </p:nvSpPr>
          <p:spPr>
            <a:xfrm>
              <a:off x="4176" y="1120"/>
              <a:ext cx="384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rgbClr val="F23914"/>
                </a:buClr>
                <a:buSzPct val="150000"/>
                <a:buFont typeface="Wingdings" panose="05000000000000000000" pitchFamily="2" charset="2"/>
              </a:pPr>
              <a:r>
                <a:rPr sz="2700" dirty="0">
                  <a:solidFill>
                    <a:srgbClr val="663300"/>
                  </a:solidFill>
                  <a:latin typeface="Arial" panose="020B0604020202020204" pitchFamily="34" charset="0"/>
                </a:rPr>
                <a:t>9</a:t>
              </a:r>
            </a:p>
          </p:txBody>
        </p:sp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39C869E1-86CC-4212-A36A-18F6B6BDB4D4}"/>
                </a:ext>
              </a:extLst>
            </p:cNvPr>
            <p:cNvSpPr/>
            <p:nvPr/>
          </p:nvSpPr>
          <p:spPr>
            <a:xfrm>
              <a:off x="3792" y="1120"/>
              <a:ext cx="384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rgbClr val="F23914"/>
                </a:buClr>
                <a:buSzPct val="150000"/>
                <a:buFont typeface="Wingdings" panose="05000000000000000000" pitchFamily="2" charset="2"/>
              </a:pPr>
              <a:r>
                <a:rPr sz="2700" dirty="0">
                  <a:solidFill>
                    <a:srgbClr val="663300"/>
                  </a:solidFill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912A1CB7-ADE8-47AA-BB58-4B94027C7F9C}"/>
                </a:ext>
              </a:extLst>
            </p:cNvPr>
            <p:cNvSpPr/>
            <p:nvPr/>
          </p:nvSpPr>
          <p:spPr>
            <a:xfrm>
              <a:off x="3408" y="1120"/>
              <a:ext cx="384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rgbClr val="F23914"/>
                </a:buClr>
                <a:buSzPct val="150000"/>
                <a:buFont typeface="Wingdings" panose="05000000000000000000" pitchFamily="2" charset="2"/>
              </a:pPr>
              <a:r>
                <a:rPr sz="2700" dirty="0">
                  <a:solidFill>
                    <a:srgbClr val="663300"/>
                  </a:solidFill>
                  <a:latin typeface="Arial" panose="020B0604020202020204" pitchFamily="34" charset="0"/>
                </a:rPr>
                <a:t>7</a:t>
              </a:r>
            </a:p>
          </p:txBody>
        </p:sp>
        <p:sp>
          <p:nvSpPr>
            <p:cNvPr id="10" name="Rectangle 8">
              <a:extLst>
                <a:ext uri="{FF2B5EF4-FFF2-40B4-BE49-F238E27FC236}">
                  <a16:creationId xmlns:a16="http://schemas.microsoft.com/office/drawing/2014/main" id="{FF3AE166-C82D-4BD1-BE63-3CD0E4E84825}"/>
                </a:ext>
              </a:extLst>
            </p:cNvPr>
            <p:cNvSpPr/>
            <p:nvPr/>
          </p:nvSpPr>
          <p:spPr>
            <a:xfrm>
              <a:off x="3024" y="1120"/>
              <a:ext cx="384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rgbClr val="F23914"/>
                </a:buClr>
                <a:buSzPct val="150000"/>
                <a:buFont typeface="Wingdings" panose="05000000000000000000" pitchFamily="2" charset="2"/>
              </a:pPr>
              <a:r>
                <a:rPr sz="2700" dirty="0">
                  <a:solidFill>
                    <a:srgbClr val="663300"/>
                  </a:solidFill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11" name="Rectangle 9">
              <a:extLst>
                <a:ext uri="{FF2B5EF4-FFF2-40B4-BE49-F238E27FC236}">
                  <a16:creationId xmlns:a16="http://schemas.microsoft.com/office/drawing/2014/main" id="{F8722167-CA5D-48EC-810C-CFAC1EDCB44C}"/>
                </a:ext>
              </a:extLst>
            </p:cNvPr>
            <p:cNvSpPr/>
            <p:nvPr/>
          </p:nvSpPr>
          <p:spPr>
            <a:xfrm>
              <a:off x="2640" y="1120"/>
              <a:ext cx="384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rgbClr val="F23914"/>
                </a:buClr>
                <a:buSzPct val="150000"/>
                <a:buFont typeface="Wingdings" panose="05000000000000000000" pitchFamily="2" charset="2"/>
              </a:pPr>
              <a:r>
                <a:rPr sz="2700" dirty="0">
                  <a:solidFill>
                    <a:srgbClr val="663300"/>
                  </a:solidFill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12" name="Rectangle 10">
              <a:extLst>
                <a:ext uri="{FF2B5EF4-FFF2-40B4-BE49-F238E27FC236}">
                  <a16:creationId xmlns:a16="http://schemas.microsoft.com/office/drawing/2014/main" id="{C685BC4A-A154-4E37-B00B-C3CBAC9D5BC4}"/>
                </a:ext>
              </a:extLst>
            </p:cNvPr>
            <p:cNvSpPr/>
            <p:nvPr/>
          </p:nvSpPr>
          <p:spPr>
            <a:xfrm>
              <a:off x="2256" y="1120"/>
              <a:ext cx="384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rgbClr val="F23914"/>
                </a:buClr>
                <a:buSzPct val="150000"/>
                <a:buFont typeface="Wingdings" panose="05000000000000000000" pitchFamily="2" charset="2"/>
              </a:pPr>
              <a:r>
                <a:rPr sz="2700" dirty="0">
                  <a:solidFill>
                    <a:srgbClr val="663300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13" name="Rectangle 11">
              <a:extLst>
                <a:ext uri="{FF2B5EF4-FFF2-40B4-BE49-F238E27FC236}">
                  <a16:creationId xmlns:a16="http://schemas.microsoft.com/office/drawing/2014/main" id="{AB7D4CCE-521B-4DC7-BA7F-3D3EA7E9E1EF}"/>
                </a:ext>
              </a:extLst>
            </p:cNvPr>
            <p:cNvSpPr/>
            <p:nvPr/>
          </p:nvSpPr>
          <p:spPr>
            <a:xfrm>
              <a:off x="1872" y="1120"/>
              <a:ext cx="384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rgbClr val="F23914"/>
                </a:buClr>
                <a:buSzPct val="150000"/>
                <a:buFont typeface="Wingdings" panose="05000000000000000000" pitchFamily="2" charset="2"/>
              </a:pPr>
              <a:r>
                <a:rPr sz="2700" dirty="0">
                  <a:solidFill>
                    <a:srgbClr val="663300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14" name="Rectangle 12">
              <a:extLst>
                <a:ext uri="{FF2B5EF4-FFF2-40B4-BE49-F238E27FC236}">
                  <a16:creationId xmlns:a16="http://schemas.microsoft.com/office/drawing/2014/main" id="{7AF40F68-63E8-48A3-ACA4-079D8EDF65F0}"/>
                </a:ext>
              </a:extLst>
            </p:cNvPr>
            <p:cNvSpPr/>
            <p:nvPr/>
          </p:nvSpPr>
          <p:spPr>
            <a:xfrm>
              <a:off x="1488" y="1120"/>
              <a:ext cx="384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rgbClr val="F23914"/>
                </a:buClr>
                <a:buSzPct val="150000"/>
                <a:buFont typeface="Wingdings" panose="05000000000000000000" pitchFamily="2" charset="2"/>
              </a:pPr>
              <a:r>
                <a:rPr sz="2700" dirty="0">
                  <a:solidFill>
                    <a:srgbClr val="66330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15" name="Rectangle 13">
              <a:extLst>
                <a:ext uri="{FF2B5EF4-FFF2-40B4-BE49-F238E27FC236}">
                  <a16:creationId xmlns:a16="http://schemas.microsoft.com/office/drawing/2014/main" id="{A058758E-515D-4AA1-A502-F1445A65A1B2}"/>
                </a:ext>
              </a:extLst>
            </p:cNvPr>
            <p:cNvSpPr/>
            <p:nvPr/>
          </p:nvSpPr>
          <p:spPr>
            <a:xfrm>
              <a:off x="1104" y="1120"/>
              <a:ext cx="384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rgbClr val="F23914"/>
                </a:buClr>
                <a:buSzPct val="150000"/>
                <a:buFont typeface="Wingdings" panose="05000000000000000000" pitchFamily="2" charset="2"/>
              </a:pPr>
              <a:r>
                <a:rPr sz="2700" dirty="0">
                  <a:solidFill>
                    <a:srgbClr val="663300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6" name="Line 14">
              <a:extLst>
                <a:ext uri="{FF2B5EF4-FFF2-40B4-BE49-F238E27FC236}">
                  <a16:creationId xmlns:a16="http://schemas.microsoft.com/office/drawing/2014/main" id="{F78D7795-98B3-49EC-9072-D3BD09BD4A4F}"/>
                </a:ext>
              </a:extLst>
            </p:cNvPr>
            <p:cNvSpPr/>
            <p:nvPr/>
          </p:nvSpPr>
          <p:spPr>
            <a:xfrm>
              <a:off x="1104" y="1120"/>
              <a:ext cx="3840" cy="0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" name="Line 15">
              <a:extLst>
                <a:ext uri="{FF2B5EF4-FFF2-40B4-BE49-F238E27FC236}">
                  <a16:creationId xmlns:a16="http://schemas.microsoft.com/office/drawing/2014/main" id="{F6670334-35CC-462A-A6C9-979CA5894B77}"/>
                </a:ext>
              </a:extLst>
            </p:cNvPr>
            <p:cNvSpPr/>
            <p:nvPr/>
          </p:nvSpPr>
          <p:spPr>
            <a:xfrm>
              <a:off x="1104" y="1488"/>
              <a:ext cx="3840" cy="0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" name="Line 16">
              <a:extLst>
                <a:ext uri="{FF2B5EF4-FFF2-40B4-BE49-F238E27FC236}">
                  <a16:creationId xmlns:a16="http://schemas.microsoft.com/office/drawing/2014/main" id="{850A604F-2918-4C62-B907-7AF83591BBC1}"/>
                </a:ext>
              </a:extLst>
            </p:cNvPr>
            <p:cNvSpPr/>
            <p:nvPr/>
          </p:nvSpPr>
          <p:spPr>
            <a:xfrm>
              <a:off x="1104" y="1120"/>
              <a:ext cx="0" cy="368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" name="Line 17">
              <a:extLst>
                <a:ext uri="{FF2B5EF4-FFF2-40B4-BE49-F238E27FC236}">
                  <a16:creationId xmlns:a16="http://schemas.microsoft.com/office/drawing/2014/main" id="{C8A9FF38-FCB5-4B47-80F0-0461C06640A4}"/>
                </a:ext>
              </a:extLst>
            </p:cNvPr>
            <p:cNvSpPr/>
            <p:nvPr/>
          </p:nvSpPr>
          <p:spPr>
            <a:xfrm>
              <a:off x="1488" y="1120"/>
              <a:ext cx="0" cy="368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0" name="Line 18">
              <a:extLst>
                <a:ext uri="{FF2B5EF4-FFF2-40B4-BE49-F238E27FC236}">
                  <a16:creationId xmlns:a16="http://schemas.microsoft.com/office/drawing/2014/main" id="{2D19D1CF-6D61-4088-98AC-50E1DAAD2915}"/>
                </a:ext>
              </a:extLst>
            </p:cNvPr>
            <p:cNvSpPr/>
            <p:nvPr/>
          </p:nvSpPr>
          <p:spPr>
            <a:xfrm>
              <a:off x="1872" y="1120"/>
              <a:ext cx="0" cy="368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" name="Line 19">
              <a:extLst>
                <a:ext uri="{FF2B5EF4-FFF2-40B4-BE49-F238E27FC236}">
                  <a16:creationId xmlns:a16="http://schemas.microsoft.com/office/drawing/2014/main" id="{9166364C-872E-4A5F-B16F-BB31CD745D60}"/>
                </a:ext>
              </a:extLst>
            </p:cNvPr>
            <p:cNvSpPr/>
            <p:nvPr/>
          </p:nvSpPr>
          <p:spPr>
            <a:xfrm>
              <a:off x="2256" y="1120"/>
              <a:ext cx="0" cy="368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" name="Line 20">
              <a:extLst>
                <a:ext uri="{FF2B5EF4-FFF2-40B4-BE49-F238E27FC236}">
                  <a16:creationId xmlns:a16="http://schemas.microsoft.com/office/drawing/2014/main" id="{E09E74E2-8D6A-4CEC-B7A1-EEC48A93C7E1}"/>
                </a:ext>
              </a:extLst>
            </p:cNvPr>
            <p:cNvSpPr/>
            <p:nvPr/>
          </p:nvSpPr>
          <p:spPr>
            <a:xfrm>
              <a:off x="2640" y="1120"/>
              <a:ext cx="0" cy="368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" name="Line 21">
              <a:extLst>
                <a:ext uri="{FF2B5EF4-FFF2-40B4-BE49-F238E27FC236}">
                  <a16:creationId xmlns:a16="http://schemas.microsoft.com/office/drawing/2014/main" id="{B7C907F5-B43E-4040-8A2D-1061BE9ADF03}"/>
                </a:ext>
              </a:extLst>
            </p:cNvPr>
            <p:cNvSpPr/>
            <p:nvPr/>
          </p:nvSpPr>
          <p:spPr>
            <a:xfrm>
              <a:off x="3024" y="1120"/>
              <a:ext cx="0" cy="368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" name="Line 22">
              <a:extLst>
                <a:ext uri="{FF2B5EF4-FFF2-40B4-BE49-F238E27FC236}">
                  <a16:creationId xmlns:a16="http://schemas.microsoft.com/office/drawing/2014/main" id="{57BC1776-41DD-449E-8D75-38213BED98EF}"/>
                </a:ext>
              </a:extLst>
            </p:cNvPr>
            <p:cNvSpPr/>
            <p:nvPr/>
          </p:nvSpPr>
          <p:spPr>
            <a:xfrm>
              <a:off x="3408" y="1120"/>
              <a:ext cx="0" cy="368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5" name="Line 23">
              <a:extLst>
                <a:ext uri="{FF2B5EF4-FFF2-40B4-BE49-F238E27FC236}">
                  <a16:creationId xmlns:a16="http://schemas.microsoft.com/office/drawing/2014/main" id="{118B10CE-82BF-413D-AFB1-82D88913DA68}"/>
                </a:ext>
              </a:extLst>
            </p:cNvPr>
            <p:cNvSpPr/>
            <p:nvPr/>
          </p:nvSpPr>
          <p:spPr>
            <a:xfrm>
              <a:off x="3792" y="1120"/>
              <a:ext cx="0" cy="368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6" name="Line 24">
              <a:extLst>
                <a:ext uri="{FF2B5EF4-FFF2-40B4-BE49-F238E27FC236}">
                  <a16:creationId xmlns:a16="http://schemas.microsoft.com/office/drawing/2014/main" id="{8A7614BA-8552-4DCC-8BFA-441E633EB0D3}"/>
                </a:ext>
              </a:extLst>
            </p:cNvPr>
            <p:cNvSpPr/>
            <p:nvPr/>
          </p:nvSpPr>
          <p:spPr>
            <a:xfrm>
              <a:off x="4176" y="1120"/>
              <a:ext cx="0" cy="368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7" name="Line 25">
              <a:extLst>
                <a:ext uri="{FF2B5EF4-FFF2-40B4-BE49-F238E27FC236}">
                  <a16:creationId xmlns:a16="http://schemas.microsoft.com/office/drawing/2014/main" id="{709C7F43-9620-4580-9E6F-0D140C956020}"/>
                </a:ext>
              </a:extLst>
            </p:cNvPr>
            <p:cNvSpPr/>
            <p:nvPr/>
          </p:nvSpPr>
          <p:spPr>
            <a:xfrm>
              <a:off x="4560" y="1120"/>
              <a:ext cx="0" cy="368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8" name="Line 26">
              <a:extLst>
                <a:ext uri="{FF2B5EF4-FFF2-40B4-BE49-F238E27FC236}">
                  <a16:creationId xmlns:a16="http://schemas.microsoft.com/office/drawing/2014/main" id="{726B7391-AD5B-445C-9C35-5DF4FC86516F}"/>
                </a:ext>
              </a:extLst>
            </p:cNvPr>
            <p:cNvSpPr/>
            <p:nvPr/>
          </p:nvSpPr>
          <p:spPr>
            <a:xfrm>
              <a:off x="4944" y="1120"/>
              <a:ext cx="0" cy="368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9" name="Line 27">
              <a:extLst>
                <a:ext uri="{FF2B5EF4-FFF2-40B4-BE49-F238E27FC236}">
                  <a16:creationId xmlns:a16="http://schemas.microsoft.com/office/drawing/2014/main" id="{DC331D4B-2A3F-4E06-B1A0-277C14D752D2}"/>
                </a:ext>
              </a:extLst>
            </p:cNvPr>
            <p:cNvSpPr/>
            <p:nvPr/>
          </p:nvSpPr>
          <p:spPr>
            <a:xfrm flipH="1">
              <a:off x="1344" y="624"/>
              <a:ext cx="1680" cy="480"/>
            </a:xfrm>
            <a:prstGeom prst="line">
              <a:avLst/>
            </a:prstGeom>
            <a:ln w="38100" cap="flat" cmpd="sng">
              <a:solidFill>
                <a:srgbClr val="660066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30" name="Line 28">
              <a:extLst>
                <a:ext uri="{FF2B5EF4-FFF2-40B4-BE49-F238E27FC236}">
                  <a16:creationId xmlns:a16="http://schemas.microsoft.com/office/drawing/2014/main" id="{A1822D7A-2BE7-425A-A913-7949CC511008}"/>
                </a:ext>
              </a:extLst>
            </p:cNvPr>
            <p:cNvSpPr/>
            <p:nvPr/>
          </p:nvSpPr>
          <p:spPr>
            <a:xfrm flipH="1">
              <a:off x="1680" y="624"/>
              <a:ext cx="1344" cy="480"/>
            </a:xfrm>
            <a:prstGeom prst="line">
              <a:avLst/>
            </a:prstGeom>
            <a:ln w="38100" cap="flat" cmpd="sng">
              <a:solidFill>
                <a:srgbClr val="660066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31" name="Line 29">
              <a:extLst>
                <a:ext uri="{FF2B5EF4-FFF2-40B4-BE49-F238E27FC236}">
                  <a16:creationId xmlns:a16="http://schemas.microsoft.com/office/drawing/2014/main" id="{BC26D0A1-B2DC-4BA2-BF14-0B8DD6E92FB8}"/>
                </a:ext>
              </a:extLst>
            </p:cNvPr>
            <p:cNvSpPr/>
            <p:nvPr/>
          </p:nvSpPr>
          <p:spPr>
            <a:xfrm flipH="1">
              <a:off x="2112" y="624"/>
              <a:ext cx="912" cy="480"/>
            </a:xfrm>
            <a:prstGeom prst="line">
              <a:avLst/>
            </a:prstGeom>
            <a:ln w="38100" cap="flat" cmpd="sng">
              <a:solidFill>
                <a:srgbClr val="660066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32" name="Line 30">
              <a:extLst>
                <a:ext uri="{FF2B5EF4-FFF2-40B4-BE49-F238E27FC236}">
                  <a16:creationId xmlns:a16="http://schemas.microsoft.com/office/drawing/2014/main" id="{322FC44F-880E-422F-B643-1E71F0E3C9E6}"/>
                </a:ext>
              </a:extLst>
            </p:cNvPr>
            <p:cNvSpPr/>
            <p:nvPr/>
          </p:nvSpPr>
          <p:spPr>
            <a:xfrm flipH="1">
              <a:off x="2448" y="624"/>
              <a:ext cx="576" cy="480"/>
            </a:xfrm>
            <a:prstGeom prst="line">
              <a:avLst/>
            </a:prstGeom>
            <a:ln w="38100" cap="flat" cmpd="sng">
              <a:solidFill>
                <a:srgbClr val="660066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33" name="Line 31">
              <a:extLst>
                <a:ext uri="{FF2B5EF4-FFF2-40B4-BE49-F238E27FC236}">
                  <a16:creationId xmlns:a16="http://schemas.microsoft.com/office/drawing/2014/main" id="{0B268CE4-6FC7-47B3-BFF4-417480BDFC3D}"/>
                </a:ext>
              </a:extLst>
            </p:cNvPr>
            <p:cNvSpPr/>
            <p:nvPr/>
          </p:nvSpPr>
          <p:spPr>
            <a:xfrm flipH="1">
              <a:off x="2832" y="624"/>
              <a:ext cx="192" cy="480"/>
            </a:xfrm>
            <a:prstGeom prst="line">
              <a:avLst/>
            </a:prstGeom>
            <a:ln w="38100" cap="flat" cmpd="sng">
              <a:solidFill>
                <a:srgbClr val="660066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34" name="Line 32">
              <a:extLst>
                <a:ext uri="{FF2B5EF4-FFF2-40B4-BE49-F238E27FC236}">
                  <a16:creationId xmlns:a16="http://schemas.microsoft.com/office/drawing/2014/main" id="{95849085-C4AE-415B-98C9-4D3D3ADB06E1}"/>
                </a:ext>
              </a:extLst>
            </p:cNvPr>
            <p:cNvSpPr/>
            <p:nvPr/>
          </p:nvSpPr>
          <p:spPr>
            <a:xfrm>
              <a:off x="3024" y="624"/>
              <a:ext cx="240" cy="480"/>
            </a:xfrm>
            <a:prstGeom prst="line">
              <a:avLst/>
            </a:prstGeom>
            <a:ln w="38100" cap="flat" cmpd="sng">
              <a:solidFill>
                <a:srgbClr val="660066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35" name="Line 33">
              <a:extLst>
                <a:ext uri="{FF2B5EF4-FFF2-40B4-BE49-F238E27FC236}">
                  <a16:creationId xmlns:a16="http://schemas.microsoft.com/office/drawing/2014/main" id="{482269FC-3775-4BBE-8DAB-066DCDF9E605}"/>
                </a:ext>
              </a:extLst>
            </p:cNvPr>
            <p:cNvSpPr/>
            <p:nvPr/>
          </p:nvSpPr>
          <p:spPr>
            <a:xfrm>
              <a:off x="3024" y="624"/>
              <a:ext cx="624" cy="480"/>
            </a:xfrm>
            <a:prstGeom prst="line">
              <a:avLst/>
            </a:prstGeom>
            <a:ln w="38100" cap="flat" cmpd="sng">
              <a:solidFill>
                <a:srgbClr val="660066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36" name="Line 34">
              <a:extLst>
                <a:ext uri="{FF2B5EF4-FFF2-40B4-BE49-F238E27FC236}">
                  <a16:creationId xmlns:a16="http://schemas.microsoft.com/office/drawing/2014/main" id="{49F614F0-2EDE-4BDF-A098-55B23D9CC837}"/>
                </a:ext>
              </a:extLst>
            </p:cNvPr>
            <p:cNvSpPr/>
            <p:nvPr/>
          </p:nvSpPr>
          <p:spPr>
            <a:xfrm>
              <a:off x="3024" y="624"/>
              <a:ext cx="960" cy="480"/>
            </a:xfrm>
            <a:prstGeom prst="line">
              <a:avLst/>
            </a:prstGeom>
            <a:ln w="38100" cap="flat" cmpd="sng">
              <a:solidFill>
                <a:srgbClr val="660066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37" name="Line 35">
              <a:extLst>
                <a:ext uri="{FF2B5EF4-FFF2-40B4-BE49-F238E27FC236}">
                  <a16:creationId xmlns:a16="http://schemas.microsoft.com/office/drawing/2014/main" id="{72ABE7D9-A72B-4F2B-B559-E2A620CF096B}"/>
                </a:ext>
              </a:extLst>
            </p:cNvPr>
            <p:cNvSpPr/>
            <p:nvPr/>
          </p:nvSpPr>
          <p:spPr>
            <a:xfrm>
              <a:off x="3024" y="624"/>
              <a:ext cx="1344" cy="480"/>
            </a:xfrm>
            <a:prstGeom prst="line">
              <a:avLst/>
            </a:prstGeom>
            <a:ln w="38100" cap="flat" cmpd="sng">
              <a:solidFill>
                <a:srgbClr val="660066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38" name="Line 36">
              <a:extLst>
                <a:ext uri="{FF2B5EF4-FFF2-40B4-BE49-F238E27FC236}">
                  <a16:creationId xmlns:a16="http://schemas.microsoft.com/office/drawing/2014/main" id="{A5908E32-FD2F-4B3F-B48C-89C9623A128E}"/>
                </a:ext>
              </a:extLst>
            </p:cNvPr>
            <p:cNvSpPr/>
            <p:nvPr/>
          </p:nvSpPr>
          <p:spPr>
            <a:xfrm>
              <a:off x="3024" y="624"/>
              <a:ext cx="1728" cy="480"/>
            </a:xfrm>
            <a:prstGeom prst="line">
              <a:avLst/>
            </a:prstGeom>
            <a:ln w="38100" cap="flat" cmpd="sng">
              <a:solidFill>
                <a:srgbClr val="660066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39" name="Text Box 37">
              <a:extLst>
                <a:ext uri="{FF2B5EF4-FFF2-40B4-BE49-F238E27FC236}">
                  <a16:creationId xmlns:a16="http://schemas.microsoft.com/office/drawing/2014/main" id="{C7D46389-CBC7-4877-BCCB-F09F445F2B44}"/>
                </a:ext>
              </a:extLst>
            </p:cNvPr>
            <p:cNvSpPr txBox="1"/>
            <p:nvPr/>
          </p:nvSpPr>
          <p:spPr>
            <a:xfrm>
              <a:off x="659" y="3764"/>
              <a:ext cx="4730" cy="323"/>
            </a:xfrm>
            <a:prstGeom prst="rect">
              <a:avLst/>
            </a:prstGeom>
            <a:noFill/>
            <a:ln w="120650" cap="flat" cmpd="thickThin">
              <a:solidFill>
                <a:srgbClr val="0066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square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sz="2400" b="1" dirty="0">
                  <a:solidFill>
                    <a:srgbClr val="000066"/>
                  </a:solidFill>
                  <a:latin typeface="Times New Roman" panose="02020603050405020304" pitchFamily="18" charset="0"/>
                </a:rPr>
                <a:t>CHỌN VẬT NUÔI TỐT NHẤT ĐỂ LÀM GIỐNG</a:t>
              </a:r>
            </a:p>
          </p:txBody>
        </p:sp>
        <p:sp>
          <p:nvSpPr>
            <p:cNvPr id="40" name="AutoShape 43">
              <a:extLst>
                <a:ext uri="{FF2B5EF4-FFF2-40B4-BE49-F238E27FC236}">
                  <a16:creationId xmlns:a16="http://schemas.microsoft.com/office/drawing/2014/main" id="{ED842EF3-D9AF-4B97-B267-81F44C45C7B3}"/>
                </a:ext>
              </a:extLst>
            </p:cNvPr>
            <p:cNvSpPr/>
            <p:nvPr/>
          </p:nvSpPr>
          <p:spPr>
            <a:xfrm>
              <a:off x="240" y="1728"/>
              <a:ext cx="1344" cy="672"/>
            </a:xfrm>
            <a:prstGeom prst="homePlate">
              <a:avLst>
                <a:gd name="adj" fmla="val 50000"/>
              </a:avLst>
            </a:prstGeom>
            <a:solidFill>
              <a:srgbClr val="33CCCC"/>
            </a:solidFill>
            <a:ln w="2857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pPr algn="ctr"/>
              <a:r>
                <a:rPr sz="2700" dirty="0">
                  <a:solidFill>
                    <a:srgbClr val="800000"/>
                  </a:solidFill>
                  <a:latin typeface="Arial" panose="020B0604020202020204" pitchFamily="34" charset="0"/>
                </a:rPr>
                <a:t>Cân nặng</a:t>
              </a:r>
            </a:p>
            <a:p>
              <a:pPr algn="ctr"/>
              <a:r>
                <a:rPr sz="2700" dirty="0">
                  <a:solidFill>
                    <a:srgbClr val="800000"/>
                  </a:solidFill>
                  <a:latin typeface="Arial" panose="020B0604020202020204" pitchFamily="34" charset="0"/>
                </a:rPr>
                <a:t>Sản lượng</a:t>
              </a:r>
            </a:p>
          </p:txBody>
        </p:sp>
        <p:sp>
          <p:nvSpPr>
            <p:cNvPr id="41" name="Rectangle 49">
              <a:extLst>
                <a:ext uri="{FF2B5EF4-FFF2-40B4-BE49-F238E27FC236}">
                  <a16:creationId xmlns:a16="http://schemas.microsoft.com/office/drawing/2014/main" id="{DFBFF9B0-9C39-4A76-BF46-155C0C49F8D0}"/>
                </a:ext>
              </a:extLst>
            </p:cNvPr>
            <p:cNvSpPr/>
            <p:nvPr/>
          </p:nvSpPr>
          <p:spPr>
            <a:xfrm>
              <a:off x="3672" y="2368"/>
              <a:ext cx="432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rgbClr val="F23914"/>
                </a:buClr>
                <a:buSzPct val="150000"/>
                <a:buFont typeface="Wingdings" panose="05000000000000000000" pitchFamily="2" charset="2"/>
              </a:pPr>
              <a:r>
                <a:rPr sz="2700" dirty="0">
                  <a:latin typeface="Arial" panose="020B0604020202020204" pitchFamily="34" charset="0"/>
                </a:rPr>
                <a:t>9</a:t>
              </a:r>
            </a:p>
          </p:txBody>
        </p:sp>
        <p:sp>
          <p:nvSpPr>
            <p:cNvPr id="42" name="Rectangle 48">
              <a:extLst>
                <a:ext uri="{FF2B5EF4-FFF2-40B4-BE49-F238E27FC236}">
                  <a16:creationId xmlns:a16="http://schemas.microsoft.com/office/drawing/2014/main" id="{B1C096A2-DB69-449A-8F60-BA9D6A521CE5}"/>
                </a:ext>
              </a:extLst>
            </p:cNvPr>
            <p:cNvSpPr/>
            <p:nvPr/>
          </p:nvSpPr>
          <p:spPr>
            <a:xfrm>
              <a:off x="3240" y="2368"/>
              <a:ext cx="432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rgbClr val="F23914"/>
                </a:buClr>
                <a:buSzPct val="150000"/>
                <a:buFont typeface="Wingdings" panose="05000000000000000000" pitchFamily="2" charset="2"/>
              </a:pPr>
              <a:r>
                <a:rPr sz="2700" dirty="0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43" name="Rectangle 47">
              <a:extLst>
                <a:ext uri="{FF2B5EF4-FFF2-40B4-BE49-F238E27FC236}">
                  <a16:creationId xmlns:a16="http://schemas.microsoft.com/office/drawing/2014/main" id="{BA8C58F2-504A-4A06-978F-156017DC01B8}"/>
                </a:ext>
              </a:extLst>
            </p:cNvPr>
            <p:cNvSpPr/>
            <p:nvPr/>
          </p:nvSpPr>
          <p:spPr>
            <a:xfrm>
              <a:off x="2808" y="2368"/>
              <a:ext cx="432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rgbClr val="F23914"/>
                </a:buClr>
                <a:buSzPct val="150000"/>
                <a:buFont typeface="Wingdings" panose="05000000000000000000" pitchFamily="2" charset="2"/>
              </a:pPr>
              <a:r>
                <a:rPr sz="2700" dirty="0"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44" name="Rectangle 46">
              <a:extLst>
                <a:ext uri="{FF2B5EF4-FFF2-40B4-BE49-F238E27FC236}">
                  <a16:creationId xmlns:a16="http://schemas.microsoft.com/office/drawing/2014/main" id="{4DE5E1E5-B239-41BD-8EBD-5F5C983CDAD2}"/>
                </a:ext>
              </a:extLst>
            </p:cNvPr>
            <p:cNvSpPr/>
            <p:nvPr/>
          </p:nvSpPr>
          <p:spPr>
            <a:xfrm>
              <a:off x="2376" y="2368"/>
              <a:ext cx="432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rgbClr val="F23914"/>
                </a:buClr>
                <a:buSzPct val="150000"/>
                <a:buFont typeface="Wingdings" panose="05000000000000000000" pitchFamily="2" charset="2"/>
              </a:pPr>
              <a:r>
                <a:rPr sz="2700" dirty="0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45" name="Rectangle 45">
              <a:extLst>
                <a:ext uri="{FF2B5EF4-FFF2-40B4-BE49-F238E27FC236}">
                  <a16:creationId xmlns:a16="http://schemas.microsoft.com/office/drawing/2014/main" id="{C4054BE5-83DD-4D7E-A9C3-E443153EEF13}"/>
                </a:ext>
              </a:extLst>
            </p:cNvPr>
            <p:cNvSpPr/>
            <p:nvPr/>
          </p:nvSpPr>
          <p:spPr>
            <a:xfrm>
              <a:off x="1944" y="2368"/>
              <a:ext cx="432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rgbClr val="F23914"/>
                </a:buClr>
                <a:buSzPct val="150000"/>
                <a:buFont typeface="Wingdings" panose="05000000000000000000" pitchFamily="2" charset="2"/>
              </a:pPr>
              <a:r>
                <a:rPr sz="2700" dirty="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46" name="Line 50">
              <a:extLst>
                <a:ext uri="{FF2B5EF4-FFF2-40B4-BE49-F238E27FC236}">
                  <a16:creationId xmlns:a16="http://schemas.microsoft.com/office/drawing/2014/main" id="{AE882131-630B-4B16-B926-4A7815D39DAF}"/>
                </a:ext>
              </a:extLst>
            </p:cNvPr>
            <p:cNvSpPr/>
            <p:nvPr/>
          </p:nvSpPr>
          <p:spPr>
            <a:xfrm>
              <a:off x="1944" y="2368"/>
              <a:ext cx="2160" cy="0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" name="Line 51">
              <a:extLst>
                <a:ext uri="{FF2B5EF4-FFF2-40B4-BE49-F238E27FC236}">
                  <a16:creationId xmlns:a16="http://schemas.microsoft.com/office/drawing/2014/main" id="{37EB0291-1941-4462-8287-FDE3F7B4A5F6}"/>
                </a:ext>
              </a:extLst>
            </p:cNvPr>
            <p:cNvSpPr/>
            <p:nvPr/>
          </p:nvSpPr>
          <p:spPr>
            <a:xfrm>
              <a:off x="1944" y="2736"/>
              <a:ext cx="2160" cy="0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8" name="Line 52">
              <a:extLst>
                <a:ext uri="{FF2B5EF4-FFF2-40B4-BE49-F238E27FC236}">
                  <a16:creationId xmlns:a16="http://schemas.microsoft.com/office/drawing/2014/main" id="{1EBE315D-57BE-4B03-A3CF-A2071160C741}"/>
                </a:ext>
              </a:extLst>
            </p:cNvPr>
            <p:cNvSpPr/>
            <p:nvPr/>
          </p:nvSpPr>
          <p:spPr>
            <a:xfrm>
              <a:off x="1944" y="2368"/>
              <a:ext cx="0" cy="368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9" name="Line 53">
              <a:extLst>
                <a:ext uri="{FF2B5EF4-FFF2-40B4-BE49-F238E27FC236}">
                  <a16:creationId xmlns:a16="http://schemas.microsoft.com/office/drawing/2014/main" id="{C07E949C-0312-4200-82FE-1D39F41C5B15}"/>
                </a:ext>
              </a:extLst>
            </p:cNvPr>
            <p:cNvSpPr/>
            <p:nvPr/>
          </p:nvSpPr>
          <p:spPr>
            <a:xfrm>
              <a:off x="2376" y="2368"/>
              <a:ext cx="0" cy="368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0" name="Line 54">
              <a:extLst>
                <a:ext uri="{FF2B5EF4-FFF2-40B4-BE49-F238E27FC236}">
                  <a16:creationId xmlns:a16="http://schemas.microsoft.com/office/drawing/2014/main" id="{3BFEEF1A-08BE-49FE-B41F-1FD431FDD748}"/>
                </a:ext>
              </a:extLst>
            </p:cNvPr>
            <p:cNvSpPr/>
            <p:nvPr/>
          </p:nvSpPr>
          <p:spPr>
            <a:xfrm>
              <a:off x="2808" y="2368"/>
              <a:ext cx="0" cy="368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1" name="Line 55">
              <a:extLst>
                <a:ext uri="{FF2B5EF4-FFF2-40B4-BE49-F238E27FC236}">
                  <a16:creationId xmlns:a16="http://schemas.microsoft.com/office/drawing/2014/main" id="{7A3FC3CF-E9E3-4002-AF37-F9AE7E7B329C}"/>
                </a:ext>
              </a:extLst>
            </p:cNvPr>
            <p:cNvSpPr/>
            <p:nvPr/>
          </p:nvSpPr>
          <p:spPr>
            <a:xfrm>
              <a:off x="3240" y="2368"/>
              <a:ext cx="0" cy="368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2" name="Line 56">
              <a:extLst>
                <a:ext uri="{FF2B5EF4-FFF2-40B4-BE49-F238E27FC236}">
                  <a16:creationId xmlns:a16="http://schemas.microsoft.com/office/drawing/2014/main" id="{E74A88CC-5015-48D1-8937-CF75F92BF021}"/>
                </a:ext>
              </a:extLst>
            </p:cNvPr>
            <p:cNvSpPr/>
            <p:nvPr/>
          </p:nvSpPr>
          <p:spPr>
            <a:xfrm>
              <a:off x="3672" y="2368"/>
              <a:ext cx="0" cy="368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3" name="Line 57">
              <a:extLst>
                <a:ext uri="{FF2B5EF4-FFF2-40B4-BE49-F238E27FC236}">
                  <a16:creationId xmlns:a16="http://schemas.microsoft.com/office/drawing/2014/main" id="{EB1BB980-5221-492C-A1B2-3B267E03A160}"/>
                </a:ext>
              </a:extLst>
            </p:cNvPr>
            <p:cNvSpPr/>
            <p:nvPr/>
          </p:nvSpPr>
          <p:spPr>
            <a:xfrm>
              <a:off x="4104" y="2368"/>
              <a:ext cx="0" cy="368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4" name="Line 59">
              <a:extLst>
                <a:ext uri="{FF2B5EF4-FFF2-40B4-BE49-F238E27FC236}">
                  <a16:creationId xmlns:a16="http://schemas.microsoft.com/office/drawing/2014/main" id="{F5DC3C5B-77B8-4EB1-BB70-993F8CFD55B3}"/>
                </a:ext>
              </a:extLst>
            </p:cNvPr>
            <p:cNvSpPr/>
            <p:nvPr/>
          </p:nvSpPr>
          <p:spPr>
            <a:xfrm>
              <a:off x="1296" y="1488"/>
              <a:ext cx="864" cy="864"/>
            </a:xfrm>
            <a:prstGeom prst="line">
              <a:avLst/>
            </a:prstGeom>
            <a:ln w="38100" cap="flat" cmpd="sng">
              <a:solidFill>
                <a:srgbClr val="FF0066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55" name="Line 60">
              <a:extLst>
                <a:ext uri="{FF2B5EF4-FFF2-40B4-BE49-F238E27FC236}">
                  <a16:creationId xmlns:a16="http://schemas.microsoft.com/office/drawing/2014/main" id="{70E3ED57-3B2C-4F1F-9923-FA54DD14647F}"/>
                </a:ext>
              </a:extLst>
            </p:cNvPr>
            <p:cNvSpPr/>
            <p:nvPr/>
          </p:nvSpPr>
          <p:spPr>
            <a:xfrm>
              <a:off x="2064" y="1488"/>
              <a:ext cx="528" cy="864"/>
            </a:xfrm>
            <a:prstGeom prst="line">
              <a:avLst/>
            </a:prstGeom>
            <a:ln w="38100" cap="flat" cmpd="sng">
              <a:solidFill>
                <a:srgbClr val="FF0066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56" name="Line 61">
              <a:extLst>
                <a:ext uri="{FF2B5EF4-FFF2-40B4-BE49-F238E27FC236}">
                  <a16:creationId xmlns:a16="http://schemas.microsoft.com/office/drawing/2014/main" id="{EB4C0AF8-C56A-4C79-8D9A-A334D2952AAD}"/>
                </a:ext>
              </a:extLst>
            </p:cNvPr>
            <p:cNvSpPr/>
            <p:nvPr/>
          </p:nvSpPr>
          <p:spPr>
            <a:xfrm flipH="1">
              <a:off x="3024" y="1488"/>
              <a:ext cx="192" cy="864"/>
            </a:xfrm>
            <a:prstGeom prst="line">
              <a:avLst/>
            </a:prstGeom>
            <a:ln w="38100" cap="flat" cmpd="sng">
              <a:solidFill>
                <a:srgbClr val="FF0066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57" name="Line 62">
              <a:extLst>
                <a:ext uri="{FF2B5EF4-FFF2-40B4-BE49-F238E27FC236}">
                  <a16:creationId xmlns:a16="http://schemas.microsoft.com/office/drawing/2014/main" id="{86EEB82E-AE5C-478E-838D-419612968E04}"/>
                </a:ext>
              </a:extLst>
            </p:cNvPr>
            <p:cNvSpPr/>
            <p:nvPr/>
          </p:nvSpPr>
          <p:spPr>
            <a:xfrm flipH="1">
              <a:off x="3456" y="1488"/>
              <a:ext cx="528" cy="864"/>
            </a:xfrm>
            <a:prstGeom prst="line">
              <a:avLst/>
            </a:prstGeom>
            <a:ln w="38100" cap="flat" cmpd="sng">
              <a:solidFill>
                <a:srgbClr val="FF0066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58" name="Line 63">
              <a:extLst>
                <a:ext uri="{FF2B5EF4-FFF2-40B4-BE49-F238E27FC236}">
                  <a16:creationId xmlns:a16="http://schemas.microsoft.com/office/drawing/2014/main" id="{2885E071-063F-4300-81AD-A8D6E7CD2902}"/>
                </a:ext>
              </a:extLst>
            </p:cNvPr>
            <p:cNvSpPr/>
            <p:nvPr/>
          </p:nvSpPr>
          <p:spPr>
            <a:xfrm flipH="1">
              <a:off x="3888" y="1488"/>
              <a:ext cx="480" cy="864"/>
            </a:xfrm>
            <a:prstGeom prst="line">
              <a:avLst/>
            </a:prstGeom>
            <a:ln w="38100" cap="flat" cmpd="sng">
              <a:solidFill>
                <a:srgbClr val="FF0066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59" name="AutoShape 65">
              <a:extLst>
                <a:ext uri="{FF2B5EF4-FFF2-40B4-BE49-F238E27FC236}">
                  <a16:creationId xmlns:a16="http://schemas.microsoft.com/office/drawing/2014/main" id="{6DA0DC25-8388-4C98-A0DD-DD4F9C067011}"/>
                </a:ext>
              </a:extLst>
            </p:cNvPr>
            <p:cNvSpPr/>
            <p:nvPr/>
          </p:nvSpPr>
          <p:spPr>
            <a:xfrm>
              <a:off x="240" y="2928"/>
              <a:ext cx="1344" cy="576"/>
            </a:xfrm>
            <a:prstGeom prst="homePlate">
              <a:avLst>
                <a:gd name="adj" fmla="val 58333"/>
              </a:avLst>
            </a:prstGeom>
            <a:solidFill>
              <a:srgbClr val="33CCCC"/>
            </a:solidFill>
            <a:ln w="2857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pPr algn="ctr"/>
              <a:r>
                <a:rPr sz="2700" dirty="0">
                  <a:solidFill>
                    <a:srgbClr val="800000"/>
                  </a:solidFill>
                  <a:latin typeface="Arial" panose="020B0604020202020204" pitchFamily="34" charset="0"/>
                </a:rPr>
                <a:t>So với</a:t>
              </a:r>
            </a:p>
            <a:p>
              <a:pPr algn="ctr"/>
              <a:r>
                <a:rPr sz="2700" dirty="0">
                  <a:solidFill>
                    <a:srgbClr val="800000"/>
                  </a:solidFill>
                  <a:latin typeface="Arial" panose="020B0604020202020204" pitchFamily="34" charset="0"/>
                </a:rPr>
                <a:t>tiêu chuẩn</a:t>
              </a:r>
            </a:p>
          </p:txBody>
        </p:sp>
        <p:sp>
          <p:nvSpPr>
            <p:cNvPr id="60" name="Line 66">
              <a:extLst>
                <a:ext uri="{FF2B5EF4-FFF2-40B4-BE49-F238E27FC236}">
                  <a16:creationId xmlns:a16="http://schemas.microsoft.com/office/drawing/2014/main" id="{8FD0DBC3-8EF4-4F56-80EB-A5A32C97D841}"/>
                </a:ext>
              </a:extLst>
            </p:cNvPr>
            <p:cNvSpPr/>
            <p:nvPr/>
          </p:nvSpPr>
          <p:spPr>
            <a:xfrm>
              <a:off x="2592" y="2736"/>
              <a:ext cx="0" cy="960"/>
            </a:xfrm>
            <a:prstGeom prst="line">
              <a:avLst/>
            </a:prstGeom>
            <a:ln w="38100" cap="flat" cmpd="sng">
              <a:solidFill>
                <a:srgbClr val="FF3300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61" name="Line 67">
              <a:extLst>
                <a:ext uri="{FF2B5EF4-FFF2-40B4-BE49-F238E27FC236}">
                  <a16:creationId xmlns:a16="http://schemas.microsoft.com/office/drawing/2014/main" id="{C2A12FFB-9CEB-440B-8ED8-A492B7BA3C64}"/>
                </a:ext>
              </a:extLst>
            </p:cNvPr>
            <p:cNvSpPr/>
            <p:nvPr/>
          </p:nvSpPr>
          <p:spPr>
            <a:xfrm>
              <a:off x="3888" y="2736"/>
              <a:ext cx="0" cy="960"/>
            </a:xfrm>
            <a:prstGeom prst="line">
              <a:avLst/>
            </a:prstGeom>
            <a:ln w="38100" cap="flat" cmpd="sng">
              <a:solidFill>
                <a:srgbClr val="FF3300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62" name="AutoShape 68">
              <a:extLst>
                <a:ext uri="{FF2B5EF4-FFF2-40B4-BE49-F238E27FC236}">
                  <a16:creationId xmlns:a16="http://schemas.microsoft.com/office/drawing/2014/main" id="{4874C035-0F2E-4A58-B8EC-8988E04B016F}"/>
                </a:ext>
              </a:extLst>
            </p:cNvPr>
            <p:cNvSpPr/>
            <p:nvPr/>
          </p:nvSpPr>
          <p:spPr>
            <a:xfrm>
              <a:off x="4176" y="2160"/>
              <a:ext cx="96" cy="768"/>
            </a:xfrm>
            <a:prstGeom prst="rightBrace">
              <a:avLst>
                <a:gd name="adj1" fmla="val 66666"/>
                <a:gd name="adj2" fmla="val 54167"/>
              </a:avLst>
            </a:prstGeom>
            <a:noFill/>
            <a:ln w="28575" cap="flat" cmpd="sng">
              <a:solidFill>
                <a:srgbClr val="008000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63" name="Text Box 69">
              <a:extLst>
                <a:ext uri="{FF2B5EF4-FFF2-40B4-BE49-F238E27FC236}">
                  <a16:creationId xmlns:a16="http://schemas.microsoft.com/office/drawing/2014/main" id="{D4898601-B102-494C-93E0-4040912BB707}"/>
                </a:ext>
              </a:extLst>
            </p:cNvPr>
            <p:cNvSpPr txBox="1"/>
            <p:nvPr/>
          </p:nvSpPr>
          <p:spPr>
            <a:xfrm>
              <a:off x="4224" y="2352"/>
              <a:ext cx="1440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sz="2400" b="1" dirty="0">
                  <a:solidFill>
                    <a:srgbClr val="000066"/>
                  </a:solidFill>
                  <a:latin typeface="Times New Roman" panose="02020603050405020304" pitchFamily="18" charset="0"/>
                </a:rPr>
                <a:t>Nuôi trong</a:t>
              </a:r>
            </a:p>
            <a:p>
              <a:pPr algn="ctr" eaLnBrk="1" hangingPunct="1"/>
              <a:r>
                <a:rPr sz="2400" b="1" dirty="0">
                  <a:solidFill>
                    <a:srgbClr val="000066"/>
                  </a:solidFill>
                  <a:latin typeface="Times New Roman" panose="02020603050405020304" pitchFamily="18" charset="0"/>
                </a:rPr>
                <a:t>điều kiện chuẩn</a:t>
              </a:r>
            </a:p>
          </p:txBody>
        </p:sp>
      </p:grpSp>
      <p:sp>
        <p:nvSpPr>
          <p:cNvPr id="64" name="Text Box 4">
            <a:extLst>
              <a:ext uri="{FF2B5EF4-FFF2-40B4-BE49-F238E27FC236}">
                <a16:creationId xmlns:a16="http://schemas.microsoft.com/office/drawing/2014/main" id="{796C4119-9302-4322-A610-DEB88D36D4B0}"/>
              </a:ext>
            </a:extLst>
          </p:cNvPr>
          <p:cNvSpPr txBox="1"/>
          <p:nvPr/>
        </p:nvSpPr>
        <p:spPr>
          <a:xfrm>
            <a:off x="4016794" y="77889"/>
            <a:ext cx="4398818" cy="584775"/>
          </a:xfrm>
          <a:prstGeom prst="rect">
            <a:avLst/>
          </a:prstGeom>
          <a:solidFill>
            <a:srgbClr val="FFC000"/>
          </a:solidFill>
          <a:ln w="9525">
            <a:noFill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003300"/>
                </a:solidFill>
                <a:latin typeface="Times New Roman" panose="02020603050405020304" pitchFamily="18" charset="0"/>
              </a:rPr>
              <a:t>Kiểm</a:t>
            </a:r>
            <a:r>
              <a:rPr lang="en-US" sz="3200" b="1" dirty="0">
                <a:solidFill>
                  <a:srgbClr val="0033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3300"/>
                </a:solidFill>
                <a:latin typeface="Times New Roman" panose="02020603050405020304" pitchFamily="18" charset="0"/>
              </a:rPr>
              <a:t>tra</a:t>
            </a:r>
            <a:r>
              <a:rPr lang="en-US" sz="3200" b="1" dirty="0">
                <a:solidFill>
                  <a:srgbClr val="0033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3300"/>
                </a:solidFill>
                <a:latin typeface="Times New Roman" panose="02020603050405020304" pitchFamily="18" charset="0"/>
              </a:rPr>
              <a:t>năng</a:t>
            </a:r>
            <a:r>
              <a:rPr lang="en-US" sz="3200" b="1" dirty="0">
                <a:solidFill>
                  <a:srgbClr val="0033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3300"/>
                </a:solidFill>
                <a:latin typeface="Times New Roman" panose="02020603050405020304" pitchFamily="18" charset="0"/>
              </a:rPr>
              <a:t>suất</a:t>
            </a:r>
            <a:endParaRPr sz="3200" b="1" dirty="0">
              <a:solidFill>
                <a:srgbClr val="0033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616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4">
            <a:extLst>
              <a:ext uri="{FF2B5EF4-FFF2-40B4-BE49-F238E27FC236}">
                <a16:creationId xmlns:a16="http://schemas.microsoft.com/office/drawing/2014/main" id="{459802DE-F912-4C36-B721-3097BEA4EF3E}"/>
              </a:ext>
            </a:extLst>
          </p:cNvPr>
          <p:cNvSpPr/>
          <p:nvPr/>
        </p:nvSpPr>
        <p:spPr>
          <a:xfrm>
            <a:off x="2305878" y="5883275"/>
            <a:ext cx="7391400" cy="6096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rgbClr val="DAEAEE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6" name="Rectangle 54">
            <a:extLst>
              <a:ext uri="{FF2B5EF4-FFF2-40B4-BE49-F238E27FC236}">
                <a16:creationId xmlns:a16="http://schemas.microsoft.com/office/drawing/2014/main" id="{1EE45543-87D7-4CD4-8E77-697801DB5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5878" y="4111973"/>
            <a:ext cx="7391400" cy="580264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rgbClr val="DAEAEE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0EFCA8-8D55-4304-B565-94BD8020A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Group 56">
            <a:extLst>
              <a:ext uri="{FF2B5EF4-FFF2-40B4-BE49-F238E27FC236}">
                <a16:creationId xmlns:a16="http://schemas.microsoft.com/office/drawing/2014/main" id="{A244DFBB-899C-4E33-8D5D-1B1C38B4DD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3777969"/>
              </p:ext>
            </p:extLst>
          </p:nvPr>
        </p:nvGraphicFramePr>
        <p:xfrm>
          <a:off x="2305878" y="2620961"/>
          <a:ext cx="7391400" cy="3871914"/>
        </p:xfrm>
        <a:graphic>
          <a:graphicData uri="http://schemas.openxmlformats.org/drawingml/2006/table">
            <a:tbl>
              <a:tblPr/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5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1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23914"/>
                        </a:buClr>
                        <a:buSzPct val="15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700" b="1" i="1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</a:rPr>
                        <a:t>Số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23914"/>
                        </a:buClr>
                        <a:buSzPct val="15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700" b="1" i="1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</a:rPr>
                        <a:t>thứ tự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23914"/>
                        </a:buClr>
                        <a:buSzPct val="15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700" b="1" i="1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</a:rPr>
                        <a:t>Khối lượng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23914"/>
                        </a:buClr>
                        <a:buSzPct val="15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700" b="1" i="1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</a:rPr>
                        <a:t>(kg)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23914"/>
                        </a:buClr>
                        <a:buSzPct val="15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700" b="1" i="1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</a:rPr>
                        <a:t>Vòng ngực (cm)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23914"/>
                        </a:buClr>
                        <a:buSzPct val="15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700" b="1" i="1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</a:rPr>
                        <a:t>Dài thân (cm)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21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23914"/>
                        </a:buClr>
                        <a:buSzPct val="15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23914"/>
                        </a:buClr>
                        <a:buSzPct val="15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23914"/>
                        </a:buClr>
                        <a:buSzPct val="15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23914"/>
                        </a:buClr>
                        <a:buSzPct val="15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05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23914"/>
                        </a:buClr>
                        <a:buSzPct val="15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23914"/>
                        </a:buClr>
                        <a:buSzPct val="15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23914"/>
                        </a:buClr>
                        <a:buSzPct val="15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23914"/>
                        </a:buClr>
                        <a:buSzPct val="15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21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23914"/>
                        </a:buClr>
                        <a:buSzPct val="15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23914"/>
                        </a:buClr>
                        <a:buSzPct val="15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23914"/>
                        </a:buClr>
                        <a:buSzPct val="15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23914"/>
                        </a:buClr>
                        <a:buSzPct val="15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05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23914"/>
                        </a:buClr>
                        <a:buSzPct val="15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23914"/>
                        </a:buClr>
                        <a:buSzPct val="15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23914"/>
                        </a:buClr>
                        <a:buSzPct val="15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23914"/>
                        </a:buClr>
                        <a:buSzPct val="15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21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23914"/>
                        </a:buClr>
                        <a:buSzPct val="15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23914"/>
                        </a:buClr>
                        <a:buSzPct val="15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23914"/>
                        </a:buClr>
                        <a:buSzPct val="15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23914"/>
                        </a:buClr>
                        <a:buSzPct val="15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 Box 49">
            <a:extLst>
              <a:ext uri="{FF2B5EF4-FFF2-40B4-BE49-F238E27FC236}">
                <a16:creationId xmlns:a16="http://schemas.microsoft.com/office/drawing/2014/main" id="{79530FBC-50F1-417B-AD99-DB82C042FD60}"/>
              </a:ext>
            </a:extLst>
          </p:cNvPr>
          <p:cNvSpPr txBox="1"/>
          <p:nvPr/>
        </p:nvSpPr>
        <p:spPr>
          <a:xfrm>
            <a:off x="1924878" y="231774"/>
            <a:ext cx="8077200" cy="24082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just"/>
            <a:r>
              <a:rPr sz="3200" b="1" u="sng" dirty="0">
                <a:solidFill>
                  <a:srgbClr val="FF0066"/>
                </a:solidFill>
                <a:latin typeface="Times New Roman" panose="02020603050405020304" pitchFamily="18" charset="0"/>
              </a:rPr>
              <a:t>Tiêu chuẩn chọn lợn giống (6 tháng tuổi):</a:t>
            </a:r>
          </a:p>
          <a:p>
            <a:pPr algn="just"/>
            <a:r>
              <a:rPr sz="2800" b="1" u="sng" dirty="0">
                <a:solidFill>
                  <a:srgbClr val="003300"/>
                </a:solidFill>
                <a:latin typeface="Times New Roman" panose="02020603050405020304" pitchFamily="18" charset="0"/>
              </a:rPr>
              <a:t>Khối lượng</a:t>
            </a:r>
            <a:r>
              <a:rPr sz="2800" b="1" dirty="0">
                <a:solidFill>
                  <a:srgbClr val="003300"/>
                </a:solidFill>
                <a:latin typeface="Times New Roman" panose="02020603050405020304" pitchFamily="18" charset="0"/>
              </a:rPr>
              <a:t> 21 kg trở lên; </a:t>
            </a:r>
            <a:r>
              <a:rPr sz="2800" b="1" u="sng" dirty="0">
                <a:solidFill>
                  <a:srgbClr val="003300"/>
                </a:solidFill>
                <a:latin typeface="Times New Roman" panose="02020603050405020304" pitchFamily="18" charset="0"/>
              </a:rPr>
              <a:t>Dài thân</a:t>
            </a:r>
            <a:r>
              <a:rPr sz="2800" b="1" dirty="0">
                <a:solidFill>
                  <a:srgbClr val="003300"/>
                </a:solidFill>
                <a:latin typeface="Times New Roman" panose="02020603050405020304" pitchFamily="18" charset="0"/>
              </a:rPr>
              <a:t> 61 cm trở lên; </a:t>
            </a:r>
            <a:r>
              <a:rPr sz="2800" b="1" u="sng" dirty="0">
                <a:solidFill>
                  <a:srgbClr val="003300"/>
                </a:solidFill>
                <a:latin typeface="Times New Roman" panose="02020603050405020304" pitchFamily="18" charset="0"/>
              </a:rPr>
              <a:t>Vòng ngực</a:t>
            </a:r>
            <a:r>
              <a:rPr sz="2800" b="1" dirty="0">
                <a:solidFill>
                  <a:srgbClr val="003300"/>
                </a:solidFill>
                <a:latin typeface="Times New Roman" panose="02020603050405020304" pitchFamily="18" charset="0"/>
              </a:rPr>
              <a:t> 69 cm trở lên.</a:t>
            </a:r>
          </a:p>
          <a:p>
            <a:pPr algn="ctr"/>
            <a:r>
              <a:rPr sz="2800" b="1" dirty="0">
                <a:solidFill>
                  <a:srgbClr val="660066"/>
                </a:solidFill>
                <a:latin typeface="Times New Roman" panose="02020603050405020304" pitchFamily="18" charset="0"/>
              </a:rPr>
              <a:t> </a:t>
            </a:r>
            <a:r>
              <a:rPr sz="3200" b="1" i="1" dirty="0">
                <a:solidFill>
                  <a:srgbClr val="660066"/>
                </a:solidFill>
                <a:latin typeface="Times New Roman" panose="02020603050405020304" pitchFamily="18" charset="0"/>
              </a:rPr>
              <a:t>Dựa vào tiêu chuẩn, em hãy chọn những con tiếp tục giữ lại làm giống từ trong bảng sau.</a:t>
            </a:r>
          </a:p>
        </p:txBody>
      </p:sp>
    </p:spTree>
    <p:extLst>
      <p:ext uri="{BB962C8B-B14F-4D97-AF65-F5344CB8AC3E}">
        <p14:creationId xmlns:p14="http://schemas.microsoft.com/office/powerpoint/2010/main" val="2016500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1"/>
            <a:chOff x="0" y="0"/>
            <a:chExt cx="12192000" cy="6858001"/>
          </a:xfrm>
        </p:grpSpPr>
        <p:sp>
          <p:nvSpPr>
            <p:cNvPr id="3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7C9BA"/>
            </a:solidFill>
            <a:ln>
              <a:solidFill>
                <a:srgbClr val="F7C9B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0" y="2616558"/>
              <a:ext cx="9144000" cy="4241443"/>
              <a:chOff x="0" y="2616558"/>
              <a:chExt cx="9144000" cy="4241443"/>
            </a:xfrm>
          </p:grpSpPr>
          <p:pic>
            <p:nvPicPr>
              <p:cNvPr id="5" name="Picture 4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4356" t="-188" b="27512"/>
              <a:stretch>
                <a:fillRect/>
              </a:stretch>
            </p:blipFill>
            <p:spPr>
              <a:xfrm>
                <a:off x="0" y="2616559"/>
                <a:ext cx="2693435" cy="4241442"/>
              </a:xfrm>
              <a:prstGeom prst="rect">
                <a:avLst/>
              </a:prstGeom>
            </p:spPr>
          </p:pic>
          <p:pic>
            <p:nvPicPr>
              <p:cNvPr id="7" name="Picture 6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61847"/>
              <a:stretch>
                <a:fillRect/>
              </a:stretch>
            </p:blipFill>
            <p:spPr>
              <a:xfrm>
                <a:off x="2693435" y="2616558"/>
                <a:ext cx="6450565" cy="4241442"/>
              </a:xfrm>
              <a:prstGeom prst="rect">
                <a:avLst/>
              </a:prstGeom>
            </p:spPr>
          </p:pic>
          <p:pic>
            <p:nvPicPr>
              <p:cNvPr id="8" name="Picture 7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4356" t="-188" r="18701" b="27512"/>
              <a:stretch>
                <a:fillRect/>
              </a:stretch>
            </p:blipFill>
            <p:spPr>
              <a:xfrm flipH="1">
                <a:off x="2125011" y="3580326"/>
                <a:ext cx="1899395" cy="3277673"/>
              </a:xfrm>
              <a:prstGeom prst="rect">
                <a:avLst/>
              </a:prstGeom>
            </p:spPr>
          </p:pic>
        </p:grpSp>
      </p:grpSp>
      <p:sp>
        <p:nvSpPr>
          <p:cNvPr id="10" name="Rectangle 5">
            <a:extLst>
              <a:ext uri="{FF2B5EF4-FFF2-40B4-BE49-F238E27FC236}">
                <a16:creationId xmlns:a16="http://schemas.microsoft.com/office/drawing/2014/main" id="{E592D674-C953-4E1C-8645-1AB7596EDC26}"/>
              </a:ext>
            </a:extLst>
          </p:cNvPr>
          <p:cNvSpPr/>
          <p:nvPr/>
        </p:nvSpPr>
        <p:spPr>
          <a:xfrm>
            <a:off x="1039091" y="1769629"/>
            <a:ext cx="9864436" cy="2800767"/>
          </a:xfrm>
          <a:prstGeom prst="rect">
            <a:avLst/>
          </a:prstGeom>
          <a:solidFill>
            <a:srgbClr val="CCECFF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just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sz="4400" b="1" dirty="0">
                <a:solidFill>
                  <a:srgbClr val="FF33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 </a:t>
            </a:r>
            <a:r>
              <a:rPr lang="vi-VN" sz="4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Từ những con của các cặp bố mẹ tốt được nuôi dưỡng trong cùng thời gian, cùng điều kiện “chuẩn”, chọn ra những cá thể tốt nhất để làm giống.</a:t>
            </a:r>
            <a:endParaRPr sz="4400" b="1" i="1" dirty="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338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Rectangle 4"/>
          <p:cNvSpPr/>
          <p:nvPr/>
        </p:nvSpPr>
        <p:spPr>
          <a:xfrm>
            <a:off x="1524000" y="2362200"/>
            <a:ext cx="9144000" cy="17399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sz="36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              Chọn giống vật nuôi là căn cứ vào ……………..chăn nuôi để chọn ………..và ……………….. giữ lại làm giống.</a:t>
            </a:r>
          </a:p>
        </p:txBody>
      </p:sp>
      <p:sp>
        <p:nvSpPr>
          <p:cNvPr id="75781" name="Text Box 5"/>
          <p:cNvSpPr txBox="1"/>
          <p:nvPr/>
        </p:nvSpPr>
        <p:spPr>
          <a:xfrm>
            <a:off x="2057400" y="1752600"/>
            <a:ext cx="8229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3200" b="1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ĐIỀN TỪ THÍCH HỢP VÀO CHỔ TRỐNG:</a:t>
            </a:r>
          </a:p>
        </p:txBody>
      </p:sp>
      <p:sp>
        <p:nvSpPr>
          <p:cNvPr id="75782" name="Text Box 6"/>
          <p:cNvSpPr txBox="1"/>
          <p:nvPr/>
        </p:nvSpPr>
        <p:spPr>
          <a:xfrm>
            <a:off x="1683026" y="2855801"/>
            <a:ext cx="25908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sz="3600" b="1" dirty="0">
                <a:latin typeface="Times New Roman" panose="02020603050405020304" pitchFamily="18" charset="0"/>
              </a:rPr>
              <a:t>mục đích</a:t>
            </a:r>
          </a:p>
        </p:txBody>
      </p:sp>
      <p:sp>
        <p:nvSpPr>
          <p:cNvPr id="75783" name="Text Box 7"/>
          <p:cNvSpPr txBox="1"/>
          <p:nvPr/>
        </p:nvSpPr>
        <p:spPr>
          <a:xfrm>
            <a:off x="7669696" y="2810841"/>
            <a:ext cx="18288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3600" b="1" dirty="0">
                <a:latin typeface="Times New Roman" panose="02020603050405020304" pitchFamily="18" charset="0"/>
              </a:rPr>
              <a:t>con đực</a:t>
            </a:r>
          </a:p>
        </p:txBody>
      </p:sp>
      <p:sp>
        <p:nvSpPr>
          <p:cNvPr id="75784" name="Text Box 8"/>
          <p:cNvSpPr txBox="1"/>
          <p:nvPr/>
        </p:nvSpPr>
        <p:spPr>
          <a:xfrm>
            <a:off x="2133600" y="3454124"/>
            <a:ext cx="29718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3600" b="1" dirty="0">
                <a:latin typeface="Times New Roman" panose="02020603050405020304" pitchFamily="18" charset="0"/>
              </a:rPr>
              <a:t>con cái tốt</a:t>
            </a:r>
          </a:p>
        </p:txBody>
      </p:sp>
      <p:sp>
        <p:nvSpPr>
          <p:cNvPr id="37895" name="Text Box 9"/>
          <p:cNvSpPr txBox="1"/>
          <p:nvPr/>
        </p:nvSpPr>
        <p:spPr>
          <a:xfrm>
            <a:off x="3505200" y="457201"/>
            <a:ext cx="457200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sz="4000" b="1" u="sng" dirty="0">
                <a:solidFill>
                  <a:srgbClr val="E5198C"/>
                </a:solidFill>
                <a:latin typeface="Arial" panose="020B0604020202020204" pitchFamily="34" charset="0"/>
              </a:rPr>
              <a:t>CỦNG CỐ</a:t>
            </a:r>
          </a:p>
        </p:txBody>
      </p:sp>
      <p:sp>
        <p:nvSpPr>
          <p:cNvPr id="75786" name="Text Box 10"/>
          <p:cNvSpPr txBox="1"/>
          <p:nvPr/>
        </p:nvSpPr>
        <p:spPr>
          <a:xfrm>
            <a:off x="2057400" y="1752600"/>
            <a:ext cx="8229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3200" b="1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ĐIỀN TỪ THÍCH HỢP VÀO CHỔ TRỐNG: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5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5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5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1" grpId="0"/>
      <p:bldP spid="75782" grpId="0"/>
      <p:bldP spid="75783" grpId="0"/>
      <p:bldP spid="75784" grpId="0"/>
      <p:bldP spid="7578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Text Box 4"/>
          <p:cNvSpPr txBox="1"/>
          <p:nvPr/>
        </p:nvSpPr>
        <p:spPr>
          <a:xfrm>
            <a:off x="1524000" y="76201"/>
            <a:ext cx="9144000" cy="55086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3600" dirty="0">
                <a:latin typeface="Times New Roman" panose="02020603050405020304" pitchFamily="18" charset="0"/>
              </a:rPr>
              <a:t>     Các em hãy xác định các ví dụ sau bằng cách đánh </a:t>
            </a:r>
            <a:r>
              <a:rPr sz="3600" b="1" i="1" dirty="0">
                <a:solidFill>
                  <a:srgbClr val="2A0EA2"/>
                </a:solidFill>
                <a:latin typeface="Times New Roman" panose="02020603050405020304" pitchFamily="18" charset="0"/>
              </a:rPr>
              <a:t>dấu (+) phương pháp chọn lọc hàng loạt</a:t>
            </a:r>
            <a:r>
              <a:rPr sz="3600" dirty="0">
                <a:latin typeface="Times New Roman" panose="02020603050405020304" pitchFamily="18" charset="0"/>
              </a:rPr>
              <a:t>, và </a:t>
            </a:r>
            <a:r>
              <a:rPr sz="3600" b="1" i="1" dirty="0">
                <a:solidFill>
                  <a:srgbClr val="2A0EA2"/>
                </a:solidFill>
                <a:latin typeface="Times New Roman" panose="02020603050405020304" pitchFamily="18" charset="0"/>
              </a:rPr>
              <a:t>dấu (-) phương pháp kiểm tra năng xuất</a:t>
            </a:r>
            <a:r>
              <a:rPr sz="3600" dirty="0">
                <a:latin typeface="Times New Roman" panose="02020603050405020304" pitchFamily="18" charset="0"/>
              </a:rPr>
              <a:t> vào ô trống:</a:t>
            </a:r>
          </a:p>
          <a:p>
            <a:pPr algn="just">
              <a:spcBef>
                <a:spcPct val="50000"/>
              </a:spcBef>
            </a:pPr>
            <a:r>
              <a:rPr sz="3200" dirty="0">
                <a:latin typeface="Times New Roman" panose="02020603050405020304" pitchFamily="18" charset="0"/>
              </a:rPr>
              <a:t>       Chọn những con gà trống trong đàn to, khỏe mạnh      giữ lại làm giống</a:t>
            </a:r>
          </a:p>
          <a:p>
            <a:pPr algn="just">
              <a:spcBef>
                <a:spcPct val="50000"/>
              </a:spcBef>
            </a:pPr>
            <a:r>
              <a:rPr sz="3200" dirty="0">
                <a:latin typeface="Times New Roman" panose="02020603050405020304" pitchFamily="18" charset="0"/>
              </a:rPr>
              <a:t>       Phương pháp chọn lọc đơn giản phù hợp với trình độ kĩ thuật làm giống thấp, có độ chính xác kém.</a:t>
            </a:r>
          </a:p>
          <a:p>
            <a:pPr algn="just">
              <a:spcBef>
                <a:spcPct val="50000"/>
              </a:spcBef>
            </a:pPr>
            <a:r>
              <a:rPr sz="3200" dirty="0">
                <a:latin typeface="Times New Roman" panose="02020603050405020304" pitchFamily="18" charset="0"/>
              </a:rPr>
              <a:t>       Phương pháp chọn lọc đòi hỏi kĩ thuật cao.</a:t>
            </a:r>
          </a:p>
        </p:txBody>
      </p:sp>
      <p:sp>
        <p:nvSpPr>
          <p:cNvPr id="38915" name="Rectangle 5"/>
          <p:cNvSpPr/>
          <p:nvPr/>
        </p:nvSpPr>
        <p:spPr>
          <a:xfrm>
            <a:off x="1600200" y="2514600"/>
            <a:ext cx="533400" cy="5334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8916" name="Rectangle 7"/>
          <p:cNvSpPr/>
          <p:nvPr/>
        </p:nvSpPr>
        <p:spPr>
          <a:xfrm>
            <a:off x="1600200" y="3733800"/>
            <a:ext cx="533400" cy="5334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8917" name="Rectangle 8"/>
          <p:cNvSpPr/>
          <p:nvPr/>
        </p:nvSpPr>
        <p:spPr>
          <a:xfrm>
            <a:off x="1600200" y="4953000"/>
            <a:ext cx="533400" cy="5334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6809" name="Text Box 9"/>
          <p:cNvSpPr txBox="1"/>
          <p:nvPr/>
        </p:nvSpPr>
        <p:spPr>
          <a:xfrm>
            <a:off x="1524000" y="2438401"/>
            <a:ext cx="685800" cy="650875"/>
          </a:xfrm>
          <a:prstGeom prst="rect">
            <a:avLst/>
          </a:prstGeom>
          <a:solidFill>
            <a:srgbClr val="DAEAEE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+</a:t>
            </a:r>
          </a:p>
        </p:txBody>
      </p:sp>
      <p:sp>
        <p:nvSpPr>
          <p:cNvPr id="76810" name="Text Box 10"/>
          <p:cNvSpPr txBox="1"/>
          <p:nvPr/>
        </p:nvSpPr>
        <p:spPr>
          <a:xfrm>
            <a:off x="1524000" y="3657601"/>
            <a:ext cx="609600" cy="650875"/>
          </a:xfrm>
          <a:prstGeom prst="rect">
            <a:avLst/>
          </a:prstGeom>
          <a:solidFill>
            <a:srgbClr val="DAEAEE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+</a:t>
            </a:r>
          </a:p>
        </p:txBody>
      </p:sp>
      <p:sp>
        <p:nvSpPr>
          <p:cNvPr id="76811" name="Text Box 11"/>
          <p:cNvSpPr txBox="1"/>
          <p:nvPr/>
        </p:nvSpPr>
        <p:spPr>
          <a:xfrm>
            <a:off x="1524000" y="4876801"/>
            <a:ext cx="685800" cy="650875"/>
          </a:xfrm>
          <a:prstGeom prst="rect">
            <a:avLst/>
          </a:prstGeom>
          <a:solidFill>
            <a:srgbClr val="DAEAEE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 -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6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6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6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4" grpId="0"/>
      <p:bldP spid="76809" grpId="0" animBg="1"/>
      <p:bldP spid="76810" grpId="0" animBg="1"/>
      <p:bldP spid="768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01958-137D-4942-9604-F3A42B299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24309" cy="4351338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7263696-11C1-441D-A5D6-F6B839679CA1}"/>
              </a:ext>
            </a:extLst>
          </p:cNvPr>
          <p:cNvGrpSpPr/>
          <p:nvPr/>
        </p:nvGrpSpPr>
        <p:grpSpPr>
          <a:xfrm>
            <a:off x="1046019" y="853376"/>
            <a:ext cx="4876800" cy="5151248"/>
            <a:chOff x="1219200" y="335152"/>
            <a:chExt cx="4876800" cy="5151248"/>
          </a:xfrm>
        </p:grpSpPr>
        <p:pic>
          <p:nvPicPr>
            <p:cNvPr id="5" name="Picture 8">
              <a:extLst>
                <a:ext uri="{FF2B5EF4-FFF2-40B4-BE49-F238E27FC236}">
                  <a16:creationId xmlns:a16="http://schemas.microsoft.com/office/drawing/2014/main" id="{6804809A-8622-47AA-AA9A-135FF12AB7D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19200" y="335152"/>
              <a:ext cx="3934323" cy="29022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Rectangle 19">
              <a:extLst>
                <a:ext uri="{FF2B5EF4-FFF2-40B4-BE49-F238E27FC236}">
                  <a16:creationId xmlns:a16="http://schemas.microsoft.com/office/drawing/2014/main" id="{0D6FF0F4-7649-4A10-A40B-26C89F087E75}"/>
                </a:ext>
              </a:extLst>
            </p:cNvPr>
            <p:cNvSpPr/>
            <p:nvPr/>
          </p:nvSpPr>
          <p:spPr>
            <a:xfrm>
              <a:off x="1524000" y="3124200"/>
              <a:ext cx="4572000" cy="236220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marL="342900" indent="-3429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</a:pPr>
              <a:r>
                <a:rPr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Lợn đẻ : </a:t>
              </a:r>
              <a:r>
                <a:rPr lang="en-US" sz="2800" b="1" dirty="0">
                  <a:solidFill>
                    <a:srgbClr val="2A0EA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10-12</a:t>
              </a:r>
              <a:r>
                <a:rPr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con/</a:t>
              </a:r>
              <a:r>
                <a:rPr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sz="26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ứa</a:t>
              </a:r>
              <a:r>
                <a:rPr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  <a:p>
              <a:pPr marL="342900" indent="-3429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</a:pPr>
              <a:r>
                <a:rPr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Lợn cai s</a:t>
              </a:r>
              <a:r>
                <a:rPr sz="2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ữ</a:t>
              </a:r>
              <a:r>
                <a:rPr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a: </a:t>
              </a:r>
              <a:r>
                <a:rPr sz="2800" b="1" dirty="0">
                  <a:solidFill>
                    <a:srgbClr val="2A0EA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10-12 kg</a:t>
              </a:r>
              <a:r>
                <a:rPr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marL="342900" indent="-3429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</a:pPr>
              <a:r>
                <a:rPr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Nu</a:t>
              </a:r>
              <a:r>
                <a:rPr sz="26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ô</a:t>
              </a:r>
              <a:r>
                <a:rPr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>
                  <a:solidFill>
                    <a:srgbClr val="2A0EA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r>
                <a:rPr sz="2800" b="1" dirty="0">
                  <a:solidFill>
                    <a:srgbClr val="2A0EA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</a:t>
              </a:r>
              <a:r>
                <a:rPr sz="2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á</a:t>
              </a:r>
              <a:r>
                <a:rPr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ng: </a:t>
              </a:r>
              <a:r>
                <a:rPr sz="2800" b="1" dirty="0">
                  <a:solidFill>
                    <a:srgbClr val="2A0EA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100</a:t>
              </a:r>
              <a:r>
                <a:rPr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kg</a:t>
              </a:r>
            </a:p>
            <a:p>
              <a:pPr marL="342900" indent="-3429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</a:pPr>
              <a:r>
                <a:rPr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Tỉ lệ </a:t>
              </a:r>
              <a:r>
                <a:rPr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nạc</a:t>
              </a:r>
              <a:r>
                <a:rPr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56</a:t>
              </a:r>
              <a:r>
                <a:rPr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%</a:t>
              </a:r>
              <a:endParaRPr sz="2800" b="1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" name="Text Box 20">
              <a:extLst>
                <a:ext uri="{FF2B5EF4-FFF2-40B4-BE49-F238E27FC236}">
                  <a16:creationId xmlns:a16="http://schemas.microsoft.com/office/drawing/2014/main" id="{659F7F07-0938-44FF-8512-1706FCC1EB27}"/>
                </a:ext>
              </a:extLst>
            </p:cNvPr>
            <p:cNvSpPr txBox="1"/>
            <p:nvPr/>
          </p:nvSpPr>
          <p:spPr>
            <a:xfrm>
              <a:off x="1600200" y="2693524"/>
              <a:ext cx="2493817" cy="523220"/>
            </a:xfrm>
            <a:prstGeom prst="rect">
              <a:avLst/>
            </a:prstGeom>
            <a:solidFill>
              <a:srgbClr val="B6D5DC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800" dirty="0" err="1">
                  <a:latin typeface="Times New Roman" panose="02020603050405020304" pitchFamily="18" charset="0"/>
                </a:rPr>
                <a:t>Lợn</a:t>
              </a:r>
              <a:r>
                <a:rPr sz="2800" dirty="0">
                  <a:latin typeface="Times New Roman" panose="02020603050405020304" pitchFamily="18" charset="0"/>
                </a:rPr>
                <a:t> </a:t>
              </a:r>
              <a:r>
                <a:rPr lang="en-US" sz="2800" dirty="0">
                  <a:latin typeface="Times New Roman" panose="02020603050405020304" pitchFamily="18" charset="0"/>
                </a:rPr>
                <a:t>Lan </a:t>
              </a:r>
              <a:r>
                <a:rPr lang="en-US" sz="2800" dirty="0" err="1">
                  <a:latin typeface="Times New Roman" panose="02020603050405020304" pitchFamily="18" charset="0"/>
                </a:rPr>
                <a:t>đơ</a:t>
              </a:r>
              <a:r>
                <a:rPr lang="en-US" sz="2800" dirty="0">
                  <a:latin typeface="Times New Roman" panose="02020603050405020304" pitchFamily="18" charset="0"/>
                </a:rPr>
                <a:t> rat</a:t>
              </a:r>
              <a:endParaRPr sz="2800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31A7B379-E7BD-4924-B5A9-7E8D907401BC}"/>
              </a:ext>
            </a:extLst>
          </p:cNvPr>
          <p:cNvGrpSpPr/>
          <p:nvPr/>
        </p:nvGrpSpPr>
        <p:grpSpPr>
          <a:xfrm>
            <a:off x="6123708" y="853376"/>
            <a:ext cx="5943599" cy="5088903"/>
            <a:chOff x="5714999" y="434467"/>
            <a:chExt cx="5943599" cy="5088903"/>
          </a:xfrm>
        </p:grpSpPr>
        <p:pic>
          <p:nvPicPr>
            <p:cNvPr id="9" name="Picture 15" descr="mongcai1">
              <a:extLst>
                <a:ext uri="{FF2B5EF4-FFF2-40B4-BE49-F238E27FC236}">
                  <a16:creationId xmlns:a16="http://schemas.microsoft.com/office/drawing/2014/main" id="{DB5BAA33-D765-4058-92F4-93A247B5028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b="10245"/>
            <a:stretch/>
          </p:blipFill>
          <p:spPr>
            <a:xfrm>
              <a:off x="6172200" y="434467"/>
              <a:ext cx="4572000" cy="288159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0" name="Rectangle 16">
              <a:extLst>
                <a:ext uri="{FF2B5EF4-FFF2-40B4-BE49-F238E27FC236}">
                  <a16:creationId xmlns:a16="http://schemas.microsoft.com/office/drawing/2014/main" id="{4E03B835-721A-4996-9873-02F8F77ABD17}"/>
                </a:ext>
              </a:extLst>
            </p:cNvPr>
            <p:cNvSpPr/>
            <p:nvPr/>
          </p:nvSpPr>
          <p:spPr>
            <a:xfrm>
              <a:off x="5714999" y="3276601"/>
              <a:ext cx="5943599" cy="224676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>
                <a:buClr>
                  <a:schemeClr val="hlink"/>
                </a:buClr>
                <a:buFont typeface="Wingdings" panose="05000000000000000000" pitchFamily="2" charset="2"/>
                <a:buChar char="q"/>
              </a:pPr>
              <a:r>
                <a:rPr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Lợn đẻ </a:t>
              </a:r>
              <a:r>
                <a:rPr sz="2800" b="1" dirty="0">
                  <a:solidFill>
                    <a:srgbClr val="2A0EA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10-16</a:t>
              </a:r>
              <a:r>
                <a:rPr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con/</a:t>
              </a:r>
              <a:r>
                <a:rPr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lứa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nuôi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con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khéo</a:t>
              </a:r>
              <a:endParaRPr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buClr>
                  <a:schemeClr val="hlink"/>
                </a:buClr>
                <a:buFont typeface="Wingdings" panose="05000000000000000000" pitchFamily="2" charset="2"/>
                <a:buChar char="q"/>
              </a:pPr>
              <a:r>
                <a:rPr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Lợn cai sữa </a:t>
              </a:r>
              <a:r>
                <a:rPr sz="2800" b="1" dirty="0">
                  <a:solidFill>
                    <a:srgbClr val="2A0EA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6-8 kg </a:t>
              </a:r>
            </a:p>
            <a:p>
              <a:pPr>
                <a:buClr>
                  <a:schemeClr val="hlink"/>
                </a:buClr>
                <a:buFont typeface="Wingdings" panose="05000000000000000000" pitchFamily="2" charset="2"/>
                <a:buChar char="q"/>
              </a:pPr>
              <a:r>
                <a:rPr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Nuôi </a:t>
              </a:r>
              <a:r>
                <a:rPr sz="2800" b="1" dirty="0">
                  <a:solidFill>
                    <a:srgbClr val="2A0EA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</a:t>
              </a:r>
              <a:r>
                <a:rPr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tháng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sz="2800" b="1" dirty="0">
                  <a:solidFill>
                    <a:srgbClr val="2A0EA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95-100</a:t>
              </a:r>
              <a:r>
                <a:rPr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kg</a:t>
              </a:r>
            </a:p>
            <a:p>
              <a:pPr>
                <a:buClr>
                  <a:schemeClr val="hlink"/>
                </a:buClr>
                <a:buFont typeface="Wingdings" panose="05000000000000000000" pitchFamily="2" charset="2"/>
                <a:buChar char="q"/>
              </a:pPr>
              <a:r>
                <a:rPr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Tỉ lệ nạc 38,6%</a:t>
              </a:r>
            </a:p>
            <a:p>
              <a:pPr>
                <a:buChar char="-"/>
              </a:pPr>
              <a:endParaRPr sz="2800" b="1" dirty="0">
                <a:latin typeface="VNI-Times" pitchFamily="2" charset="0"/>
              </a:endParaRPr>
            </a:p>
          </p:txBody>
        </p:sp>
        <p:sp>
          <p:nvSpPr>
            <p:cNvPr id="11" name="Text Box 22">
              <a:extLst>
                <a:ext uri="{FF2B5EF4-FFF2-40B4-BE49-F238E27FC236}">
                  <a16:creationId xmlns:a16="http://schemas.microsoft.com/office/drawing/2014/main" id="{398214F4-48D1-4910-AE60-D04F3B179CED}"/>
                </a:ext>
              </a:extLst>
            </p:cNvPr>
            <p:cNvSpPr txBox="1"/>
            <p:nvPr/>
          </p:nvSpPr>
          <p:spPr>
            <a:xfrm>
              <a:off x="6733677" y="2753381"/>
              <a:ext cx="2444959" cy="523220"/>
            </a:xfrm>
            <a:prstGeom prst="rect">
              <a:avLst/>
            </a:prstGeom>
            <a:solidFill>
              <a:srgbClr val="B6D5DC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800" dirty="0">
                  <a:latin typeface="Times New Roman" panose="02020603050405020304" pitchFamily="18" charset="0"/>
                </a:rPr>
                <a:t>Lợn Móng Cái</a:t>
              </a:r>
            </a:p>
          </p:txBody>
        </p:sp>
      </p:grpSp>
      <p:sp>
        <p:nvSpPr>
          <p:cNvPr id="12" name="Text Box 23">
            <a:extLst>
              <a:ext uri="{FF2B5EF4-FFF2-40B4-BE49-F238E27FC236}">
                <a16:creationId xmlns:a16="http://schemas.microsoft.com/office/drawing/2014/main" id="{B9A16D3E-C267-4A8B-B1C6-7812872DF99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5793146"/>
            <a:ext cx="11097491" cy="4801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Nuôi lợn lấy thịt, người chăn nuôi sẽ chọn giống lợn nào? Vì sao?</a:t>
            </a: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F75EF025-D02E-4B8C-B942-1461D87BAD1D}"/>
              </a:ext>
            </a:extLst>
          </p:cNvPr>
          <p:cNvSpPr txBox="1">
            <a:spLocks/>
          </p:cNvSpPr>
          <p:nvPr/>
        </p:nvSpPr>
        <p:spPr>
          <a:xfrm>
            <a:off x="581523" y="191424"/>
            <a:ext cx="9144000" cy="484187"/>
          </a:xfrm>
          <a:prstGeom prst="rect">
            <a:avLst/>
          </a:prstGeom>
          <a:ln/>
        </p:spPr>
        <p:txBody>
          <a:bodyPr vert="horz" wrap="square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066800" indent="-1066800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I. KHÁI NIỆM VỀ CHỌN GIỐNG VẬT NUÔI</a:t>
            </a:r>
            <a:b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</a:b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" name="Text Box 24">
            <a:extLst>
              <a:ext uri="{FF2B5EF4-FFF2-40B4-BE49-F238E27FC236}">
                <a16:creationId xmlns:a16="http://schemas.microsoft.com/office/drawing/2014/main" id="{393F3B15-D007-4747-990B-95B1760CA759}"/>
              </a:ext>
            </a:extLst>
          </p:cNvPr>
          <p:cNvSpPr txBox="1"/>
          <p:nvPr/>
        </p:nvSpPr>
        <p:spPr>
          <a:xfrm>
            <a:off x="775855" y="6273277"/>
            <a:ext cx="9885586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Nuôi lợn nái,  người chăn nuôi sẽ chọn giống lợn nào? Vì sao?</a:t>
            </a:r>
          </a:p>
        </p:txBody>
      </p:sp>
    </p:spTree>
    <p:extLst>
      <p:ext uri="{BB962C8B-B14F-4D97-AF65-F5344CB8AC3E}">
        <p14:creationId xmlns:p14="http://schemas.microsoft.com/office/powerpoint/2010/main" val="2569722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roup 27">
            <a:extLst>
              <a:ext uri="{FF2B5EF4-FFF2-40B4-BE49-F238E27FC236}">
                <a16:creationId xmlns:a16="http://schemas.microsoft.com/office/drawing/2014/main" id="{1A37E5E1-3744-4EBD-8D62-36EB1DD4C7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0495307"/>
              </p:ext>
            </p:extLst>
          </p:nvPr>
        </p:nvGraphicFramePr>
        <p:xfrm>
          <a:off x="621465" y="185595"/>
          <a:ext cx="11052464" cy="5641396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2529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175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05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77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8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Mục</a:t>
                      </a:r>
                      <a:r>
                        <a:rPr kumimoji="0" lang="en-US" sz="2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 </a:t>
                      </a:r>
                      <a:r>
                        <a:rPr kumimoji="0" lang="en-US" sz="28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đích</a:t>
                      </a:r>
                      <a:r>
                        <a:rPr kumimoji="0" lang="en-US" sz="2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 </a:t>
                      </a:r>
                      <a:r>
                        <a:rPr kumimoji="0" lang="en-US" sz="28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nuôi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8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2A0EA2"/>
                          </a:solidFill>
                          <a:effectLst/>
                        </a:rPr>
                        <a:t>Giống</a:t>
                      </a:r>
                      <a:r>
                        <a:rPr kumimoji="0" lang="en-US" sz="2800" b="1" u="none" strike="noStrike" cap="none" normalizeH="0" baseline="0" dirty="0">
                          <a:ln>
                            <a:noFill/>
                          </a:ln>
                          <a:solidFill>
                            <a:srgbClr val="2A0EA2"/>
                          </a:solidFill>
                          <a:effectLst/>
                        </a:rPr>
                        <a:t> </a:t>
                      </a:r>
                      <a:r>
                        <a:rPr kumimoji="0" lang="en-US" sz="28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2A0EA2"/>
                          </a:solidFill>
                          <a:effectLst/>
                        </a:rPr>
                        <a:t>lợn</a:t>
                      </a:r>
                      <a:r>
                        <a:rPr kumimoji="0" lang="en-US" sz="2800" b="1" u="none" strike="noStrike" cap="none" normalizeH="0" baseline="0" dirty="0">
                          <a:ln>
                            <a:noFill/>
                          </a:ln>
                          <a:solidFill>
                            <a:srgbClr val="2A0EA2"/>
                          </a:solidFill>
                          <a:effectLst/>
                        </a:rPr>
                        <a:t> </a:t>
                      </a:r>
                      <a:endParaRPr kumimoji="0" lang="en-US" sz="2800" b="1" i="1" u="none" strike="noStrike" cap="none" normalizeH="0" baseline="0" dirty="0">
                        <a:ln>
                          <a:noFill/>
                        </a:ln>
                        <a:solidFill>
                          <a:srgbClr val="2A0EA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8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2A0EA2"/>
                          </a:solidFill>
                          <a:effectLst/>
                        </a:rPr>
                        <a:t>Năng</a:t>
                      </a:r>
                      <a:r>
                        <a:rPr kumimoji="0" lang="en-US" sz="2800" b="1" u="none" strike="noStrike" cap="none" normalizeH="0" baseline="0" dirty="0">
                          <a:ln>
                            <a:noFill/>
                          </a:ln>
                          <a:solidFill>
                            <a:srgbClr val="2A0EA2"/>
                          </a:solidFill>
                          <a:effectLst/>
                        </a:rPr>
                        <a:t> </a:t>
                      </a:r>
                      <a:r>
                        <a:rPr kumimoji="0" lang="en-US" sz="28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2A0EA2"/>
                          </a:solidFill>
                          <a:effectLst/>
                        </a:rPr>
                        <a:t>suất</a:t>
                      </a:r>
                      <a:endParaRPr kumimoji="0" lang="en-US" sz="2800" b="1" i="1" u="none" strike="noStrike" cap="none" normalizeH="0" baseline="0" dirty="0">
                        <a:ln>
                          <a:noFill/>
                        </a:ln>
                        <a:solidFill>
                          <a:srgbClr val="2A0EA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60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kumimoji="0" lang="en-US" sz="2800" b="1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kumimoji="0" lang="en-US" sz="2800" b="1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8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</a:rPr>
                        <a:t>Giống</a:t>
                      </a:r>
                      <a:r>
                        <a:rPr kumimoji="0" lang="en-US" sz="2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kumimoji="0" lang="en-US" sz="28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</a:rPr>
                        <a:t>lợn</a:t>
                      </a:r>
                      <a:r>
                        <a:rPr kumimoji="0" lang="en-US" sz="2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kumimoji="0" lang="en-US" sz="28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</a:rPr>
                        <a:t>để</a:t>
                      </a:r>
                      <a:r>
                        <a:rPr kumimoji="0" lang="en-US" sz="2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kumimoji="0" lang="en-US" sz="28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</a:rPr>
                        <a:t>nái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kumimoji="0" lang="en-US" sz="2800" b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kumimoji="0" lang="en-US" sz="2800" b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it-IT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Lợn đẻ </a:t>
                      </a:r>
                      <a:r>
                        <a:rPr lang="it-IT" sz="3200" b="1" dirty="0">
                          <a:solidFill>
                            <a:srgbClr val="2A0EA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10-16</a:t>
                      </a:r>
                      <a:r>
                        <a:rPr lang="it-IT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con/</a:t>
                      </a:r>
                      <a:r>
                        <a:rPr lang="it-IT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lứa</a:t>
                      </a:r>
                      <a:r>
                        <a:rPr lang="it-IT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nuôi con khéo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7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kumimoji="0" lang="en-US" sz="2800" b="1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kumimoji="0" lang="en-US" sz="2800" b="1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8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</a:rPr>
                        <a:t>Giống</a:t>
                      </a:r>
                      <a:r>
                        <a:rPr kumimoji="0" lang="en-US" sz="2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kumimoji="0" lang="en-US" sz="28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</a:rPr>
                        <a:t>lợn</a:t>
                      </a:r>
                      <a:r>
                        <a:rPr kumimoji="0" lang="en-US" sz="2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kumimoji="0" lang="en-US" sz="28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</a:rPr>
                        <a:t>để</a:t>
                      </a:r>
                      <a:r>
                        <a:rPr kumimoji="0" lang="en-US" sz="2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kumimoji="0" lang="en-US" sz="28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</a:rPr>
                        <a:t>lấy</a:t>
                      </a:r>
                      <a:r>
                        <a:rPr kumimoji="0" lang="en-US" sz="2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kumimoji="0" lang="en-US" sz="28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</a:rPr>
                        <a:t>thịt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kumimoji="0" lang="en-US" sz="2800" b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kumimoji="0" lang="en-US" sz="2800" b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lang="en-US" sz="3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Nuôi</a:t>
                      </a:r>
                      <a:r>
                        <a:rPr lang="en-US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>
                          <a:solidFill>
                            <a:srgbClr val="2A0EA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en-US" sz="3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tháng</a:t>
                      </a:r>
                      <a:r>
                        <a:rPr lang="en-US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3200" b="1" dirty="0">
                          <a:solidFill>
                            <a:srgbClr val="2A0EA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r>
                        <a:rPr lang="en-US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kg</a:t>
                      </a:r>
                    </a:p>
                    <a:p>
                      <a:pPr marL="0" inden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lang="en-US" sz="3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Tỉ</a:t>
                      </a:r>
                      <a:r>
                        <a:rPr lang="en-US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</a:t>
                      </a:r>
                      <a:r>
                        <a:rPr lang="en-US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nạc</a:t>
                      </a:r>
                      <a:r>
                        <a:rPr lang="en-US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56%</a:t>
                      </a:r>
                      <a:endParaRPr lang="en-US" sz="32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2" name="Picture 15" descr="mongcai1">
            <a:extLst>
              <a:ext uri="{FF2B5EF4-FFF2-40B4-BE49-F238E27FC236}">
                <a16:creationId xmlns:a16="http://schemas.microsoft.com/office/drawing/2014/main" id="{47BC5518-0FD6-4F3F-BB87-613EF39F22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0245"/>
          <a:stretch/>
        </p:blipFill>
        <p:spPr>
          <a:xfrm>
            <a:off x="4036259" y="851618"/>
            <a:ext cx="3500455" cy="232219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" name="Picture 8">
            <a:extLst>
              <a:ext uri="{FF2B5EF4-FFF2-40B4-BE49-F238E27FC236}">
                <a16:creationId xmlns:a16="http://schemas.microsoft.com/office/drawing/2014/main" id="{C3A7BE34-898C-4720-80E0-6798C1187B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6134" y="3323416"/>
            <a:ext cx="3440704" cy="2477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 Box 20">
            <a:extLst>
              <a:ext uri="{FF2B5EF4-FFF2-40B4-BE49-F238E27FC236}">
                <a16:creationId xmlns:a16="http://schemas.microsoft.com/office/drawing/2014/main" id="{D39B8E05-2CC2-4F42-9162-34BFC5659F42}"/>
              </a:ext>
            </a:extLst>
          </p:cNvPr>
          <p:cNvSpPr txBox="1"/>
          <p:nvPr/>
        </p:nvSpPr>
        <p:spPr>
          <a:xfrm>
            <a:off x="4802793" y="5339027"/>
            <a:ext cx="2689809" cy="461665"/>
          </a:xfrm>
          <a:prstGeom prst="rect">
            <a:avLst/>
          </a:prstGeom>
          <a:solidFill>
            <a:srgbClr val="B6D5D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400" dirty="0" err="1">
                <a:latin typeface="Times New Roman" panose="02020603050405020304" pitchFamily="18" charset="0"/>
              </a:rPr>
              <a:t>Lợn</a:t>
            </a:r>
            <a:r>
              <a:rPr sz="2400" dirty="0">
                <a:latin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</a:rPr>
              <a:t>Lan </a:t>
            </a:r>
            <a:r>
              <a:rPr lang="en-US" sz="2400" dirty="0" err="1">
                <a:latin typeface="Times New Roman" panose="02020603050405020304" pitchFamily="18" charset="0"/>
              </a:rPr>
              <a:t>đơ</a:t>
            </a:r>
            <a:r>
              <a:rPr lang="en-US" sz="2400" dirty="0">
                <a:latin typeface="Times New Roman" panose="02020603050405020304" pitchFamily="18" charset="0"/>
              </a:rPr>
              <a:t> rat</a:t>
            </a:r>
            <a:endParaRPr sz="2400" dirty="0">
              <a:latin typeface="Times New Roman" panose="02020603050405020304" pitchFamily="18" charset="0"/>
            </a:endParaRPr>
          </a:p>
        </p:txBody>
      </p:sp>
      <p:sp>
        <p:nvSpPr>
          <p:cNvPr id="15" name="Text Box 22">
            <a:extLst>
              <a:ext uri="{FF2B5EF4-FFF2-40B4-BE49-F238E27FC236}">
                <a16:creationId xmlns:a16="http://schemas.microsoft.com/office/drawing/2014/main" id="{39CF4C4F-E89B-4A28-AA31-E1530B9B6C15}"/>
              </a:ext>
            </a:extLst>
          </p:cNvPr>
          <p:cNvSpPr txBox="1"/>
          <p:nvPr/>
        </p:nvSpPr>
        <p:spPr>
          <a:xfrm>
            <a:off x="4422708" y="2607903"/>
            <a:ext cx="2444959" cy="523220"/>
          </a:xfrm>
          <a:prstGeom prst="rect">
            <a:avLst/>
          </a:prstGeom>
          <a:solidFill>
            <a:srgbClr val="B6D5D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800" dirty="0">
                <a:latin typeface="Times New Roman" panose="02020603050405020304" pitchFamily="18" charset="0"/>
              </a:rPr>
              <a:t>Lợn Móng Cái</a:t>
            </a:r>
          </a:p>
        </p:txBody>
      </p:sp>
      <p:sp>
        <p:nvSpPr>
          <p:cNvPr id="17" name="Text Box 34">
            <a:extLst>
              <a:ext uri="{FF2B5EF4-FFF2-40B4-BE49-F238E27FC236}">
                <a16:creationId xmlns:a16="http://schemas.microsoft.com/office/drawing/2014/main" id="{4C42EA77-D205-41CE-A4CD-A7C37E6500D0}"/>
              </a:ext>
            </a:extLst>
          </p:cNvPr>
          <p:cNvSpPr txBox="1"/>
          <p:nvPr/>
        </p:nvSpPr>
        <p:spPr>
          <a:xfrm>
            <a:off x="1346717" y="6012585"/>
            <a:ext cx="10280072" cy="584775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3200" dirty="0">
                <a:solidFill>
                  <a:srgbClr val="2A0EA2"/>
                </a:solidFill>
                <a:latin typeface="Times New Roman" panose="02020603050405020304" pitchFamily="18" charset="0"/>
              </a:rPr>
              <a:t>Muốn chọn giống vật nuôi, người chăn nuôi căn cứ vào đâu?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5E974B6D-52CA-425D-A31E-97EA2DB71AA9}"/>
              </a:ext>
            </a:extLst>
          </p:cNvPr>
          <p:cNvSpPr/>
          <p:nvPr/>
        </p:nvSpPr>
        <p:spPr>
          <a:xfrm>
            <a:off x="392486" y="8655"/>
            <a:ext cx="2932605" cy="851618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1"/>
            <a:chOff x="0" y="0"/>
            <a:chExt cx="12192000" cy="6858001"/>
          </a:xfrm>
        </p:grpSpPr>
        <p:sp>
          <p:nvSpPr>
            <p:cNvPr id="3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7C9BA"/>
            </a:solidFill>
            <a:ln>
              <a:solidFill>
                <a:srgbClr val="F7C9B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0" y="2616558"/>
              <a:ext cx="9144000" cy="4241443"/>
              <a:chOff x="0" y="2616558"/>
              <a:chExt cx="9144000" cy="4241443"/>
            </a:xfrm>
          </p:grpSpPr>
          <p:pic>
            <p:nvPicPr>
              <p:cNvPr id="5" name="Picture 4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4356" t="-188" b="27512"/>
              <a:stretch>
                <a:fillRect/>
              </a:stretch>
            </p:blipFill>
            <p:spPr>
              <a:xfrm>
                <a:off x="0" y="2616559"/>
                <a:ext cx="2693435" cy="4241442"/>
              </a:xfrm>
              <a:prstGeom prst="rect">
                <a:avLst/>
              </a:prstGeom>
            </p:spPr>
          </p:pic>
          <p:pic>
            <p:nvPicPr>
              <p:cNvPr id="7" name="Picture 6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61847"/>
              <a:stretch>
                <a:fillRect/>
              </a:stretch>
            </p:blipFill>
            <p:spPr>
              <a:xfrm>
                <a:off x="2693435" y="2616558"/>
                <a:ext cx="6450565" cy="4241442"/>
              </a:xfrm>
              <a:prstGeom prst="rect">
                <a:avLst/>
              </a:prstGeom>
            </p:spPr>
          </p:pic>
          <p:pic>
            <p:nvPicPr>
              <p:cNvPr id="8" name="Picture 7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4356" t="-188" r="18701" b="27512"/>
              <a:stretch>
                <a:fillRect/>
              </a:stretch>
            </p:blipFill>
            <p:spPr>
              <a:xfrm flipH="1">
                <a:off x="2125011" y="3580326"/>
                <a:ext cx="1899395" cy="3277673"/>
              </a:xfrm>
              <a:prstGeom prst="rect">
                <a:avLst/>
              </a:prstGeom>
            </p:spPr>
          </p:pic>
        </p:grpSp>
      </p:grpSp>
      <p:sp>
        <p:nvSpPr>
          <p:cNvPr id="10" name="Rectangle 5">
            <a:extLst>
              <a:ext uri="{FF2B5EF4-FFF2-40B4-BE49-F238E27FC236}">
                <a16:creationId xmlns:a16="http://schemas.microsoft.com/office/drawing/2014/main" id="{E592D674-C953-4E1C-8645-1AB7596EDC26}"/>
              </a:ext>
            </a:extLst>
          </p:cNvPr>
          <p:cNvSpPr/>
          <p:nvPr/>
        </p:nvSpPr>
        <p:spPr>
          <a:xfrm>
            <a:off x="1039091" y="1769629"/>
            <a:ext cx="9864436" cy="2123658"/>
          </a:xfrm>
          <a:prstGeom prst="rect">
            <a:avLst/>
          </a:prstGeom>
          <a:solidFill>
            <a:srgbClr val="CCECFF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sz="4400" b="1" dirty="0">
                <a:solidFill>
                  <a:srgbClr val="FF33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 </a:t>
            </a:r>
            <a:r>
              <a:rPr sz="44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Chọn giống vật nuôi là căn cứ vào mục đích chăn nuôi để chọn con đực và con cái tốt giữ lại làm giống.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73663-85AF-41D1-94F4-6B95A276E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A88B6EE-0CF2-44E2-8F41-8C4957E68A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6727" y="129410"/>
            <a:ext cx="7231115" cy="5332948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4FF4DEA-4828-4C65-B27E-89631BC1F99B}"/>
              </a:ext>
            </a:extLst>
          </p:cNvPr>
          <p:cNvSpPr txBox="1"/>
          <p:nvPr/>
        </p:nvSpPr>
        <p:spPr>
          <a:xfrm>
            <a:off x="1115291" y="5651372"/>
            <a:ext cx="996141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 i="0" dirty="0" err="1">
                <a:solidFill>
                  <a:srgbClr val="002060"/>
                </a:solidFill>
                <a:effectLst/>
              </a:rPr>
              <a:t>Bò</a:t>
            </a:r>
            <a:r>
              <a:rPr lang="en-US" sz="3200" b="0" i="0" dirty="0">
                <a:solidFill>
                  <a:srgbClr val="002060"/>
                </a:solidFill>
                <a:effectLst/>
              </a:rPr>
              <a:t> </a:t>
            </a:r>
            <a:r>
              <a:rPr lang="en-US" sz="3200" b="0" i="0" dirty="0" err="1">
                <a:solidFill>
                  <a:srgbClr val="002060"/>
                </a:solidFill>
                <a:effectLst/>
              </a:rPr>
              <a:t>sữa</a:t>
            </a:r>
            <a:r>
              <a:rPr lang="en-US" sz="3200" b="0" i="0" dirty="0">
                <a:solidFill>
                  <a:srgbClr val="002060"/>
                </a:solidFill>
                <a:effectLst/>
              </a:rPr>
              <a:t> </a:t>
            </a:r>
            <a:r>
              <a:rPr lang="en-US" sz="3200" b="0" i="0" dirty="0" err="1">
                <a:solidFill>
                  <a:srgbClr val="002060"/>
                </a:solidFill>
                <a:effectLst/>
              </a:rPr>
              <a:t>Hà</a:t>
            </a:r>
            <a:r>
              <a:rPr lang="en-US" sz="3200" b="0" i="0" dirty="0">
                <a:solidFill>
                  <a:srgbClr val="002060"/>
                </a:solidFill>
                <a:effectLst/>
              </a:rPr>
              <a:t> Lan </a:t>
            </a:r>
            <a:r>
              <a:rPr lang="en-US" sz="3200" b="0" i="0" dirty="0" err="1">
                <a:solidFill>
                  <a:srgbClr val="002060"/>
                </a:solidFill>
                <a:effectLst/>
              </a:rPr>
              <a:t>nuôi</a:t>
            </a:r>
            <a:r>
              <a:rPr lang="en-US" sz="3200" b="0" i="0" dirty="0">
                <a:solidFill>
                  <a:srgbClr val="002060"/>
                </a:solidFill>
                <a:effectLst/>
              </a:rPr>
              <a:t> ở VN </a:t>
            </a:r>
            <a:r>
              <a:rPr lang="vi-VN" sz="3200" b="0" i="0" dirty="0">
                <a:solidFill>
                  <a:srgbClr val="002060"/>
                </a:solidFill>
                <a:effectLst/>
              </a:rPr>
              <a:t>năng suất mỗi ngày trung bình 15 lít, chu kỳ 300 ngày cho 3.600 – 4.000 lít sữa tươi.</a:t>
            </a:r>
            <a:endParaRPr lang="en-US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958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C32A1-8A12-47E8-AFB4-6CACA6D1F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1302D-C7D5-44BF-BE75-420FF2B304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5222153"/>
            <a:ext cx="10515600" cy="146959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</a:rPr>
              <a:t>Gà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</a:rPr>
              <a:t> Ta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</a:rPr>
              <a:t>vàng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</a:rPr>
              <a:t> : t</a:t>
            </a:r>
            <a:r>
              <a:rPr lang="vi-VN" sz="320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rọng lượng trưởng thành con mái nặng 1,8 – 2 kg/con, con trống nặng 2,5 – 3 kg/con. Sản lượng trứng 70 - 90 quả/mái/năm</a:t>
            </a:r>
            <a:endParaRPr lang="en-US" sz="3200" dirty="0">
              <a:solidFill>
                <a:srgbClr val="00206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91422C-3694-4BC9-97DE-9E56D08A89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8045" y="182273"/>
            <a:ext cx="4980709" cy="4980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76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3">
            <a:extLst>
              <a:ext uri="{FF2B5EF4-FFF2-40B4-BE49-F238E27FC236}">
                <a16:creationId xmlns:a16="http://schemas.microsoft.com/office/drawing/2014/main" id="{B8134F42-9045-4E02-8625-68A4B71AB971}"/>
              </a:ext>
            </a:extLst>
          </p:cNvPr>
          <p:cNvSpPr txBox="1"/>
          <p:nvPr/>
        </p:nvSpPr>
        <p:spPr>
          <a:xfrm>
            <a:off x="493485" y="215221"/>
            <a:ext cx="10515601" cy="13234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II. MỘT SỐ PHƯƠNG PHÁP CHỌN GIỐNG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VẬT NUÔI</a:t>
            </a:r>
          </a:p>
          <a:p>
            <a:pPr algn="just" eaLnBrk="1" hangingPunct="1">
              <a:spcBef>
                <a:spcPct val="50000"/>
              </a:spcBef>
            </a:pPr>
            <a:r>
              <a:rPr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	</a:t>
            </a:r>
            <a:endParaRPr sz="3600" b="1" u="sng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" name="Text Box 4">
            <a:extLst>
              <a:ext uri="{FF2B5EF4-FFF2-40B4-BE49-F238E27FC236}">
                <a16:creationId xmlns:a16="http://schemas.microsoft.com/office/drawing/2014/main" id="{C49ABC89-ED46-4DB5-AE5A-F3FF263ECFAF}"/>
              </a:ext>
            </a:extLst>
          </p:cNvPr>
          <p:cNvSpPr txBox="1"/>
          <p:nvPr/>
        </p:nvSpPr>
        <p:spPr>
          <a:xfrm>
            <a:off x="1369785" y="1181472"/>
            <a:ext cx="87630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sz="3200" b="1" dirty="0">
                <a:solidFill>
                  <a:srgbClr val="660066"/>
                </a:solidFill>
                <a:latin typeface="Times New Roman" panose="02020603050405020304" pitchFamily="18" charset="0"/>
              </a:rPr>
              <a:t>Kể tên một số phương pháp chọn giống vật nuôi?</a:t>
            </a:r>
          </a:p>
        </p:txBody>
      </p:sp>
      <p:sp>
        <p:nvSpPr>
          <p:cNvPr id="13" name="Text Box 5">
            <a:extLst>
              <a:ext uri="{FF2B5EF4-FFF2-40B4-BE49-F238E27FC236}">
                <a16:creationId xmlns:a16="http://schemas.microsoft.com/office/drawing/2014/main" id="{636017E5-264E-4272-A3BF-2BC63EEBE393}"/>
              </a:ext>
            </a:extLst>
          </p:cNvPr>
          <p:cNvSpPr txBox="1"/>
          <p:nvPr/>
        </p:nvSpPr>
        <p:spPr>
          <a:xfrm>
            <a:off x="1369954" y="2809787"/>
            <a:ext cx="3002000" cy="1077218"/>
          </a:xfrm>
          <a:prstGeom prst="rect">
            <a:avLst/>
          </a:prstGeom>
          <a:noFill/>
          <a:ln w="120650" cap="flat" cmpd="thickThin">
            <a:solidFill>
              <a:srgbClr val="660033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sz="3200" b="1" dirty="0">
                <a:solidFill>
                  <a:srgbClr val="003300"/>
                </a:solidFill>
                <a:latin typeface="Times New Roman" panose="02020603050405020304" pitchFamily="18" charset="0"/>
              </a:rPr>
              <a:t>Chọn giống</a:t>
            </a:r>
          </a:p>
          <a:p>
            <a:pPr algn="ctr" eaLnBrk="1" hangingPunct="1"/>
            <a:r>
              <a:rPr sz="3200" b="1" dirty="0">
                <a:solidFill>
                  <a:srgbClr val="003300"/>
                </a:solidFill>
                <a:latin typeface="Times New Roman" panose="02020603050405020304" pitchFamily="18" charset="0"/>
              </a:rPr>
              <a:t>vật nuôi</a:t>
            </a:r>
          </a:p>
        </p:txBody>
      </p:sp>
      <p:sp>
        <p:nvSpPr>
          <p:cNvPr id="14" name="Line 8">
            <a:extLst>
              <a:ext uri="{FF2B5EF4-FFF2-40B4-BE49-F238E27FC236}">
                <a16:creationId xmlns:a16="http://schemas.microsoft.com/office/drawing/2014/main" id="{78CB9AD4-0D09-4A1A-879E-0EE6E9D677B0}"/>
              </a:ext>
            </a:extLst>
          </p:cNvPr>
          <p:cNvSpPr/>
          <p:nvPr/>
        </p:nvSpPr>
        <p:spPr>
          <a:xfrm>
            <a:off x="4457700" y="3437295"/>
            <a:ext cx="1104900" cy="511737"/>
          </a:xfrm>
          <a:prstGeom prst="line">
            <a:avLst/>
          </a:prstGeom>
          <a:ln w="57150" cap="flat" cmpd="sng">
            <a:solidFill>
              <a:srgbClr val="0066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5" name="Text Box 9">
            <a:extLst>
              <a:ext uri="{FF2B5EF4-FFF2-40B4-BE49-F238E27FC236}">
                <a16:creationId xmlns:a16="http://schemas.microsoft.com/office/drawing/2014/main" id="{5A7942D1-703D-4817-85E3-E609BE9E05F6}"/>
              </a:ext>
            </a:extLst>
          </p:cNvPr>
          <p:cNvSpPr txBox="1"/>
          <p:nvPr/>
        </p:nvSpPr>
        <p:spPr>
          <a:xfrm>
            <a:off x="5562600" y="2513371"/>
            <a:ext cx="4149824" cy="584775"/>
          </a:xfrm>
          <a:prstGeom prst="rect">
            <a:avLst/>
          </a:prstGeom>
          <a:noFill/>
          <a:ln w="28575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sz="3200" b="1" dirty="0">
                <a:solidFill>
                  <a:srgbClr val="003300"/>
                </a:solidFill>
                <a:latin typeface="Times New Roman" panose="02020603050405020304" pitchFamily="18" charset="0"/>
              </a:rPr>
              <a:t>Chọn lọc hàng loạt</a:t>
            </a:r>
          </a:p>
        </p:txBody>
      </p:sp>
      <p:sp>
        <p:nvSpPr>
          <p:cNvPr id="16" name="Text Box 10">
            <a:extLst>
              <a:ext uri="{FF2B5EF4-FFF2-40B4-BE49-F238E27FC236}">
                <a16:creationId xmlns:a16="http://schemas.microsoft.com/office/drawing/2014/main" id="{AEF27641-92A5-46D8-89D6-816291BDBCFF}"/>
              </a:ext>
            </a:extLst>
          </p:cNvPr>
          <p:cNvSpPr txBox="1"/>
          <p:nvPr/>
        </p:nvSpPr>
        <p:spPr>
          <a:xfrm>
            <a:off x="5562600" y="3348396"/>
            <a:ext cx="4149824" cy="1077218"/>
          </a:xfrm>
          <a:prstGeom prst="rect">
            <a:avLst/>
          </a:prstGeom>
          <a:noFill/>
          <a:ln w="28575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sz="3200" b="1" dirty="0">
                <a:solidFill>
                  <a:srgbClr val="003300"/>
                </a:solidFill>
                <a:latin typeface="Times New Roman" panose="02020603050405020304" pitchFamily="18" charset="0"/>
              </a:rPr>
              <a:t>Kiểm tra năng suất</a:t>
            </a:r>
          </a:p>
          <a:p>
            <a:pPr eaLnBrk="1" hangingPunct="1"/>
            <a:r>
              <a:rPr sz="3200" b="1" dirty="0">
                <a:solidFill>
                  <a:srgbClr val="003300"/>
                </a:solidFill>
                <a:latin typeface="Times New Roman" panose="02020603050405020304" pitchFamily="18" charset="0"/>
              </a:rPr>
              <a:t>(Kiểm tra cá thể)</a:t>
            </a:r>
          </a:p>
        </p:txBody>
      </p:sp>
      <p:sp>
        <p:nvSpPr>
          <p:cNvPr id="17" name="Line 7">
            <a:extLst>
              <a:ext uri="{FF2B5EF4-FFF2-40B4-BE49-F238E27FC236}">
                <a16:creationId xmlns:a16="http://schemas.microsoft.com/office/drawing/2014/main" id="{E2B94124-5A13-4E00-9974-17A0BBA517E5}"/>
              </a:ext>
            </a:extLst>
          </p:cNvPr>
          <p:cNvSpPr/>
          <p:nvPr/>
        </p:nvSpPr>
        <p:spPr>
          <a:xfrm flipV="1">
            <a:off x="4371954" y="2731922"/>
            <a:ext cx="1190646" cy="697077"/>
          </a:xfrm>
          <a:prstGeom prst="line">
            <a:avLst/>
          </a:prstGeom>
          <a:ln w="57150" cap="flat" cmpd="sng">
            <a:solidFill>
              <a:srgbClr val="006600"/>
            </a:solidFill>
            <a:prstDash val="solid"/>
            <a:headEnd type="none" w="med" len="med"/>
            <a:tailEnd type="triangle" w="med" len="med"/>
          </a:ln>
        </p:spPr>
      </p:sp>
    </p:spTree>
    <p:extLst>
      <p:ext uri="{BB962C8B-B14F-4D97-AF65-F5344CB8AC3E}">
        <p14:creationId xmlns:p14="http://schemas.microsoft.com/office/powerpoint/2010/main" val="1919976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09C21-8E57-4680-8E68-5500DD8CF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03EA1-492A-4268-85C9-59EE04A87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B82A7720-2DDA-4346-BF50-D59CC3721A07}"/>
              </a:ext>
            </a:extLst>
          </p:cNvPr>
          <p:cNvSpPr txBox="1"/>
          <p:nvPr/>
        </p:nvSpPr>
        <p:spPr>
          <a:xfrm>
            <a:off x="3927764" y="262949"/>
            <a:ext cx="4398818" cy="584775"/>
          </a:xfrm>
          <a:prstGeom prst="rect">
            <a:avLst/>
          </a:prstGeom>
          <a:solidFill>
            <a:srgbClr val="FFC000"/>
          </a:solidFill>
          <a:ln w="9525">
            <a:noFill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sz="3200" b="1" dirty="0">
                <a:solidFill>
                  <a:srgbClr val="003300"/>
                </a:solidFill>
                <a:latin typeface="Times New Roman" panose="02020603050405020304" pitchFamily="18" charset="0"/>
              </a:rPr>
              <a:t>Chọn lọc </a:t>
            </a:r>
            <a:r>
              <a:rPr sz="3200" b="1" dirty="0" err="1">
                <a:solidFill>
                  <a:srgbClr val="003300"/>
                </a:solidFill>
                <a:latin typeface="Times New Roman" panose="02020603050405020304" pitchFamily="18" charset="0"/>
              </a:rPr>
              <a:t>hàng</a:t>
            </a:r>
            <a:r>
              <a:rPr sz="3200" b="1" dirty="0">
                <a:solidFill>
                  <a:srgbClr val="003300"/>
                </a:solidFill>
                <a:latin typeface="Times New Roman" panose="02020603050405020304" pitchFamily="18" charset="0"/>
              </a:rPr>
              <a:t> </a:t>
            </a:r>
            <a:r>
              <a:rPr sz="3200" b="1" dirty="0" err="1">
                <a:solidFill>
                  <a:srgbClr val="003300"/>
                </a:solidFill>
                <a:latin typeface="Times New Roman" panose="02020603050405020304" pitchFamily="18" charset="0"/>
              </a:rPr>
              <a:t>loạt</a:t>
            </a:r>
            <a:endParaRPr sz="3200" b="1" dirty="0">
              <a:solidFill>
                <a:srgbClr val="0033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5" name="Group 170">
            <a:extLst>
              <a:ext uri="{FF2B5EF4-FFF2-40B4-BE49-F238E27FC236}">
                <a16:creationId xmlns:a16="http://schemas.microsoft.com/office/drawing/2014/main" id="{D093FF6A-866B-4643-8CFA-17BEDD560C91}"/>
              </a:ext>
            </a:extLst>
          </p:cNvPr>
          <p:cNvGrpSpPr/>
          <p:nvPr/>
        </p:nvGrpSpPr>
        <p:grpSpPr>
          <a:xfrm>
            <a:off x="2057400" y="1032092"/>
            <a:ext cx="7315200" cy="4343400"/>
            <a:chOff x="336" y="960"/>
            <a:chExt cx="4608" cy="2736"/>
          </a:xfrm>
        </p:grpSpPr>
        <p:sp>
          <p:nvSpPr>
            <p:cNvPr id="6" name="Text Box 93">
              <a:extLst>
                <a:ext uri="{FF2B5EF4-FFF2-40B4-BE49-F238E27FC236}">
                  <a16:creationId xmlns:a16="http://schemas.microsoft.com/office/drawing/2014/main" id="{D0A91760-D8FA-496D-BFF0-6BE5B30341DF}"/>
                </a:ext>
              </a:extLst>
            </p:cNvPr>
            <p:cNvSpPr txBox="1"/>
            <p:nvPr/>
          </p:nvSpPr>
          <p:spPr>
            <a:xfrm>
              <a:off x="2040" y="960"/>
              <a:ext cx="1968" cy="403"/>
            </a:xfrm>
            <a:prstGeom prst="rect">
              <a:avLst/>
            </a:prstGeom>
            <a:noFill/>
            <a:ln w="120650" cap="flat" cmpd="thickThin">
              <a:solidFill>
                <a:srgbClr val="0066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sz="2800" b="1" dirty="0">
                  <a:solidFill>
                    <a:srgbClr val="000066"/>
                  </a:solidFill>
                  <a:latin typeface="Times New Roman" panose="02020603050405020304" pitchFamily="18" charset="0"/>
                </a:rPr>
                <a:t>ĐÀN VẬT NUÔI</a:t>
              </a:r>
            </a:p>
          </p:txBody>
        </p:sp>
        <p:sp>
          <p:nvSpPr>
            <p:cNvPr id="7" name="Rectangle 104">
              <a:extLst>
                <a:ext uri="{FF2B5EF4-FFF2-40B4-BE49-F238E27FC236}">
                  <a16:creationId xmlns:a16="http://schemas.microsoft.com/office/drawing/2014/main" id="{9B72D491-18A9-4C7C-8CD6-4BE5F210CAE4}"/>
                </a:ext>
              </a:extLst>
            </p:cNvPr>
            <p:cNvSpPr/>
            <p:nvPr/>
          </p:nvSpPr>
          <p:spPr>
            <a:xfrm>
              <a:off x="4560" y="1888"/>
              <a:ext cx="384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rgbClr val="F23914"/>
                </a:buClr>
                <a:buSzPct val="150000"/>
                <a:buFont typeface="Wingdings" panose="05000000000000000000" pitchFamily="2" charset="2"/>
              </a:pPr>
              <a:r>
                <a:rPr sz="2700" dirty="0">
                  <a:solidFill>
                    <a:srgbClr val="663300"/>
                  </a:solidFill>
                  <a:latin typeface="Arial" panose="020B0604020202020204" pitchFamily="34" charset="0"/>
                </a:rPr>
                <a:t>10</a:t>
              </a:r>
            </a:p>
          </p:txBody>
        </p:sp>
        <p:sp>
          <p:nvSpPr>
            <p:cNvPr id="8" name="Rectangle 103">
              <a:extLst>
                <a:ext uri="{FF2B5EF4-FFF2-40B4-BE49-F238E27FC236}">
                  <a16:creationId xmlns:a16="http://schemas.microsoft.com/office/drawing/2014/main" id="{9EE0B35A-3977-4572-B57C-529FE63319B2}"/>
                </a:ext>
              </a:extLst>
            </p:cNvPr>
            <p:cNvSpPr/>
            <p:nvPr/>
          </p:nvSpPr>
          <p:spPr>
            <a:xfrm>
              <a:off x="4176" y="1888"/>
              <a:ext cx="384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rgbClr val="F23914"/>
                </a:buClr>
                <a:buSzPct val="150000"/>
                <a:buFont typeface="Wingdings" panose="05000000000000000000" pitchFamily="2" charset="2"/>
              </a:pPr>
              <a:r>
                <a:rPr sz="2700" dirty="0">
                  <a:solidFill>
                    <a:srgbClr val="663300"/>
                  </a:solidFill>
                  <a:latin typeface="Arial" panose="020B0604020202020204" pitchFamily="34" charset="0"/>
                </a:rPr>
                <a:t>9</a:t>
              </a:r>
            </a:p>
          </p:txBody>
        </p:sp>
        <p:sp>
          <p:nvSpPr>
            <p:cNvPr id="9" name="Rectangle 102">
              <a:extLst>
                <a:ext uri="{FF2B5EF4-FFF2-40B4-BE49-F238E27FC236}">
                  <a16:creationId xmlns:a16="http://schemas.microsoft.com/office/drawing/2014/main" id="{2CF06819-E3EB-45F9-B861-820FEB92D404}"/>
                </a:ext>
              </a:extLst>
            </p:cNvPr>
            <p:cNvSpPr/>
            <p:nvPr/>
          </p:nvSpPr>
          <p:spPr>
            <a:xfrm>
              <a:off x="3792" y="1888"/>
              <a:ext cx="384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rgbClr val="F23914"/>
                </a:buClr>
                <a:buSzPct val="150000"/>
                <a:buFont typeface="Wingdings" panose="05000000000000000000" pitchFamily="2" charset="2"/>
              </a:pPr>
              <a:r>
                <a:rPr sz="2700" dirty="0">
                  <a:solidFill>
                    <a:srgbClr val="663300"/>
                  </a:solidFill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10" name="Rectangle 101">
              <a:extLst>
                <a:ext uri="{FF2B5EF4-FFF2-40B4-BE49-F238E27FC236}">
                  <a16:creationId xmlns:a16="http://schemas.microsoft.com/office/drawing/2014/main" id="{B3D9CC6E-7430-454C-AE11-5654DCC8A712}"/>
                </a:ext>
              </a:extLst>
            </p:cNvPr>
            <p:cNvSpPr/>
            <p:nvPr/>
          </p:nvSpPr>
          <p:spPr>
            <a:xfrm>
              <a:off x="3408" y="1888"/>
              <a:ext cx="384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rgbClr val="F23914"/>
                </a:buClr>
                <a:buSzPct val="150000"/>
                <a:buFont typeface="Wingdings" panose="05000000000000000000" pitchFamily="2" charset="2"/>
              </a:pPr>
              <a:r>
                <a:rPr sz="2700" dirty="0">
                  <a:solidFill>
                    <a:srgbClr val="663300"/>
                  </a:solidFill>
                  <a:latin typeface="Arial" panose="020B0604020202020204" pitchFamily="34" charset="0"/>
                </a:rPr>
                <a:t>7</a:t>
              </a:r>
            </a:p>
          </p:txBody>
        </p:sp>
        <p:sp>
          <p:nvSpPr>
            <p:cNvPr id="11" name="Rectangle 100">
              <a:extLst>
                <a:ext uri="{FF2B5EF4-FFF2-40B4-BE49-F238E27FC236}">
                  <a16:creationId xmlns:a16="http://schemas.microsoft.com/office/drawing/2014/main" id="{5C40E05C-C98E-45FE-92DC-9E6C643DB08F}"/>
                </a:ext>
              </a:extLst>
            </p:cNvPr>
            <p:cNvSpPr/>
            <p:nvPr/>
          </p:nvSpPr>
          <p:spPr>
            <a:xfrm>
              <a:off x="3024" y="1888"/>
              <a:ext cx="384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rgbClr val="F23914"/>
                </a:buClr>
                <a:buSzPct val="150000"/>
                <a:buFont typeface="Wingdings" panose="05000000000000000000" pitchFamily="2" charset="2"/>
              </a:pPr>
              <a:r>
                <a:rPr sz="2700" dirty="0">
                  <a:solidFill>
                    <a:srgbClr val="663300"/>
                  </a:solidFill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12" name="Rectangle 99">
              <a:extLst>
                <a:ext uri="{FF2B5EF4-FFF2-40B4-BE49-F238E27FC236}">
                  <a16:creationId xmlns:a16="http://schemas.microsoft.com/office/drawing/2014/main" id="{F05F335A-2311-452A-96B0-865F90584AA0}"/>
                </a:ext>
              </a:extLst>
            </p:cNvPr>
            <p:cNvSpPr/>
            <p:nvPr/>
          </p:nvSpPr>
          <p:spPr>
            <a:xfrm>
              <a:off x="2640" y="1888"/>
              <a:ext cx="384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rgbClr val="F23914"/>
                </a:buClr>
                <a:buSzPct val="150000"/>
                <a:buFont typeface="Wingdings" panose="05000000000000000000" pitchFamily="2" charset="2"/>
              </a:pPr>
              <a:r>
                <a:rPr sz="2700" dirty="0">
                  <a:solidFill>
                    <a:srgbClr val="663300"/>
                  </a:solidFill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13" name="Rectangle 98">
              <a:extLst>
                <a:ext uri="{FF2B5EF4-FFF2-40B4-BE49-F238E27FC236}">
                  <a16:creationId xmlns:a16="http://schemas.microsoft.com/office/drawing/2014/main" id="{5A0E8F4A-B174-4AAF-BF1D-20168D6C93F0}"/>
                </a:ext>
              </a:extLst>
            </p:cNvPr>
            <p:cNvSpPr/>
            <p:nvPr/>
          </p:nvSpPr>
          <p:spPr>
            <a:xfrm>
              <a:off x="2256" y="1888"/>
              <a:ext cx="384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rgbClr val="F23914"/>
                </a:buClr>
                <a:buSzPct val="150000"/>
                <a:buFont typeface="Wingdings" panose="05000000000000000000" pitchFamily="2" charset="2"/>
              </a:pPr>
              <a:r>
                <a:rPr sz="2700" dirty="0">
                  <a:solidFill>
                    <a:srgbClr val="663300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14" name="Rectangle 97">
              <a:extLst>
                <a:ext uri="{FF2B5EF4-FFF2-40B4-BE49-F238E27FC236}">
                  <a16:creationId xmlns:a16="http://schemas.microsoft.com/office/drawing/2014/main" id="{446E6877-56B9-438F-88B5-8B6EC5CE579B}"/>
                </a:ext>
              </a:extLst>
            </p:cNvPr>
            <p:cNvSpPr/>
            <p:nvPr/>
          </p:nvSpPr>
          <p:spPr>
            <a:xfrm>
              <a:off x="1872" y="1888"/>
              <a:ext cx="384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rgbClr val="F23914"/>
                </a:buClr>
                <a:buSzPct val="150000"/>
                <a:buFont typeface="Wingdings" panose="05000000000000000000" pitchFamily="2" charset="2"/>
              </a:pPr>
              <a:r>
                <a:rPr sz="2700" dirty="0">
                  <a:solidFill>
                    <a:srgbClr val="663300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15" name="Rectangle 96">
              <a:extLst>
                <a:ext uri="{FF2B5EF4-FFF2-40B4-BE49-F238E27FC236}">
                  <a16:creationId xmlns:a16="http://schemas.microsoft.com/office/drawing/2014/main" id="{B1E0F1B4-C9DB-4462-A4D5-08FE89CF29EB}"/>
                </a:ext>
              </a:extLst>
            </p:cNvPr>
            <p:cNvSpPr/>
            <p:nvPr/>
          </p:nvSpPr>
          <p:spPr>
            <a:xfrm>
              <a:off x="1488" y="1888"/>
              <a:ext cx="384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rgbClr val="F23914"/>
                </a:buClr>
                <a:buSzPct val="150000"/>
                <a:buFont typeface="Wingdings" panose="05000000000000000000" pitchFamily="2" charset="2"/>
              </a:pPr>
              <a:r>
                <a:rPr sz="2700" dirty="0">
                  <a:solidFill>
                    <a:srgbClr val="66330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16" name="Rectangle 95">
              <a:extLst>
                <a:ext uri="{FF2B5EF4-FFF2-40B4-BE49-F238E27FC236}">
                  <a16:creationId xmlns:a16="http://schemas.microsoft.com/office/drawing/2014/main" id="{50D9CB40-80CD-4B71-80DA-2DDBE52AD2E9}"/>
                </a:ext>
              </a:extLst>
            </p:cNvPr>
            <p:cNvSpPr/>
            <p:nvPr/>
          </p:nvSpPr>
          <p:spPr>
            <a:xfrm>
              <a:off x="1104" y="1888"/>
              <a:ext cx="384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rgbClr val="F23914"/>
                </a:buClr>
                <a:buSzPct val="150000"/>
                <a:buFont typeface="Wingdings" panose="05000000000000000000" pitchFamily="2" charset="2"/>
              </a:pPr>
              <a:r>
                <a:rPr sz="2700" dirty="0">
                  <a:solidFill>
                    <a:srgbClr val="663300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7" name="Line 105">
              <a:extLst>
                <a:ext uri="{FF2B5EF4-FFF2-40B4-BE49-F238E27FC236}">
                  <a16:creationId xmlns:a16="http://schemas.microsoft.com/office/drawing/2014/main" id="{A379434B-CE33-467C-B4CB-F59D08263244}"/>
                </a:ext>
              </a:extLst>
            </p:cNvPr>
            <p:cNvSpPr/>
            <p:nvPr/>
          </p:nvSpPr>
          <p:spPr>
            <a:xfrm>
              <a:off x="1104" y="1888"/>
              <a:ext cx="3840" cy="0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" name="Line 106">
              <a:extLst>
                <a:ext uri="{FF2B5EF4-FFF2-40B4-BE49-F238E27FC236}">
                  <a16:creationId xmlns:a16="http://schemas.microsoft.com/office/drawing/2014/main" id="{410001EB-CA98-4220-9C64-E0E8FEDFB674}"/>
                </a:ext>
              </a:extLst>
            </p:cNvPr>
            <p:cNvSpPr/>
            <p:nvPr/>
          </p:nvSpPr>
          <p:spPr>
            <a:xfrm>
              <a:off x="1104" y="2256"/>
              <a:ext cx="3840" cy="0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" name="Line 107">
              <a:extLst>
                <a:ext uri="{FF2B5EF4-FFF2-40B4-BE49-F238E27FC236}">
                  <a16:creationId xmlns:a16="http://schemas.microsoft.com/office/drawing/2014/main" id="{6BE38F4B-095F-46D4-ABBD-428BDA825658}"/>
                </a:ext>
              </a:extLst>
            </p:cNvPr>
            <p:cNvSpPr/>
            <p:nvPr/>
          </p:nvSpPr>
          <p:spPr>
            <a:xfrm>
              <a:off x="1104" y="1888"/>
              <a:ext cx="0" cy="368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0" name="Line 108">
              <a:extLst>
                <a:ext uri="{FF2B5EF4-FFF2-40B4-BE49-F238E27FC236}">
                  <a16:creationId xmlns:a16="http://schemas.microsoft.com/office/drawing/2014/main" id="{F4C69C1F-4531-4AF7-80C3-9386FF5F230A}"/>
                </a:ext>
              </a:extLst>
            </p:cNvPr>
            <p:cNvSpPr/>
            <p:nvPr/>
          </p:nvSpPr>
          <p:spPr>
            <a:xfrm>
              <a:off x="1488" y="1888"/>
              <a:ext cx="0" cy="368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" name="Line 109">
              <a:extLst>
                <a:ext uri="{FF2B5EF4-FFF2-40B4-BE49-F238E27FC236}">
                  <a16:creationId xmlns:a16="http://schemas.microsoft.com/office/drawing/2014/main" id="{E492B6DB-27B6-4509-A95F-1996C71DDA48}"/>
                </a:ext>
              </a:extLst>
            </p:cNvPr>
            <p:cNvSpPr/>
            <p:nvPr/>
          </p:nvSpPr>
          <p:spPr>
            <a:xfrm>
              <a:off x="1872" y="1888"/>
              <a:ext cx="0" cy="368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" name="Line 110">
              <a:extLst>
                <a:ext uri="{FF2B5EF4-FFF2-40B4-BE49-F238E27FC236}">
                  <a16:creationId xmlns:a16="http://schemas.microsoft.com/office/drawing/2014/main" id="{522C2E90-31DD-4D8B-B294-86202ADCB9F3}"/>
                </a:ext>
              </a:extLst>
            </p:cNvPr>
            <p:cNvSpPr/>
            <p:nvPr/>
          </p:nvSpPr>
          <p:spPr>
            <a:xfrm>
              <a:off x="2256" y="1888"/>
              <a:ext cx="0" cy="368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" name="Line 111">
              <a:extLst>
                <a:ext uri="{FF2B5EF4-FFF2-40B4-BE49-F238E27FC236}">
                  <a16:creationId xmlns:a16="http://schemas.microsoft.com/office/drawing/2014/main" id="{9A7E0B40-BC2D-4044-B151-2CCCF4D35603}"/>
                </a:ext>
              </a:extLst>
            </p:cNvPr>
            <p:cNvSpPr/>
            <p:nvPr/>
          </p:nvSpPr>
          <p:spPr>
            <a:xfrm>
              <a:off x="2640" y="1888"/>
              <a:ext cx="0" cy="368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4" name="Line 112">
              <a:extLst>
                <a:ext uri="{FF2B5EF4-FFF2-40B4-BE49-F238E27FC236}">
                  <a16:creationId xmlns:a16="http://schemas.microsoft.com/office/drawing/2014/main" id="{C1BB408C-CA3B-4CAC-BD35-1E8841B49474}"/>
                </a:ext>
              </a:extLst>
            </p:cNvPr>
            <p:cNvSpPr/>
            <p:nvPr/>
          </p:nvSpPr>
          <p:spPr>
            <a:xfrm>
              <a:off x="3024" y="1888"/>
              <a:ext cx="0" cy="368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5" name="Line 113">
              <a:extLst>
                <a:ext uri="{FF2B5EF4-FFF2-40B4-BE49-F238E27FC236}">
                  <a16:creationId xmlns:a16="http://schemas.microsoft.com/office/drawing/2014/main" id="{BCBEEEA3-6BE5-4D2A-9452-7F51748562C5}"/>
                </a:ext>
              </a:extLst>
            </p:cNvPr>
            <p:cNvSpPr/>
            <p:nvPr/>
          </p:nvSpPr>
          <p:spPr>
            <a:xfrm>
              <a:off x="3408" y="1888"/>
              <a:ext cx="0" cy="368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6" name="Line 114">
              <a:extLst>
                <a:ext uri="{FF2B5EF4-FFF2-40B4-BE49-F238E27FC236}">
                  <a16:creationId xmlns:a16="http://schemas.microsoft.com/office/drawing/2014/main" id="{1BF06EC9-6261-4325-BB2B-5BC0EFD32EB9}"/>
                </a:ext>
              </a:extLst>
            </p:cNvPr>
            <p:cNvSpPr/>
            <p:nvPr/>
          </p:nvSpPr>
          <p:spPr>
            <a:xfrm>
              <a:off x="3792" y="1888"/>
              <a:ext cx="0" cy="368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7" name="Line 115">
              <a:extLst>
                <a:ext uri="{FF2B5EF4-FFF2-40B4-BE49-F238E27FC236}">
                  <a16:creationId xmlns:a16="http://schemas.microsoft.com/office/drawing/2014/main" id="{20CD1CA7-B8EA-4134-96E1-F9093BC60B43}"/>
                </a:ext>
              </a:extLst>
            </p:cNvPr>
            <p:cNvSpPr/>
            <p:nvPr/>
          </p:nvSpPr>
          <p:spPr>
            <a:xfrm>
              <a:off x="4176" y="1888"/>
              <a:ext cx="0" cy="368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8" name="Line 116">
              <a:extLst>
                <a:ext uri="{FF2B5EF4-FFF2-40B4-BE49-F238E27FC236}">
                  <a16:creationId xmlns:a16="http://schemas.microsoft.com/office/drawing/2014/main" id="{12487AA9-A016-4569-9B7C-E1A0085CF62D}"/>
                </a:ext>
              </a:extLst>
            </p:cNvPr>
            <p:cNvSpPr/>
            <p:nvPr/>
          </p:nvSpPr>
          <p:spPr>
            <a:xfrm>
              <a:off x="4560" y="1888"/>
              <a:ext cx="0" cy="368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9" name="Line 117">
              <a:extLst>
                <a:ext uri="{FF2B5EF4-FFF2-40B4-BE49-F238E27FC236}">
                  <a16:creationId xmlns:a16="http://schemas.microsoft.com/office/drawing/2014/main" id="{324EC49E-2CF5-4936-8F46-6BDD65261E56}"/>
                </a:ext>
              </a:extLst>
            </p:cNvPr>
            <p:cNvSpPr/>
            <p:nvPr/>
          </p:nvSpPr>
          <p:spPr>
            <a:xfrm>
              <a:off x="4944" y="1888"/>
              <a:ext cx="0" cy="368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0" name="Line 145">
              <a:extLst>
                <a:ext uri="{FF2B5EF4-FFF2-40B4-BE49-F238E27FC236}">
                  <a16:creationId xmlns:a16="http://schemas.microsoft.com/office/drawing/2014/main" id="{BC6998A7-4368-4A27-9336-1E018BCBB532}"/>
                </a:ext>
              </a:extLst>
            </p:cNvPr>
            <p:cNvSpPr/>
            <p:nvPr/>
          </p:nvSpPr>
          <p:spPr>
            <a:xfrm flipH="1">
              <a:off x="1344" y="1392"/>
              <a:ext cx="1680" cy="480"/>
            </a:xfrm>
            <a:prstGeom prst="line">
              <a:avLst/>
            </a:prstGeom>
            <a:ln w="38100" cap="flat" cmpd="sng">
              <a:solidFill>
                <a:srgbClr val="660066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31" name="Line 146">
              <a:extLst>
                <a:ext uri="{FF2B5EF4-FFF2-40B4-BE49-F238E27FC236}">
                  <a16:creationId xmlns:a16="http://schemas.microsoft.com/office/drawing/2014/main" id="{58673D41-62D9-4BA6-B920-FAC062DE3149}"/>
                </a:ext>
              </a:extLst>
            </p:cNvPr>
            <p:cNvSpPr/>
            <p:nvPr/>
          </p:nvSpPr>
          <p:spPr>
            <a:xfrm flipH="1">
              <a:off x="1680" y="1392"/>
              <a:ext cx="1344" cy="480"/>
            </a:xfrm>
            <a:prstGeom prst="line">
              <a:avLst/>
            </a:prstGeom>
            <a:ln w="38100" cap="flat" cmpd="sng">
              <a:solidFill>
                <a:srgbClr val="660066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32" name="Line 148">
              <a:extLst>
                <a:ext uri="{FF2B5EF4-FFF2-40B4-BE49-F238E27FC236}">
                  <a16:creationId xmlns:a16="http://schemas.microsoft.com/office/drawing/2014/main" id="{B5FDEE81-DCE4-4BB2-A30C-8CFEADDE1385}"/>
                </a:ext>
              </a:extLst>
            </p:cNvPr>
            <p:cNvSpPr/>
            <p:nvPr/>
          </p:nvSpPr>
          <p:spPr>
            <a:xfrm flipH="1">
              <a:off x="2112" y="1392"/>
              <a:ext cx="912" cy="480"/>
            </a:xfrm>
            <a:prstGeom prst="line">
              <a:avLst/>
            </a:prstGeom>
            <a:ln w="38100" cap="flat" cmpd="sng">
              <a:solidFill>
                <a:srgbClr val="660066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33" name="Line 149">
              <a:extLst>
                <a:ext uri="{FF2B5EF4-FFF2-40B4-BE49-F238E27FC236}">
                  <a16:creationId xmlns:a16="http://schemas.microsoft.com/office/drawing/2014/main" id="{2103F0E9-1247-45CD-8B9C-9A0AC01D1C14}"/>
                </a:ext>
              </a:extLst>
            </p:cNvPr>
            <p:cNvSpPr/>
            <p:nvPr/>
          </p:nvSpPr>
          <p:spPr>
            <a:xfrm flipH="1">
              <a:off x="2448" y="1392"/>
              <a:ext cx="576" cy="480"/>
            </a:xfrm>
            <a:prstGeom prst="line">
              <a:avLst/>
            </a:prstGeom>
            <a:ln w="38100" cap="flat" cmpd="sng">
              <a:solidFill>
                <a:srgbClr val="660066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34" name="Line 150">
              <a:extLst>
                <a:ext uri="{FF2B5EF4-FFF2-40B4-BE49-F238E27FC236}">
                  <a16:creationId xmlns:a16="http://schemas.microsoft.com/office/drawing/2014/main" id="{9DF23B9D-C00E-410B-A329-CCFA359968AC}"/>
                </a:ext>
              </a:extLst>
            </p:cNvPr>
            <p:cNvSpPr/>
            <p:nvPr/>
          </p:nvSpPr>
          <p:spPr>
            <a:xfrm flipH="1">
              <a:off x="2832" y="1392"/>
              <a:ext cx="192" cy="480"/>
            </a:xfrm>
            <a:prstGeom prst="line">
              <a:avLst/>
            </a:prstGeom>
            <a:ln w="38100" cap="flat" cmpd="sng">
              <a:solidFill>
                <a:srgbClr val="660066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35" name="Line 151">
              <a:extLst>
                <a:ext uri="{FF2B5EF4-FFF2-40B4-BE49-F238E27FC236}">
                  <a16:creationId xmlns:a16="http://schemas.microsoft.com/office/drawing/2014/main" id="{E2D9CC88-1790-4733-95C9-5FA6E328A3C4}"/>
                </a:ext>
              </a:extLst>
            </p:cNvPr>
            <p:cNvSpPr/>
            <p:nvPr/>
          </p:nvSpPr>
          <p:spPr>
            <a:xfrm>
              <a:off x="3024" y="1392"/>
              <a:ext cx="240" cy="480"/>
            </a:xfrm>
            <a:prstGeom prst="line">
              <a:avLst/>
            </a:prstGeom>
            <a:ln w="38100" cap="flat" cmpd="sng">
              <a:solidFill>
                <a:srgbClr val="660066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36" name="Line 152">
              <a:extLst>
                <a:ext uri="{FF2B5EF4-FFF2-40B4-BE49-F238E27FC236}">
                  <a16:creationId xmlns:a16="http://schemas.microsoft.com/office/drawing/2014/main" id="{4D03E5C7-702B-484C-87EC-0CD163A917E9}"/>
                </a:ext>
              </a:extLst>
            </p:cNvPr>
            <p:cNvSpPr/>
            <p:nvPr/>
          </p:nvSpPr>
          <p:spPr>
            <a:xfrm>
              <a:off x="3024" y="1392"/>
              <a:ext cx="624" cy="480"/>
            </a:xfrm>
            <a:prstGeom prst="line">
              <a:avLst/>
            </a:prstGeom>
            <a:ln w="38100" cap="flat" cmpd="sng">
              <a:solidFill>
                <a:srgbClr val="660066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37" name="Line 153">
              <a:extLst>
                <a:ext uri="{FF2B5EF4-FFF2-40B4-BE49-F238E27FC236}">
                  <a16:creationId xmlns:a16="http://schemas.microsoft.com/office/drawing/2014/main" id="{0CB5FA5C-E5A1-48DD-8061-36EF276B11D0}"/>
                </a:ext>
              </a:extLst>
            </p:cNvPr>
            <p:cNvSpPr/>
            <p:nvPr/>
          </p:nvSpPr>
          <p:spPr>
            <a:xfrm>
              <a:off x="3024" y="1392"/>
              <a:ext cx="960" cy="480"/>
            </a:xfrm>
            <a:prstGeom prst="line">
              <a:avLst/>
            </a:prstGeom>
            <a:ln w="38100" cap="flat" cmpd="sng">
              <a:solidFill>
                <a:srgbClr val="660066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38" name="Line 154">
              <a:extLst>
                <a:ext uri="{FF2B5EF4-FFF2-40B4-BE49-F238E27FC236}">
                  <a16:creationId xmlns:a16="http://schemas.microsoft.com/office/drawing/2014/main" id="{0D2A65FF-C280-491D-BAEA-2FE4AFC8D722}"/>
                </a:ext>
              </a:extLst>
            </p:cNvPr>
            <p:cNvSpPr/>
            <p:nvPr/>
          </p:nvSpPr>
          <p:spPr>
            <a:xfrm>
              <a:off x="3024" y="1392"/>
              <a:ext cx="1344" cy="480"/>
            </a:xfrm>
            <a:prstGeom prst="line">
              <a:avLst/>
            </a:prstGeom>
            <a:ln w="38100" cap="flat" cmpd="sng">
              <a:solidFill>
                <a:srgbClr val="660066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39" name="Line 155">
              <a:extLst>
                <a:ext uri="{FF2B5EF4-FFF2-40B4-BE49-F238E27FC236}">
                  <a16:creationId xmlns:a16="http://schemas.microsoft.com/office/drawing/2014/main" id="{86CC1E76-E95B-43BD-8639-4C65CB0926A6}"/>
                </a:ext>
              </a:extLst>
            </p:cNvPr>
            <p:cNvSpPr/>
            <p:nvPr/>
          </p:nvSpPr>
          <p:spPr>
            <a:xfrm>
              <a:off x="3024" y="1392"/>
              <a:ext cx="1728" cy="480"/>
            </a:xfrm>
            <a:prstGeom prst="line">
              <a:avLst/>
            </a:prstGeom>
            <a:ln w="38100" cap="flat" cmpd="sng">
              <a:solidFill>
                <a:srgbClr val="660066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40" name="Text Box 156">
              <a:extLst>
                <a:ext uri="{FF2B5EF4-FFF2-40B4-BE49-F238E27FC236}">
                  <a16:creationId xmlns:a16="http://schemas.microsoft.com/office/drawing/2014/main" id="{95239590-969E-4C1E-A62A-61752BC30C94}"/>
                </a:ext>
              </a:extLst>
            </p:cNvPr>
            <p:cNvSpPr txBox="1"/>
            <p:nvPr/>
          </p:nvSpPr>
          <p:spPr>
            <a:xfrm>
              <a:off x="1512" y="3332"/>
              <a:ext cx="3024" cy="364"/>
            </a:xfrm>
            <a:prstGeom prst="rect">
              <a:avLst/>
            </a:prstGeom>
            <a:noFill/>
            <a:ln w="120650" cap="flat" cmpd="thickThin">
              <a:solidFill>
                <a:srgbClr val="0066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sz="2400" b="1" dirty="0">
                  <a:solidFill>
                    <a:srgbClr val="000066"/>
                  </a:solidFill>
                  <a:latin typeface="Times New Roman" panose="02020603050405020304" pitchFamily="18" charset="0"/>
                </a:rPr>
                <a:t>CHỌN VẬT NUÔI LÀM GIỐNG</a:t>
              </a:r>
            </a:p>
          </p:txBody>
        </p:sp>
        <p:sp>
          <p:nvSpPr>
            <p:cNvPr id="41" name="Line 160">
              <a:extLst>
                <a:ext uri="{FF2B5EF4-FFF2-40B4-BE49-F238E27FC236}">
                  <a16:creationId xmlns:a16="http://schemas.microsoft.com/office/drawing/2014/main" id="{FA7959BC-A424-40D9-BF60-F7228830DFD9}"/>
                </a:ext>
              </a:extLst>
            </p:cNvPr>
            <p:cNvSpPr/>
            <p:nvPr/>
          </p:nvSpPr>
          <p:spPr>
            <a:xfrm>
              <a:off x="2064" y="2256"/>
              <a:ext cx="528" cy="1008"/>
            </a:xfrm>
            <a:prstGeom prst="line">
              <a:avLst/>
            </a:prstGeom>
            <a:ln w="38100" cap="flat" cmpd="sng">
              <a:solidFill>
                <a:srgbClr val="FF0066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42" name="Line 161">
              <a:extLst>
                <a:ext uri="{FF2B5EF4-FFF2-40B4-BE49-F238E27FC236}">
                  <a16:creationId xmlns:a16="http://schemas.microsoft.com/office/drawing/2014/main" id="{9346BCA7-769E-4D6A-A91A-A7D4A930AA11}"/>
                </a:ext>
              </a:extLst>
            </p:cNvPr>
            <p:cNvSpPr/>
            <p:nvPr/>
          </p:nvSpPr>
          <p:spPr>
            <a:xfrm flipH="1">
              <a:off x="2976" y="2256"/>
              <a:ext cx="240" cy="1056"/>
            </a:xfrm>
            <a:prstGeom prst="line">
              <a:avLst/>
            </a:prstGeom>
            <a:ln w="38100" cap="flat" cmpd="sng">
              <a:solidFill>
                <a:srgbClr val="FF0066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43" name="Line 164">
              <a:extLst>
                <a:ext uri="{FF2B5EF4-FFF2-40B4-BE49-F238E27FC236}">
                  <a16:creationId xmlns:a16="http://schemas.microsoft.com/office/drawing/2014/main" id="{944EED98-F0E7-4500-834D-7938F630263B}"/>
                </a:ext>
              </a:extLst>
            </p:cNvPr>
            <p:cNvSpPr/>
            <p:nvPr/>
          </p:nvSpPr>
          <p:spPr>
            <a:xfrm flipH="1">
              <a:off x="3360" y="2256"/>
              <a:ext cx="624" cy="1008"/>
            </a:xfrm>
            <a:prstGeom prst="line">
              <a:avLst/>
            </a:prstGeom>
            <a:ln w="38100" cap="flat" cmpd="sng">
              <a:solidFill>
                <a:srgbClr val="FF0066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44" name="Line 165">
              <a:extLst>
                <a:ext uri="{FF2B5EF4-FFF2-40B4-BE49-F238E27FC236}">
                  <a16:creationId xmlns:a16="http://schemas.microsoft.com/office/drawing/2014/main" id="{EC78FF35-4A36-4EA5-B514-7DDCD98C838D}"/>
                </a:ext>
              </a:extLst>
            </p:cNvPr>
            <p:cNvSpPr/>
            <p:nvPr/>
          </p:nvSpPr>
          <p:spPr>
            <a:xfrm flipH="1">
              <a:off x="3696" y="2256"/>
              <a:ext cx="672" cy="1008"/>
            </a:xfrm>
            <a:prstGeom prst="line">
              <a:avLst/>
            </a:prstGeom>
            <a:ln w="38100" cap="flat" cmpd="sng">
              <a:solidFill>
                <a:srgbClr val="FF0066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45" name="Line 166">
              <a:extLst>
                <a:ext uri="{FF2B5EF4-FFF2-40B4-BE49-F238E27FC236}">
                  <a16:creationId xmlns:a16="http://schemas.microsoft.com/office/drawing/2014/main" id="{3F4E8FCA-6A51-47E7-A122-B204EF8EC122}"/>
                </a:ext>
              </a:extLst>
            </p:cNvPr>
            <p:cNvSpPr/>
            <p:nvPr/>
          </p:nvSpPr>
          <p:spPr>
            <a:xfrm>
              <a:off x="1296" y="2256"/>
              <a:ext cx="912" cy="1008"/>
            </a:xfrm>
            <a:prstGeom prst="line">
              <a:avLst/>
            </a:prstGeom>
            <a:ln w="38100" cap="flat" cmpd="sng">
              <a:solidFill>
                <a:srgbClr val="FF0066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46" name="AutoShape 167">
              <a:extLst>
                <a:ext uri="{FF2B5EF4-FFF2-40B4-BE49-F238E27FC236}">
                  <a16:creationId xmlns:a16="http://schemas.microsoft.com/office/drawing/2014/main" id="{7EA8ED11-91B2-4DA6-BEAB-078227B3D476}"/>
                </a:ext>
              </a:extLst>
            </p:cNvPr>
            <p:cNvSpPr/>
            <p:nvPr/>
          </p:nvSpPr>
          <p:spPr>
            <a:xfrm>
              <a:off x="336" y="2496"/>
              <a:ext cx="1344" cy="672"/>
            </a:xfrm>
            <a:prstGeom prst="homePlate">
              <a:avLst>
                <a:gd name="adj" fmla="val 50000"/>
              </a:avLst>
            </a:prstGeom>
            <a:solidFill>
              <a:srgbClr val="33CCCC"/>
            </a:solidFill>
            <a:ln w="2857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pPr algn="ctr"/>
              <a:r>
                <a:rPr sz="2700" dirty="0">
                  <a:solidFill>
                    <a:srgbClr val="800000"/>
                  </a:solidFill>
                  <a:latin typeface="Arial" panose="020B0604020202020204" pitchFamily="34" charset="0"/>
                </a:rPr>
                <a:t>Cân nặng</a:t>
              </a:r>
            </a:p>
            <a:p>
              <a:pPr algn="ctr"/>
              <a:r>
                <a:rPr sz="2700" dirty="0">
                  <a:solidFill>
                    <a:srgbClr val="800000"/>
                  </a:solidFill>
                  <a:latin typeface="Arial" panose="020B0604020202020204" pitchFamily="34" charset="0"/>
                </a:rPr>
                <a:t>Sản lượng</a:t>
              </a:r>
            </a:p>
          </p:txBody>
        </p:sp>
      </p:grpSp>
      <p:sp>
        <p:nvSpPr>
          <p:cNvPr id="48" name="TextBox 47">
            <a:extLst>
              <a:ext uri="{FF2B5EF4-FFF2-40B4-BE49-F238E27FC236}">
                <a16:creationId xmlns:a16="http://schemas.microsoft.com/office/drawing/2014/main" id="{940FBA9C-F083-4727-BE2D-25B8EF15F8E5}"/>
              </a:ext>
            </a:extLst>
          </p:cNvPr>
          <p:cNvSpPr txBox="1"/>
          <p:nvPr/>
        </p:nvSpPr>
        <p:spPr>
          <a:xfrm>
            <a:off x="1835732" y="5725309"/>
            <a:ext cx="8368136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vi-VN" sz="2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Từ đàn vật nuôi, lựa chọn được những cá thể tốt nhất để làm con giống.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7ED6DB8-C8BA-46DF-969F-9E44746F1E13}"/>
              </a:ext>
            </a:extLst>
          </p:cNvPr>
          <p:cNvSpPr txBox="1"/>
          <p:nvPr/>
        </p:nvSpPr>
        <p:spPr>
          <a:xfrm>
            <a:off x="1295400" y="5661521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200" b="1" dirty="0">
                <a:solidFill>
                  <a:srgbClr val="FF33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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98471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35320-8BD8-4598-857E-0186988DB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0A98D-7848-48D3-8555-ADB3209FFE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829F5DEF-89F7-4EA2-A65C-545DC0D64F64}"/>
              </a:ext>
            </a:extLst>
          </p:cNvPr>
          <p:cNvSpPr txBox="1"/>
          <p:nvPr/>
        </p:nvSpPr>
        <p:spPr>
          <a:xfrm>
            <a:off x="2362200" y="391318"/>
            <a:ext cx="7467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sz="3200" b="1" u="sng" dirty="0">
                <a:solidFill>
                  <a:srgbClr val="003300"/>
                </a:solidFill>
                <a:latin typeface="Times New Roman" panose="02020603050405020304" pitchFamily="18" charset="0"/>
              </a:rPr>
              <a:t>Chọn giống lợn</a:t>
            </a:r>
          </a:p>
        </p:txBody>
      </p:sp>
      <p:sp>
        <p:nvSpPr>
          <p:cNvPr id="5" name="Text Box 7">
            <a:extLst>
              <a:ext uri="{FF2B5EF4-FFF2-40B4-BE49-F238E27FC236}">
                <a16:creationId xmlns:a16="http://schemas.microsoft.com/office/drawing/2014/main" id="{99362559-FC04-4F46-97A4-EA42C2752AA5}"/>
              </a:ext>
            </a:extLst>
          </p:cNvPr>
          <p:cNvSpPr txBox="1"/>
          <p:nvPr/>
        </p:nvSpPr>
        <p:spPr>
          <a:xfrm>
            <a:off x="2140528" y="6022181"/>
            <a:ext cx="8610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sz="3200" b="1" i="1" dirty="0">
                <a:solidFill>
                  <a:srgbClr val="003300"/>
                </a:solidFill>
                <a:latin typeface="Times New Roman" panose="02020603050405020304" pitchFamily="18" charset="0"/>
              </a:rPr>
              <a:t>Thời gian nuôi, tỉ lệ nạc, khả năng tăng trọng…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6C5ADE4-6E1B-4A08-B814-06AD3936F1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4887" y="1400970"/>
            <a:ext cx="6182226" cy="4389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5056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681</Words>
  <Application>Microsoft Office PowerPoint</Application>
  <PresentationFormat>Widescreen</PresentationFormat>
  <Paragraphs>130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VNI-Times</vt:lpstr>
      <vt:lpstr>Wingdings</vt:lpstr>
      <vt:lpstr>Office Theme</vt:lpstr>
      <vt:lpstr>PowerPoint Presentation</vt:lpstr>
      <vt:lpstr>Nuôi lợn lấy thịt, người chăn nuôi sẽ chọn giống lợn nào? Vì sao?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quetuyet.nguyen@gmail.com</dc:creator>
  <cp:lastModifiedBy>Hưng Khúc</cp:lastModifiedBy>
  <cp:revision>4</cp:revision>
  <dcterms:created xsi:type="dcterms:W3CDTF">2022-03-01T01:50:20Z</dcterms:created>
  <dcterms:modified xsi:type="dcterms:W3CDTF">2022-03-18T04:33:51Z</dcterms:modified>
</cp:coreProperties>
</file>