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6"/>
  </p:notesMasterIdLst>
  <p:handoutMasterIdLst>
    <p:handoutMasterId r:id="rId37"/>
  </p:handoutMasterIdLst>
  <p:sldIdLst>
    <p:sldId id="301" r:id="rId2"/>
    <p:sldId id="277" r:id="rId3"/>
    <p:sldId id="295" r:id="rId4"/>
    <p:sldId id="256" r:id="rId5"/>
    <p:sldId id="257" r:id="rId6"/>
    <p:sldId id="258" r:id="rId7"/>
    <p:sldId id="263" r:id="rId8"/>
    <p:sldId id="264" r:id="rId9"/>
    <p:sldId id="278" r:id="rId10"/>
    <p:sldId id="265" r:id="rId11"/>
    <p:sldId id="259" r:id="rId12"/>
    <p:sldId id="267" r:id="rId13"/>
    <p:sldId id="260" r:id="rId14"/>
    <p:sldId id="279" r:id="rId15"/>
    <p:sldId id="299" r:id="rId16"/>
    <p:sldId id="261" r:id="rId17"/>
    <p:sldId id="282" r:id="rId18"/>
    <p:sldId id="262" r:id="rId19"/>
    <p:sldId id="271" r:id="rId20"/>
    <p:sldId id="283" r:id="rId21"/>
    <p:sldId id="272" r:id="rId22"/>
    <p:sldId id="286" r:id="rId23"/>
    <p:sldId id="287" r:id="rId24"/>
    <p:sldId id="288" r:id="rId25"/>
    <p:sldId id="273" r:id="rId26"/>
    <p:sldId id="274" r:id="rId27"/>
    <p:sldId id="275" r:id="rId28"/>
    <p:sldId id="296" r:id="rId29"/>
    <p:sldId id="298" r:id="rId30"/>
    <p:sldId id="291" r:id="rId31"/>
    <p:sldId id="292" r:id="rId32"/>
    <p:sldId id="293" r:id="rId33"/>
    <p:sldId id="276" r:id="rId34"/>
    <p:sldId id="294" r:id="rId3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1" d="100"/>
          <a:sy n="51" d="100"/>
        </p:scale>
        <p:origin x="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E535-D017-4007-AF4E-852736ADDD99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EED48-5512-42B7-A45F-DF6603230B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220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1C467-19C2-43F5-97C8-B7529E4D256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7667-D10E-42EA-B20B-2865D0E1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304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7667-D10E-42EA-B20B-2865D0E19FC4}" type="slidenum">
              <a:rPr lang="vi-VN" smtClean="0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6721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7667-D10E-42EA-B20B-2865D0E19FC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946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7667-D10E-42EA-B20B-2865D0E19FC4}" type="slidenum">
              <a:rPr lang="vi-VN" smtClean="0"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61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7667-D10E-42EA-B20B-2865D0E19FC4}" type="slidenum">
              <a:rPr lang="vi-VN" smtClean="0"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707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67D-8893-4F6F-8F41-03D866AC02E4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11E-6948-44F9-B9D3-D939ABF40999}" type="datetime1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72-CABB-4445-AA03-FD8E5D58B632}" type="datetime1">
              <a:rPr lang="vi-VN" smtClean="0"/>
              <a:t>03/03/2022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6911F9-8DDE-4A3A-AAC6-9EB20F069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032CE7-5EE4-4717-BCDD-746D5BB8B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A499-9C77-411A-B806-104262DBA67E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6721-60DE-4F2E-8FA3-6A6B3FF1CFD1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8303-CDD7-40C7-AB75-E8FB4A7E27D6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vi-V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6C2D-1B3A-43E0-9002-C9C482297605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56AF-56BD-486B-B103-BC906202B3AC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5AD-969E-4100-877D-76BD62FB4D2D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D076-4722-4D94-91F0-00594B8CA41D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8AF1-E133-4704-87CE-B1CF3494131F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0EC02CD-06BA-4A2C-8033-45442980811B}" type="datetime1">
              <a:rPr lang="vi-VN" smtClean="0"/>
              <a:t>03/03/2022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GV: Bùi Thị Hạnh          Năm 2014 - 2015                Trang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538E80E-659F-4021-95C6-67A9F2CFD84D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Admin\Local%20Settings\Temp\Rar$DI00.562\Khai%20thac%20rung%20sua%20lan%202.%2008.12.ppt#-1,10,Slide 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hyperlink" Target="http://www.google.com.vn/imgres?imgurl=http://www.xaluan.com/images/news/Image/2008/04/07/1207584071.img.jpg&amp;imgrefurl=http://www.xaluan.com/modules.php?name=News&amp;file=article&amp;sid=43154&amp;usg=__dwI4-6U-IAx7Y5zMhpdF45L06h0=&amp;h=300&amp;w=400&amp;sz=30&amp;hl=vi&amp;start=5&amp;zoom=1&amp;tbnid=RlDq4h2omw0rFM:&amp;tbnh=93&amp;tbnw=124&amp;prev=/images?q=hinh+anh+h%E1%BA%A1n+h%C3%A1n&amp;hl=vi&amp;tbs=isch:1&amp;itbs=1" TargetMode="External"/><Relationship Id="rId12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openxmlformats.org/officeDocument/2006/relationships/image" Target="../media/image35.jpeg"/><Relationship Id="rId10" Type="http://schemas.openxmlformats.org/officeDocument/2006/relationships/hyperlink" Target="http://www.google.com.vn/imgres?imgurl=http://www.tonghoixaydungvn.org/Attach/ImagesNew/ImagesFreetextbox/CSHT-NL-MT/TD2.jpg&amp;imgrefurl=http://www.tonghoixaydungvn.org/Default.aspx?Tab=325&amp;Tinso=2871&amp;usg=__c3jVN_1xyRxI3oB_GsxhU_FuPqQ=&amp;h=329&amp;w=500&amp;sz=99&amp;hl=vi&amp;start=15&amp;zoom=1&amp;tbnid=XN3L_fxfbpYE6M:&amp;tbnh=86&amp;tbnw=130&amp;prev=/images?q=hinh+anh+x%C3%B3i+l%E1%BB%9F+%C4%91%E1%BA%A5t&amp;hl=vi&amp;tbs=isch:1&amp;itbs=1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wergraph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 b="8965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7848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ÁN: CÔNG NGHỆ 7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485900" y="5824538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qmt.vn/Portals/0/News/trieuphong_trongrung2.png"/>
          <p:cNvPicPr>
            <a:picLocks noChangeAspect="1" noChangeArrowheads="1"/>
          </p:cNvPicPr>
          <p:nvPr/>
        </p:nvPicPr>
        <p:blipFill>
          <a:blip r:embed="rId2" cstate="print"/>
          <a:srcRect r="943" b="7658"/>
          <a:stretch>
            <a:fillRect/>
          </a:stretch>
        </p:blipFill>
        <p:spPr bwMode="auto">
          <a:xfrm>
            <a:off x="260843" y="332656"/>
            <a:ext cx="4071220" cy="3024335"/>
          </a:xfrm>
          <a:prstGeom prst="rect">
            <a:avLst/>
          </a:prstGeom>
          <a:noFill/>
        </p:spPr>
      </p:pic>
      <p:sp>
        <p:nvSpPr>
          <p:cNvPr id="3" name="Hộp_Văn_Bản 2"/>
          <p:cNvSpPr txBox="1"/>
          <p:nvPr/>
        </p:nvSpPr>
        <p:spPr>
          <a:xfrm>
            <a:off x="527762" y="3429000"/>
            <a:ext cx="3744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+mj-lt"/>
              </a:rPr>
              <a:t>Rừng</a:t>
            </a:r>
            <a:r>
              <a:rPr lang="vi-VN" sz="2400" dirty="0">
                <a:latin typeface="+mj-lt"/>
              </a:rPr>
              <a:t> phi lao </a:t>
            </a:r>
            <a:r>
              <a:rPr lang="vi-VN" sz="2400" dirty="0" err="1">
                <a:latin typeface="+mj-lt"/>
              </a:rPr>
              <a:t>chắn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 smtClean="0">
                <a:latin typeface="+mj-lt"/>
              </a:rPr>
              <a:t>cát</a:t>
            </a:r>
            <a:r>
              <a:rPr lang="vi-VN" sz="2400" dirty="0" smtClean="0">
                <a:latin typeface="+mj-lt"/>
              </a:rPr>
              <a:t>, </a:t>
            </a:r>
            <a:r>
              <a:rPr lang="vi-VN" sz="2400" dirty="0" err="1" smtClean="0">
                <a:latin typeface="+mj-lt"/>
              </a:rPr>
              <a:t>chống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sa </a:t>
            </a:r>
            <a:r>
              <a:rPr lang="vi-VN" sz="2400" dirty="0" err="1">
                <a:latin typeface="+mj-lt"/>
              </a:rPr>
              <a:t>mạc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hóa</a:t>
            </a:r>
            <a:endParaRPr lang="vi-VN" sz="2400" dirty="0">
              <a:latin typeface="+mj-lt"/>
            </a:endParaRPr>
          </a:p>
          <a:p>
            <a:endParaRPr lang="vi-VN" sz="2400" dirty="0"/>
          </a:p>
        </p:txBody>
      </p:sp>
      <p:pic>
        <p:nvPicPr>
          <p:cNvPr id="4" name="Picture 2" descr="http://static.kienthuc.net.vn:81/Images/dataimages/201003/original/images291118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51121"/>
            <a:ext cx="4209698" cy="3024336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4413224" y="5697905"/>
            <a:ext cx="4762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err="1">
                <a:latin typeface="+mj-lt"/>
              </a:rPr>
              <a:t>Rừng</a:t>
            </a:r>
            <a:r>
              <a:rPr lang="vi-VN" sz="2400" dirty="0">
                <a:latin typeface="+mj-lt"/>
              </a:rPr>
              <a:t> ở nơi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dốc</a:t>
            </a:r>
            <a:r>
              <a:rPr lang="vi-VN" sz="2400" dirty="0">
                <a:latin typeface="+mj-lt"/>
              </a:rPr>
              <a:t> cao ngăn </a:t>
            </a:r>
            <a:r>
              <a:rPr lang="vi-VN" sz="2400" dirty="0" err="1">
                <a:latin typeface="+mj-lt"/>
              </a:rPr>
              <a:t>chặn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tượng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xói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ông nghệ\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09" y="-2377"/>
            <a:ext cx="4866070" cy="3543563"/>
          </a:xfrm>
          <a:prstGeom prst="rect">
            <a:avLst/>
          </a:prstGeom>
          <a:noFill/>
        </p:spPr>
      </p:pic>
      <p:sp>
        <p:nvSpPr>
          <p:cNvPr id="3" name="Hộp_Văn_Bản 2"/>
          <p:cNvSpPr txBox="1"/>
          <p:nvPr/>
        </p:nvSpPr>
        <p:spPr>
          <a:xfrm>
            <a:off x="147022" y="3541186"/>
            <a:ext cx="556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/>
          </a:p>
        </p:txBody>
      </p:sp>
      <p:pic>
        <p:nvPicPr>
          <p:cNvPr id="4" name="Picture 4" descr="http://newsimg.rolo.vn:8080/6/7/irioh2k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541" y="2705408"/>
            <a:ext cx="4006787" cy="3141321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4716016" y="5965448"/>
            <a:ext cx="54000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đang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lên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060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s.vietnamnet.vn/Images/vnn/2013/12/01/17/20131201171027-thuy-d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49" y="116632"/>
            <a:ext cx="4217211" cy="2537212"/>
          </a:xfrm>
          <a:prstGeom prst="rect">
            <a:avLst/>
          </a:prstGeom>
          <a:noFill/>
        </p:spPr>
      </p:pic>
      <p:sp>
        <p:nvSpPr>
          <p:cNvPr id="3" name="Hộp_Văn_Bản 2"/>
          <p:cNvSpPr txBox="1"/>
          <p:nvPr/>
        </p:nvSpPr>
        <p:spPr>
          <a:xfrm>
            <a:off x="4680745" y="36480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gây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 smtClean="0">
                <a:latin typeface="+mj-lt"/>
              </a:rPr>
              <a:t>xói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 smtClean="0">
                <a:latin typeface="+mj-lt"/>
              </a:rPr>
              <a:t>mòn</a:t>
            </a:r>
            <a:r>
              <a:rPr lang="vi-VN" sz="2400" dirty="0" smtClean="0">
                <a:latin typeface="+mj-lt"/>
              </a:rPr>
              <a:t>,</a:t>
            </a:r>
          </a:p>
          <a:p>
            <a:r>
              <a:rPr lang="vi-VN" sz="2400" dirty="0" err="1" smtClean="0">
                <a:latin typeface="+mj-lt"/>
              </a:rPr>
              <a:t>làm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hỏng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 smtClean="0">
                <a:latin typeface="+mj-lt"/>
              </a:rPr>
              <a:t>thủy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endParaRPr lang="vi-VN" sz="2400" dirty="0">
              <a:latin typeface="+mj-lt"/>
            </a:endParaRPr>
          </a:p>
        </p:txBody>
      </p:sp>
      <p:pic>
        <p:nvPicPr>
          <p:cNvPr id="4" name="Picture 2" descr="http://dangcongsan.vn/cpv/Upload/News/2013/5/ngap%20nuoc%20tphcm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48" y="2204864"/>
            <a:ext cx="3744416" cy="2912324"/>
          </a:xfrm>
          <a:prstGeom prst="rect">
            <a:avLst/>
          </a:prstGeom>
          <a:noFill/>
        </p:spPr>
      </p:pic>
      <p:sp>
        <p:nvSpPr>
          <p:cNvPr id="5" name="Hình chữ nhật 4"/>
          <p:cNvSpPr/>
          <p:nvPr/>
        </p:nvSpPr>
        <p:spPr>
          <a:xfrm>
            <a:off x="5414152" y="5232906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rừng</a:t>
            </a:r>
            <a:r>
              <a:rPr lang="vi-VN" sz="2400" dirty="0">
                <a:latin typeface="+mj-lt"/>
              </a:rPr>
              <a:t> gây </a:t>
            </a:r>
            <a:r>
              <a:rPr lang="vi-VN" sz="2400" dirty="0" smtClean="0">
                <a:latin typeface="+mj-lt"/>
              </a:rPr>
              <a:t>ra </a:t>
            </a:r>
            <a:r>
              <a:rPr lang="vi-VN" sz="2400" dirty="0" err="1" smtClean="0">
                <a:latin typeface="+mj-lt"/>
              </a:rPr>
              <a:t>lũ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 err="1" smtClean="0">
                <a:latin typeface="+mj-lt"/>
              </a:rPr>
              <a:t>lụt</a:t>
            </a:r>
            <a:endParaRPr lang="vi-VN" sz="2400" dirty="0">
              <a:latin typeface="+mj-lt"/>
            </a:endParaRPr>
          </a:p>
        </p:txBody>
      </p:sp>
      <p:pic>
        <p:nvPicPr>
          <p:cNvPr id="6" name="Picture 2" descr="http://ashui.com/mag/images/stories/201106/samac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49" y="2903068"/>
            <a:ext cx="4181048" cy="3114669"/>
          </a:xfrm>
          <a:prstGeom prst="rect">
            <a:avLst/>
          </a:prstGeom>
          <a:noFill/>
        </p:spPr>
      </p:pic>
      <p:sp>
        <p:nvSpPr>
          <p:cNvPr id="7" name="Hình chữ nhật 6"/>
          <p:cNvSpPr/>
          <p:nvPr/>
        </p:nvSpPr>
        <p:spPr>
          <a:xfrm>
            <a:off x="611560" y="6093296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rừng</a:t>
            </a:r>
            <a:r>
              <a:rPr lang="vi-VN" sz="2400" dirty="0">
                <a:latin typeface="+mj-lt"/>
              </a:rPr>
              <a:t> gây ra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hán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2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467544" y="118804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I. </a:t>
            </a:r>
            <a:r>
              <a:rPr lang="vi-VN" sz="3200" b="1" u="sng" dirty="0" smtClean="0">
                <a:solidFill>
                  <a:srgbClr val="C00000"/>
                </a:solidFill>
                <a:latin typeface="+mj-lt"/>
              </a:rPr>
              <a:t>Ý NGHĨA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35496" y="1412776"/>
            <a:ext cx="8970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tài nguyên quý của đất nước, là một bộ phận quan trọng của môi trường sinh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thái. Do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-36512" y="260648"/>
            <a:ext cx="8970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+mj-lt"/>
              </a:rPr>
              <a:t>29. </a:t>
            </a:r>
            <a:r>
              <a:rPr lang="vi-VN" sz="3200" b="1" dirty="0">
                <a:ln w="11430"/>
                <a:solidFill>
                  <a:srgbClr val="FF0000"/>
                </a:solidFill>
                <a:latin typeface="+mj-lt"/>
              </a:rPr>
              <a:t>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18186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5" name="Group 78"/>
          <p:cNvGrpSpPr>
            <a:grpSpLocks/>
          </p:cNvGrpSpPr>
          <p:nvPr/>
        </p:nvGrpSpPr>
        <p:grpSpPr bwMode="auto">
          <a:xfrm>
            <a:off x="152400" y="2514600"/>
            <a:ext cx="2819400" cy="3505200"/>
            <a:chOff x="1614" y="2394"/>
            <a:chExt cx="2160" cy="1800"/>
          </a:xfrm>
        </p:grpSpPr>
        <p:sp>
          <p:nvSpPr>
            <p:cNvPr id="9221" name="Line 79"/>
            <p:cNvSpPr>
              <a:spLocks noChangeShapeType="1"/>
            </p:cNvSpPr>
            <p:nvPr/>
          </p:nvSpPr>
          <p:spPr bwMode="auto">
            <a:xfrm>
              <a:off x="1614" y="4194"/>
              <a:ext cx="2160" cy="0"/>
            </a:xfrm>
            <a:prstGeom prst="line">
              <a:avLst/>
            </a:prstGeom>
            <a:noFill/>
            <a:ln w="9525" algn="ctr">
              <a:solidFill>
                <a:srgbClr val="3399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9222" name="Rectangle 80"/>
            <p:cNvSpPr>
              <a:spLocks noChangeArrowheads="1"/>
            </p:cNvSpPr>
            <p:nvPr/>
          </p:nvSpPr>
          <p:spPr bwMode="auto">
            <a:xfrm>
              <a:off x="1854" y="2394"/>
              <a:ext cx="720" cy="1800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223" name="Rectangle 81"/>
            <p:cNvSpPr>
              <a:spLocks noChangeArrowheads="1"/>
            </p:cNvSpPr>
            <p:nvPr/>
          </p:nvSpPr>
          <p:spPr bwMode="auto">
            <a:xfrm>
              <a:off x="2814" y="3114"/>
              <a:ext cx="720" cy="1080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05479" name="Group 82"/>
          <p:cNvGrpSpPr>
            <a:grpSpLocks/>
          </p:cNvGrpSpPr>
          <p:nvPr/>
        </p:nvGrpSpPr>
        <p:grpSpPr bwMode="auto">
          <a:xfrm>
            <a:off x="3124200" y="2514600"/>
            <a:ext cx="2743200" cy="3505200"/>
            <a:chOff x="4254" y="2394"/>
            <a:chExt cx="2160" cy="1800"/>
          </a:xfrm>
        </p:grpSpPr>
        <p:sp>
          <p:nvSpPr>
            <p:cNvPr id="9225" name="Line 83"/>
            <p:cNvSpPr>
              <a:spLocks noChangeShapeType="1"/>
            </p:cNvSpPr>
            <p:nvPr/>
          </p:nvSpPr>
          <p:spPr bwMode="auto">
            <a:xfrm>
              <a:off x="4254" y="4194"/>
              <a:ext cx="2160" cy="0"/>
            </a:xfrm>
            <a:prstGeom prst="line">
              <a:avLst/>
            </a:prstGeom>
            <a:noFill/>
            <a:ln w="9525" algn="ctr">
              <a:solidFill>
                <a:srgbClr val="00FF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9226" name="Rectangle 84"/>
            <p:cNvSpPr>
              <a:spLocks noChangeArrowheads="1"/>
            </p:cNvSpPr>
            <p:nvPr/>
          </p:nvSpPr>
          <p:spPr bwMode="auto">
            <a:xfrm>
              <a:off x="5454" y="3114"/>
              <a:ext cx="720" cy="108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227" name="Rectangle 85"/>
            <p:cNvSpPr>
              <a:spLocks noChangeArrowheads="1"/>
            </p:cNvSpPr>
            <p:nvPr/>
          </p:nvSpPr>
          <p:spPr bwMode="auto">
            <a:xfrm>
              <a:off x="4494" y="2394"/>
              <a:ext cx="720" cy="180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05483" name="Group 86"/>
          <p:cNvGrpSpPr>
            <a:grpSpLocks/>
          </p:cNvGrpSpPr>
          <p:nvPr/>
        </p:nvGrpSpPr>
        <p:grpSpPr bwMode="auto">
          <a:xfrm>
            <a:off x="6096000" y="2514600"/>
            <a:ext cx="2667000" cy="3505200"/>
            <a:chOff x="6894" y="2394"/>
            <a:chExt cx="2160" cy="1800"/>
          </a:xfrm>
        </p:grpSpPr>
        <p:sp>
          <p:nvSpPr>
            <p:cNvPr id="9229" name="Line 87"/>
            <p:cNvSpPr>
              <a:spLocks noChangeShapeType="1"/>
            </p:cNvSpPr>
            <p:nvPr/>
          </p:nvSpPr>
          <p:spPr bwMode="auto">
            <a:xfrm>
              <a:off x="6894" y="4194"/>
              <a:ext cx="2160" cy="0"/>
            </a:xfrm>
            <a:prstGeom prst="line">
              <a:avLst/>
            </a:prstGeom>
            <a:noFill/>
            <a:ln w="9525" algn="ctr">
              <a:solidFill>
                <a:srgbClr val="8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9230" name="Rectangle 88"/>
            <p:cNvSpPr>
              <a:spLocks noChangeArrowheads="1"/>
            </p:cNvSpPr>
            <p:nvPr/>
          </p:nvSpPr>
          <p:spPr bwMode="auto">
            <a:xfrm>
              <a:off x="8097" y="2394"/>
              <a:ext cx="720" cy="1800"/>
            </a:xfrm>
            <a:prstGeom prst="rect">
              <a:avLst/>
            </a:prstGeom>
            <a:solidFill>
              <a:srgbClr val="800000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231" name="Rectangle 89"/>
            <p:cNvSpPr>
              <a:spLocks noChangeArrowheads="1"/>
            </p:cNvSpPr>
            <p:nvPr/>
          </p:nvSpPr>
          <p:spPr bwMode="auto">
            <a:xfrm>
              <a:off x="7104" y="4014"/>
              <a:ext cx="720" cy="180"/>
            </a:xfrm>
            <a:prstGeom prst="rect">
              <a:avLst/>
            </a:prstGeom>
            <a:solidFill>
              <a:srgbClr val="800000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solidFill>
                  <a:schemeClr val="lt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05487" name="Text Box 90"/>
          <p:cNvSpPr txBox="1">
            <a:spLocks noChangeArrowheads="1"/>
          </p:cNvSpPr>
          <p:nvPr/>
        </p:nvSpPr>
        <p:spPr bwMode="auto">
          <a:xfrm>
            <a:off x="5334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1943</a:t>
            </a:r>
          </a:p>
        </p:txBody>
      </p:sp>
      <p:sp>
        <p:nvSpPr>
          <p:cNvPr id="105488" name="Text Box 91"/>
          <p:cNvSpPr txBox="1">
            <a:spLocks noChangeArrowheads="1"/>
          </p:cNvSpPr>
          <p:nvPr/>
        </p:nvSpPr>
        <p:spPr bwMode="auto">
          <a:xfrm>
            <a:off x="62484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1943</a:t>
            </a:r>
          </a:p>
        </p:txBody>
      </p:sp>
      <p:sp>
        <p:nvSpPr>
          <p:cNvPr id="105489" name="Text Box 92"/>
          <p:cNvSpPr txBox="1">
            <a:spLocks noChangeArrowheads="1"/>
          </p:cNvSpPr>
          <p:nvPr/>
        </p:nvSpPr>
        <p:spPr bwMode="auto">
          <a:xfrm>
            <a:off x="33528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1943</a:t>
            </a:r>
          </a:p>
        </p:txBody>
      </p:sp>
      <p:sp>
        <p:nvSpPr>
          <p:cNvPr id="105490" name="Text Box 93"/>
          <p:cNvSpPr txBox="1">
            <a:spLocks noChangeArrowheads="1"/>
          </p:cNvSpPr>
          <p:nvPr/>
        </p:nvSpPr>
        <p:spPr bwMode="auto">
          <a:xfrm>
            <a:off x="45720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1995</a:t>
            </a:r>
          </a:p>
        </p:txBody>
      </p:sp>
      <p:sp>
        <p:nvSpPr>
          <p:cNvPr id="105491" name="Text Box 94"/>
          <p:cNvSpPr txBox="1">
            <a:spLocks noChangeArrowheads="1"/>
          </p:cNvSpPr>
          <p:nvPr/>
        </p:nvSpPr>
        <p:spPr bwMode="auto">
          <a:xfrm>
            <a:off x="18288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1995</a:t>
            </a:r>
          </a:p>
        </p:txBody>
      </p:sp>
      <p:sp>
        <p:nvSpPr>
          <p:cNvPr id="105492" name="Text Box 95"/>
          <p:cNvSpPr txBox="1">
            <a:spLocks noChangeArrowheads="1"/>
          </p:cNvSpPr>
          <p:nvPr/>
        </p:nvSpPr>
        <p:spPr bwMode="auto">
          <a:xfrm>
            <a:off x="7467600" y="594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1995</a:t>
            </a:r>
          </a:p>
        </p:txBody>
      </p:sp>
      <p:sp>
        <p:nvSpPr>
          <p:cNvPr id="105493" name="Text Box 99"/>
          <p:cNvSpPr txBox="1">
            <a:spLocks noChangeArrowheads="1"/>
          </p:cNvSpPr>
          <p:nvPr/>
        </p:nvSpPr>
        <p:spPr bwMode="auto">
          <a:xfrm>
            <a:off x="3429000" y="20574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43%</a:t>
            </a:r>
          </a:p>
        </p:txBody>
      </p:sp>
      <p:sp>
        <p:nvSpPr>
          <p:cNvPr id="105494" name="Text Box 100"/>
          <p:cNvSpPr txBox="1">
            <a:spLocks noChangeArrowheads="1"/>
          </p:cNvSpPr>
          <p:nvPr/>
        </p:nvSpPr>
        <p:spPr bwMode="auto">
          <a:xfrm>
            <a:off x="4648200" y="3505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28%</a:t>
            </a:r>
          </a:p>
        </p:txBody>
      </p:sp>
      <p:sp>
        <p:nvSpPr>
          <p:cNvPr id="105495" name="Text Box 101"/>
          <p:cNvSpPr txBox="1">
            <a:spLocks noChangeArrowheads="1"/>
          </p:cNvSpPr>
          <p:nvPr/>
        </p:nvSpPr>
        <p:spPr bwMode="auto">
          <a:xfrm>
            <a:off x="152400" y="2057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14.350.000 ha</a:t>
            </a:r>
          </a:p>
        </p:txBody>
      </p:sp>
      <p:sp>
        <p:nvSpPr>
          <p:cNvPr id="105496" name="Text Box 104"/>
          <p:cNvSpPr txBox="1">
            <a:spLocks noChangeArrowheads="1"/>
          </p:cNvSpPr>
          <p:nvPr/>
        </p:nvSpPr>
        <p:spPr bwMode="auto">
          <a:xfrm>
            <a:off x="1403350" y="3500438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8.253.000 ha</a:t>
            </a:r>
          </a:p>
        </p:txBody>
      </p:sp>
      <p:sp>
        <p:nvSpPr>
          <p:cNvPr id="105497" name="Text Box 105"/>
          <p:cNvSpPr txBox="1">
            <a:spLocks noChangeArrowheads="1"/>
          </p:cNvSpPr>
          <p:nvPr/>
        </p:nvSpPr>
        <p:spPr bwMode="auto">
          <a:xfrm>
            <a:off x="6781800" y="2057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rial" charset="0"/>
              </a:rPr>
              <a:t>13.000.000 ha</a:t>
            </a:r>
          </a:p>
        </p:txBody>
      </p:sp>
      <p:sp>
        <p:nvSpPr>
          <p:cNvPr id="105498" name="Text Box 31"/>
          <p:cNvSpPr txBox="1">
            <a:spLocks noChangeArrowheads="1"/>
          </p:cNvSpPr>
          <p:nvPr/>
        </p:nvSpPr>
        <p:spPr bwMode="auto">
          <a:xfrm>
            <a:off x="266700" y="1081088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Diện tích rừng tự nhiên</a:t>
            </a:r>
          </a:p>
        </p:txBody>
      </p:sp>
      <p:sp>
        <p:nvSpPr>
          <p:cNvPr id="105499" name="Text Box 32"/>
          <p:cNvSpPr txBox="1">
            <a:spLocks noChangeArrowheads="1"/>
          </p:cNvSpPr>
          <p:nvPr/>
        </p:nvSpPr>
        <p:spPr bwMode="auto">
          <a:xfrm>
            <a:off x="3277344" y="1146175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CC00"/>
                </a:solidFill>
                <a:latin typeface="Times New Roman" pitchFamily="18" charset="0"/>
              </a:rPr>
              <a:t>Độ che phủ của rừng</a:t>
            </a:r>
          </a:p>
        </p:txBody>
      </p:sp>
      <p:sp>
        <p:nvSpPr>
          <p:cNvPr id="105500" name="Text Box 33"/>
          <p:cNvSpPr txBox="1">
            <a:spLocks noChangeArrowheads="1"/>
          </p:cNvSpPr>
          <p:nvPr/>
        </p:nvSpPr>
        <p:spPr bwMode="auto">
          <a:xfrm>
            <a:off x="6372225" y="1125538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hlinkClick r:id="rId2" action="ppaction://hlinkpres?slideindex=10&amp;slidetitle=Slide 17"/>
              </a:rPr>
              <a:t>Diện tích đồi trọc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5501" name="Text Box 34"/>
          <p:cNvSpPr txBox="1">
            <a:spLocks noChangeArrowheads="1"/>
          </p:cNvSpPr>
          <p:nvPr/>
        </p:nvSpPr>
        <p:spPr bwMode="auto">
          <a:xfrm>
            <a:off x="5752571" y="5097637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kể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52400" y="26064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1943-1945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7" grpId="0"/>
      <p:bldP spid="105488" grpId="0"/>
      <p:bldP spid="105489" grpId="0"/>
      <p:bldP spid="105490" grpId="0"/>
      <p:bldP spid="105491" grpId="0"/>
      <p:bldP spid="105492" grpId="0"/>
      <p:bldP spid="105493" grpId="0"/>
      <p:bldP spid="105494" grpId="0"/>
      <p:bldP spid="105495" grpId="0"/>
      <p:bldP spid="105496" grpId="0"/>
      <p:bldP spid="105497" grpId="0"/>
      <p:bldP spid="105498" grpId="0"/>
      <p:bldP spid="105499" grpId="0"/>
      <p:bldP spid="105500" grpId="0"/>
      <p:bldP spid="10550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110607_pharung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4" y="765079"/>
            <a:ext cx="3777824" cy="20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269599" y="2905062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Do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chặt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phá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phép</a:t>
            </a:r>
            <a:endParaRPr 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" name="Picture 35" descr="chay rung ch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08" y="765079"/>
            <a:ext cx="3576678" cy="2093117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 7"/>
          <p:cNvSpPr/>
          <p:nvPr/>
        </p:nvSpPr>
        <p:spPr>
          <a:xfrm>
            <a:off x="6055163" y="2932164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Do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cháy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endParaRPr 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9" name="Picture 4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1" y="3315596"/>
            <a:ext cx="3798179" cy="2143123"/>
          </a:xfrm>
          <a:prstGeom prst="rect">
            <a:avLst/>
          </a:prstGeom>
          <a:noFill/>
          <a:ln cap="flat" algn="ctr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Hình chữ nhật 9"/>
          <p:cNvSpPr/>
          <p:nvPr/>
        </p:nvSpPr>
        <p:spPr>
          <a:xfrm>
            <a:off x="1195861" y="570784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Do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phá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nương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rẫy</a:t>
            </a:r>
            <a:endParaRPr 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996259" y="3329696"/>
            <a:ext cx="3384376" cy="2143123"/>
            <a:chOff x="3168" y="2736"/>
            <a:chExt cx="1728" cy="1038"/>
          </a:xfrm>
        </p:grpSpPr>
        <p:pic>
          <p:nvPicPr>
            <p:cNvPr id="12" name="Picture 50" descr="duong ql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36"/>
              <a:ext cx="1728" cy="1038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1" descr="nha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576" cy="449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 13"/>
          <p:cNvSpPr/>
          <p:nvPr/>
        </p:nvSpPr>
        <p:spPr>
          <a:xfrm>
            <a:off x="4835469" y="5707846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Do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phá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endParaRPr 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754662" y="195693"/>
            <a:ext cx="829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107504" y="-171400"/>
            <a:ext cx="8258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1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467544" y="112474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RỪNG: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đích:</a:t>
            </a:r>
            <a:endParaRPr lang="vi-VN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Khung Chú Thích Hình Đám Mây 2"/>
          <p:cNvSpPr/>
          <p:nvPr/>
        </p:nvSpPr>
        <p:spPr>
          <a:xfrm>
            <a:off x="2771800" y="2420888"/>
            <a:ext cx="6048672" cy="36004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787492" y="3838418"/>
            <a:ext cx="9843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323528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+mj-lt"/>
              </a:rPr>
              <a:t>Bài 29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+mj-lt"/>
              </a:rPr>
              <a:t>. </a:t>
            </a:r>
            <a:r>
              <a:rPr lang="vi-V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BẢO </a:t>
            </a:r>
            <a:r>
              <a:rPr lang="vi-V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28535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743200" y="2078038"/>
            <a:ext cx="3124944" cy="584775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321851" y="2663256"/>
            <a:ext cx="2981569" cy="3481728"/>
            <a:chOff x="384" y="2033"/>
            <a:chExt cx="1744" cy="2047"/>
          </a:xfrm>
        </p:grpSpPr>
        <p:pic>
          <p:nvPicPr>
            <p:cNvPr id="120836" name="Picture 4" descr="thuc v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410"/>
              <a:ext cx="960" cy="670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 flipH="1">
              <a:off x="1186" y="2033"/>
              <a:ext cx="942" cy="607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528" y="2640"/>
              <a:ext cx="1104" cy="344"/>
            </a:xfrm>
            <a:prstGeom prst="rect">
              <a:avLst/>
            </a:prstGeom>
            <a:noFill/>
            <a:ln w="9525" algn="ctr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 flipH="1">
              <a:off x="948" y="2984"/>
              <a:ext cx="0" cy="426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2770158" y="2663596"/>
            <a:ext cx="3352800" cy="3481386"/>
            <a:chOff x="1920" y="1882"/>
            <a:chExt cx="2112" cy="2193"/>
          </a:xfrm>
        </p:grpSpPr>
        <p:pic>
          <p:nvPicPr>
            <p:cNvPr id="120841" name="Picture 9" descr="baolu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408"/>
              <a:ext cx="864" cy="649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2" name="Line 10"/>
            <p:cNvSpPr>
              <a:spLocks noChangeShapeType="1"/>
            </p:cNvSpPr>
            <p:nvPr/>
          </p:nvSpPr>
          <p:spPr bwMode="auto">
            <a:xfrm flipH="1">
              <a:off x="2880" y="1882"/>
              <a:ext cx="7" cy="758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2256" y="2653"/>
              <a:ext cx="1152" cy="368"/>
            </a:xfrm>
            <a:prstGeom prst="rect">
              <a:avLst/>
            </a:prstGeom>
            <a:noFill/>
            <a:ln w="9525" algn="ctr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0844" name="Picture 12" descr="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408"/>
              <a:ext cx="912" cy="667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 flipH="1">
              <a:off x="2304" y="3024"/>
              <a:ext cx="240" cy="38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>
              <a:off x="3120" y="3021"/>
              <a:ext cx="240" cy="387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5508104" y="2669540"/>
            <a:ext cx="954502" cy="73224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0865" name="Group 33"/>
          <p:cNvGrpSpPr>
            <a:grpSpLocks/>
          </p:cNvGrpSpPr>
          <p:nvPr/>
        </p:nvGrpSpPr>
        <p:grpSpPr bwMode="auto">
          <a:xfrm>
            <a:off x="6462606" y="3023960"/>
            <a:ext cx="2286000" cy="3127376"/>
            <a:chOff x="3912" y="1876"/>
            <a:chExt cx="1440" cy="1970"/>
          </a:xfrm>
        </p:grpSpPr>
        <p:sp>
          <p:nvSpPr>
            <p:cNvPr id="120849" name="Text Box 17"/>
            <p:cNvSpPr txBox="1">
              <a:spLocks noChangeArrowheads="1"/>
            </p:cNvSpPr>
            <p:nvPr/>
          </p:nvSpPr>
          <p:spPr bwMode="auto">
            <a:xfrm>
              <a:off x="3912" y="1876"/>
              <a:ext cx="1440" cy="1066"/>
            </a:xfrm>
            <a:prstGeom prst="rect">
              <a:avLst/>
            </a:prstGeom>
            <a:noFill/>
            <a:ln w="9525" algn="ctr">
              <a:solidFill>
                <a:srgbClr val="33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Đất có rừng, đồi trọc, đất hoang thuộc SX lâm </a:t>
              </a:r>
              <a:r>
                <a:rPr lang="en-US" sz="2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endPara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0850" name="Picture 18" descr="d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3222"/>
              <a:ext cx="1350" cy="624"/>
            </a:xfrm>
            <a:prstGeom prst="rect">
              <a:avLst/>
            </a:prstGeom>
            <a:noFill/>
            <a:ln w="9525">
              <a:solidFill>
                <a:srgbClr val="33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51" name="Line 19"/>
            <p:cNvSpPr>
              <a:spLocks noChangeShapeType="1"/>
            </p:cNvSpPr>
            <p:nvPr/>
          </p:nvSpPr>
          <p:spPr bwMode="auto">
            <a:xfrm>
              <a:off x="4796" y="2942"/>
              <a:ext cx="0" cy="28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1693451" y="-11906"/>
            <a:ext cx="658250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987824" y="1176263"/>
            <a:ext cx="2743200" cy="5847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854" name="Group 22"/>
          <p:cNvGrpSpPr>
            <a:grpSpLocks/>
          </p:cNvGrpSpPr>
          <p:nvPr/>
        </p:nvGrpSpPr>
        <p:grpSpPr bwMode="auto">
          <a:xfrm>
            <a:off x="36102" y="1557338"/>
            <a:ext cx="2952751" cy="1038226"/>
            <a:chOff x="156" y="1365"/>
            <a:chExt cx="1860" cy="654"/>
          </a:xfrm>
        </p:grpSpPr>
        <p:sp>
          <p:nvSpPr>
            <p:cNvPr id="120855" name="Text Box 23"/>
            <p:cNvSpPr txBox="1">
              <a:spLocks noChangeArrowheads="1"/>
            </p:cNvSpPr>
            <p:nvPr/>
          </p:nvSpPr>
          <p:spPr bwMode="auto">
            <a:xfrm>
              <a:off x="156" y="1651"/>
              <a:ext cx="1215" cy="36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Giữ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856" name="Line 24"/>
            <p:cNvSpPr>
              <a:spLocks noChangeShapeType="1"/>
            </p:cNvSpPr>
            <p:nvPr/>
          </p:nvSpPr>
          <p:spPr bwMode="auto">
            <a:xfrm flipH="1">
              <a:off x="853" y="1365"/>
              <a:ext cx="1163" cy="28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857" name="Line 25"/>
            <p:cNvSpPr>
              <a:spLocks noChangeShapeType="1"/>
            </p:cNvSpPr>
            <p:nvPr/>
          </p:nvSpPr>
          <p:spPr bwMode="auto">
            <a:xfrm>
              <a:off x="1344" y="1872"/>
              <a:ext cx="517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0858" name="Line 26"/>
          <p:cNvSpPr>
            <a:spLocks noChangeShapeType="1"/>
          </p:cNvSpPr>
          <p:nvPr/>
        </p:nvSpPr>
        <p:spPr bwMode="auto">
          <a:xfrm flipH="1">
            <a:off x="5943600" y="2438400"/>
            <a:ext cx="609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0859" name="Group 27"/>
          <p:cNvGrpSpPr>
            <a:grpSpLocks/>
          </p:cNvGrpSpPr>
          <p:nvPr/>
        </p:nvGrpSpPr>
        <p:grpSpPr bwMode="auto">
          <a:xfrm>
            <a:off x="5730500" y="1471399"/>
            <a:ext cx="3085147" cy="1244585"/>
            <a:chOff x="3474" y="1307"/>
            <a:chExt cx="2133" cy="857"/>
          </a:xfrm>
        </p:grpSpPr>
        <p:sp>
          <p:nvSpPr>
            <p:cNvPr id="120860" name="Text Box 28"/>
            <p:cNvSpPr txBox="1">
              <a:spLocks noChangeArrowheads="1"/>
            </p:cNvSpPr>
            <p:nvPr/>
          </p:nvSpPr>
          <p:spPr bwMode="auto">
            <a:xfrm>
              <a:off x="4177" y="1761"/>
              <a:ext cx="1430" cy="40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861" name="Line 29"/>
            <p:cNvSpPr>
              <a:spLocks noChangeShapeType="1"/>
            </p:cNvSpPr>
            <p:nvPr/>
          </p:nvSpPr>
          <p:spPr bwMode="auto">
            <a:xfrm>
              <a:off x="3474" y="1307"/>
              <a:ext cx="1248" cy="4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0862" name="Line 30"/>
            <p:cNvSpPr>
              <a:spLocks noChangeShapeType="1"/>
            </p:cNvSpPr>
            <p:nvPr/>
          </p:nvSpPr>
          <p:spPr bwMode="auto">
            <a:xfrm flipH="1">
              <a:off x="3569" y="1916"/>
              <a:ext cx="60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539552" y="-243408"/>
            <a:ext cx="847238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20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48" grpId="0" animBg="1"/>
      <p:bldP spid="120852" grpId="0"/>
      <p:bldP spid="120852" grpId="1"/>
      <p:bldP spid="120853" grpId="0" animBg="1"/>
      <p:bldP spid="120863" grpId="0"/>
      <p:bldP spid="1208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07504" y="2276872"/>
            <a:ext cx="88569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Giữ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 tài nguyên thực vật, động vật và đất rừng hiện có.</a:t>
            </a:r>
          </a:p>
          <a:p>
            <a:pPr algn="just">
              <a:spcBef>
                <a:spcPct val="50000"/>
              </a:spcBef>
            </a:pP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- Tạo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 kiện để rừng phát triển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642334" y="1006277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4916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755576" y="836712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RỪNG: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đích: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pháp:</a:t>
            </a:r>
            <a:endParaRPr lang="vi-VN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Khung Chú Thích Bầu Dục 2"/>
          <p:cNvSpPr/>
          <p:nvPr/>
        </p:nvSpPr>
        <p:spPr>
          <a:xfrm>
            <a:off x="3203848" y="2818512"/>
            <a:ext cx="5184576" cy="2986752"/>
          </a:xfrm>
          <a:prstGeom prst="wedgeEllipseCallout">
            <a:avLst>
              <a:gd name="adj1" fmla="val -48871"/>
              <a:gd name="adj2" fmla="val 4130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Bảo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vệ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bằng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biện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pháp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907704" y="3770248"/>
            <a:ext cx="14670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31684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251520" y="172170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Em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cho biết có mấy loại khai thác rừng?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gray">
          <a:xfrm>
            <a:off x="1828800" y="228600"/>
            <a:ext cx="5791200" cy="803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AEDEF">
                  <a:tint val="50000"/>
                  <a:satMod val="300000"/>
                </a:srgbClr>
              </a:gs>
              <a:gs pos="35000">
                <a:srgbClr val="DAEDEF">
                  <a:tint val="37000"/>
                  <a:satMod val="300000"/>
                </a:srgbClr>
              </a:gs>
              <a:gs pos="100000">
                <a:srgbClr val="DAEDE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AEDE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Kiểm tra bài cũ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38600" y="762000"/>
            <a:ext cx="1295400" cy="1143000"/>
            <a:chOff x="1067" y="822"/>
            <a:chExt cx="3628" cy="166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 rot="10800000">
              <a:off x="1067" y="822"/>
              <a:ext cx="3628" cy="1662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475E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70" y="1438"/>
              <a:ext cx="183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770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sai: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 dung nào sau đây phù hợp với việc bảo vệ rừng: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7590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Tuyên truyền luật bảo vệ rừng.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048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Xử lý những hành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phạm luật bảo vệ rừng.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4371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Xây dựng lực l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ượng đủ mạnh để bảo vệ rừng, chống lại mọi hành động xâm hại rừng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1345123"/>
            <a:ext cx="53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520" y="2206762"/>
            <a:ext cx="53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Đ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4365104"/>
            <a:ext cx="53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Đ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5730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S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 bắt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động vật quý hiếm làm 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01008"/>
            <a:ext cx="53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323528" y="2636912"/>
            <a:ext cx="86643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 chặn và cấm mọi phá hoại tài nguyên rừng, đất rừng.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Kinh doanh rừng, đất rừng phải được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 nước cho phép.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- Chủ rừng và Nhà nước phải có kế hoạch phòng chống cháy rừng.</a:t>
            </a:r>
            <a:endParaRPr lang="vi-VN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467544" y="874455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pháp:</a:t>
            </a:r>
            <a:endParaRPr lang="vi-VN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32043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663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một học sinh em sẽ làm gì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bảo vệ rừng?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www.tinmoitruong.vn/public/media/media/picture/6(2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5"/>
            <a:ext cx="3672408" cy="5201711"/>
          </a:xfrm>
          <a:prstGeom prst="rect">
            <a:avLst/>
          </a:prstGeom>
          <a:noFill/>
        </p:spPr>
      </p:pic>
      <p:sp>
        <p:nvSpPr>
          <p:cNvPr id="12298" name="AutoShape 10" descr="data:image/jpeg;base64,/9j/4AAQSkZJRgABAQAAAQABAAD/2wCEAAkGBxQTEhUUExQWFhQXGB8aGBgYFxoaIBoaHCAdHhwcGh0cHCggHBwlHBsZIjIiJSorLi4uGiAzODMsNygtLiwBCgoKDg0OGxAQGzQkICYsLDQsLCw0LCwvLCwvLyw0LDQsLCwsLCwsLCwvLCwsLDQsLCwsLCwsLCwsLCwsLCwsLP/AABEIALgBEgMBIgACEQEDEQH/xAAbAAACAgMBAAAAAAAAAAAAAAAEBQMGAAECB//EAD8QAAECBAQEAwcDAgUEAgMAAAECEQADITEEEkFRBSJhcYGRoQYTMrHB0fAUQlLh8QcVI2KSM4Ki0nLCJDRT/8QAGgEAAwEBAQEAAAAAAAAAAAAAAQIDBAAFBv/EAC8RAAICAgIABQMDAwUBAAAAAAECABEDIRIxBBMiQVFhcfAygZGxweEUFUKh0QX/2gAMAwEAAhEDEQA/APHsWhBdSDTNTQ/1gXNRtNW+saR6R0sVrBJ3cA6qcy4PlzlSlImJuzgg61v5VgGWG8I7DkgCpKqBhf8ANBBU1FYXJcZiSsJewAsAKsxNOw8oyfLACCBcEvvUgU3DRDMlKSSDRrisSSwSK+sFj3c5R1Umw+BXkVOFAggglw7EAsdw4+loYYD3ys0/4iOZxWgOUhv2g5jfYwd7PcPVPSuQVEJAK0qCgQklgxS1XIrUMUxZvZn2ZMhExMyZmEwFJCaU3dndo2YfDs1Edf3mbLmAsHv+0qftBhCmYluWapIXMrYkmj2LilNYGwBUpKlOFXAATmYnVmswvD7jfCP0+HImTyr4ghIASVAmgKmJIDbM+ohFwTiK0JOVDoTcgKLuQQHdgX/HaA445N6/PpOU8k1uAq4gSkJIdrVZg7s1miJU7MsqLpUXJy7mo/OsNeL8PSlRzEhZZkZS1QCeY3d3Hc9oTTSSo5nd/Xq9Yy5OQNGWTidiG/osqUKJCsxYBKvCtI5mSA7BQOX4gfvr4RFJIKSObMCMheweoZq6wQnDpJCq82gbsbWY9IQkCduWL2f4cpRE2WqiS5S99hS23jDdXFlZ0g3P7QC/jFc4CtZb3a1ChcWD3oaC2/8ASHns7xELxLLJzBJAJIN2o4Dnv941YmHpVbWzs+0yZFNkndSyJQWrfWOVJgmfOQhsygCSw7xsoj3VcHQM88r7wNoyJ1So5CIpcSRNGNExREeWOnQefOCQ7E9oT+0M5CpV6n76/Lzg/jriSogV0Ls3V4pXFcNMQUpXcjMHOZn38mjzPHZXFoBYI/ia/DYwSDcgkrdebKTsBQDXtGkzkhykVtfrtvBEvFCWtlBwKABmBsSKV1H2hdisOQot8LOCLZbA/m8eK+ADr956Km+5LKnOoscupdgGGgrBGIn5qhJY7Wbo+kK0mjAk1poBB3vwUpvnS9BoKH7whU1QMYjcHxKnq3rtGkSv9MqcCtARe1jpWJlSSQ1GFPz+0blzFJoNdwDfZ45WAnE/EHC1pAApffpDtOLMqSljUg1LGvjpeh37QuVJUqr9LfmsOuDcITNQozFF00GxYanq59YtgJZqTuSyFatogW51vtR40ucQGYtVz6Raf0aTkGUZ1FlZWASOzX+8axPB0Kl5XCShCviFXuxag7gw64CdgzvOXoiU9M+goPKNQdLwaGHNp+aRuJTXBJM8ZChVQz0pWnyiDEIYts3yiNBrEk1T1jr1UQCoVgcAmYkklSWLE0INHAApWhjacIlC3USpAryllaMNSkuReGPDZ/8A+PMl5COTOFWzMzsW8rs8IZkx/N2PlGlgiKp95FSzMw9o0xnEUzZSUM2Um5D1tVogw8sqUlIuogDxYCA5csgudYP4WkmagJPM7g9q16RMscji5RQEU1PT+GcPlyQRLQEvc6nvDFMJuH8QC6FgoUqWdz86Q4TH0K8a9PU8Rib9UXce4OMSlIKiMjkAMMxagJageKNL9nZskf62YZnSnIsEA9R1Dt2EWDjvH5kqeZZQoy8rMkOV5qOk6EWbeApGDlpCjlUtcrJMfMUqSolwGVVKbfcRhzBHfQ2JrxF1X6GV72ikzkqlmaxWUgEg1JFAFC+YAD0iJOEUqVmDFblbk1KQE66uVWJ/bDPjfGErmJX7sPmzfE7EdRSvTrCNWJKswqxOYtR2oHfQVaPOycAxo3Nicio1C8VOSo5kScoCQHS7ZmDqL6X6fUbAYopU7f0/LQTOm55cpKFqzgZShiwB2pUAfOJJnDi3IMxetCCmlXqwDvEcmzGGhuPeA4nOsyJkrOhZ5VIYEEkVJp4t1jnHezhw0xyomhV/8QCzsCfnrBfAVSkkGd+4jMpJ+Am9bgUY9/GPR5shJGhemhfpGzw+Jc2Mgn/Ey5HKNqUvD8PXiCqhRLWkKQtQCmUksXDvUgsQ1GiyFAAAewbygibJMQKkmPUw4Vx/eY8jloPNVAuLxKUB1EDuYP8AdRUeNTVzF+7IyqBtUB2ehagBPXSD4jN5aa7PUGLHzbfUn/zVRI2o7VoQ48dKDQvDORigQ5IBZ2fTeE+GlgqCCnLlPxCgOgNdWbtTtHcqeEgvmUoKIdg5YUpWrln2jKmZ02TfzLviVuhHbRXMdwElUyaomYzqQmpqXoQ+5HlDvheIUsHPl6N+dLQwEuNlJnQEiZgWxtQnk+Kwc1LKKFJS9ykgPr+fOJ8VKloIQhZKVJdynXZmBrF/9oOE+/lhIAJCwWKimgNagGrRXf8ALZU6cqWlxLlO7h3D1yqGjUDx5z+E4Gl3f4ZuXxHIWZT0yVJLN6/XaGCJDu9E3YKqRrB3Gf8ARnJUAciUjK4HxEEMXvS+7dKKcMtSlFmANSPEOz3v5PGHInAlR3NIYsOULSUCTmBaoAFPE9LesFzeHzAgqSGKdrnqxqReFWLQRRxvX0hmjjS1ycihmWpXxmjDw16ARPGMbXz+NfeKwYUV+ZBhsMpRDGoOrt47RZ5WGYMm1iXuew+m0JOG4hMsElSSsWQL7VNhvd+kNJXGUBGVqkAtysHYV6V21iuBUTb6ksnJuoQmQS7NtQNatjoNoSccWuSklaWzpZIer65vDaDpXFMgPauWx3BfeIuOcTROw6kKfNQpJAJLM9R/teGOXER3RnIGDCxqcYH2VmTJaFhTBSQoBk6gH+UZA2G9pShCUAFkpCRzGwDRkUBwVsQkeJvR/pKsYxfpHINa2iTElJUSkMNA8Y5slz4DjAvDJSoOE8jC5vSlWsYrk0AZ+RLPqzpPm5aBeHzyHAU330NNr1iNWaZMYcylHzjU+cuiitjUzrh4uT8yTKQzhnFO2hg3hST7wEA0BI72+sZjZCUzcgBASAC5cvcu0bwgqzkPs0ZnHBvtLA2lw6VNVn+IJcv2b8ajaQ74Zx5cvKlZJD61p3hDlavT5/MWgnD4ZahRLvbfT88DATLlDegybqpHqE9Hwa0TQFJqHIDhqjvGuKexy5mZYkL94U5WOYA92q7UfSFvsOqYJmSaVMpQyOKGrEg+Fu0X32r4mrOZQUBWyTU9DWPVyeKPlgle5hGNVJNzxDiHsXjkKMsYSapAU+ZMo1fYs7Bm/vAsz2axqT/+liAHJAEiYWfrlOwvHsPFZk5Ev3QUrNMYUUd3u76Qnxy8RJIQuYu2i1V9eseeqh99Sr+M8sfpnnOH4Vi5bvg8QTfMZE13PXLBicJiQHVh5wZq+6W4B7JqG0j1PDcdmmQmWlanyFy5zFyavfasCTuK4tEtQVNUzBuYuN63fzhPJUmiaP51A3jEq6JlCwuEmqWkmTOAcO8tSQzdKizRYOA4Nap8ocwCbukjd3oHelWrFh4Tj8UoomCcsh/hKiQe4Jgzj/tHNCVplzVBbUUCzVBoNaRyAI4F3uEZ0ZeR1JJuIlpStRUGQHV0iqTvatlN7oGhLZqsCGJNqg2uKQ9R7T4mZNDLKZZUhxR63bcUMFyeOzwCc5UGerHSNufxbLVf9SSNjIsgwcoC0ggulQuDodiIpvtHkCkylkFTKAVVwncu7k/N4uq/a6bMTklgJUzFSgCc3QWHiI5xftOuWpBmy5ZKUEFkIOezGocG9i1bRTJ4jmApG4iPjBJBNfb/ADPPZIygJSoDmOZ/iF7AjUekScSKULSE8zlzzAjKlJGz/wBo9k4UJM2WhS5Mllh2MtF9rVjyj2+wQl4+elCEgHKwQGygoBZgQK18O8Z/M9NATYEB3c1heIoGXlCmqCKZX3h8qYAkqNmeKbgJqUKBULXcF6/xH5XxjjHcaVMJSkqKNLXrt+VjRj8d5aHl/AkH8NybUe4j2hSHSEKCqgOU0I17OYWYfiglIWModTuQWcuXLDUl6hrxWcXjCVVFKAU2uKlz3iczWTmJZw34x1+UYcnjspPK/tLDw6gVN8b/ANTMutAOUuT3BszkUvCWbiV5Qmw0EHSsXoaj6bV0gbFyStYUkO9xGc5SxtpoRQNSFcxT1BfKw7f2iVMx0kkFv21aoPreIZ8lYJzuk7mO8LKBcE6U7wCdXHI1JZYKmAHiSza7OId4f2dWtOZ2YO7vYCjdhCtRAJbXZ6wTJ4hMCCylAaOCBXQeHaDjdR+oakm5f8ZGgFCQA5c8x2O79bxnvbgsabXv42P3gE4tTsoEflIMWSEX5hZgKi+uxGkJZuNUVmYoUr5RkFq4grr5CNw/I/EpcSxKkRw0dN5Q0adyBU9oZ+zEhKpwzEBjq+tq7vChMOOEzgAoEgEChautQb/SK4WAcE+0jlvianE4vMmEWzKruHYHyg2UjLLLXVS3Vr/l4AkfD11h8jCIBSkmmV1u4DlywO7VgqrOSR+XBkYIoBimZQgPTxHWsES5zUDsoM4YF2BYGo2vtEE1TkABw5ZW9yHEMcJh1JmBICVVVU0Baln1L0rrCY8ZuBmAEf8As9xI/qsKjKpIM+WgBRcjMoAh9QX9ItPtMhAmzF5i5mqah1UYp/sPImzcfhSyilM5BWSaJKVPStRHq/tAhClpSzup7dYbLkKjkZB8HmgAdym8dMxE2TJKi6yhaTsVchFt6+MO+PzQid7uYTlQBoauLv5jwMLfaGb7zieGRfJk83Kvk0WH2olpMlSlB1AAA61I9Id/FDSgfqkG8GWUUdg/zKkZ8sTCsKYsMt9xTrT5RZcLgyuUJ0xvd6DUuWs1oS8Y4QhEqVMTcgP1cPFpQs/ppKDZkD0tEczoVDe/Qh8L4VlJDfMr/GsWlOKSiWCEiXzABuUhyW3KT6iJZM8TEzZxRl5Sog/7RXLTpEvBFCbxbFKUBlSnKB2yJ/8AqYs/EeGe8TMSlFFSVJDUdRBavlFHVeIrvUqMZd7PVHX1nnmFmciVZWTnBCvA09IccNnzUhCES0mWUAqWRVyND3ix8B9myjCSpU+WgrSSSCq1VNUasYdy8DKloAbKkAC70ZtYdx8TsfhyFAvo3KN7U4dCMIJiEhMxJFQal1VeN4vhiZWJkZiVZgtyptBRhD/FYaRNATLm5lJ/ZmAJI1ylsxhPjOLyPey1TUKQZWZ81CHH8SXJNKVhEyMoAIF/M1P/APPDHzBZ7sfeM8BOlqOVBCjJZ9goi3elfu8ee/4pTAMcqySuVLXmIdqZaf8AH0FYJ4VxYSp8ybLSoyKGY96m/dyfWBP8T5SJ2Iw8yWrlXhXBapyqmP1oPUwGfkONfv8AMX/THExN6MQGWhCiFuQwYhxsxJ1D7esLOJYhLpypAYUCfGqjd/nE+MmKdIJzJAbUFtBXoYAnKZwTcMfsesTyN2B1+e8IEEmTA5BZtL6fhvAPvSDQs34WgzFykoZROYqt0Gnn9IXoQbxMKBKCNJSkqTp9YiM/KW+X9bwPMxLJYCvy7RACTc6awoSdxh2KxGdI6ej7R3KS5YDv1tbftEPueUOm33hlPkLSSigUlgQeocfMQDQFCceoHi8QUKAAegdxV4H97bqTyk2b+8EzpuVWQDW+o8YgxuaYpIYJLN5anrDqBUFSaUQpyTzi9WcDU7tr/QxL7xQ+EAOkEUfRikPfmBtAMk5UkvzdtOhiVBchtA2/XyrHVDI1hDlikB6AkuOh6xuO14RRJLpvuIyG1GqLBGmvHaXrQFomRIcEkdmH20jrguDpMFSVvtsfGIZsphU107ddY5SrTeO7ndxqkCwMWKRi0rotIKdPJqbPFYQqgMZ+ta0Bmdf0mTyJy7l6wmElGWoFCaggUBIqrX/u3hKgkBPLQIFa3ZyW3d/WA8DxhSklApreORjCCKKbXq8Nn8SWxqgFEdmQXCQxJ95cv8O1NxDDBmcl21ypUXVFyxnHpRPvGVlSdqnWlYo/+GznikhQsBMJDvaWtvVosntBLllSTmTKSAoVBUFHZkAi7B3hcSHxBVGPud/tC+Q4RyH8fxAFzFfr1TSMswJz5XCm/wBMMC2oDUg3i3GFLSZZU9QTRtB40O0NeD8BkBCJg5lZfiDgKe5+Itt3EKcTLlpXNWmUJgRMSCpS1cyiQ4SE5RS35W2AYnykH/iKH3uhIZjkUh10Pjf3kkzDTJyhJlFU4JZiAQBRn5vhDvfaLdwjgKMOkfqZoe+TNr3evgI1hMEWDLVlBf3YCAFFrKAS5PUF43I4KiWoTCCpaHVzKBsLly1L12hA1qLHpPX+fwywQghqtgTfsBfx3epY8FgpEt1S5aUFZclqkmrkmsbn8SlIBKlpYdX+UV3h2L/USZvMUrJYkl2e2r27doT+zuCzzZ4XLCkySEg5xzKyhRGXQMoVJ+UUViexNQdDjtDZPXxLcvjEsh0mlamgpR3I6UhNjuPj4EMpSiAAHN7PpBGJwa/dHKlK1rYEghgDQsTcAeb6RrB8BlywovmWpmUWBS2b4aFqE7m2wMcztdLNOMIo5Mb31quu/nv7WJVQlMxZzhy9aH6QXxfAoxCAlf7fgW3MkbPcp6G2kNp8pElVUBSpi1GhUGcpoAHJ+KIp01OdSfdAgAhisgHKVV9GaIIvDsza+fzgDw9vkSvIw8jDJ90cxWouvMlxlblYC9rNYwt9t5I9zg1BJSMs0JDMaKBA6fEC0W7iS5RUkTJLlIaq1FgyTQjQFXakKfb4A4TDrAygTFhirNcDU68sK54hyP7zFl8zy/WNe3X/ALPLv0nMVu42ev4zwKmUFlfK9r6aOPCHglg1uLxAtKgp6NpUf3jGMxmO4uxWABAoSR6t9TWAOISsiBRq6fm0WFRtmtvCnjyCEUBYlwRoPtD48hLAGcp3K+tnc6naJkrcg7UHSCMPw5TuokJa43DU9YlkSAK3HZ/MNeNJYR7kstsoLU189n/GiXHYkzZwml6pSCeqRl+QESS5icp5QzEekb4bIzJrVrD81iXKlJgvRg88HNsa1Ho0dJSEocN7xqPp2hwnDJNelREZwyaFjyu3jTx/oImM8W5W5spjzFj5XtBeZKUs4zAvTtDKdLQohRTzC39YgxWBSVpKLmqu2rfm8UXKL3CGEVlKv4/OMixHDDr5n7xkD/UQ85Vkyhm5ixeoHqG0MCzZ6lEmzklho+g6QdLFdSWJL+bDfvGzgwTRwT3FekX5V3O5V3FhgjCSCp2BLB30HeJZ+CKTZ28PCOkSFJZmtcOCX0PUEQeQjchJTbZvCBZ7O4LvXsdYmmurlHr0/DEGQAfFWDcFxjw5IBB/aRXcfeG82UgpDeH9d4rMlRFBrBkvFzGpmcUpWn08d4g+Mk3cBl0/wgnH/MgD+2VNP/i31i/Y2UqZik5pajLQglBISUlZ/lV9tNI8+/wVWV8RmE6YaYfVA+sek47iJRNCQHHKSWNAc2ttBAyucdFfg/8AcYYufp/ed8DwxlSRLUXIJqkECpfXWMw3DJaZfulJUU5s1VEl93fxbrHCOKqKVFg6RLOv7wH9X8oFwPFFqKwSCyFKSW2UQ1NBSMpd2YsTsmz95YeEKiq61/SWPCzkZcwPL8J82L1jeNWf05UgFRDFkh8wcOA1S40hFhMSQ0tgUqC66hkv84nwWIWpAkBbJUkjMlRCqAHkVofkAWrWNiZhxVa6inwTjkb7H/sI4SgyzkUh0lIWFANlNAQSp3IJGpNt4m4FJw8qYuWhQMwkzVgqdalK/ca2fRmtCeXxpSJi1KDEoCigk5fhBfK9zQeEIsDwv3OKVjEKlJZSymWAWD0bS4U40p4RoXxKhCJP/b8iMPiepTJoA1YeEADFIy+9zpyFqggi7XGrsG8IhHFiULUnKQlmp/JRSNeg84im8SWAlstZaTYu5zOe1PWFXOFEo3gnfv8ADM4vOlhXOH26Fh5aQEvGyXch/PUv86xKnF5grMlDpQouQTVIDG+0V7jvFSMhSwCVqzZAeZIoNfHwgeelblG8PmUE3oRxO4jIJcpcs1ja3yhX7aTpa+HjK4SjEB6WzIXv1aAuAY6ZlmLmJSU+8YBbhvjejuK5aHrDv24lJHC5i0gCspZyvVy1H05vIwGdXUgfEnlx5FQFjqeXrJI5CL9K9K/XeBFY7myu9P71tHYxJIsxYvoD4u8K6rVcM/j94wqvzM0ZFaak206wLxWalSA9WNK/S9IhMtYsAQzkbRzMxBCaJpW9vMflYdV3YnCEYAgIa+ano/zceESpwFwCyer+p08jAEqYtgGvqTbt1+8TypxAIUNKF/pBYG7E4w2VgxQcpJGm/b73gfhksso2AUxfq+vhEkl2+Lz26Ujrh0x0TU65gdN2hQTRhU3cNzOwDdSbbVjpScvLfr9oGmYnIMrPTW8aQt2Jc9NeresR4mC5qaoaAk7xxhszOxZ7n7XpHepKqfxLR2sMCU0/NNoYGCS5Dt6H7RkRpxNPiHkIyO4zolVh7FhYgfW0F4Ph9AHYMW8qetIhQl1ZQKs9TY708ozFrWgJzBunTR9WPq8XtjoQb95KnAqylZIAc0cPS+m9PGB5jqW1zQB9BpT6dYlTjVKIq5YAPV27AUNbnSJMKxNaVc0swez9PSDZHcBgMzh6iP8AaTUs3dmZtPOIcXgSpRaidGr2iy4Wa7sxALWoCbPuT2pSIThFKJKGZ9XoNgSKgM0EO07mREmC4VmNSRs1ajem8MF8HXLmZGKSaFIYue9j/eGUrDMoVyq1I8wRuekHYrHzEpBcFQYAuagKck0qSb6U7xN3e9R7vuEeycqVhZi50xZJXIXK65zlUCbEJ5eusXDhXEMNMQVLxGGGgRmzKQztmNa1PnFHxKCoaMaqUbJetaVN7abxmA9yCrKMxsWADkhknbeBysercbkRvqekzOKYEfFPw4J/aVAZstmcMWuI2nH4PLmE6Q1Q4chqE1CbO3jHm0zBGYsBk0A25asT2ERqlFC8qcyh3AzV/iKX1gEr8Q+axnqCeMcPCmTPkFR/iCWcNXlpRhA+B47gpa/+tIIq2RKswIGVgMmgDXjzmfKUCCpAJSTlIu7hmpRqQpnYuoZjmYOKsDZx5+UUV/gTjmb5no3tN7QYRaWQtCiP4Sw9GAckWa2Ui20LPYzjeHlrUZ81QDlkKByuWdRAB/4vQACPPpeNclIqRre2/SDEYNgFLdwHd6WeOLG7Iky7XZM9jxPtzgUqUkHON0oLKYUuN6esJZPtYhQJYJD6AKAq7Fw9Nh1rHmUvEqWsMQA9Szemot6wyM9+V6DUUra+xF/lAfKYfMb3Muc/2ilgZ/1K84cBPuWQSR2FGahpbaK37RcfejPmB0ahGgAYU+kBLllRQaEFQBvWoJZqMzwp41SZzP8A9Q5XIdrGm1BHBucAck9z0L2b4vh/crMzFZStRJSMPmYO1ykitT0ruYO9pvanCLwCsOjEFcxQQEn3Kkg5SFfxYUBbwjzjgbhCWAUa8tSSOg3rBMpIBJIpo/8AUNpHeYRa1+fzG5noxXOlzCCC4UwIqPpAktKgDq5Z/U9Xh4MJqo/FYu1jWn0jU2Udqaj87Qgye0ndREZK3qSwFGiRaCLVew28oaTcO6iTck06uQLfKIlSDLBJLgigF3O3y8IcPCDcAnomgOQoNbZ40VrUBTy1g8z1LADHMoEOxICAkNbSgNQTSF+DlEqAzAMb37HtBF1uGpJKm5XvT7/nnEz5eZIDqvpXqI1MkOSXA1At6ekaXMKDkKWVcuNCHG+7wPtBv2k6MQaHUfj9Y798Hdr3Z3J6/msCIUWOht06v4Rk2ab+bXMJxi7hc/EFwSxDW18ekclZuCWav5pAUtZ1HLWh21BjsTGOYGh/N4PGo0KE47D1/wDWMgT9bK2jIPD6Q7hPvAAwAUXcEB23STZ9WiHFBS8pKiQkEZWcO9nD1ttfwgv9RkDAA5ga3FvSrQmRMW5GV1s7h9A57mCgvcNSWZh8qwmh3s46HQKv28IOw7ZQoJ5iSMpJLkV39Y7w+HylSik1tRvTt6wXgw13alHJvUuxZu+8EtqGc4XFqAGVCdwEpVU3JLku3QWg88TI5ndOXmBAdSlByXbR/MQNOwhUyEfBVg4J7FtCzQHhkhM0hi5synZrVAD66fKF4htmFQSajj3iFvk+JvgVo5ox3tTaNLQVhlrYEhIDJNajuwKRUHWF6UKlnM7JCiGZtL2t1cvWJUcREySZ6kpeW0qlHIANN6V8oVkKzipG6kM3icyUFy5gd8wAJdltckiodiR0jqVNUiwIJuliCdRen9oV43iAmNyupIABDkrL5i4IYVvry9YLScykqW7EGjk0SBcUa4VerxQKK3qIynuMJuMmCYUJBa9GYE05m6hVKaRLiVqKAUksGCn0Nz3A33pAmIxSBlWhVVBgkOpmJqEmri1Tr3jU+avIFIBUVrysthUZioB7P9L0hWGxGCxjwslTZljKwcgXKiARW5Y+T7Qt4jgApfuwrKEvUpHMQ7ANUAjUmvnEudMtpaCSpQ6pCCfmzF3a0HBDgBRqzliP21ABdif6Qm1NztRZwiSlaE+8QOSqWZlF2d9TYeMDcSnqCyQHlhRAYXrazv418oOm4kOWUyUl+4FDS9/TaIVT0lik1d8oYO7saavpHFiDdRTAyVUUpLOL2L1dJ1O76Ft46zFKNXcsSC4druPERJiOQO5D1c2BsXF2BItSMwUhS0KzKMsEZLUJTTUjppvaD2LnVc3w7Fl3JSBmGvw9QNn1jmekgiZtmrVkkvq7i5p6wJxPD5FAJUFEsCaJDmzCuUG/jBaEgZUJ5n+Jjci9TraukUoDYh41IuDT2Cstk5qqFB9tNYNWt1DkVzdyK2ejgc1+kaw+DaYpTBEsNS4U4bMBZn+TxNLwqUJd8ygQWOjDbxMI9XcBE6UXyhqu1L2PrQD+8DYuZzGnM7ECwsDbxrG1Si2bMtRBLZTlLa9XanhHfEgrGqSqUESjLQUEqWAo5fh2ehHQMa0hQs5U5D6zSFE91WpsdYEx6WWAvlYZmUC5FwwPf1Jhfg+JqSeYFy4U2r3ZxQxNxEKmuQFEgEPlbR8rA3ZqNUdooqMG3OC1DOFBS8wKuUHlfLT0IarRufKAUVIYFNS22vZjRoE4XMDolzBkQE2+GpqSp7H7w9RJKEggjlcAuCMpu7Gz084DniYaijKk5SXUklrWHh1J8oj4zi+ZBAAyBg1Sb8xULk1p94Y4rDKHMkNUgNQAgUZtwDd/SF+QKWXcJIua1a77et45au4oNSF0iSlQvMUHH8SklJ8DmBEbwUrMTmIDkpL2B0V/yI8Hja5WUhgSEVUP5AO7bMHJGsbmMHb91ez6+cUJEBMCnukkHX5FjGphCe2UPq5u/rDNY5XJBKn0sBlH3gDiQzcwskgdgXb1+ccKJhU7kYlD/wDmvyEZESsMpzbyMZDV9Y2vmWOWn3YeZyZlUSFEPY1IVQObM/aNFCAT7oAPqHZtWqXrr1gpeOCEpBRm1BToSzg7G3lGLmKXmYAJZyU3Fruw3ESo3NflL1ApeIGbm+EEgEF2ATTLp1ggY/WinTmDqrTsbdCCC3WFXEcQkqSEjmFCAKMxpapet2vA6UFRAFA1XevhdnhvL95ApG0riCVDlCgH5gGqOvp5RImblBMsBU2oFPhBbM3p4RBwnBhamSGNjfyYmGHHcGrIEIJzUNNR1bS8cSo9PzNGLFS8jAsTxCVMSv8A6mcS+cF1JfYOOV6jR6RXJ+PWsszIBKstavqWo9osnB+HzEKJUcqlUKXABpYsHBu/T0FxCJHvCpQBCeQJIISkpLEEgjMSLCt6wVZboCTdSv6v2nHBsOiakp5nLFKhQpIoUpJJJBppoIY4jiiEIQhPMpLKTQg5Q4UlTsbWgBWLRLBJQhCgeWYlRL2DasQWL7AwvxU5cwuQxSAPhIuXFGsQ7WcRxTk2+pEAkyw4TFBixKmSSMz2AzNrViIzHSAEJmZwEjmSQgcqSxZKQPMmlzGuGYNWSyVKWXoVUHXQs7GgttBSsEDKQgslb8z1Z3I1Yg83ZokXHLuWBUmjEZ41mSlJZSA90jMXbYil7vHc/Fe6SohVCQQDfK/wgVcsKk0oI1xLhBzFV0sGIAAIsXdtAS77WvCWZhDMBVLTQXD22oS/YVi6hWFxSoJ1HkriCTUhIJALZQA1QGao1HiekK/1vM5zNUUyhzq0E43gRyIMtQJCRmQynQb3IY1PSpaJJ/AkiWF5llRAKklDZSzkgip2DpAhQcfcVgO4ZhZ4UkJUrIEpLqUwPOCMqQ5BLkqfoTvE2HEopGVZ5EgBwCSaMEmhAFSWGhs8K+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/hfxBJ2A6WEAcKWQoIUSlCcxLAfEwd61tvDDEZVfuUXoaZXOxS561FqxzILjeWWhf6jMpQc2zJIBooGpIsxF21rpAZme8UagNRrt0tVrPESeRJCqBmAJd61I1BNaaveOBMCHDB0khxUd6kNV+sS4/EkccnSAQSLA19Kj18ognsFlBGlaajYP1iCbNJCilkpBSZjHVyzOQ4drRH+qIpQ07aXfyPgYcKYoSHJnj3YTdn75SAK9j84ExGJKaCxowGuj9mED/qStRLOpaWUB0Zj6CNpCiGCC5Lb+Z+tIISu4eEKPEhv/5CMhOpIBNvzxjIbyljeWJeSCUDmNNSSybUKQ2wrAxxLkJJCQaAAUN2fU7ePnx7hZBUpQCdAGL+NPO0dqlLBDhIYB35q9e58nakLozbQO4RiOHhgpWQuOWtKaHQKqzdeohVMkzAo5Aw30Gzlrk/0h7IQEoXZSCeZJo7/wAW2eh09IhXJ5XQHSp2tmpZ9LwoYCc4FVNezspku+UgkvvaDp6mKlFTlDAEB3OgHQvTSBsPh1ITTVkgbk276xMrGAoShCmzAqUku5yHKNKVc3jPlNtGyuoxhb3cD4/NXkQtCXF3BoBara7jrC5aWEuaoLKwKuBlSa5RRNKKCipRptDjC4QEKlhVS1AAydQcz7nraFcvCLXPIJX7lhmqefLUJHXMSzs8ODQr4mbK5fuTYSfnlzMyElQ5ahwp3s1H5TXzgyXwhK0K96QorUyuc/8Aa7BgQmnSM96mUQhKCzZgGJ60B1Df+LRIieUyznSSqZyy6g1UAQ70Lg0L0cRFnY/p1I2BOMPw9ADOcwHIHBzBNnIo5AJ2vE8iYGTl925U2UmuUgggqbY22Z94FGNSMyQBmUyaVc61BbK49I3h8MEOtfMGAZh8L0Y9yPKEJPZ7hU7kJ9+lRlqrLmBgtDFmZ6B21BB0jeAwaZCQZaQparOXoLqLGhfoYapAmAlJIHr3eCZ+DHMoAFwHBLFiD45QQXq9Y0q+q/pN2PEONiV2RxEIXlKVEqDZ63JZwMrMKbWeBTxMrmBJoxYGu7Xrm6B9osuFCJqCSmgUQoKBDUFnuCG7NEEkSwVZWASoMkXVQFhsKl1m3kIYEX1A2EUNxPPlFKioAlno4dP/AMrAiulaWgOeFqKCpQUkHKGToKVABOreJhjjpiliZRDqIYpAArR3JsGhKmYQASBlJ5iggFhRgwtmD026vFVFiQeviOcOEr5CoJUCXCwdGAIVloxo/aGctP8ApATQhl1SkEAkgkElWgUfQQkweEmJI5klLkdQemty3SIsXJmoBKsqs2oVfLTbZ7RFkJPpkwCOhuT4nDykEJmqKTl+J3HKnlKb5nbLTU1ZoYplhRQCsykqT+7K4zBWRSibABgxraK/J4rLVJmInB2VykMS7uG6X7wiTiVuRnUe5e1oqcZcV1AQT3G2HxMxKSzUJAmaMHok7PVxWCpXE15wpyuwy0AJ0qQSasdLCJ+DJTMSlCmSVTKPY0AL6k+V47nYAoUpIqDalNKUoDQQSFJoiUCe9Rbj+JrUo5SlIJPwhgAdtYBVPCVUJJDio9b96RPxCQUzKC4DEE7Pfu/WF02SX1fV7vFwBU7ce8LmsVLLlTAVFiXqb0t5xPIkjMTmyXJLhiU6AdqUgTATsqFgpU5Q1qa1P3rGHFBWQB0LPwgAMHBq5avbaIkE9R2NLqS49RCkKJ5SNAz1r5kO1w8BDEEqPLQjMRTv3oQR4RFNnWzOFioe79QdXf8ArGp5IAuEknx6w6rrckFnYxBmgJUU1oyUspOoNGzjpeOMP/1BUFVm30alKhq9YFKFpbp8LiunpHBVVnruLQ3Gdxk6iCS5aprRvC5iDPtpcj8pGpU0JIJSFbgvX7HrE+N3R8AoBsDWviT0hgIanPueqfX7RkaThCQ7iv8AuEbgfvO4mOpOMHvA6aEhmLOOubW14siMSogqDgkf7S3QvQV+UJsPgQGAHiXGmjtqB5wVw7AKMwqWStKXASpSj08rd+18zcexNSIQaqMMXPSJL5nUXoliBoHq1fvaFcjiaETHIIQHBqHdNSXuaNTb0Yz8MVJKCMqWokCg8NvAwtlcIkoBdPvFOLmw+g+cL6SKhy42Yj2nWIxJKlrUolIGZBDAjZkhxZxdg8QzMaFKQUJIUoAHK2ZaTfShIDH+kFz1hIogFBBJyqDADRncX7xH/lhlpE1S0gLDJCS7UYihofpHKgG6mXKoU/WF4SRMd0lPuCCKkpCSAxbd2FqW6xNMmhHKUMpVhmOz1NmZgBvCkYt+ULdIGS7ZAK3NKFRrBa5ysgmKQAFOCXCyLVcnUgCnUdIkVsm4pIbU5xq1kJSxWx5blTdf9vbR4ATLyBxm5lPlb4exNXp6RKrGsyiSgpYmh8mD0ajmnNHOPwgmZsqpYy/CQupFwyQDUCjX6Fo7d0epNjZkmFxaFLQEsoptlAB3dzzE+Q6ViXD8RnJcKSyCCtAYB2LVY/x8NWhNIUtJUhKCwq7AEuqhrYN43iY4w+9JfMlIy1AuaKYvp9dNWOPfzGQkdSzcPxCFAEAAjmfYXr2t4Q2kFSnUf+2lm2pTtFewElLpyhFC76KSATlfQkkwbM9oAmZ7kJdSa2d9SNH1LwpBGgJ6SHgOTRgkJABVUE0SHGZadmc5aqzHSlywhZg8KUqV/NRdZFB2FXZ3o5+kTqxaSpC84zK+BiCMoDsnoGqNXq94IRiswplJ2BPooj7QWPp1KAAtZgWPCEpUogMK21GoEU44xSVDKsLJUFM2rhgfCjdYYe0eMWrk06EkFupAe4r0iulQbqdqxowpQszJ4hrNCWLBYtVcyWUMwJY3IaoDm40vWIV4ZRmZVqGYghFNBYryh9LGt4Cw2LLC9mSzhyQWsfx/Ox8J4eqWUmaf9dQDBiaX0/dUuTu20E+kyKISbi3EcBUT7pAcpQ6iWuo3PbKkCAuE8F95NMosGIzO4NKEDx84vRUpGYBFBQCj3c00u3h0jhNXSkjOTXTt+dIBykDU0DECYKnASpaUgJQliC6qm2j37WjubPQJQcMAGDiuU0BpZgbbGsSYrDgljU/Xw1tAySkAvVBNHuDqBsNR4xDlrcvx3NKTnU41SOYlyQxHWlHjDgZay5S4dmFHcfO3lC8zfdqZKmSTa1AaMPEj6bFYGckpKk1cFz1pbUM1xXSKE1u5EsvUkxaZeUpSe+X6/W0V2bwcgpqFc1AHIy3NybVLV1i28HlqmryIQXqQ/Q3bQg+lYlxXBphByy1JKXUCGLMM2YEcpDfNu4XkvXUNK3crGA4YhQzTTmWUgJswGhqKmJBw1Kk6O9FUFRQuW6Q6PDpynV7shSGCgxHxB6DZh6CNYXhcxS1hLAhnSVAEKJZmPgD1hiXnBUA1K5M9nyVZXYAVN+gYP36UhTieDLC8qQSNz5tT93SPSv8AK5swBpagSctm5hQ3t+G0QSuEzFJUyfhPMDfNRizvZu47FgMrj2nHEnzPO5XDFKIKtTo2vy8oiXJUKPYlIO4v4j7x6EvgEwKb3RCviUlrgEAtvceEK8bwZUmakTwEBTe7OYVygP6KT8tCBVchPtEbGB7ynJShrL9PtGRaV8ODmssdPxUZHeeJ3kfWGrIQCFAnOwDUL6V7kWEMcEpIcEuofE+juaeUZGRjYa7lMDFjyPzU1xGaUoKk6/U/SFA4oSlsthUjv5k1jIyDjG4ud2GWgdVAcZJ56zVZSOYFITTvmLCB56UhTJIyaHMMtKvvt5xuMjSm6mXKtN3FGOmDMWDF3c/bSHvCeeSQsskJBHL1YOX1OkZGRRgCohVQdQaVLM0zM9HcguAkMC5y7DcWMCTv9IoIWVIUM37XfahJBtdoyMhALYj2k63CJ/ECpRCBmFDmCS5OhUbvptSm8WLg3BAwXMSczVB0UfwX3jIyJZjw9Kzb4bEp2YwRgzQAsA9nDVPQAXcnUBozEcJQsMpIYuKPXYqLg6nzjIyINkMugDMQY2wWFQlAAAy2HTwhfj8DnKv26g5iG600t3tGRkDGLaWyaSU3i/DlGYfdpVkALKLVGrVJ179BaNcG4As4hKFhUsghTlNGB5q2oK+BjcZG3zDxmDyxdxrieDKmzlKAOQqot72y9KBq/wC0w8VK55ctzYu78zVYKYgGltYyMjOWJq5dcYqEFRoSHSlnJryvq19Y7KQwa/5eNRkS5EiXCjv6SJaDV3NGPR71inY8mQtgcyF1rSo+z+sZGRbDt6ks4pLgeL4n8AD0VUsxO/j4xPhMSrMMqnANwLvYtqajzjIyNLIAJ5420eJxRKDnIKS6T1SasdqvB+FxcxKVhU5SU5QxB+EAsK7EFjuwpSMjIQaOppOxA/8APZkuZmC1klYcsAMyKopuC1POAsNjpmYspQUav/IJNH+bt1jIyHJ1EUbj3Cccmkh5ilBNQNlakHsYmGPWlwhbAkON2ala6DuwjIyMrXc1KBx6kHEsbMKTzEki7k7f+o/4wj4hKRNmLmK5iohKnoeUMH9B4RkZDITA6iCJSG1PjGRkZGjlM/E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300" name="AutoShape 12" descr="data:image/jpeg;base64,/9j/4AAQSkZJRgABAQAAAQABAAD/2wCEAAkGBxQTEhUUExQWFhQXGB8aGBgYFxoaIBoaHCAdHhwcGh0cHCggHBwlHBsZIjIiJSorLi4uGiAzODMsNygtLiwBCgoKDg0OGxAQGzQkICYsLDQsLCw0LCwvLCwvLyw0LDQsLCwsLCwsLCwvLCwsLDQsLCwsLCwsLCwsLCwsLCwsLP/AABEIALgBEgMBIgACEQEDEQH/xAAbAAACAgMBAAAAAAAAAAAAAAAEBQMGAAECB//EAD8QAAECBAQEAwcDAgUEAgMAAAECEQADITEEEkFRBSJhcYGRoQYTMrHB0fAUQlLh8QcVI2KSM4Ki0nLCJDRT/8QAGgEAAwEBAQEAAAAAAAAAAAAAAQIDBAAFBv/EAC8RAAICAgIABQMDAwUBAAAAAAECABEDIRIxBBMiQVFhcfAygZGxweEUFUKh0QX/2gAMAwEAAhEDEQA/APHsWhBdSDTNTQ/1gXNRtNW+saR6R0sVrBJ3cA6qcy4PlzlSlImJuzgg61v5VgGWG8I7DkgCpKqBhf8ANBBU1FYXJcZiSsJewAsAKsxNOw8oyfLACCBcEvvUgU3DRDMlKSSDRrisSSwSK+sFj3c5R1Umw+BXkVOFAggglw7EAsdw4+loYYD3ys0/4iOZxWgOUhv2g5jfYwd7PcPVPSuQVEJAK0qCgQklgxS1XIrUMUxZvZn2ZMhExMyZmEwFJCaU3dndo2YfDs1Edf3mbLmAsHv+0qftBhCmYluWapIXMrYkmj2LilNYGwBUpKlOFXAATmYnVmswvD7jfCP0+HImTyr4ghIASVAmgKmJIDbM+ohFwTiK0JOVDoTcgKLuQQHdgX/HaA445N6/PpOU8k1uAq4gSkJIdrVZg7s1miJU7MsqLpUXJy7mo/OsNeL8PSlRzEhZZkZS1QCeY3d3Hc9oTTSSo5nd/Xq9Yy5OQNGWTidiG/osqUKJCsxYBKvCtI5mSA7BQOX4gfvr4RFJIKSObMCMheweoZq6wQnDpJCq82gbsbWY9IQkCduWL2f4cpRE2WqiS5S99hS23jDdXFlZ0g3P7QC/jFc4CtZb3a1ChcWD3oaC2/8ASHns7xELxLLJzBJAJIN2o4Dnv941YmHpVbWzs+0yZFNkndSyJQWrfWOVJgmfOQhsygCSw7xsoj3VcHQM88r7wNoyJ1So5CIpcSRNGNExREeWOnQefOCQ7E9oT+0M5CpV6n76/Lzg/jriSogV0Ls3V4pXFcNMQUpXcjMHOZn38mjzPHZXFoBYI/ia/DYwSDcgkrdebKTsBQDXtGkzkhykVtfrtvBEvFCWtlBwKABmBsSKV1H2hdisOQot8LOCLZbA/m8eK+ADr956Km+5LKnOoscupdgGGgrBGIn5qhJY7Wbo+kK0mjAk1poBB3vwUpvnS9BoKH7whU1QMYjcHxKnq3rtGkSv9MqcCtARe1jpWJlSSQ1GFPz+0blzFJoNdwDfZ45WAnE/EHC1pAApffpDtOLMqSljUg1LGvjpeh37QuVJUqr9LfmsOuDcITNQozFF00GxYanq59YtgJZqTuSyFatogW51vtR40ucQGYtVz6Raf0aTkGUZ1FlZWASOzX+8axPB0Kl5XCShCviFXuxag7gw64CdgzvOXoiU9M+goPKNQdLwaGHNp+aRuJTXBJM8ZChVQz0pWnyiDEIYts3yiNBrEk1T1jr1UQCoVgcAmYkklSWLE0INHAApWhjacIlC3USpAryllaMNSkuReGPDZ/8A+PMl5COTOFWzMzsW8rs8IZkx/N2PlGlgiKp95FSzMw9o0xnEUzZSUM2Um5D1tVogw8sqUlIuogDxYCA5csgudYP4WkmagJPM7g9q16RMscji5RQEU1PT+GcPlyQRLQEvc6nvDFMJuH8QC6FgoUqWdz86Q4TH0K8a9PU8Rib9UXce4OMSlIKiMjkAMMxagJageKNL9nZskf62YZnSnIsEA9R1Dt2EWDjvH5kqeZZQoy8rMkOV5qOk6EWbeApGDlpCjlUtcrJMfMUqSolwGVVKbfcRhzBHfQ2JrxF1X6GV72ikzkqlmaxWUgEg1JFAFC+YAD0iJOEUqVmDFblbk1KQE66uVWJ/bDPjfGErmJX7sPmzfE7EdRSvTrCNWJKswqxOYtR2oHfQVaPOycAxo3Nicio1C8VOSo5kScoCQHS7ZmDqL6X6fUbAYopU7f0/LQTOm55cpKFqzgZShiwB2pUAfOJJnDi3IMxetCCmlXqwDvEcmzGGhuPeA4nOsyJkrOhZ5VIYEEkVJp4t1jnHezhw0xyomhV/8QCzsCfnrBfAVSkkGd+4jMpJ+Am9bgUY9/GPR5shJGhemhfpGzw+Jc2Mgn/Ey5HKNqUvD8PXiCqhRLWkKQtQCmUksXDvUgsQ1GiyFAAAewbygibJMQKkmPUw4Vx/eY8jloPNVAuLxKUB1EDuYP8AdRUeNTVzF+7IyqBtUB2ehagBPXSD4jN5aa7PUGLHzbfUn/zVRI2o7VoQ48dKDQvDORigQ5IBZ2fTeE+GlgqCCnLlPxCgOgNdWbtTtHcqeEgvmUoKIdg5YUpWrln2jKmZ02TfzLviVuhHbRXMdwElUyaomYzqQmpqXoQ+5HlDvheIUsHPl6N+dLQwEuNlJnQEiZgWxtQnk+Kwc1LKKFJS9ykgPr+fOJ8VKloIQhZKVJdynXZmBrF/9oOE+/lhIAJCwWKimgNagGrRXf8ALZU6cqWlxLlO7h3D1yqGjUDx5z+E4Gl3f4ZuXxHIWZT0yVJLN6/XaGCJDu9E3YKqRrB3Gf8ARnJUAciUjK4HxEEMXvS+7dKKcMtSlFmANSPEOz3v5PGHInAlR3NIYsOULSUCTmBaoAFPE9LesFzeHzAgqSGKdrnqxqReFWLQRRxvX0hmjjS1ycihmWpXxmjDw16ARPGMbXz+NfeKwYUV+ZBhsMpRDGoOrt47RZ5WGYMm1iXuew+m0JOG4hMsElSSsWQL7VNhvd+kNJXGUBGVqkAtysHYV6V21iuBUTb6ksnJuoQmQS7NtQNatjoNoSccWuSklaWzpZIer65vDaDpXFMgPauWx3BfeIuOcTROw6kKfNQpJAJLM9R/teGOXER3RnIGDCxqcYH2VmTJaFhTBSQoBk6gH+UZA2G9pShCUAFkpCRzGwDRkUBwVsQkeJvR/pKsYxfpHINa2iTElJUSkMNA8Y5slz4DjAvDJSoOE8jC5vSlWsYrk0AZ+RLPqzpPm5aBeHzyHAU330NNr1iNWaZMYcylHzjU+cuiitjUzrh4uT8yTKQzhnFO2hg3hST7wEA0BI72+sZjZCUzcgBASAC5cvcu0bwgqzkPs0ZnHBvtLA2lw6VNVn+IJcv2b8ajaQ74Zx5cvKlZJD61p3hDlavT5/MWgnD4ZahRLvbfT88DATLlDegybqpHqE9Hwa0TQFJqHIDhqjvGuKexy5mZYkL94U5WOYA92q7UfSFvsOqYJmSaVMpQyOKGrEg+Fu0X32r4mrOZQUBWyTU9DWPVyeKPlgle5hGNVJNzxDiHsXjkKMsYSapAU+ZMo1fYs7Bm/vAsz2axqT/+liAHJAEiYWfrlOwvHsPFZk5Ev3QUrNMYUUd3u76Qnxy8RJIQuYu2i1V9eseeqh99Sr+M8sfpnnOH4Vi5bvg8QTfMZE13PXLBicJiQHVh5wZq+6W4B7JqG0j1PDcdmmQmWlanyFy5zFyavfasCTuK4tEtQVNUzBuYuN63fzhPJUmiaP51A3jEq6JlCwuEmqWkmTOAcO8tSQzdKizRYOA4Nap8ocwCbukjd3oHelWrFh4Tj8UoomCcsh/hKiQe4Jgzj/tHNCVplzVBbUUCzVBoNaRyAI4F3uEZ0ZeR1JJuIlpStRUGQHV0iqTvatlN7oGhLZqsCGJNqg2uKQ9R7T4mZNDLKZZUhxR63bcUMFyeOzwCc5UGerHSNufxbLVf9SSNjIsgwcoC0ggulQuDodiIpvtHkCkylkFTKAVVwncu7k/N4uq/a6bMTklgJUzFSgCc3QWHiI5xftOuWpBmy5ZKUEFkIOezGocG9i1bRTJ4jmApG4iPjBJBNfb/ADPPZIygJSoDmOZ/iF7AjUekScSKULSE8zlzzAjKlJGz/wBo9k4UJM2WhS5Mllh2MtF9rVjyj2+wQl4+elCEgHKwQGygoBZgQK18O8Z/M9NATYEB3c1heIoGXlCmqCKZX3h8qYAkqNmeKbgJqUKBULXcF6/xH5XxjjHcaVMJSkqKNLXrt+VjRj8d5aHl/AkH8NybUe4j2hSHSEKCqgOU0I17OYWYfiglIWModTuQWcuXLDUl6hrxWcXjCVVFKAU2uKlz3iczWTmJZw34x1+UYcnjspPK/tLDw6gVN8b/ANTMutAOUuT3BszkUvCWbiV5Qmw0EHSsXoaj6bV0gbFyStYUkO9xGc5SxtpoRQNSFcxT1BfKw7f2iVMx0kkFv21aoPreIZ8lYJzuk7mO8LKBcE6U7wCdXHI1JZYKmAHiSza7OId4f2dWtOZ2YO7vYCjdhCtRAJbXZ6wTJ4hMCCylAaOCBXQeHaDjdR+oakm5f8ZGgFCQA5c8x2O79bxnvbgsabXv42P3gE4tTsoEflIMWSEX5hZgKi+uxGkJZuNUVmYoUr5RkFq4grr5CNw/I/EpcSxKkRw0dN5Q0adyBU9oZ+zEhKpwzEBjq+tq7vChMOOEzgAoEgEChautQb/SK4WAcE+0jlvianE4vMmEWzKruHYHyg2UjLLLXVS3Vr/l4AkfD11h8jCIBSkmmV1u4DlywO7VgqrOSR+XBkYIoBimZQgPTxHWsES5zUDsoM4YF2BYGo2vtEE1TkABw5ZW9yHEMcJh1JmBICVVVU0Baln1L0rrCY8ZuBmAEf8As9xI/qsKjKpIM+WgBRcjMoAh9QX9ItPtMhAmzF5i5mqah1UYp/sPImzcfhSyilM5BWSaJKVPStRHq/tAhClpSzup7dYbLkKjkZB8HmgAdym8dMxE2TJKi6yhaTsVchFt6+MO+PzQid7uYTlQBoauLv5jwMLfaGb7zieGRfJk83Kvk0WH2olpMlSlB1AAA61I9Id/FDSgfqkG8GWUUdg/zKkZ8sTCsKYsMt9xTrT5RZcLgyuUJ0xvd6DUuWs1oS8Y4QhEqVMTcgP1cPFpQs/ppKDZkD0tEczoVDe/Qh8L4VlJDfMr/GsWlOKSiWCEiXzABuUhyW3KT6iJZM8TEzZxRl5Sog/7RXLTpEvBFCbxbFKUBlSnKB2yJ/8AqYs/EeGe8TMSlFFSVJDUdRBavlFHVeIrvUqMZd7PVHX1nnmFmciVZWTnBCvA09IccNnzUhCES0mWUAqWRVyND3ix8B9myjCSpU+WgrSSSCq1VNUasYdy8DKloAbKkAC70ZtYdx8TsfhyFAvo3KN7U4dCMIJiEhMxJFQal1VeN4vhiZWJkZiVZgtyptBRhD/FYaRNATLm5lJ/ZmAJI1ylsxhPjOLyPey1TUKQZWZ81CHH8SXJNKVhEyMoAIF/M1P/APPDHzBZ7sfeM8BOlqOVBCjJZ9goi3elfu8ee/4pTAMcqySuVLXmIdqZaf8AH0FYJ4VxYSp8ybLSoyKGY96m/dyfWBP8T5SJ2Iw8yWrlXhXBapyqmP1oPUwGfkONfv8AMX/THExN6MQGWhCiFuQwYhxsxJ1D7esLOJYhLpypAYUCfGqjd/nE+MmKdIJzJAbUFtBXoYAnKZwTcMfsesTyN2B1+e8IEEmTA5BZtL6fhvAPvSDQs34WgzFykoZROYqt0Gnn9IXoQbxMKBKCNJSkqTp9YiM/KW+X9bwPMxLJYCvy7RACTc6awoSdxh2KxGdI6ej7R3KS5YDv1tbftEPueUOm33hlPkLSSigUlgQeocfMQDQFCceoHi8QUKAAegdxV4H97bqTyk2b+8EzpuVWQDW+o8YgxuaYpIYJLN5anrDqBUFSaUQpyTzi9WcDU7tr/QxL7xQ+EAOkEUfRikPfmBtAMk5UkvzdtOhiVBchtA2/XyrHVDI1hDlikB6AkuOh6xuO14RRJLpvuIyG1GqLBGmvHaXrQFomRIcEkdmH20jrguDpMFSVvtsfGIZsphU107ddY5SrTeO7ndxqkCwMWKRi0rotIKdPJqbPFYQqgMZ+ta0Bmdf0mTyJy7l6wmElGWoFCaggUBIqrX/u3hKgkBPLQIFa3ZyW3d/WA8DxhSklApreORjCCKKbXq8Nn8SWxqgFEdmQXCQxJ95cv8O1NxDDBmcl21ypUXVFyxnHpRPvGVlSdqnWlYo/+GznikhQsBMJDvaWtvVosntBLllSTmTKSAoVBUFHZkAi7B3hcSHxBVGPud/tC+Q4RyH8fxAFzFfr1TSMswJz5XCm/wBMMC2oDUg3i3GFLSZZU9QTRtB40O0NeD8BkBCJg5lZfiDgKe5+Itt3EKcTLlpXNWmUJgRMSCpS1cyiQ4SE5RS35W2AYnykH/iKH3uhIZjkUh10Pjf3kkzDTJyhJlFU4JZiAQBRn5vhDvfaLdwjgKMOkfqZoe+TNr3evgI1hMEWDLVlBf3YCAFFrKAS5PUF43I4KiWoTCCpaHVzKBsLly1L12hA1qLHpPX+fwywQghqtgTfsBfx3epY8FgpEt1S5aUFZclqkmrkmsbn8SlIBKlpYdX+UV3h2L/USZvMUrJYkl2e2r27doT+zuCzzZ4XLCkySEg5xzKyhRGXQMoVJ+UUViexNQdDjtDZPXxLcvjEsh0mlamgpR3I6UhNjuPj4EMpSiAAHN7PpBGJwa/dHKlK1rYEghgDQsTcAeb6RrB8BlywovmWpmUWBS2b4aFqE7m2wMcztdLNOMIo5Mb31quu/nv7WJVQlMxZzhy9aH6QXxfAoxCAlf7fgW3MkbPcp6G2kNp8pElVUBSpi1GhUGcpoAHJ+KIp01OdSfdAgAhisgHKVV9GaIIvDsza+fzgDw9vkSvIw8jDJ90cxWouvMlxlblYC9rNYwt9t5I9zg1BJSMs0JDMaKBA6fEC0W7iS5RUkTJLlIaq1FgyTQjQFXakKfb4A4TDrAygTFhirNcDU68sK54hyP7zFl8zy/WNe3X/ALPLv0nMVu42ev4zwKmUFlfK9r6aOPCHglg1uLxAtKgp6NpUf3jGMxmO4uxWABAoSR6t9TWAOISsiBRq6fm0WFRtmtvCnjyCEUBYlwRoPtD48hLAGcp3K+tnc6naJkrcg7UHSCMPw5TuokJa43DU9YlkSAK3HZ/MNeNJYR7kstsoLU189n/GiXHYkzZwml6pSCeqRl+QESS5icp5QzEekb4bIzJrVrD81iXKlJgvRg88HNsa1Ho0dJSEocN7xqPp2hwnDJNelREZwyaFjyu3jTx/oImM8W5W5spjzFj5XtBeZKUs4zAvTtDKdLQohRTzC39YgxWBSVpKLmqu2rfm8UXKL3CGEVlKv4/OMixHDDr5n7xkD/UQ85Vkyhm5ixeoHqG0MCzZ6lEmzklho+g6QdLFdSWJL+bDfvGzgwTRwT3FekX5V3O5V3FhgjCSCp2BLB30HeJZ+CKTZ28PCOkSFJZmtcOCX0PUEQeQjchJTbZvCBZ7O4LvXsdYmmurlHr0/DEGQAfFWDcFxjw5IBB/aRXcfeG82UgpDeH9d4rMlRFBrBkvFzGpmcUpWn08d4g+Mk3cBl0/wgnH/MgD+2VNP/i31i/Y2UqZik5pajLQglBISUlZ/lV9tNI8+/wVWV8RmE6YaYfVA+sek47iJRNCQHHKSWNAc2ttBAyucdFfg/8AcYYufp/ed8DwxlSRLUXIJqkECpfXWMw3DJaZfulJUU5s1VEl93fxbrHCOKqKVFg6RLOv7wH9X8oFwPFFqKwSCyFKSW2UQ1NBSMpd2YsTsmz95YeEKiq61/SWPCzkZcwPL8J82L1jeNWf05UgFRDFkh8wcOA1S40hFhMSQ0tgUqC66hkv84nwWIWpAkBbJUkjMlRCqAHkVofkAWrWNiZhxVa6inwTjkb7H/sI4SgyzkUh0lIWFANlNAQSp3IJGpNt4m4FJw8qYuWhQMwkzVgqdalK/ca2fRmtCeXxpSJi1KDEoCigk5fhBfK9zQeEIsDwv3OKVjEKlJZSymWAWD0bS4U40p4RoXxKhCJP/b8iMPiepTJoA1YeEADFIy+9zpyFqggi7XGrsG8IhHFiULUnKQlmp/JRSNeg84im8SWAlstZaTYu5zOe1PWFXOFEo3gnfv8ADM4vOlhXOH26Fh5aQEvGyXch/PUv86xKnF5grMlDpQouQTVIDG+0V7jvFSMhSwCVqzZAeZIoNfHwgeelblG8PmUE3oRxO4jIJcpcs1ja3yhX7aTpa+HjK4SjEB6WzIXv1aAuAY6ZlmLmJSU+8YBbhvjejuK5aHrDv24lJHC5i0gCspZyvVy1H05vIwGdXUgfEnlx5FQFjqeXrJI5CL9K9K/XeBFY7myu9P71tHYxJIsxYvoD4u8K6rVcM/j94wqvzM0ZFaak206wLxWalSA9WNK/S9IhMtYsAQzkbRzMxBCaJpW9vMflYdV3YnCEYAgIa+ano/zceESpwFwCyer+p08jAEqYtgGvqTbt1+8TypxAIUNKF/pBYG7E4w2VgxQcpJGm/b73gfhksso2AUxfq+vhEkl2+Lz26Ujrh0x0TU65gdN2hQTRhU3cNzOwDdSbbVjpScvLfr9oGmYnIMrPTW8aQt2Jc9NeresR4mC5qaoaAk7xxhszOxZ7n7XpHepKqfxLR2sMCU0/NNoYGCS5Dt6H7RkRpxNPiHkIyO4zolVh7FhYgfW0F4Ph9AHYMW8qetIhQl1ZQKs9TY708ozFrWgJzBunTR9WPq8XtjoQb95KnAqylZIAc0cPS+m9PGB5jqW1zQB9BpT6dYlTjVKIq5YAPV27AUNbnSJMKxNaVc0swez9PSDZHcBgMzh6iP8AaTUs3dmZtPOIcXgSpRaidGr2iy4Wa7sxALWoCbPuT2pSIThFKJKGZ9XoNgSKgM0EO07mREmC4VmNSRs1ajem8MF8HXLmZGKSaFIYue9j/eGUrDMoVyq1I8wRuekHYrHzEpBcFQYAuagKck0qSb6U7xN3e9R7vuEeycqVhZi50xZJXIXK65zlUCbEJ5eusXDhXEMNMQVLxGGGgRmzKQztmNa1PnFHxKCoaMaqUbJetaVN7abxmA9yCrKMxsWADkhknbeBysercbkRvqekzOKYEfFPw4J/aVAZstmcMWuI2nH4PLmE6Q1Q4chqE1CbO3jHm0zBGYsBk0A25asT2ERqlFC8qcyh3AzV/iKX1gEr8Q+axnqCeMcPCmTPkFR/iCWcNXlpRhA+B47gpa/+tIIq2RKswIGVgMmgDXjzmfKUCCpAJSTlIu7hmpRqQpnYuoZjmYOKsDZx5+UUV/gTjmb5no3tN7QYRaWQtCiP4Sw9GAckWa2Ui20LPYzjeHlrUZ81QDlkKByuWdRAB/4vQACPPpeNclIqRre2/SDEYNgFLdwHd6WeOLG7Iky7XZM9jxPtzgUqUkHON0oLKYUuN6esJZPtYhQJYJD6AKAq7Fw9Nh1rHmUvEqWsMQA9Szemot6wyM9+V6DUUra+xF/lAfKYfMb3Muc/2ilgZ/1K84cBPuWQSR2FGahpbaK37RcfejPmB0ahGgAYU+kBLllRQaEFQBvWoJZqMzwp41SZzP8A9Q5XIdrGm1BHBucAck9z0L2b4vh/crMzFZStRJSMPmYO1ykitT0ruYO9pvanCLwCsOjEFcxQQEn3Kkg5SFfxYUBbwjzjgbhCWAUa8tSSOg3rBMpIBJIpo/8AUNpHeYRa1+fzG5noxXOlzCCC4UwIqPpAktKgDq5Z/U9Xh4MJqo/FYu1jWn0jU2Udqaj87Qgye0ndREZK3qSwFGiRaCLVew28oaTcO6iTck06uQLfKIlSDLBJLgigF3O3y8IcPCDcAnomgOQoNbZ40VrUBTy1g8z1LADHMoEOxICAkNbSgNQTSF+DlEqAzAMb37HtBF1uGpJKm5XvT7/nnEz5eZIDqvpXqI1MkOSXA1At6ekaXMKDkKWVcuNCHG+7wPtBv2k6MQaHUfj9Y798Hdr3Z3J6/msCIUWOht06v4Rk2ab+bXMJxi7hc/EFwSxDW18ekclZuCWav5pAUtZ1HLWh21BjsTGOYGh/N4PGo0KE47D1/wDWMgT9bK2jIPD6Q7hPvAAwAUXcEB23STZ9WiHFBS8pKiQkEZWcO9nD1ttfwgv9RkDAA5ga3FvSrQmRMW5GV1s7h9A57mCgvcNSWZh8qwmh3s46HQKv28IOw7ZQoJ5iSMpJLkV39Y7w+HylSik1tRvTt6wXgw13alHJvUuxZu+8EtqGc4XFqAGVCdwEpVU3JLku3QWg88TI5ndOXmBAdSlByXbR/MQNOwhUyEfBVg4J7FtCzQHhkhM0hi5synZrVAD66fKF4htmFQSajj3iFvk+JvgVo5ox3tTaNLQVhlrYEhIDJNajuwKRUHWF6UKlnM7JCiGZtL2t1cvWJUcREySZ6kpeW0qlHIANN6V8oVkKzipG6kM3icyUFy5gd8wAJdltckiodiR0jqVNUiwIJuliCdRen9oV43iAmNyupIABDkrL5i4IYVvry9YLScykqW7EGjk0SBcUa4VerxQKK3qIynuMJuMmCYUJBa9GYE05m6hVKaRLiVqKAUksGCn0Nz3A33pAmIxSBlWhVVBgkOpmJqEmri1Tr3jU+avIFIBUVrysthUZioB7P9L0hWGxGCxjwslTZljKwcgXKiARW5Y+T7Qt4jgApfuwrKEvUpHMQ7ANUAjUmvnEudMtpaCSpQ6pCCfmzF3a0HBDgBRqzliP21ABdif6Qm1NztRZwiSlaE+8QOSqWZlF2d9TYeMDcSnqCyQHlhRAYXrazv418oOm4kOWUyUl+4FDS9/TaIVT0lik1d8oYO7saavpHFiDdRTAyVUUpLOL2L1dJ1O76Ft46zFKNXcsSC4druPERJiOQO5D1c2BsXF2BItSMwUhS0KzKMsEZLUJTTUjppvaD2LnVc3w7Fl3JSBmGvw9QNn1jmekgiZtmrVkkvq7i5p6wJxPD5FAJUFEsCaJDmzCuUG/jBaEgZUJ5n+Jjci9TraukUoDYh41IuDT2Cstk5qqFB9tNYNWt1DkVzdyK2ejgc1+kaw+DaYpTBEsNS4U4bMBZn+TxNLwqUJd8ygQWOjDbxMI9XcBE6UXyhqu1L2PrQD+8DYuZzGnM7ECwsDbxrG1Si2bMtRBLZTlLa9XanhHfEgrGqSqUESjLQUEqWAo5fh2ehHQMa0hQs5U5D6zSFE91WpsdYEx6WWAvlYZmUC5FwwPf1Jhfg+JqSeYFy4U2r3ZxQxNxEKmuQFEgEPlbR8rA3ZqNUdooqMG3OC1DOFBS8wKuUHlfLT0IarRufKAUVIYFNS22vZjRoE4XMDolzBkQE2+GpqSp7H7w9RJKEggjlcAuCMpu7Gz084DniYaijKk5SXUklrWHh1J8oj4zi+ZBAAyBg1Sb8xULk1p94Y4rDKHMkNUgNQAgUZtwDd/SF+QKWXcJIua1a77et45au4oNSF0iSlQvMUHH8SklJ8DmBEbwUrMTmIDkpL2B0V/yI8Hja5WUhgSEVUP5AO7bMHJGsbmMHb91ez6+cUJEBMCnukkHX5FjGphCe2UPq5u/rDNY5XJBKn0sBlH3gDiQzcwskgdgXb1+ccKJhU7kYlD/wDmvyEZESsMpzbyMZDV9Y2vmWOWn3YeZyZlUSFEPY1IVQObM/aNFCAT7oAPqHZtWqXrr1gpeOCEpBRm1BToSzg7G3lGLmKXmYAJZyU3Fruw3ESo3NflL1ApeIGbm+EEgEF2ATTLp1ggY/WinTmDqrTsbdCCC3WFXEcQkqSEjmFCAKMxpapet2vA6UFRAFA1XevhdnhvL95ApG0riCVDlCgH5gGqOvp5RImblBMsBU2oFPhBbM3p4RBwnBhamSGNjfyYmGHHcGrIEIJzUNNR1bS8cSo9PzNGLFS8jAsTxCVMSv8A6mcS+cF1JfYOOV6jR6RXJ+PWsszIBKstavqWo9osnB+HzEKJUcqlUKXABpYsHBu/T0FxCJHvCpQBCeQJIISkpLEEgjMSLCt6wVZboCTdSv6v2nHBsOiakp5nLFKhQpIoUpJJJBppoIY4jiiEIQhPMpLKTQg5Q4UlTsbWgBWLRLBJQhCgeWYlRL2DasQWL7AwvxU5cwuQxSAPhIuXFGsQ7WcRxTk2+pEAkyw4TFBixKmSSMz2AzNrViIzHSAEJmZwEjmSQgcqSxZKQPMmlzGuGYNWSyVKWXoVUHXQs7GgttBSsEDKQgslb8z1Z3I1Yg83ZokXHLuWBUmjEZ41mSlJZSA90jMXbYil7vHc/Fe6SohVCQQDfK/wgVcsKk0oI1xLhBzFV0sGIAAIsXdtAS77WvCWZhDMBVLTQXD22oS/YVi6hWFxSoJ1HkriCTUhIJALZQA1QGao1HiekK/1vM5zNUUyhzq0E43gRyIMtQJCRmQynQb3IY1PSpaJJ/AkiWF5llRAKklDZSzkgip2DpAhQcfcVgO4ZhZ4UkJUrIEpLqUwPOCMqQ5BLkqfoTvE2HEopGVZ5EgBwCSaMEmhAFSWGhs8K+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/hfxBJ2A6WEAcKWQoIUSlCcxLAfEwd61tvDDEZVfuUXoaZXOxS561FqxzILjeWWhf6jMpQc2zJIBooGpIsxF21rpAZme8UagNRrt0tVrPESeRJCqBmAJd61I1BNaaveOBMCHDB0khxUd6kNV+sS4/EkccnSAQSLA19Kj18ognsFlBGlaajYP1iCbNJCilkpBSZjHVyzOQ4drRH+qIpQ07aXfyPgYcKYoSHJnj3YTdn75SAK9j84ExGJKaCxowGuj9mED/qStRLOpaWUB0Zj6CNpCiGCC5Lb+Z+tIISu4eEKPEhv/5CMhOpIBNvzxjIbyljeWJeSCUDmNNSSybUKQ2wrAxxLkJJCQaAAUN2fU7ePnx7hZBUpQCdAGL+NPO0dqlLBDhIYB35q9e58nakLozbQO4RiOHhgpWQuOWtKaHQKqzdeohVMkzAo5Aw30Gzlrk/0h7IQEoXZSCeZJo7/wAW2eh09IhXJ5XQHSp2tmpZ9LwoYCc4FVNezspku+UgkvvaDp6mKlFTlDAEB3OgHQvTSBsPh1ITTVkgbk276xMrGAoShCmzAqUku5yHKNKVc3jPlNtGyuoxhb3cD4/NXkQtCXF3BoBara7jrC5aWEuaoLKwKuBlSa5RRNKKCipRptDjC4QEKlhVS1AAydQcz7nraFcvCLXPIJX7lhmqefLUJHXMSzs8ODQr4mbK5fuTYSfnlzMyElQ5ahwp3s1H5TXzgyXwhK0K96QorUyuc/8Aa7BgQmnSM96mUQhKCzZgGJ60B1Df+LRIieUyznSSqZyy6g1UAQ70Lg0L0cRFnY/p1I2BOMPw9ADOcwHIHBzBNnIo5AJ2vE8iYGTl925U2UmuUgggqbY22Z94FGNSMyQBmUyaVc61BbK49I3h8MEOtfMGAZh8L0Y9yPKEJPZ7hU7kJ9+lRlqrLmBgtDFmZ6B21BB0jeAwaZCQZaQparOXoLqLGhfoYapAmAlJIHr3eCZ+DHMoAFwHBLFiD45QQXq9Y0q+q/pN2PEONiV2RxEIXlKVEqDZ63JZwMrMKbWeBTxMrmBJoxYGu7Xrm6B9osuFCJqCSmgUQoKBDUFnuCG7NEEkSwVZWASoMkXVQFhsKl1m3kIYEX1A2EUNxPPlFKioAlno4dP/AMrAiulaWgOeFqKCpQUkHKGToKVABOreJhjjpiliZRDqIYpAArR3JsGhKmYQASBlJ5iggFhRgwtmD026vFVFiQeviOcOEr5CoJUCXCwdGAIVloxo/aGctP8ApATQhl1SkEAkgkElWgUfQQkweEmJI5klLkdQemty3SIsXJmoBKsqs2oVfLTbZ7RFkJPpkwCOhuT4nDykEJmqKTl+J3HKnlKb5nbLTU1ZoYplhRQCsykqT+7K4zBWRSibABgxraK/J4rLVJmInB2VykMS7uG6X7wiTiVuRnUe5e1oqcZcV1AQT3G2HxMxKSzUJAmaMHok7PVxWCpXE15wpyuwy0AJ0qQSasdLCJ+DJTMSlCmSVTKPY0AL6k+V47nYAoUpIqDalNKUoDQQSFJoiUCe9Rbj+JrUo5SlIJPwhgAdtYBVPCVUJJDio9b96RPxCQUzKC4DEE7Pfu/WF02SX1fV7vFwBU7ce8LmsVLLlTAVFiXqb0t5xPIkjMTmyXJLhiU6AdqUgTATsqFgpU5Q1qa1P3rGHFBWQB0LPwgAMHBq5avbaIkE9R2NLqS49RCkKJ5SNAz1r5kO1w8BDEEqPLQjMRTv3oQR4RFNnWzOFioe79QdXf8ArGp5IAuEknx6w6rrckFnYxBmgJUU1oyUspOoNGzjpeOMP/1BUFVm30alKhq9YFKFpbp8LiunpHBVVnruLQ3Gdxk6iCS5aprRvC5iDPtpcj8pGpU0JIJSFbgvX7HrE+N3R8AoBsDWviT0hgIanPueqfX7RkaThCQ7iv8AuEbgfvO4mOpOMHvA6aEhmLOOubW14siMSogqDgkf7S3QvQV+UJsPgQGAHiXGmjtqB5wVw7AKMwqWStKXASpSj08rd+18zcexNSIQaqMMXPSJL5nUXoliBoHq1fvaFcjiaETHIIQHBqHdNSXuaNTb0Yz8MVJKCMqWokCg8NvAwtlcIkoBdPvFOLmw+g+cL6SKhy42Yj2nWIxJKlrUolIGZBDAjZkhxZxdg8QzMaFKQUJIUoAHK2ZaTfShIDH+kFz1hIogFBBJyqDADRncX7xH/lhlpE1S0gLDJCS7UYihofpHKgG6mXKoU/WF4SRMd0lPuCCKkpCSAxbd2FqW6xNMmhHKUMpVhmOz1NmZgBvCkYt+ULdIGS7ZAK3NKFRrBa5ysgmKQAFOCXCyLVcnUgCnUdIkVsm4pIbU5xq1kJSxWx5blTdf9vbR4ATLyBxm5lPlb4exNXp6RKrGsyiSgpYmh8mD0ajmnNHOPwgmZsqpYy/CQupFwyQDUCjX6Fo7d0epNjZkmFxaFLQEsoptlAB3dzzE+Q6ViXD8RnJcKSyCCtAYB2LVY/x8NWhNIUtJUhKCwq7AEuqhrYN43iY4w+9JfMlIy1AuaKYvp9dNWOPfzGQkdSzcPxCFAEAAjmfYXr2t4Q2kFSnUf+2lm2pTtFewElLpyhFC76KSATlfQkkwbM9oAmZ7kJdSa2d9SNH1LwpBGgJ6SHgOTRgkJABVUE0SHGZadmc5aqzHSlywhZg8KUqV/NRdZFB2FXZ3o5+kTqxaSpC84zK+BiCMoDsnoGqNXq94IRiswplJ2BPooj7QWPp1KAAtZgWPCEpUogMK21GoEU44xSVDKsLJUFM2rhgfCjdYYe0eMWrk06EkFupAe4r0iulQbqdqxowpQszJ4hrNCWLBYtVcyWUMwJY3IaoDm40vWIV4ZRmZVqGYghFNBYryh9LGt4Cw2LLC9mSzhyQWsfx/Ox8J4eqWUmaf9dQDBiaX0/dUuTu20E+kyKISbi3EcBUT7pAcpQ6iWuo3PbKkCAuE8F95NMosGIzO4NKEDx84vRUpGYBFBQCj3c00u3h0jhNXSkjOTXTt+dIBykDU0DECYKnASpaUgJQliC6qm2j37WjubPQJQcMAGDiuU0BpZgbbGsSYrDgljU/Xw1tAySkAvVBNHuDqBsNR4xDlrcvx3NKTnU41SOYlyQxHWlHjDgZay5S4dmFHcfO3lC8zfdqZKmSTa1AaMPEj6bFYGckpKk1cFz1pbUM1xXSKE1u5EsvUkxaZeUpSe+X6/W0V2bwcgpqFc1AHIy3NybVLV1i28HlqmryIQXqQ/Q3bQg+lYlxXBphByy1JKXUCGLMM2YEcpDfNu4XkvXUNK3crGA4YhQzTTmWUgJswGhqKmJBw1Kk6O9FUFRQuW6Q6PDpynV7shSGCgxHxB6DZh6CNYXhcxS1hLAhnSVAEKJZmPgD1hiXnBUA1K5M9nyVZXYAVN+gYP36UhTieDLC8qQSNz5tT93SPSv8AK5swBpagSctm5hQ3t+G0QSuEzFJUyfhPMDfNRizvZu47FgMrj2nHEnzPO5XDFKIKtTo2vy8oiXJUKPYlIO4v4j7x6EvgEwKb3RCviUlrgEAtvceEK8bwZUmakTwEBTe7OYVygP6KT8tCBVchPtEbGB7ynJShrL9PtGRaV8ODmssdPxUZHeeJ3kfWGrIQCFAnOwDUL6V7kWEMcEpIcEuofE+juaeUZGRjYa7lMDFjyPzU1xGaUoKk6/U/SFA4oSlsthUjv5k1jIyDjG4ud2GWgdVAcZJ56zVZSOYFITTvmLCB56UhTJIyaHMMtKvvt5xuMjSm6mXKtN3FGOmDMWDF3c/bSHvCeeSQsskJBHL1YOX1OkZGRRgCohVQdQaVLM0zM9HcguAkMC5y7DcWMCTv9IoIWVIUM37XfahJBtdoyMhALYj2k63CJ/ECpRCBmFDmCS5OhUbvptSm8WLg3BAwXMSczVB0UfwX3jIyJZjw9Kzb4bEp2YwRgzQAsA9nDVPQAXcnUBozEcJQsMpIYuKPXYqLg6nzjIyINkMugDMQY2wWFQlAAAy2HTwhfj8DnKv26g5iG600t3tGRkDGLaWyaSU3i/DlGYfdpVkALKLVGrVJ179BaNcG4As4hKFhUsghTlNGB5q2oK+BjcZG3zDxmDyxdxrieDKmzlKAOQqot72y9KBq/wC0w8VK55ctzYu78zVYKYgGltYyMjOWJq5dcYqEFRoSHSlnJryvq19Y7KQwa/5eNRkS5EiXCjv6SJaDV3NGPR71inY8mQtgcyF1rSo+z+sZGRbDt6ks4pLgeL4n8AD0VUsxO/j4xPhMSrMMqnANwLvYtqajzjIyNLIAJ5420eJxRKDnIKS6T1SasdqvB+FxcxKVhU5SU5QxB+EAsK7EFjuwpSMjIQaOppOxA/8APZkuZmC1klYcsAMyKopuC1POAsNjpmYspQUav/IJNH+bt1jIyHJ1EUbj3Cccmkh5ilBNQNlakHsYmGPWlwhbAkON2ala6DuwjIyMrXc1KBx6kHEsbMKTzEki7k7f+o/4wj4hKRNmLmK5iohKnoeUMH9B4RkZDITA6iCJSG1PjGRkZGjlM/E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302" name="AutoShape 14" descr="data:image/jpeg;base64,/9j/4AAQSkZJRgABAQAAAQABAAD/2wCEAAkGBxQTEhUUExQWFhQXGB8aGBgYFxoaIBoaHCAdHhwcGh0cHCggHBwlHBsZIjIiJSorLi4uGiAzODMsNygtLiwBCgoKDg0OGxAQGzQkICYsLDQsLCw0LCwvLCwvLyw0LDQsLCwsLCwsLCwvLCwsLDQsLCwsLCwsLCwsLCwsLCwsLP/AABEIALgBEgMBIgACEQEDEQH/xAAbAAACAgMBAAAAAAAAAAAAAAAEBQMGAAECB//EAD8QAAECBAQEAwcDAgUEAgMAAAECEQADITEEEkFRBSJhcYGRoQYTMrHB0fAUQlLh8QcVI2KSM4Ki0nLCJDRT/8QAGgEAAwEBAQEAAAAAAAAAAAAAAQIDBAAFBv/EAC8RAAICAgIABQMDAwUBAAAAAAECABEDIRIxBBMiQVFhcfAygZGxweEUFUKh0QX/2gAMAwEAAhEDEQA/APHsWhBdSDTNTQ/1gXNRtNW+saR6R0sVrBJ3cA6qcy4PlzlSlImJuzgg61v5VgGWG8I7DkgCpKqBhf8ANBBU1FYXJcZiSsJewAsAKsxNOw8oyfLACCBcEvvUgU3DRDMlKSSDRrisSSwSK+sFj3c5R1Umw+BXkVOFAggglw7EAsdw4+loYYD3ys0/4iOZxWgOUhv2g5jfYwd7PcPVPSuQVEJAK0qCgQklgxS1XIrUMUxZvZn2ZMhExMyZmEwFJCaU3dndo2YfDs1Edf3mbLmAsHv+0qftBhCmYluWapIXMrYkmj2LilNYGwBUpKlOFXAATmYnVmswvD7jfCP0+HImTyr4ghIASVAmgKmJIDbM+ohFwTiK0JOVDoTcgKLuQQHdgX/HaA445N6/PpOU8k1uAq4gSkJIdrVZg7s1miJU7MsqLpUXJy7mo/OsNeL8PSlRzEhZZkZS1QCeY3d3Hc9oTTSSo5nd/Xq9Yy5OQNGWTidiG/osqUKJCsxYBKvCtI5mSA7BQOX4gfvr4RFJIKSObMCMheweoZq6wQnDpJCq82gbsbWY9IQkCduWL2f4cpRE2WqiS5S99hS23jDdXFlZ0g3P7QC/jFc4CtZb3a1ChcWD3oaC2/8ASHns7xELxLLJzBJAJIN2o4Dnv941YmHpVbWzs+0yZFNkndSyJQWrfWOVJgmfOQhsygCSw7xsoj3VcHQM88r7wNoyJ1So5CIpcSRNGNExREeWOnQefOCQ7E9oT+0M5CpV6n76/Lzg/jriSogV0Ls3V4pXFcNMQUpXcjMHOZn38mjzPHZXFoBYI/ia/DYwSDcgkrdebKTsBQDXtGkzkhykVtfrtvBEvFCWtlBwKABmBsSKV1H2hdisOQot8LOCLZbA/m8eK+ADr956Km+5LKnOoscupdgGGgrBGIn5qhJY7Wbo+kK0mjAk1poBB3vwUpvnS9BoKH7whU1QMYjcHxKnq3rtGkSv9MqcCtARe1jpWJlSSQ1GFPz+0blzFJoNdwDfZ45WAnE/EHC1pAApffpDtOLMqSljUg1LGvjpeh37QuVJUqr9LfmsOuDcITNQozFF00GxYanq59YtgJZqTuSyFatogW51vtR40ucQGYtVz6Raf0aTkGUZ1FlZWASOzX+8axPB0Kl5XCShCviFXuxag7gw64CdgzvOXoiU9M+goPKNQdLwaGHNp+aRuJTXBJM8ZChVQz0pWnyiDEIYts3yiNBrEk1T1jr1UQCoVgcAmYkklSWLE0INHAApWhjacIlC3USpAryllaMNSkuReGPDZ/8A+PMl5COTOFWzMzsW8rs8IZkx/N2PlGlgiKp95FSzMw9o0xnEUzZSUM2Um5D1tVogw8sqUlIuogDxYCA5csgudYP4WkmagJPM7g9q16RMscji5RQEU1PT+GcPlyQRLQEvc6nvDFMJuH8QC6FgoUqWdz86Q4TH0K8a9PU8Rib9UXce4OMSlIKiMjkAMMxagJageKNL9nZskf62YZnSnIsEA9R1Dt2EWDjvH5kqeZZQoy8rMkOV5qOk6EWbeApGDlpCjlUtcrJMfMUqSolwGVVKbfcRhzBHfQ2JrxF1X6GV72ikzkqlmaxWUgEg1JFAFC+YAD0iJOEUqVmDFblbk1KQE66uVWJ/bDPjfGErmJX7sPmzfE7EdRSvTrCNWJKswqxOYtR2oHfQVaPOycAxo3Nicio1C8VOSo5kScoCQHS7ZmDqL6X6fUbAYopU7f0/LQTOm55cpKFqzgZShiwB2pUAfOJJnDi3IMxetCCmlXqwDvEcmzGGhuPeA4nOsyJkrOhZ5VIYEEkVJp4t1jnHezhw0xyomhV/8QCzsCfnrBfAVSkkGd+4jMpJ+Am9bgUY9/GPR5shJGhemhfpGzw+Jc2Mgn/Ey5HKNqUvD8PXiCqhRLWkKQtQCmUksXDvUgsQ1GiyFAAAewbygibJMQKkmPUw4Vx/eY8jloPNVAuLxKUB1EDuYP8AdRUeNTVzF+7IyqBtUB2ehagBPXSD4jN5aa7PUGLHzbfUn/zVRI2o7VoQ48dKDQvDORigQ5IBZ2fTeE+GlgqCCnLlPxCgOgNdWbtTtHcqeEgvmUoKIdg5YUpWrln2jKmZ02TfzLviVuhHbRXMdwElUyaomYzqQmpqXoQ+5HlDvheIUsHPl6N+dLQwEuNlJnQEiZgWxtQnk+Kwc1LKKFJS9ykgPr+fOJ8VKloIQhZKVJdynXZmBrF/9oOE+/lhIAJCwWKimgNagGrRXf8ALZU6cqWlxLlO7h3D1yqGjUDx5z+E4Gl3f4ZuXxHIWZT0yVJLN6/XaGCJDu9E3YKqRrB3Gf8ARnJUAciUjK4HxEEMXvS+7dKKcMtSlFmANSPEOz3v5PGHInAlR3NIYsOULSUCTmBaoAFPE9LesFzeHzAgqSGKdrnqxqReFWLQRRxvX0hmjjS1ycihmWpXxmjDw16ARPGMbXz+NfeKwYUV+ZBhsMpRDGoOrt47RZ5WGYMm1iXuew+m0JOG4hMsElSSsWQL7VNhvd+kNJXGUBGVqkAtysHYV6V21iuBUTb6ksnJuoQmQS7NtQNatjoNoSccWuSklaWzpZIer65vDaDpXFMgPauWx3BfeIuOcTROw6kKfNQpJAJLM9R/teGOXER3RnIGDCxqcYH2VmTJaFhTBSQoBk6gH+UZA2G9pShCUAFkpCRzGwDRkUBwVsQkeJvR/pKsYxfpHINa2iTElJUSkMNA8Y5slz4DjAvDJSoOE8jC5vSlWsYrk0AZ+RLPqzpPm5aBeHzyHAU330NNr1iNWaZMYcylHzjU+cuiitjUzrh4uT8yTKQzhnFO2hg3hST7wEA0BI72+sZjZCUzcgBASAC5cvcu0bwgqzkPs0ZnHBvtLA2lw6VNVn+IJcv2b8ajaQ74Zx5cvKlZJD61p3hDlavT5/MWgnD4ZahRLvbfT88DATLlDegybqpHqE9Hwa0TQFJqHIDhqjvGuKexy5mZYkL94U5WOYA92q7UfSFvsOqYJmSaVMpQyOKGrEg+Fu0X32r4mrOZQUBWyTU9DWPVyeKPlgle5hGNVJNzxDiHsXjkKMsYSapAU+ZMo1fYs7Bm/vAsz2axqT/+liAHJAEiYWfrlOwvHsPFZk5Ev3QUrNMYUUd3u76Qnxy8RJIQuYu2i1V9eseeqh99Sr+M8sfpnnOH4Vi5bvg8QTfMZE13PXLBicJiQHVh5wZq+6W4B7JqG0j1PDcdmmQmWlanyFy5zFyavfasCTuK4tEtQVNUzBuYuN63fzhPJUmiaP51A3jEq6JlCwuEmqWkmTOAcO8tSQzdKizRYOA4Nap8ocwCbukjd3oHelWrFh4Tj8UoomCcsh/hKiQe4Jgzj/tHNCVplzVBbUUCzVBoNaRyAI4F3uEZ0ZeR1JJuIlpStRUGQHV0iqTvatlN7oGhLZqsCGJNqg2uKQ9R7T4mZNDLKZZUhxR63bcUMFyeOzwCc5UGerHSNufxbLVf9SSNjIsgwcoC0ggulQuDodiIpvtHkCkylkFTKAVVwncu7k/N4uq/a6bMTklgJUzFSgCc3QWHiI5xftOuWpBmy5ZKUEFkIOezGocG9i1bRTJ4jmApG4iPjBJBNfb/ADPPZIygJSoDmOZ/iF7AjUekScSKULSE8zlzzAjKlJGz/wBo9k4UJM2WhS5Mllh2MtF9rVjyj2+wQl4+elCEgHKwQGygoBZgQK18O8Z/M9NATYEB3c1heIoGXlCmqCKZX3h8qYAkqNmeKbgJqUKBULXcF6/xH5XxjjHcaVMJSkqKNLXrt+VjRj8d5aHl/AkH8NybUe4j2hSHSEKCqgOU0I17OYWYfiglIWModTuQWcuXLDUl6hrxWcXjCVVFKAU2uKlz3iczWTmJZw34x1+UYcnjspPK/tLDw6gVN8b/ANTMutAOUuT3BszkUvCWbiV5Qmw0EHSsXoaj6bV0gbFyStYUkO9xGc5SxtpoRQNSFcxT1BfKw7f2iVMx0kkFv21aoPreIZ8lYJzuk7mO8LKBcE6U7wCdXHI1JZYKmAHiSza7OId4f2dWtOZ2YO7vYCjdhCtRAJbXZ6wTJ4hMCCylAaOCBXQeHaDjdR+oakm5f8ZGgFCQA5c8x2O79bxnvbgsabXv42P3gE4tTsoEflIMWSEX5hZgKi+uxGkJZuNUVmYoUr5RkFq4grr5CNw/I/EpcSxKkRw0dN5Q0adyBU9oZ+zEhKpwzEBjq+tq7vChMOOEzgAoEgEChautQb/SK4WAcE+0jlvianE4vMmEWzKruHYHyg2UjLLLXVS3Vr/l4AkfD11h8jCIBSkmmV1u4DlywO7VgqrOSR+XBkYIoBimZQgPTxHWsES5zUDsoM4YF2BYGo2vtEE1TkABw5ZW9yHEMcJh1JmBICVVVU0Baln1L0rrCY8ZuBmAEf8As9xI/qsKjKpIM+WgBRcjMoAh9QX9ItPtMhAmzF5i5mqah1UYp/sPImzcfhSyilM5BWSaJKVPStRHq/tAhClpSzup7dYbLkKjkZB8HmgAdym8dMxE2TJKi6yhaTsVchFt6+MO+PzQid7uYTlQBoauLv5jwMLfaGb7zieGRfJk83Kvk0WH2olpMlSlB1AAA61I9Id/FDSgfqkG8GWUUdg/zKkZ8sTCsKYsMt9xTrT5RZcLgyuUJ0xvd6DUuWs1oS8Y4QhEqVMTcgP1cPFpQs/ppKDZkD0tEczoVDe/Qh8L4VlJDfMr/GsWlOKSiWCEiXzABuUhyW3KT6iJZM8TEzZxRl5Sog/7RXLTpEvBFCbxbFKUBlSnKB2yJ/8AqYs/EeGe8TMSlFFSVJDUdRBavlFHVeIrvUqMZd7PVHX1nnmFmciVZWTnBCvA09IccNnzUhCES0mWUAqWRVyND3ix8B9myjCSpU+WgrSSSCq1VNUasYdy8DKloAbKkAC70ZtYdx8TsfhyFAvo3KN7U4dCMIJiEhMxJFQal1VeN4vhiZWJkZiVZgtyptBRhD/FYaRNATLm5lJ/ZmAJI1ylsxhPjOLyPey1TUKQZWZ81CHH8SXJNKVhEyMoAIF/M1P/APPDHzBZ7sfeM8BOlqOVBCjJZ9goi3elfu8ee/4pTAMcqySuVLXmIdqZaf8AH0FYJ4VxYSp8ybLSoyKGY96m/dyfWBP8T5SJ2Iw8yWrlXhXBapyqmP1oPUwGfkONfv8AMX/THExN6MQGWhCiFuQwYhxsxJ1D7esLOJYhLpypAYUCfGqjd/nE+MmKdIJzJAbUFtBXoYAnKZwTcMfsesTyN2B1+e8IEEmTA5BZtL6fhvAPvSDQs34WgzFykoZROYqt0Gnn9IXoQbxMKBKCNJSkqTp9YiM/KW+X9bwPMxLJYCvy7RACTc6awoSdxh2KxGdI6ej7R3KS5YDv1tbftEPueUOm33hlPkLSSigUlgQeocfMQDQFCceoHi8QUKAAegdxV4H97bqTyk2b+8EzpuVWQDW+o8YgxuaYpIYJLN5anrDqBUFSaUQpyTzi9WcDU7tr/QxL7xQ+EAOkEUfRikPfmBtAMk5UkvzdtOhiVBchtA2/XyrHVDI1hDlikB6AkuOh6xuO14RRJLpvuIyG1GqLBGmvHaXrQFomRIcEkdmH20jrguDpMFSVvtsfGIZsphU107ddY5SrTeO7ndxqkCwMWKRi0rotIKdPJqbPFYQqgMZ+ta0Bmdf0mTyJy7l6wmElGWoFCaggUBIqrX/u3hKgkBPLQIFa3ZyW3d/WA8DxhSklApreORjCCKKbXq8Nn8SWxqgFEdmQXCQxJ95cv8O1NxDDBmcl21ypUXVFyxnHpRPvGVlSdqnWlYo/+GznikhQsBMJDvaWtvVosntBLllSTmTKSAoVBUFHZkAi7B3hcSHxBVGPud/tC+Q4RyH8fxAFzFfr1TSMswJz5XCm/wBMMC2oDUg3i3GFLSZZU9QTRtB40O0NeD8BkBCJg5lZfiDgKe5+Itt3EKcTLlpXNWmUJgRMSCpS1cyiQ4SE5RS35W2AYnykH/iKH3uhIZjkUh10Pjf3kkzDTJyhJlFU4JZiAQBRn5vhDvfaLdwjgKMOkfqZoe+TNr3evgI1hMEWDLVlBf3YCAFFrKAS5PUF43I4KiWoTCCpaHVzKBsLly1L12hA1qLHpPX+fwywQghqtgTfsBfx3epY8FgpEt1S5aUFZclqkmrkmsbn8SlIBKlpYdX+UV3h2L/USZvMUrJYkl2e2r27doT+zuCzzZ4XLCkySEg5xzKyhRGXQMoVJ+UUViexNQdDjtDZPXxLcvjEsh0mlamgpR3I6UhNjuPj4EMpSiAAHN7PpBGJwa/dHKlK1rYEghgDQsTcAeb6RrB8BlywovmWpmUWBS2b4aFqE7m2wMcztdLNOMIo5Mb31quu/nv7WJVQlMxZzhy9aH6QXxfAoxCAlf7fgW3MkbPcp6G2kNp8pElVUBSpi1GhUGcpoAHJ+KIp01OdSfdAgAhisgHKVV9GaIIvDsza+fzgDw9vkSvIw8jDJ90cxWouvMlxlblYC9rNYwt9t5I9zg1BJSMs0JDMaKBA6fEC0W7iS5RUkTJLlIaq1FgyTQjQFXakKfb4A4TDrAygTFhirNcDU68sK54hyP7zFl8zy/WNe3X/ALPLv0nMVu42ev4zwKmUFlfK9r6aOPCHglg1uLxAtKgp6NpUf3jGMxmO4uxWABAoSR6t9TWAOISsiBRq6fm0WFRtmtvCnjyCEUBYlwRoPtD48hLAGcp3K+tnc6naJkrcg7UHSCMPw5TuokJa43DU9YlkSAK3HZ/MNeNJYR7kstsoLU189n/GiXHYkzZwml6pSCeqRl+QESS5icp5QzEekb4bIzJrVrD81iXKlJgvRg88HNsa1Ho0dJSEocN7xqPp2hwnDJNelREZwyaFjyu3jTx/oImM8W5W5spjzFj5XtBeZKUs4zAvTtDKdLQohRTzC39YgxWBSVpKLmqu2rfm8UXKL3CGEVlKv4/OMixHDDr5n7xkD/UQ85Vkyhm5ixeoHqG0MCzZ6lEmzklho+g6QdLFdSWJL+bDfvGzgwTRwT3FekX5V3O5V3FhgjCSCp2BLB30HeJZ+CKTZ28PCOkSFJZmtcOCX0PUEQeQjchJTbZvCBZ7O4LvXsdYmmurlHr0/DEGQAfFWDcFxjw5IBB/aRXcfeG82UgpDeH9d4rMlRFBrBkvFzGpmcUpWn08d4g+Mk3cBl0/wgnH/MgD+2VNP/i31i/Y2UqZik5pajLQglBISUlZ/lV9tNI8+/wVWV8RmE6YaYfVA+sek47iJRNCQHHKSWNAc2ttBAyucdFfg/8AcYYufp/ed8DwxlSRLUXIJqkECpfXWMw3DJaZfulJUU5s1VEl93fxbrHCOKqKVFg6RLOv7wH9X8oFwPFFqKwSCyFKSW2UQ1NBSMpd2YsTsmz95YeEKiq61/SWPCzkZcwPL8J82L1jeNWf05UgFRDFkh8wcOA1S40hFhMSQ0tgUqC66hkv84nwWIWpAkBbJUkjMlRCqAHkVofkAWrWNiZhxVa6inwTjkb7H/sI4SgyzkUh0lIWFANlNAQSp3IJGpNt4m4FJw8qYuWhQMwkzVgqdalK/ca2fRmtCeXxpSJi1KDEoCigk5fhBfK9zQeEIsDwv3OKVjEKlJZSymWAWD0bS4U40p4RoXxKhCJP/b8iMPiepTJoA1YeEADFIy+9zpyFqggi7XGrsG8IhHFiULUnKQlmp/JRSNeg84im8SWAlstZaTYu5zOe1PWFXOFEo3gnfv8ADM4vOlhXOH26Fh5aQEvGyXch/PUv86xKnF5grMlDpQouQTVIDG+0V7jvFSMhSwCVqzZAeZIoNfHwgeelblG8PmUE3oRxO4jIJcpcs1ja3yhX7aTpa+HjK4SjEB6WzIXv1aAuAY6ZlmLmJSU+8YBbhvjejuK5aHrDv24lJHC5i0gCspZyvVy1H05vIwGdXUgfEnlx5FQFjqeXrJI5CL9K9K/XeBFY7myu9P71tHYxJIsxYvoD4u8K6rVcM/j94wqvzM0ZFaak206wLxWalSA9WNK/S9IhMtYsAQzkbRzMxBCaJpW9vMflYdV3YnCEYAgIa+ano/zceESpwFwCyer+p08jAEqYtgGvqTbt1+8TypxAIUNKF/pBYG7E4w2VgxQcpJGm/b73gfhksso2AUxfq+vhEkl2+Lz26Ujrh0x0TU65gdN2hQTRhU3cNzOwDdSbbVjpScvLfr9oGmYnIMrPTW8aQt2Jc9NeresR4mC5qaoaAk7xxhszOxZ7n7XpHepKqfxLR2sMCU0/NNoYGCS5Dt6H7RkRpxNPiHkIyO4zolVh7FhYgfW0F4Ph9AHYMW8qetIhQl1ZQKs9TY708ozFrWgJzBunTR9WPq8XtjoQb95KnAqylZIAc0cPS+m9PGB5jqW1zQB9BpT6dYlTjVKIq5YAPV27AUNbnSJMKxNaVc0swez9PSDZHcBgMzh6iP8AaTUs3dmZtPOIcXgSpRaidGr2iy4Wa7sxALWoCbPuT2pSIThFKJKGZ9XoNgSKgM0EO07mREmC4VmNSRs1ajem8MF8HXLmZGKSaFIYue9j/eGUrDMoVyq1I8wRuekHYrHzEpBcFQYAuagKck0qSb6U7xN3e9R7vuEeycqVhZi50xZJXIXK65zlUCbEJ5eusXDhXEMNMQVLxGGGgRmzKQztmNa1PnFHxKCoaMaqUbJetaVN7abxmA9yCrKMxsWADkhknbeBysercbkRvqekzOKYEfFPw4J/aVAZstmcMWuI2nH4PLmE6Q1Q4chqE1CbO3jHm0zBGYsBk0A25asT2ERqlFC8qcyh3AzV/iKX1gEr8Q+axnqCeMcPCmTPkFR/iCWcNXlpRhA+B47gpa/+tIIq2RKswIGVgMmgDXjzmfKUCCpAJSTlIu7hmpRqQpnYuoZjmYOKsDZx5+UUV/gTjmb5no3tN7QYRaWQtCiP4Sw9GAckWa2Ui20LPYzjeHlrUZ81QDlkKByuWdRAB/4vQACPPpeNclIqRre2/SDEYNgFLdwHd6WeOLG7Iky7XZM9jxPtzgUqUkHON0oLKYUuN6esJZPtYhQJYJD6AKAq7Fw9Nh1rHmUvEqWsMQA9Szemot6wyM9+V6DUUra+xF/lAfKYfMb3Muc/2ilgZ/1K84cBPuWQSR2FGahpbaK37RcfejPmB0ahGgAYU+kBLllRQaEFQBvWoJZqMzwp41SZzP8A9Q5XIdrGm1BHBucAck9z0L2b4vh/crMzFZStRJSMPmYO1ykitT0ruYO9pvanCLwCsOjEFcxQQEn3Kkg5SFfxYUBbwjzjgbhCWAUa8tSSOg3rBMpIBJIpo/8AUNpHeYRa1+fzG5noxXOlzCCC4UwIqPpAktKgDq5Z/U9Xh4MJqo/FYu1jWn0jU2Udqaj87Qgye0ndREZK3qSwFGiRaCLVew28oaTcO6iTck06uQLfKIlSDLBJLgigF3O3y8IcPCDcAnomgOQoNbZ40VrUBTy1g8z1LADHMoEOxICAkNbSgNQTSF+DlEqAzAMb37HtBF1uGpJKm5XvT7/nnEz5eZIDqvpXqI1MkOSXA1At6ekaXMKDkKWVcuNCHG+7wPtBv2k6MQaHUfj9Y798Hdr3Z3J6/msCIUWOht06v4Rk2ab+bXMJxi7hc/EFwSxDW18ekclZuCWav5pAUtZ1HLWh21BjsTGOYGh/N4PGo0KE47D1/wDWMgT9bK2jIPD6Q7hPvAAwAUXcEB23STZ9WiHFBS8pKiQkEZWcO9nD1ttfwgv9RkDAA5ga3FvSrQmRMW5GV1s7h9A57mCgvcNSWZh8qwmh3s46HQKv28IOw7ZQoJ5iSMpJLkV39Y7w+HylSik1tRvTt6wXgw13alHJvUuxZu+8EtqGc4XFqAGVCdwEpVU3JLku3QWg88TI5ndOXmBAdSlByXbR/MQNOwhUyEfBVg4J7FtCzQHhkhM0hi5synZrVAD66fKF4htmFQSajj3iFvk+JvgVo5ox3tTaNLQVhlrYEhIDJNajuwKRUHWF6UKlnM7JCiGZtL2t1cvWJUcREySZ6kpeW0qlHIANN6V8oVkKzipG6kM3icyUFy5gd8wAJdltckiodiR0jqVNUiwIJuliCdRen9oV43iAmNyupIABDkrL5i4IYVvry9YLScykqW7EGjk0SBcUa4VerxQKK3qIynuMJuMmCYUJBa9GYE05m6hVKaRLiVqKAUksGCn0Nz3A33pAmIxSBlWhVVBgkOpmJqEmri1Tr3jU+avIFIBUVrysthUZioB7P9L0hWGxGCxjwslTZljKwcgXKiARW5Y+T7Qt4jgApfuwrKEvUpHMQ7ANUAjUmvnEudMtpaCSpQ6pCCfmzF3a0HBDgBRqzliP21ABdif6Qm1NztRZwiSlaE+8QOSqWZlF2d9TYeMDcSnqCyQHlhRAYXrazv418oOm4kOWUyUl+4FDS9/TaIVT0lik1d8oYO7saavpHFiDdRTAyVUUpLOL2L1dJ1O76Ft46zFKNXcsSC4druPERJiOQO5D1c2BsXF2BItSMwUhS0KzKMsEZLUJTTUjppvaD2LnVc3w7Fl3JSBmGvw9QNn1jmekgiZtmrVkkvq7i5p6wJxPD5FAJUFEsCaJDmzCuUG/jBaEgZUJ5n+Jjci9TraukUoDYh41IuDT2Cstk5qqFB9tNYNWt1DkVzdyK2ejgc1+kaw+DaYpTBEsNS4U4bMBZn+TxNLwqUJd8ygQWOjDbxMI9XcBE6UXyhqu1L2PrQD+8DYuZzGnM7ECwsDbxrG1Si2bMtRBLZTlLa9XanhHfEgrGqSqUESjLQUEqWAo5fh2ehHQMa0hQs5U5D6zSFE91WpsdYEx6WWAvlYZmUC5FwwPf1Jhfg+JqSeYFy4U2r3ZxQxNxEKmuQFEgEPlbR8rA3ZqNUdooqMG3OC1DOFBS8wKuUHlfLT0IarRufKAUVIYFNS22vZjRoE4XMDolzBkQE2+GpqSp7H7w9RJKEggjlcAuCMpu7Gz084DniYaijKk5SXUklrWHh1J8oj4zi+ZBAAyBg1Sb8xULk1p94Y4rDKHMkNUgNQAgUZtwDd/SF+QKWXcJIua1a77et45au4oNSF0iSlQvMUHH8SklJ8DmBEbwUrMTmIDkpL2B0V/yI8Hja5WUhgSEVUP5AO7bMHJGsbmMHb91ez6+cUJEBMCnukkHX5FjGphCe2UPq5u/rDNY5XJBKn0sBlH3gDiQzcwskgdgXb1+ccKJhU7kYlD/wDmvyEZESsMpzbyMZDV9Y2vmWOWn3YeZyZlUSFEPY1IVQObM/aNFCAT7oAPqHZtWqXrr1gpeOCEpBRm1BToSzg7G3lGLmKXmYAJZyU3Fruw3ESo3NflL1ApeIGbm+EEgEF2ATTLp1ggY/WinTmDqrTsbdCCC3WFXEcQkqSEjmFCAKMxpapet2vA6UFRAFA1XevhdnhvL95ApG0riCVDlCgH5gGqOvp5RImblBMsBU2oFPhBbM3p4RBwnBhamSGNjfyYmGHHcGrIEIJzUNNR1bS8cSo9PzNGLFS8jAsTxCVMSv8A6mcS+cF1JfYOOV6jR6RXJ+PWsszIBKstavqWo9osnB+HzEKJUcqlUKXABpYsHBu/T0FxCJHvCpQBCeQJIISkpLEEgjMSLCt6wVZboCTdSv6v2nHBsOiakp5nLFKhQpIoUpJJJBppoIY4jiiEIQhPMpLKTQg5Q4UlTsbWgBWLRLBJQhCgeWYlRL2DasQWL7AwvxU5cwuQxSAPhIuXFGsQ7WcRxTk2+pEAkyw4TFBixKmSSMz2AzNrViIzHSAEJmZwEjmSQgcqSxZKQPMmlzGuGYNWSyVKWXoVUHXQs7GgttBSsEDKQgslb8z1Z3I1Yg83ZokXHLuWBUmjEZ41mSlJZSA90jMXbYil7vHc/Fe6SohVCQQDfK/wgVcsKk0oI1xLhBzFV0sGIAAIsXdtAS77WvCWZhDMBVLTQXD22oS/YVi6hWFxSoJ1HkriCTUhIJALZQA1QGao1HiekK/1vM5zNUUyhzq0E43gRyIMtQJCRmQynQb3IY1PSpaJJ/AkiWF5llRAKklDZSzkgip2DpAhQcfcVgO4ZhZ4UkJUrIEpLqUwPOCMqQ5BLkqfoTvE2HEopGVZ5EgBwCSaMEmhAFSWGhs8K+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/hfxBJ2A6WEAcKWQoIUSlCcxLAfEwd61tvDDEZVfuUXoaZXOxS561FqxzILjeWWhf6jMpQc2zJIBooGpIsxF21rpAZme8UagNRrt0tVrPESeRJCqBmAJd61I1BNaaveOBMCHDB0khxUd6kNV+sS4/EkccnSAQSLA19Kj18ognsFlBGlaajYP1iCbNJCilkpBSZjHVyzOQ4drRH+qIpQ07aXfyPgYcKYoSHJnj3YTdn75SAK9j84ExGJKaCxowGuj9mED/qStRLOpaWUB0Zj6CNpCiGCC5Lb+Z+tIISu4eEKPEhv/5CMhOpIBNvzxjIbyljeWJeSCUDmNNSSybUKQ2wrAxxLkJJCQaAAUN2fU7ePnx7hZBUpQCdAGL+NPO0dqlLBDhIYB35q9e58nakLozbQO4RiOHhgpWQuOWtKaHQKqzdeohVMkzAo5Aw30Gzlrk/0h7IQEoXZSCeZJo7/wAW2eh09IhXJ5XQHSp2tmpZ9LwoYCc4FVNezspku+UgkvvaDp6mKlFTlDAEB3OgHQvTSBsPh1ITTVkgbk276xMrGAoShCmzAqUku5yHKNKVc3jPlNtGyuoxhb3cD4/NXkQtCXF3BoBara7jrC5aWEuaoLKwKuBlSa5RRNKKCipRptDjC4QEKlhVS1AAydQcz7nraFcvCLXPIJX7lhmqefLUJHXMSzs8ODQr4mbK5fuTYSfnlzMyElQ5ahwp3s1H5TXzgyXwhK0K96QorUyuc/8Aa7BgQmnSM96mUQhKCzZgGJ60B1Df+LRIieUyznSSqZyy6g1UAQ70Lg0L0cRFnY/p1I2BOMPw9ADOcwHIHBzBNnIo5AJ2vE8iYGTl925U2UmuUgggqbY22Z94FGNSMyQBmUyaVc61BbK49I3h8MEOtfMGAZh8L0Y9yPKEJPZ7hU7kJ9+lRlqrLmBgtDFmZ6B21BB0jeAwaZCQZaQparOXoLqLGhfoYapAmAlJIHr3eCZ+DHMoAFwHBLFiD45QQXq9Y0q+q/pN2PEONiV2RxEIXlKVEqDZ63JZwMrMKbWeBTxMrmBJoxYGu7Xrm6B9osuFCJqCSmgUQoKBDUFnuCG7NEEkSwVZWASoMkXVQFhsKl1m3kIYEX1A2EUNxPPlFKioAlno4dP/AMrAiulaWgOeFqKCpQUkHKGToKVABOreJhjjpiliZRDqIYpAArR3JsGhKmYQASBlJ5iggFhRgwtmD026vFVFiQeviOcOEr5CoJUCXCwdGAIVloxo/aGctP8ApATQhl1SkEAkgkElWgUfQQkweEmJI5klLkdQemty3SIsXJmoBKsqs2oVfLTbZ7RFkJPpkwCOhuT4nDykEJmqKTl+J3HKnlKb5nbLTU1ZoYplhRQCsykqT+7K4zBWRSibABgxraK/J4rLVJmInB2VykMS7uG6X7wiTiVuRnUe5e1oqcZcV1AQT3G2HxMxKSzUJAmaMHok7PVxWCpXE15wpyuwy0AJ0qQSasdLCJ+DJTMSlCmSVTKPY0AL6k+V47nYAoUpIqDalNKUoDQQSFJoiUCe9Rbj+JrUo5SlIJPwhgAdtYBVPCVUJJDio9b96RPxCQUzKC4DEE7Pfu/WF02SX1fV7vFwBU7ce8LmsVLLlTAVFiXqb0t5xPIkjMTmyXJLhiU6AdqUgTATsqFgpU5Q1qa1P3rGHFBWQB0LPwgAMHBq5avbaIkE9R2NLqS49RCkKJ5SNAz1r5kO1w8BDEEqPLQjMRTv3oQR4RFNnWzOFioe79QdXf8ArGp5IAuEknx6w6rrckFnYxBmgJUU1oyUspOoNGzjpeOMP/1BUFVm30alKhq9YFKFpbp8LiunpHBVVnruLQ3Gdxk6iCS5aprRvC5iDPtpcj8pGpU0JIJSFbgvX7HrE+N3R8AoBsDWviT0hgIanPueqfX7RkaThCQ7iv8AuEbgfvO4mOpOMHvA6aEhmLOOubW14siMSogqDgkf7S3QvQV+UJsPgQGAHiXGmjtqB5wVw7AKMwqWStKXASpSj08rd+18zcexNSIQaqMMXPSJL5nUXoliBoHq1fvaFcjiaETHIIQHBqHdNSXuaNTb0Yz8MVJKCMqWokCg8NvAwtlcIkoBdPvFOLmw+g+cL6SKhy42Yj2nWIxJKlrUolIGZBDAjZkhxZxdg8QzMaFKQUJIUoAHK2ZaTfShIDH+kFz1hIogFBBJyqDADRncX7xH/lhlpE1S0gLDJCS7UYihofpHKgG6mXKoU/WF4SRMd0lPuCCKkpCSAxbd2FqW6xNMmhHKUMpVhmOz1NmZgBvCkYt+ULdIGS7ZAK3NKFRrBa5ysgmKQAFOCXCyLVcnUgCnUdIkVsm4pIbU5xq1kJSxWx5blTdf9vbR4ATLyBxm5lPlb4exNXp6RKrGsyiSgpYmh8mD0ajmnNHOPwgmZsqpYy/CQupFwyQDUCjX6Fo7d0epNjZkmFxaFLQEsoptlAB3dzzE+Q6ViXD8RnJcKSyCCtAYB2LVY/x8NWhNIUtJUhKCwq7AEuqhrYN43iY4w+9JfMlIy1AuaKYvp9dNWOPfzGQkdSzcPxCFAEAAjmfYXr2t4Q2kFSnUf+2lm2pTtFewElLpyhFC76KSATlfQkkwbM9oAmZ7kJdSa2d9SNH1LwpBGgJ6SHgOTRgkJABVUE0SHGZadmc5aqzHSlywhZg8KUqV/NRdZFB2FXZ3o5+kTqxaSpC84zK+BiCMoDsnoGqNXq94IRiswplJ2BPooj7QWPp1KAAtZgWPCEpUogMK21GoEU44xSVDKsLJUFM2rhgfCjdYYe0eMWrk06EkFupAe4r0iulQbqdqxowpQszJ4hrNCWLBYtVcyWUMwJY3IaoDm40vWIV4ZRmZVqGYghFNBYryh9LGt4Cw2LLC9mSzhyQWsfx/Ox8J4eqWUmaf9dQDBiaX0/dUuTu20E+kyKISbi3EcBUT7pAcpQ6iWuo3PbKkCAuE8F95NMosGIzO4NKEDx84vRUpGYBFBQCj3c00u3h0jhNXSkjOTXTt+dIBykDU0DECYKnASpaUgJQliC6qm2j37WjubPQJQcMAGDiuU0BpZgbbGsSYrDgljU/Xw1tAySkAvVBNHuDqBsNR4xDlrcvx3NKTnU41SOYlyQxHWlHjDgZay5S4dmFHcfO3lC8zfdqZKmSTa1AaMPEj6bFYGckpKk1cFz1pbUM1xXSKE1u5EsvUkxaZeUpSe+X6/W0V2bwcgpqFc1AHIy3NybVLV1i28HlqmryIQXqQ/Q3bQg+lYlxXBphByy1JKXUCGLMM2YEcpDfNu4XkvXUNK3crGA4YhQzTTmWUgJswGhqKmJBw1Kk6O9FUFRQuW6Q6PDpynV7shSGCgxHxB6DZh6CNYXhcxS1hLAhnSVAEKJZmPgD1hiXnBUA1K5M9nyVZXYAVN+gYP36UhTieDLC8qQSNz5tT93SPSv8AK5swBpagSctm5hQ3t+G0QSuEzFJUyfhPMDfNRizvZu47FgMrj2nHEnzPO5XDFKIKtTo2vy8oiXJUKPYlIO4v4j7x6EvgEwKb3RCviUlrgEAtvceEK8bwZUmakTwEBTe7OYVygP6KT8tCBVchPtEbGB7ynJShrL9PtGRaV8ODmssdPxUZHeeJ3kfWGrIQCFAnOwDUL6V7kWEMcEpIcEuofE+juaeUZGRjYa7lMDFjyPzU1xGaUoKk6/U/SFA4oSlsthUjv5k1jIyDjG4ud2GWgdVAcZJ56zVZSOYFITTvmLCB56UhTJIyaHMMtKvvt5xuMjSm6mXKtN3FGOmDMWDF3c/bSHvCeeSQsskJBHL1YOX1OkZGRRgCohVQdQaVLM0zM9HcguAkMC5y7DcWMCTv9IoIWVIUM37XfahJBtdoyMhALYj2k63CJ/ECpRCBmFDmCS5OhUbvptSm8WLg3BAwXMSczVB0UfwX3jIyJZjw9Kzb4bEp2YwRgzQAsA9nDVPQAXcnUBozEcJQsMpIYuKPXYqLg6nzjIyINkMugDMQY2wWFQlAAAy2HTwhfj8DnKv26g5iG600t3tGRkDGLaWyaSU3i/DlGYfdpVkALKLVGrVJ179BaNcG4As4hKFhUsghTlNGB5q2oK+BjcZG3zDxmDyxdxrieDKmzlKAOQqot72y9KBq/wC0w8VK55ctzYu78zVYKYgGltYyMjOWJq5dcYqEFRoSHSlnJryvq19Y7KQwa/5eNRkS5EiXCjv6SJaDV3NGPR71inY8mQtgcyF1rSo+z+sZGRbDt6ks4pLgeL4n8AD0VUsxO/j4xPhMSrMMqnANwLvYtqajzjIyNLIAJ5420eJxRKDnIKS6T1SasdqvB+FxcxKVhU5SU5QxB+EAsK7EFjuwpSMjIQaOppOxA/8APZkuZmC1klYcsAMyKopuC1POAsNjpmYspQUav/IJNH+bt1jIyHJ1EUbj3Cccmkh5ilBNQNlakHsYmGPWlwhbAkON2ala6DuwjIyMrXc1KBx6kHEsbMKTzEki7k7f+o/4wj4hKRNmLmK5iohKnoeUMH9B4RkZDITA6iCJSG1PjGRkZGjlM/E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304" name="Picture 16" descr="http://images.danviet.vn/CMSImage/Resources/Uploaded/xuanthang/3.13/29/290313_kt_lntr3_dan-viet.jpg"/>
          <p:cNvPicPr>
            <a:picLocks noChangeAspect="1" noChangeArrowheads="1"/>
          </p:cNvPicPr>
          <p:nvPr/>
        </p:nvPicPr>
        <p:blipFill>
          <a:blip r:embed="rId3" cstate="print"/>
          <a:srcRect r="36346"/>
          <a:stretch>
            <a:fillRect/>
          </a:stretch>
        </p:blipFill>
        <p:spPr bwMode="auto">
          <a:xfrm>
            <a:off x="4391177" y="1069870"/>
            <a:ext cx="4393709" cy="5184576"/>
          </a:xfrm>
          <a:prstGeom prst="rect">
            <a:avLst/>
          </a:prstGeom>
          <a:noFill/>
        </p:spPr>
      </p:pic>
      <p:sp>
        <p:nvSpPr>
          <p:cNvPr id="2" name="Hình chữ nhật 1"/>
          <p:cNvSpPr/>
          <p:nvPr/>
        </p:nvSpPr>
        <p:spPr>
          <a:xfrm>
            <a:off x="210878" y="-345813"/>
            <a:ext cx="8258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25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Anh%20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322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228621" y="0"/>
            <a:ext cx="8230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HÌNH ẢNH RỪNG BỊ TÀN PHÁ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79512" y="5013176"/>
            <a:ext cx="8666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 bài học với thực tế em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 chứng về tác hại của việc phá rừng,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Việt nam và trên thế giới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61" name="Picture 17" descr="Ph%C3%A1_r%E1%BB%ABn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4" y="533952"/>
            <a:ext cx="388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83" y="2924944"/>
            <a:ext cx="5145739" cy="19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  <p:bldP spid="1085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971600" y="-36409"/>
            <a:ext cx="76152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Tác hại của phá rừng, cháy </a:t>
            </a:r>
            <a:r>
              <a:rPr lang="en-US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22" name="Picture 18" descr="Tac hai cua pha r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83" y="2787217"/>
            <a:ext cx="2362200" cy="14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397962" y="2218313"/>
            <a:ext cx="2373838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 lụt ở miền trung  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603195" y="2420888"/>
            <a:ext cx="1353181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949000" y="4328319"/>
            <a:ext cx="863360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12589" y="4181018"/>
            <a:ext cx="1828800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Xói lở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737" name="Group 33"/>
          <p:cNvGrpSpPr>
            <a:grpSpLocks/>
          </p:cNvGrpSpPr>
          <p:nvPr/>
        </p:nvGrpSpPr>
        <p:grpSpPr bwMode="auto">
          <a:xfrm>
            <a:off x="3669495" y="4800600"/>
            <a:ext cx="5105400" cy="1397000"/>
            <a:chOff x="2256" y="3024"/>
            <a:chExt cx="3216" cy="880"/>
          </a:xfrm>
        </p:grpSpPr>
        <p:pic>
          <p:nvPicPr>
            <p:cNvPr id="72713" name="Picture 9" descr="Rung bi tan pha(2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" y="3024"/>
              <a:ext cx="1514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32" name="Picture 28" descr="Tai nguyen rung(3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072"/>
              <a:ext cx="1440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733" name="Picture 29" descr="O_nhi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2" y="4719515"/>
            <a:ext cx="27178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3203848" y="4328319"/>
            <a:ext cx="2743200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 hậu thay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426027" y="6085254"/>
            <a:ext cx="2566780" cy="40011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nhiễm môi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4427984" y="6259801"/>
            <a:ext cx="3528392" cy="3968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thực  vật bị tuyệt chủng</a:t>
            </a:r>
          </a:p>
        </p:txBody>
      </p:sp>
      <p:pic>
        <p:nvPicPr>
          <p:cNvPr id="72747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9" y="734674"/>
            <a:ext cx="2232248" cy="1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1" name="Picture 4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25" y="886038"/>
            <a:ext cx="2514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5" name="Picture 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53" y="2804616"/>
            <a:ext cx="2679350" cy="1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60" name="Picture 5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7" y="2758281"/>
            <a:ext cx="2667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3059832" y="2296679"/>
            <a:ext cx="2590800" cy="3968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65" name="Picture 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00100"/>
            <a:ext cx="2590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26" grpId="0" animBg="1"/>
      <p:bldP spid="72727" grpId="0" animBg="1"/>
      <p:bldP spid="72728" grpId="0" animBg="1"/>
      <p:bldP spid="72729" grpId="0" animBg="1"/>
      <p:bldP spid="72734" grpId="0" animBg="1"/>
      <p:bldP spid="72735" grpId="0" animBg="1"/>
      <p:bldP spid="72736" grpId="0" animBg="1"/>
      <p:bldP spid="727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99592" y="83671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vi-VN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KHOANH NUÔI PHỤC HỒI RỪNG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ộn Ngang 5"/>
          <p:cNvSpPr/>
          <p:nvPr/>
        </p:nvSpPr>
        <p:spPr>
          <a:xfrm>
            <a:off x="1403282" y="2652594"/>
            <a:ext cx="6873029" cy="144016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Mục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đích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việc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khoanh nuôi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rừng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là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accent3"/>
                </a:solidFill>
                <a:latin typeface="+mj-lt"/>
              </a:rPr>
              <a:t>gì</a:t>
            </a:r>
            <a:r>
              <a:rPr lang="vi-VN" sz="3200" b="1" dirty="0">
                <a:solidFill>
                  <a:schemeClr val="accent3"/>
                </a:solidFill>
                <a:latin typeface="+mj-lt"/>
              </a:rPr>
              <a:t>?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299701" y="2348880"/>
            <a:ext cx="70887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3600" dirty="0" smtClean="0">
                <a:solidFill>
                  <a:srgbClr val="3333CC"/>
                </a:solidFill>
                <a:latin typeface="+mj-lt"/>
              </a:rPr>
              <a:t>Tạo hoàn cảnh thuận lợi để những nơi đã mất rừng phục hồi và phát triển thành rừng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499482" y="250741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37781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611560" y="836712"/>
            <a:ext cx="7704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KHOANH NUÔI PHỤC HỒI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 khoanh </a:t>
            </a:r>
            <a:r>
              <a:rPr lang="vi-VN" sz="28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</a:t>
            </a:r>
            <a:r>
              <a:rPr lang="vi-VN" sz="2800" b="1" u="sng" dirty="0" smtClean="0">
                <a:solidFill>
                  <a:srgbClr val="002060"/>
                </a:solidFill>
                <a:latin typeface="+mj-lt"/>
              </a:rPr>
              <a:t>uôi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vi-VN" sz="3600" b="1" dirty="0">
              <a:solidFill>
                <a:srgbClr val="002060"/>
              </a:solidFill>
              <a:latin typeface="+mj-lt"/>
            </a:endParaRPr>
          </a:p>
          <a:p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" name="Khung Chú Thích Bầu Dục 3"/>
          <p:cNvSpPr/>
          <p:nvPr/>
        </p:nvSpPr>
        <p:spPr>
          <a:xfrm>
            <a:off x="4355976" y="3429873"/>
            <a:ext cx="3418892" cy="2448272"/>
          </a:xfrm>
          <a:prstGeom prst="wedgeEllipseCallout">
            <a:avLst>
              <a:gd name="adj1" fmla="val -73454"/>
              <a:gd name="adj2" fmla="val 23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Đối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tượng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của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 khoanh nuôi </a:t>
            </a:r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rừng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là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vi-VN" sz="3200" b="1" dirty="0" err="1" smtClean="0">
                <a:solidFill>
                  <a:schemeClr val="accent3"/>
                </a:solidFill>
                <a:latin typeface="+mj-lt"/>
              </a:rPr>
              <a:t>gì</a:t>
            </a:r>
            <a:r>
              <a:rPr lang="vi-VN" sz="3200" b="1" dirty="0" smtClean="0">
                <a:solidFill>
                  <a:schemeClr val="accent3"/>
                </a:solidFill>
                <a:latin typeface="+mj-lt"/>
              </a:rPr>
              <a:t>?</a:t>
            </a:r>
            <a:endParaRPr lang="vi-VN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483768" y="3687901"/>
            <a:ext cx="1296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8570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35496" y="2924944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Đất đã mất rừng và nương rẫy bỏ hoang còn tính chất đất rừng.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cỏ, cây bụi xen cây gỗ, tầng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mặt dày trên 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30cm.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dirty="0"/>
          </a:p>
        </p:txBody>
      </p:sp>
      <p:sp>
        <p:nvSpPr>
          <p:cNvPr id="5" name="Hình chữ nhật 4"/>
          <p:cNvSpPr/>
          <p:nvPr/>
        </p:nvSpPr>
        <p:spPr>
          <a:xfrm>
            <a:off x="847764" y="836712"/>
            <a:ext cx="7036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KHOANH NUÔI PHỤC HỒI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 khoanh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11591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/>
          <p:cNvSpPr/>
          <p:nvPr/>
        </p:nvSpPr>
        <p:spPr>
          <a:xfrm>
            <a:off x="2766828" y="3933056"/>
            <a:ext cx="14670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Khung Chú Thích Hình Đám Mây 10"/>
          <p:cNvSpPr/>
          <p:nvPr/>
        </p:nvSpPr>
        <p:spPr>
          <a:xfrm>
            <a:off x="4499992" y="3573016"/>
            <a:ext cx="3933531" cy="2072258"/>
          </a:xfrm>
          <a:prstGeom prst="cloudCallout">
            <a:avLst>
              <a:gd name="adj1" fmla="val -64941"/>
              <a:gd name="adj2" fmla="val 3591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Phục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hồi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bằng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biện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pháp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395535" y="908720"/>
            <a:ext cx="8037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KHOANH NUÔI PHỤC HỒI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 khoanh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pháp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41110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35496" y="2894741"/>
            <a:ext cx="8964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 vệ: cấm chăn thả đại gia súc, chống chặt phá cây gieo giống và cây con tái sinh, tổ chức phòng chống cháy……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720080" y="692696"/>
            <a:ext cx="8100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KHOANH NUÔI PHỤC HỒI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 khoanh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</a:t>
            </a:r>
            <a:r>
              <a:rPr lang="vi-VN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07504" y="5066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32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BẢO VỆ VÀ KHOANH NUÔI RỪNG</a:t>
            </a:r>
          </a:p>
        </p:txBody>
      </p:sp>
    </p:spTree>
    <p:extLst>
      <p:ext uri="{BB962C8B-B14F-4D97-AF65-F5344CB8AC3E}">
        <p14:creationId xmlns:p14="http://schemas.microsoft.com/office/powerpoint/2010/main" val="32180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467544" y="1870953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Có 3 loại  khai thác rừng: 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323528" y="39330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 pháp phục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rừng sau khai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thác: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1828800" y="228600"/>
            <a:ext cx="5791200" cy="803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AEDEF">
                  <a:tint val="50000"/>
                  <a:satMod val="300000"/>
                </a:srgbClr>
              </a:gs>
              <a:gs pos="35000">
                <a:srgbClr val="DAEDEF">
                  <a:tint val="37000"/>
                  <a:satMod val="300000"/>
                </a:srgbClr>
              </a:gs>
              <a:gs pos="100000">
                <a:srgbClr val="DAEDE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AEDE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Kiểm tra bài cũ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038600" y="762000"/>
            <a:ext cx="1295400" cy="1143000"/>
            <a:chOff x="1067" y="822"/>
            <a:chExt cx="3628" cy="1662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 rot="10800000">
              <a:off x="1067" y="822"/>
              <a:ext cx="3628" cy="1662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475E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970" y="1438"/>
              <a:ext cx="183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/>
          <p:nvPr/>
        </p:nvSpPr>
        <p:spPr>
          <a:xfrm>
            <a:off x="1068520" y="2519536"/>
            <a:ext cx="1600200" cy="2133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 vệ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khoanhnuôi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</a:p>
        </p:txBody>
      </p:sp>
      <p:sp>
        <p:nvSpPr>
          <p:cNvPr id="7" name="Rectangle 3"/>
          <p:cNvSpPr/>
          <p:nvPr/>
        </p:nvSpPr>
        <p:spPr>
          <a:xfrm>
            <a:off x="3214569" y="1253837"/>
            <a:ext cx="2346784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Ý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540" y="2770552"/>
            <a:ext cx="2362202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Bảo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 rừng </a:t>
            </a:r>
          </a:p>
        </p:txBody>
      </p:sp>
      <p:sp>
        <p:nvSpPr>
          <p:cNvPr id="9" name="Rectangle 5"/>
          <p:cNvSpPr/>
          <p:nvPr/>
        </p:nvSpPr>
        <p:spPr>
          <a:xfrm>
            <a:off x="3199153" y="4539775"/>
            <a:ext cx="2514600" cy="938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Khoanh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6118585" y="2112283"/>
            <a:ext cx="22098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Mục đích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6170953" y="3148804"/>
            <a:ext cx="22098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Biện pháp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6172200" y="3949080"/>
            <a:ext cx="22098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Mục đích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6239272" y="4746476"/>
            <a:ext cx="2209800" cy="842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Đối 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 khoanh 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6248400" y="5829300"/>
            <a:ext cx="22098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Biện pháp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56"/>
          <p:cNvSpPr txBox="1">
            <a:spLocks noChangeShapeType="1"/>
          </p:cNvSpPr>
          <p:nvPr/>
        </p:nvSpPr>
        <p:spPr bwMode="auto">
          <a:xfrm>
            <a:off x="2436913" y="4339766"/>
            <a:ext cx="738115" cy="67341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Line 56"/>
          <p:cNvSpPr txBox="1">
            <a:spLocks noChangeShapeType="1"/>
          </p:cNvSpPr>
          <p:nvPr/>
        </p:nvSpPr>
        <p:spPr bwMode="auto">
          <a:xfrm flipV="1">
            <a:off x="2668720" y="3148804"/>
            <a:ext cx="563820" cy="23134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Line 56"/>
          <p:cNvSpPr txBox="1">
            <a:spLocks noChangeShapeType="1"/>
          </p:cNvSpPr>
          <p:nvPr/>
        </p:nvSpPr>
        <p:spPr bwMode="auto">
          <a:xfrm flipV="1">
            <a:off x="2123728" y="1524532"/>
            <a:ext cx="1075425" cy="11211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Line 56"/>
          <p:cNvSpPr txBox="1">
            <a:spLocks noChangeShapeType="1"/>
          </p:cNvSpPr>
          <p:nvPr/>
        </p:nvSpPr>
        <p:spPr bwMode="auto">
          <a:xfrm flipV="1">
            <a:off x="5598944" y="2442695"/>
            <a:ext cx="557232" cy="405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Line 56"/>
          <p:cNvSpPr txBox="1">
            <a:spLocks noChangeShapeType="1"/>
          </p:cNvSpPr>
          <p:nvPr/>
        </p:nvSpPr>
        <p:spPr bwMode="auto">
          <a:xfrm flipV="1">
            <a:off x="5713753" y="4026396"/>
            <a:ext cx="457199" cy="62674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Line 56"/>
          <p:cNvSpPr txBox="1">
            <a:spLocks noChangeShapeType="1"/>
          </p:cNvSpPr>
          <p:nvPr/>
        </p:nvSpPr>
        <p:spPr bwMode="auto">
          <a:xfrm>
            <a:off x="5713752" y="5319465"/>
            <a:ext cx="525519" cy="70182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Line 56"/>
          <p:cNvSpPr txBox="1">
            <a:spLocks noChangeShapeType="1"/>
          </p:cNvSpPr>
          <p:nvPr/>
        </p:nvSpPr>
        <p:spPr bwMode="auto">
          <a:xfrm flipV="1">
            <a:off x="5713754" y="5013175"/>
            <a:ext cx="534646" cy="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Line 56"/>
          <p:cNvSpPr txBox="1">
            <a:spLocks noChangeShapeType="1"/>
          </p:cNvSpPr>
          <p:nvPr/>
        </p:nvSpPr>
        <p:spPr bwMode="auto">
          <a:xfrm>
            <a:off x="5594742" y="3145338"/>
            <a:ext cx="561434" cy="26788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Hộp_Văn_Bản 23"/>
          <p:cNvSpPr txBox="1"/>
          <p:nvPr/>
        </p:nvSpPr>
        <p:spPr>
          <a:xfrm>
            <a:off x="2018200" y="27709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5496" y="1700808"/>
            <a:ext cx="900100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6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19573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2" name="Hộp_Văn_Bản 1"/>
          <p:cNvSpPr txBox="1"/>
          <p:nvPr/>
        </p:nvSpPr>
        <p:spPr>
          <a:xfrm>
            <a:off x="1619672" y="592811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4" name="Hình Bầu dục 3"/>
          <p:cNvSpPr/>
          <p:nvPr/>
        </p:nvSpPr>
        <p:spPr>
          <a:xfrm>
            <a:off x="220791" y="4509120"/>
            <a:ext cx="76079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539552" y="134076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 PHẢI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Phủ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 những nơi đất rừng.</a:t>
            </a:r>
          </a:p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Đốt rừng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phát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hoang làm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rẫy.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Bầu dục 3"/>
          <p:cNvSpPr/>
          <p:nvPr/>
        </p:nvSpPr>
        <p:spPr>
          <a:xfrm>
            <a:off x="395536" y="4077072"/>
            <a:ext cx="76079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288032" y="704885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Hướng dẫn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nhà: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Học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Trả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 câu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 cuối bài.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mục “có thể em chưa biết”.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Đọc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 bài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30.</a:t>
            </a:r>
            <a:endParaRPr lang="vi-VN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4988"/>
            <a:ext cx="27432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1257300" y="1263447"/>
            <a:ext cx="7491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CÁM ƠN THẦY CÔ GIÁO VÀ CÁC EM HỌC SINH !</a:t>
            </a:r>
            <a:endParaRPr lang="vi-VN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358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611560" y="1120676"/>
            <a:ext cx="7848872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</a:t>
            </a:r>
            <a:r>
              <a:rPr lang="vi-VN" sz="4800" b="1" u="sng" dirty="0" smtClean="0">
                <a:ln w="11430"/>
                <a:solidFill>
                  <a:srgbClr val="FF0000"/>
                </a:solidFill>
                <a:latin typeface="+mj-lt"/>
              </a:rPr>
              <a:t>Bài 29</a:t>
            </a:r>
            <a:r>
              <a:rPr lang="en-US" sz="4800" b="1" u="sng" dirty="0">
                <a:ln w="11430"/>
                <a:solidFill>
                  <a:srgbClr val="FF0000"/>
                </a:solidFill>
                <a:latin typeface="+mj-lt"/>
              </a:rPr>
              <a:t>.</a:t>
            </a:r>
            <a:endParaRPr lang="vi-VN" sz="4800" b="1" u="sng" dirty="0" smtClean="0">
              <a:ln w="11430"/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BẢO VỆ VÀ KHOANH </a:t>
            </a:r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NUÔI RỪNG</a:t>
            </a:r>
            <a:endParaRPr lang="vi-VN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2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611560" y="2420883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BẢO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KHOANH NUÔI PHỤC 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RỪNG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07504" y="150137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31: </a:t>
            </a:r>
            <a:r>
              <a:rPr lang="vi-VN" sz="4400" b="1" u="sng" dirty="0" smtClean="0">
                <a:ln w="11430"/>
                <a:solidFill>
                  <a:srgbClr val="FF0000"/>
                </a:solidFill>
                <a:latin typeface="+mj-lt"/>
              </a:rPr>
              <a:t>Bài 29</a:t>
            </a:r>
            <a:r>
              <a:rPr lang="en-US" sz="4400" b="1" u="sng" dirty="0" smtClean="0">
                <a:ln w="11430"/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vi-V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BẢO 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VỆ VÀ KHOANH NUÔI RỪNG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467544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  <a:endParaRPr lang="vi-VN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Khung Chú Thích Bầu Dục 4"/>
          <p:cNvSpPr/>
          <p:nvPr/>
        </p:nvSpPr>
        <p:spPr>
          <a:xfrm>
            <a:off x="2771800" y="2291190"/>
            <a:ext cx="4500500" cy="295232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Ý nghĩa của việc bảo vệ rừng gì?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187624" y="4005064"/>
            <a:ext cx="226340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?</a:t>
            </a:r>
            <a:endParaRPr lang="vi-VN" sz="20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6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4.bp.blogspot.com/-tEOBUEG7cLs/Tmb1QClhZgI/AAAAAAAAAxI/GwZQk_Wm4vQ/s1600/quang+hop+_skt.jpg"/>
          <p:cNvPicPr/>
          <p:nvPr/>
        </p:nvPicPr>
        <p:blipFill>
          <a:blip r:embed="rId2" cstate="print"/>
          <a:srcRect l="15500" t="4691" r="13834" b="1279"/>
          <a:stretch>
            <a:fillRect/>
          </a:stretch>
        </p:blipFill>
        <p:spPr bwMode="auto">
          <a:xfrm>
            <a:off x="353798" y="1700808"/>
            <a:ext cx="4499992" cy="4968552"/>
          </a:xfrm>
          <a:prstGeom prst="rect">
            <a:avLst/>
          </a:prstGeom>
          <a:noFill/>
        </p:spPr>
      </p:pic>
      <p:pic>
        <p:nvPicPr>
          <p:cNvPr id="3" name="Picture 4" descr="E:\công nghệ\Rừng-xanh-1-948x600.jpg"/>
          <p:cNvPicPr>
            <a:picLocks noChangeAspect="1" noChangeArrowheads="1"/>
          </p:cNvPicPr>
          <p:nvPr/>
        </p:nvPicPr>
        <p:blipFill>
          <a:blip r:embed="rId3" cstate="print"/>
          <a:srcRect l="33711" r="12621"/>
          <a:stretch>
            <a:fillRect/>
          </a:stretch>
        </p:blipFill>
        <p:spPr bwMode="auto">
          <a:xfrm>
            <a:off x="5004048" y="1659067"/>
            <a:ext cx="3564904" cy="5010293"/>
          </a:xfrm>
          <a:prstGeom prst="rect">
            <a:avLst/>
          </a:prstGeom>
          <a:noFill/>
        </p:spPr>
      </p:pic>
      <p:sp>
        <p:nvSpPr>
          <p:cNvPr id="4" name="Hộp_Văn_Bản 3"/>
          <p:cNvSpPr txBox="1"/>
          <p:nvPr/>
        </p:nvSpPr>
        <p:spPr>
          <a:xfrm>
            <a:off x="323528" y="19346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Cây </a:t>
            </a:r>
            <a:r>
              <a:rPr lang="vi-VN" sz="3600" dirty="0" smtClean="0">
                <a:latin typeface="+mj-lt"/>
              </a:rPr>
              <a:t>xanh </a:t>
            </a:r>
            <a:r>
              <a:rPr lang="vi-VN" sz="3600" dirty="0">
                <a:latin typeface="+mj-lt"/>
              </a:rPr>
              <a:t>thông qua </a:t>
            </a:r>
            <a:r>
              <a:rPr lang="vi-VN" sz="3600" dirty="0" err="1">
                <a:latin typeface="+mj-lt"/>
              </a:rPr>
              <a:t>quá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trình</a:t>
            </a:r>
            <a:r>
              <a:rPr lang="vi-VN" sz="3600" dirty="0">
                <a:latin typeface="+mj-lt"/>
              </a:rPr>
              <a:t> quang </a:t>
            </a:r>
            <a:r>
              <a:rPr lang="vi-VN" sz="3600" dirty="0" err="1">
                <a:latin typeface="+mj-lt"/>
              </a:rPr>
              <a:t>hợp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đã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hút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lượng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 smtClean="0">
                <a:latin typeface="+mj-lt"/>
              </a:rPr>
              <a:t>khí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 err="1" smtClean="0">
                <a:latin typeface="+mj-lt"/>
              </a:rPr>
              <a:t>cacbonic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thải</a:t>
            </a:r>
            <a:r>
              <a:rPr lang="vi-VN" sz="3600" dirty="0">
                <a:latin typeface="+mj-lt"/>
              </a:rPr>
              <a:t> ra </a:t>
            </a:r>
            <a:r>
              <a:rPr lang="vi-VN" sz="3600" dirty="0" err="1">
                <a:latin typeface="+mj-lt"/>
              </a:rPr>
              <a:t>khí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oxy</a:t>
            </a:r>
            <a:endParaRPr lang="vi-VN" sz="3600" dirty="0">
              <a:latin typeface="+mj-lt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930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2010/08/16/he-sinh-thai-rung.jpg"/>
          <p:cNvPicPr>
            <a:picLocks noChangeAspect="1" noChangeArrowheads="1"/>
          </p:cNvPicPr>
          <p:nvPr/>
        </p:nvPicPr>
        <p:blipFill>
          <a:blip r:embed="rId2" cstate="print"/>
          <a:srcRect l="13440" r="16001"/>
          <a:stretch>
            <a:fillRect/>
          </a:stretch>
        </p:blipFill>
        <p:spPr bwMode="auto">
          <a:xfrm>
            <a:off x="467544" y="1916831"/>
            <a:ext cx="3888432" cy="4203275"/>
          </a:xfrm>
          <a:prstGeom prst="rect">
            <a:avLst/>
          </a:prstGeom>
          <a:noFill/>
        </p:spPr>
      </p:pic>
      <p:pic>
        <p:nvPicPr>
          <p:cNvPr id="3" name="Picture 4" descr="http://imgs.vietnamnet.vn/Images/2012/09/19/14/20120919135953_p1.jpg"/>
          <p:cNvPicPr>
            <a:picLocks noChangeAspect="1" noChangeArrowheads="1"/>
          </p:cNvPicPr>
          <p:nvPr/>
        </p:nvPicPr>
        <p:blipFill>
          <a:blip r:embed="rId3" cstate="print"/>
          <a:srcRect l="24559" t="1695"/>
          <a:stretch>
            <a:fillRect/>
          </a:stretch>
        </p:blipFill>
        <p:spPr bwMode="auto">
          <a:xfrm>
            <a:off x="4499992" y="1923581"/>
            <a:ext cx="3969251" cy="4203275"/>
          </a:xfrm>
          <a:prstGeom prst="rect">
            <a:avLst/>
          </a:prstGeom>
          <a:noFill/>
        </p:spPr>
      </p:pic>
      <p:sp>
        <p:nvSpPr>
          <p:cNvPr id="4" name="Hộp_Văn_Bản 3"/>
          <p:cNvSpPr txBox="1"/>
          <p:nvPr/>
        </p:nvSpPr>
        <p:spPr>
          <a:xfrm>
            <a:off x="1403648" y="316393"/>
            <a:ext cx="85329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 err="1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vi-VN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vi-VN" sz="4000" dirty="0" err="1">
                <a:latin typeface="Times New Roman" pitchFamily="18" charset="0"/>
                <a:cs typeface="Times New Roman" pitchFamily="18" charset="0"/>
              </a:rPr>
              <a:t>dã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400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anhnghiepanbinh.com/images/20130815164824go_ngl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701406"/>
            <a:ext cx="3751457" cy="2749367"/>
          </a:xfrm>
          <a:prstGeom prst="rect">
            <a:avLst/>
          </a:prstGeom>
          <a:noFill/>
        </p:spPr>
      </p:pic>
      <p:pic>
        <p:nvPicPr>
          <p:cNvPr id="1032" name="Picture 8" descr="http://www.sinhthaitrungviet.com/uploads/News/pic/1302775218.nv.jpg"/>
          <p:cNvPicPr>
            <a:picLocks noChangeAspect="1" noChangeArrowheads="1"/>
          </p:cNvPicPr>
          <p:nvPr/>
        </p:nvPicPr>
        <p:blipFill>
          <a:blip r:embed="rId3" cstate="print"/>
          <a:srcRect l="1786" t="5065"/>
          <a:stretch>
            <a:fillRect/>
          </a:stretch>
        </p:blipFill>
        <p:spPr bwMode="auto">
          <a:xfrm>
            <a:off x="683568" y="3679251"/>
            <a:ext cx="3751457" cy="2838810"/>
          </a:xfrm>
          <a:prstGeom prst="rect">
            <a:avLst/>
          </a:prstGeom>
          <a:noFill/>
        </p:spPr>
      </p:pic>
      <p:pic>
        <p:nvPicPr>
          <p:cNvPr id="1034" name="Picture 10" descr="http://2.bp.blogspot.com/-18OCuIedJJE/T4OgpStbCFI/AAAAAAAAEpU/49WqGp5Z19Y/s400/lan+ngoc+diem+d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37295"/>
            <a:ext cx="3955574" cy="2910819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-130284" y="-337785"/>
            <a:ext cx="8258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539553" y="116632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9" descr="Vai tro cua rung(4)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5700"/>
            <a:ext cx="3955574" cy="2615074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ần thiết">
  <a:themeElements>
    <a:clrScheme name="Cần thiết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ần thiết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ần thiế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847</TotalTime>
  <Words>1417</Words>
  <Application>Microsoft Office PowerPoint</Application>
  <PresentationFormat>On-screen Show (4:3)</PresentationFormat>
  <Paragraphs>193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Times New Roman</vt:lpstr>
      <vt:lpstr>Wingdings</vt:lpstr>
      <vt:lpstr>Cần thiết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Vio</dc:creator>
  <cp:lastModifiedBy>sony</cp:lastModifiedBy>
  <cp:revision>125</cp:revision>
  <dcterms:created xsi:type="dcterms:W3CDTF">2014-10-03T09:34:48Z</dcterms:created>
  <dcterms:modified xsi:type="dcterms:W3CDTF">2022-03-03T08:06:08Z</dcterms:modified>
</cp:coreProperties>
</file>