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57" r:id="rId14"/>
    <p:sldId id="258" r:id="rId15"/>
    <p:sldId id="271" r:id="rId16"/>
    <p:sldId id="307" r:id="rId17"/>
    <p:sldId id="297" r:id="rId18"/>
    <p:sldId id="323" r:id="rId19"/>
    <p:sldId id="308" r:id="rId20"/>
    <p:sldId id="306" r:id="rId21"/>
    <p:sldId id="312" r:id="rId22"/>
    <p:sldId id="313" r:id="rId23"/>
    <p:sldId id="318" r:id="rId24"/>
    <p:sldId id="322" r:id="rId25"/>
    <p:sldId id="317" r:id="rId26"/>
    <p:sldId id="320" r:id="rId27"/>
    <p:sldId id="321" r:id="rId28"/>
    <p:sldId id="269" r:id="rId29"/>
  </p:sldIdLst>
  <p:sldSz cx="16778288" cy="9475788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6136" autoAdjust="0"/>
  </p:normalViewPr>
  <p:slideViewPr>
    <p:cSldViewPr>
      <p:cViewPr varScale="1">
        <p:scale>
          <a:sx n="66" d="100"/>
          <a:sy n="66" d="100"/>
        </p:scale>
        <p:origin x="354" y="9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260F55-3733-4DEE-B33D-86A12DA29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4735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7641C522-EACA-4229-AD3E-5F66D2197A7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BFF55-D09A-423A-B79E-302ED82BE61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324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BFF55-D09A-423A-B79E-302ED82BE61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35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05FA343-9F8E-475F-8197-9E6E6598683E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777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BFF55-D09A-423A-B79E-302ED82BE61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06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5CDF2-1D7D-4495-8671-3086C73FF84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70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5CDF2-1D7D-4495-8671-3086C73FF84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595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5CDF2-1D7D-4495-8671-3086C73FF84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56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9BF2490-8159-47B2-BB1F-839147EBA30E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更多精彩模板请关注</a:t>
            </a:r>
            <a:r>
              <a:rPr lang="en-US" altLang="zh-CN" smtClean="0">
                <a:ea typeface="宋体" charset="-122"/>
              </a:rPr>
              <a:t>【</a:t>
            </a:r>
            <a:r>
              <a:rPr lang="zh-CN" altLang="en-US" smtClean="0">
                <a:ea typeface="宋体" charset="-122"/>
              </a:rPr>
              <a:t>沐沐槿</a:t>
            </a:r>
            <a:r>
              <a:rPr lang="en-US" altLang="zh-CN" smtClean="0">
                <a:ea typeface="宋体" charset="-122"/>
              </a:rPr>
              <a:t>PPT】https://mumjin.taobao.com/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92BFF55-D09A-423A-B79E-302ED82BE61E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92BFF55-D09A-423A-B79E-302ED82BE61E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92BFF55-D09A-423A-B79E-302ED82BE61E}" type="slidenum">
              <a:rPr lang="en-US" altLang="zh-CN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FB8C1AE-650A-421A-ABBE-0EE231695DB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92BFF55-D09A-423A-B79E-302ED82BE61E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05FA343-9F8E-475F-8197-9E6E6598683E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BFF55-D09A-423A-B79E-302ED82BE61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25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05FA343-9F8E-475F-8197-9E6E6598683E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7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8888" y="2943225"/>
            <a:ext cx="14260512" cy="2032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6188" y="5368925"/>
            <a:ext cx="11745912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433463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29085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165013" y="379413"/>
            <a:ext cx="3775075" cy="8085137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79413"/>
            <a:ext cx="11174413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35358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8419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556617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563" y="6089650"/>
            <a:ext cx="14262100" cy="18811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25563" y="4016375"/>
            <a:ext cx="14262100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06693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3849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11539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14863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996543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492271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42584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">
    <p:split orient="vert"/>
  </p:transition>
  <p:txStyles>
    <p:titleStyle>
      <a:lvl1pPr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1500188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1975" indent="-561975" algn="l" defTabSz="1500188" rtl="0" eaLnBrk="1" fontAlgn="base" hangingPunct="1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469900" algn="l" defTabSz="1500188" rtl="0" eaLnBrk="1" fontAlgn="base" hangingPunct="1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+mn-ea"/>
        </a:defRPr>
      </a:lvl2pPr>
      <a:lvl3pPr marL="1874838" indent="-374650" algn="l" defTabSz="1500188" rtl="0" eaLnBrk="1" fontAlgn="base" hangingPunct="1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</a:defRPr>
      </a:lvl3pPr>
      <a:lvl4pPr marL="2625725" indent="-376238" algn="l" defTabSz="1500188" rtl="0" eaLnBrk="1" fontAlgn="base" hangingPunct="1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4pPr>
      <a:lvl5pPr marL="3375025" indent="-374650" algn="l" defTabSz="1500188" rtl="0" eaLnBrk="1" fontAlgn="base" hangingPunct="1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5pPr>
      <a:lvl6pPr marL="3832225" indent="-374650" algn="l" defTabSz="1500188" rtl="0" eaLnBrk="1" fontAlgn="base" hangingPunct="1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6pPr>
      <a:lvl7pPr marL="4289425" indent="-374650" algn="l" defTabSz="1500188" rtl="0" eaLnBrk="1" fontAlgn="base" hangingPunct="1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7pPr>
      <a:lvl8pPr marL="4746625" indent="-374650" algn="l" defTabSz="1500188" rtl="0" eaLnBrk="1" fontAlgn="base" hangingPunct="1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8pPr>
      <a:lvl9pPr marL="5203825" indent="-374650" algn="l" defTabSz="1500188" rtl="0" eaLnBrk="1" fontAlgn="base" hangingPunct="1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3094"/>
            <a:ext cx="16775111" cy="50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54943" y="633413"/>
            <a:ext cx="142136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NHIỆT LIỆT CHÀO MỪNG CÁC THẦY CÔ VỀ DỰ GIỜ MÔN NGỮ VĂN LỚP 6A1</a:t>
            </a:r>
            <a:endParaRPr lang="zh-CN" altLang="en-US" sz="4800" b="1" dirty="0">
              <a:solidFill>
                <a:srgbClr val="0070C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43" y="0"/>
            <a:ext cx="194030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01"/>
            <a:ext cx="1835945" cy="14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7144" y="3061494"/>
            <a:ext cx="960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TIẾT 85: NÓI VÀ NGHE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KỂ LẠI MỘT TRUYỀN THUYẾT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454944" y="165894"/>
            <a:ext cx="14706600" cy="196273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8</a:t>
            </a:r>
            <a:r>
              <a:rPr lang="vi-VN" sz="4000" b="1" kern="10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: </a:t>
            </a:r>
            <a:r>
              <a:rPr lang="en-US" sz="40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Vua Hùng kén rể như thế nào?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426744" y="5576094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Yêu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cầu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về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sính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lễ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.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36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454944" y="165894"/>
            <a:ext cx="14706600" cy="48768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</a:t>
            </a:r>
            <a:r>
              <a:rPr lang="en-US" sz="40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9</a:t>
            </a:r>
            <a:r>
              <a:rPr lang="vi-VN" sz="40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: </a:t>
            </a:r>
            <a:r>
              <a:rPr lang="en-US" sz="40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Truyền thuyết </a:t>
            </a:r>
            <a:r>
              <a:rPr lang="en-US" sz="4000" b="1" i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“Sơn Tinh, Thủy Tinh” </a:t>
            </a:r>
            <a:r>
              <a:rPr lang="en-US" sz="40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giải thích hiện tượng ……………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426744" y="5576094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Lũ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lụt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hằng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năm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ở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nước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ta.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2232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-291306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7235753" y="4966494"/>
            <a:ext cx="753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1. </a:t>
            </a:r>
            <a:r>
              <a:rPr lang="en-US" altLang="zh-CN" sz="8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Trước</a:t>
            </a:r>
            <a:r>
              <a:rPr lang="en-US" altLang="zh-CN" sz="8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khi</a:t>
            </a:r>
            <a:r>
              <a:rPr lang="en-US" altLang="zh-CN" sz="8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nói</a:t>
            </a:r>
            <a:endParaRPr lang="zh-CN" altLang="en-US" sz="8000" b="1" spc="160" dirty="0">
              <a:solidFill>
                <a:srgbClr val="0070C0"/>
              </a:solidFill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20798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3050"/>
            <a:ext cx="14978063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38238"/>
            <a:ext cx="14652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390650"/>
            <a:ext cx="9505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46" y="3899721"/>
            <a:ext cx="9505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4321175"/>
            <a:ext cx="838676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387893" y="1469652"/>
            <a:ext cx="94876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zh-CN" sz="400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.</a:t>
            </a:r>
            <a:endParaRPr lang="zh-CN" altLang="en-US" sz="400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387894" y="4127500"/>
            <a:ext cx="88391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4000" dirty="0" err="1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ập</a:t>
            </a:r>
            <a:r>
              <a:rPr lang="en-US" altLang="zh-CN" sz="4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luyện</a:t>
            </a:r>
            <a:endParaRPr lang="zh-CN" altLang="en-US" sz="400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20" y="-88143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31744" y="3249376"/>
            <a:ext cx="7150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đích: kể lại một truyền thuyết.   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4144" y="4890294"/>
            <a:ext cx="7150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279" y="149232"/>
            <a:ext cx="7346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a. Xác định mục đích nói và </a:t>
            </a:r>
            <a:r>
              <a:rPr lang="vi-VN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người nghe</a:t>
            </a:r>
            <a:endParaRPr lang="vi-VN" sz="3200" b="1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5622925"/>
            <a:ext cx="171021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44" y="0"/>
            <a:ext cx="30051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22713"/>
            <a:ext cx="59864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398" y="242094"/>
            <a:ext cx="2479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b.  </a:t>
            </a:r>
            <a:r>
              <a:rPr lang="en-US" sz="3200" b="1" kern="1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endParaRPr lang="en-US" sz="32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78" y="1720880"/>
            <a:ext cx="83883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 một mình hoặc cùng bạn bè, người thân.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23" y="2821797"/>
            <a:ext cx="83883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Có thể lựa chọn và sử dụng thêm các phương tiện hỗ trợ nếu thấy cần thiết (âm nhạc, tranh ảnh, bản trình chiếu, đạo cụ,…).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1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2846387"/>
            <a:ext cx="59864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-291306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7235753" y="4966494"/>
            <a:ext cx="9196620" cy="171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2.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Trình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bày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nói</a:t>
            </a:r>
            <a:endParaRPr kumimoji="0" lang="zh-CN" altLang="en-US" sz="80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855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6871494"/>
            <a:ext cx="17102138" cy="26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44" y="0"/>
            <a:ext cx="30051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47494"/>
            <a:ext cx="4450485" cy="41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uẩn bị cho bài thuyết trình | Chùa Thạnh Lâ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8973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4" y="2926703"/>
            <a:ext cx="3962400" cy="39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889847" y="276065"/>
            <a:ext cx="5257800" cy="1447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Tự tin, thoải mái. Chú ý chào hỏi khi bắt đầu và cảm ơn khi kết thúc bài nói.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484330" y="1828878"/>
            <a:ext cx="52578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Bám sát vào mục đích nói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165681" y="4527721"/>
            <a:ext cx="5257800" cy="14478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Điều chỉnh giọng nói và tốc độ nói cho phù hợp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84144" y="7350432"/>
            <a:ext cx="5257800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Không nên kể dàn </a:t>
            </a:r>
            <a:r>
              <a:rPr lang="vi-VN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trải</a:t>
            </a:r>
            <a:r>
              <a:rPr lang="en-US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16844" y="5558485"/>
            <a:ext cx="5257800" cy="1447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Có thể sử dụng các ghi chú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4158" y="2413794"/>
            <a:ext cx="6044991" cy="1447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1500188" eaLnBrk="1" hangingPunct="1"/>
            <a:r>
              <a:rPr lang="vi-VN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Khuyến khích sử dụng các phương tiện sẵn có (tranh ảnh, kỉ vật…) về các địa danh liên quan đến bài nói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978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-291306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7235753" y="4966494"/>
            <a:ext cx="9196620" cy="171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2.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Trình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bày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80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nói</a:t>
            </a:r>
            <a:endParaRPr kumimoji="0" lang="zh-CN" altLang="en-US" sz="80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748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-291306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7200900" y="2909094"/>
            <a:ext cx="8655844" cy="425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96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3. </a:t>
            </a:r>
            <a:r>
              <a:rPr lang="en-US" altLang="zh-CN" sz="96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Trao</a:t>
            </a:r>
            <a:r>
              <a:rPr lang="en-US" altLang="zh-CN" sz="96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96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đổi</a:t>
            </a:r>
            <a:r>
              <a:rPr lang="en-US" altLang="zh-CN" sz="96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endParaRPr lang="en-US" altLang="zh-CN" sz="9600" b="1" spc="160" dirty="0" smtClean="0">
              <a:solidFill>
                <a:srgbClr val="0070C0"/>
              </a:solidFill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96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về</a:t>
            </a:r>
            <a:r>
              <a:rPr lang="en-US" altLang="zh-CN" sz="96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9600" b="1" spc="160" dirty="0" err="1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9600" b="1" spc="160" dirty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96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nói</a:t>
            </a:r>
            <a:endParaRPr kumimoji="0" lang="zh-CN" altLang="en-US" sz="96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6635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-3175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7235753" y="4966494"/>
            <a:ext cx="6497613" cy="171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0" b="1" spc="160" dirty="0" smtClean="0">
                <a:solidFill>
                  <a:srgbClr val="FF000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KHỞI ĐỘNG</a:t>
            </a:r>
            <a:endParaRPr lang="zh-CN" altLang="en-US" sz="8000" b="1" spc="160" dirty="0">
              <a:solidFill>
                <a:srgbClr val="FF0000"/>
              </a:solidFill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6875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5622925"/>
            <a:ext cx="171021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44" y="0"/>
            <a:ext cx="30051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22713"/>
            <a:ext cx="59864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89847"/>
              </p:ext>
            </p:extLst>
          </p:nvPr>
        </p:nvGraphicFramePr>
        <p:xfrm>
          <a:off x="1150144" y="977027"/>
          <a:ext cx="13411200" cy="8515350"/>
        </p:xfrm>
        <a:graphic>
          <a:graphicData uri="http://schemas.openxmlformats.org/drawingml/2006/table">
            <a:tbl>
              <a:tblPr/>
              <a:tblGrid>
                <a:gridCol w="9911852">
                  <a:extLst>
                    <a:ext uri="{9D8B030D-6E8A-4147-A177-3AD203B41FA5}">
                      <a16:colId xmlns:a16="http://schemas.microsoft.com/office/drawing/2014/main" val="410941966"/>
                    </a:ext>
                  </a:extLst>
                </a:gridCol>
                <a:gridCol w="3499348">
                  <a:extLst>
                    <a:ext uri="{9D8B030D-6E8A-4147-A177-3AD203B41FA5}">
                      <a16:colId xmlns:a16="http://schemas.microsoft.com/office/drawing/2014/main" val="1042888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dung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3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0576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 nói có đầy đủ các phần mở bài, thân bài, kết bài.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94784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 nói có thể hiện được tính hấp dẫn, đầy đủ, chính xác của truyền thuyết được chọn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2463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trọng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26089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310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200" kern="1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8857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3236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Sử dụng các phương tiện hỗ trợ như tranh ảnh, video…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191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0144" y="142041"/>
            <a:ext cx="13411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ể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truyện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thuyết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3380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-291306"/>
            <a:ext cx="11522075" cy="94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6941344" y="3518694"/>
            <a:ext cx="8544791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4. VẬN DỤNG</a:t>
            </a:r>
            <a:endParaRPr kumimoji="0" lang="zh-CN" altLang="en-US" sz="80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514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46075"/>
            <a:ext cx="105140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913" y="3154363"/>
            <a:ext cx="3889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95500"/>
            <a:ext cx="468788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4655344" y="2680494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spc="160" dirty="0" smtClean="0"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KỂ CHUYỆN THEO TRANH</a:t>
            </a:r>
            <a:r>
              <a:rPr lang="en-US" altLang="zh-CN" sz="4000" b="1" spc="160" dirty="0" smtClean="0">
                <a:solidFill>
                  <a:srgbClr val="FF000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: TRUYỀN THUYẾT “</a:t>
            </a:r>
            <a:r>
              <a:rPr lang="en-US" altLang="zh-CN" sz="4000" b="1" i="1" spc="160" dirty="0" smtClean="0">
                <a:solidFill>
                  <a:srgbClr val="FF000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SƠN TINH, THỦY TINH”</a:t>
            </a:r>
            <a:endParaRPr kumimoji="0" lang="zh-CN" altLang="en-US" sz="4000" b="1" i="1" u="none" strike="noStrike" kern="1200" cap="none" spc="16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63781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189665"/>
            <a:ext cx="11911967" cy="881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979112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189665"/>
            <a:ext cx="11911967" cy="881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18494"/>
            <a:ext cx="1912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</a:t>
            </a:r>
          </a:p>
          <a:p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6A1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4089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46075"/>
            <a:ext cx="105140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913" y="3154363"/>
            <a:ext cx="3889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95500"/>
            <a:ext cx="468788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4435475" y="2909094"/>
            <a:ext cx="79922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16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5. CỦNG CỐ, MỞ RỘNG</a:t>
            </a:r>
            <a:endParaRPr kumimoji="0" lang="zh-CN" altLang="en-US" sz="88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283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4296131" y="3974567"/>
            <a:ext cx="184731" cy="7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4145"/>
          </a:p>
        </p:txBody>
      </p:sp>
      <p:pic>
        <p:nvPicPr>
          <p:cNvPr id="7" name="Picture 2" descr="C:\Users\Administrator\Downloads\các đoà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2" y="1895158"/>
            <a:ext cx="6211905" cy="75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ownloads\images1130752_IMG_0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58" y="1895158"/>
            <a:ext cx="6422478" cy="75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2071952" y="89694"/>
            <a:ext cx="127941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 err="1">
                <a:latin typeface="Arial" panose="020B0604020202020204" pitchFamily="34" charset="0"/>
              </a:rPr>
              <a:t>Bài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smtClean="0">
                <a:latin typeface="Arial" panose="020B0604020202020204" pitchFamily="34" charset="0"/>
              </a:rPr>
              <a:t>4(SGK -21):Theo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em</a:t>
            </a:r>
            <a:r>
              <a:rPr lang="en-US" altLang="en-US" sz="4000" dirty="0" smtClean="0">
                <a:latin typeface="Arial" panose="020B0604020202020204" pitchFamily="34" charset="0"/>
              </a:rPr>
              <a:t>,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vì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sao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hội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thi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thể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thao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trong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nhà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trường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phổ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thông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thường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được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đặt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tên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là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Hội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khỏe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Phù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Đổng</a:t>
            </a:r>
            <a:r>
              <a:rPr lang="fr-F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175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46075"/>
            <a:ext cx="105140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913" y="3154363"/>
            <a:ext cx="3889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95500"/>
            <a:ext cx="468788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5036345" y="2344296"/>
            <a:ext cx="657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HƯỚNG</a:t>
            </a:r>
            <a:r>
              <a:rPr kumimoji="0" lang="en-US" altLang="zh-CN" sz="4000" b="1" i="0" u="none" strike="noStrike" kern="1200" cap="none" spc="16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DẪN VỀ NHÀ</a:t>
            </a:r>
            <a:endParaRPr kumimoji="0" lang="zh-CN" altLang="en-US" sz="4000" b="1" i="0" u="none" strike="noStrike" kern="1200" cap="none" spc="16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55520" y="3275724"/>
            <a:ext cx="668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6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*</a:t>
            </a:r>
            <a:r>
              <a:rPr kumimoji="0" lang="en-US" altLang="zh-CN" sz="4000" b="1" i="0" u="none" strike="noStrike" kern="1200" cap="none" spc="16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Tiếp</a:t>
            </a:r>
            <a:r>
              <a:rPr kumimoji="0" lang="en-US" altLang="zh-CN" sz="4000" b="1" i="0" u="none" strike="noStrike" kern="1200" cap="none" spc="16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16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tục</a:t>
            </a:r>
            <a:r>
              <a:rPr kumimoji="0" lang="en-US" altLang="zh-CN" sz="4000" b="1" i="0" u="none" strike="noStrike" kern="1200" cap="none" spc="16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16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luyện</a:t>
            </a:r>
            <a:r>
              <a:rPr kumimoji="0" lang="en-US" altLang="zh-CN" sz="4000" b="1" i="0" u="none" strike="noStrike" kern="1200" cap="none" spc="16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16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nói</a:t>
            </a:r>
            <a:endParaRPr kumimoji="0" lang="en-US" altLang="zh-CN" sz="4000" b="1" i="0" u="none" strike="noStrike" kern="1200" cap="none" spc="16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spc="160" baseline="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* </a:t>
            </a:r>
            <a:r>
              <a:rPr lang="en-US" altLang="zh-CN" sz="4000" b="1" spc="160" baseline="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Làm</a:t>
            </a:r>
            <a:r>
              <a:rPr lang="en-US" altLang="zh-CN" sz="4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spc="160" dirty="0" err="1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spc="160" dirty="0" smtClean="0">
                <a:solidFill>
                  <a:srgbClr val="0070C0"/>
                </a:solidFill>
                <a:latin typeface="Times New Roman" pitchFamily="18" charset="0"/>
                <a:ea typeface="新蒂下午茶基本版" panose="03000600000000000000" charset="-122"/>
                <a:cs typeface="Times New Roman" pitchFamily="18" charset="0"/>
                <a:sym typeface="+mn-lt"/>
              </a:rPr>
              <a:t> 2,3 SGK-21</a:t>
            </a:r>
            <a:endParaRPr kumimoji="0" lang="zh-CN" altLang="en-US" sz="4000" b="1" i="0" u="none" strike="noStrike" kern="1200" cap="none" spc="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新蒂下午茶基本版" panose="03000600000000000000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121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16775113" cy="80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26544" y="6719094"/>
            <a:ext cx="1249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200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XIN CHÂN THÀNH CẢM ƠN CÁC THẦY CÔ VÀ CÁC EM!</a:t>
            </a:r>
            <a:endParaRPr lang="zh-CN" altLang="en-US" sz="7200" b="1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82" name="Picture 22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5619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9937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888"/>
            <a:ext cx="167782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7200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44" y="674105"/>
            <a:ext cx="11522075" cy="59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9344" y="2949794"/>
            <a:ext cx="8742947" cy="2189895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00" cap="all" spc="0" normalizeH="0" baseline="0" noProof="0" dirty="0" err="1" smtClean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Trò</a:t>
            </a:r>
            <a:r>
              <a:rPr kumimoji="0" lang="en-US" sz="4800" b="1" i="1" u="none" strike="noStrike" kern="100" cap="all" spc="0" normalizeH="0" baseline="0" noProof="0" dirty="0" smtClean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800" b="1" i="1" u="none" strike="noStrike" kern="100" cap="all" spc="0" normalizeH="0" baseline="0" noProof="0" dirty="0" err="1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chơi</a:t>
            </a:r>
            <a:r>
              <a:rPr kumimoji="0" lang="en-US" sz="4800" b="1" i="1" u="none" strike="noStrike" kern="100" cap="all" spc="0" normalizeH="0" baseline="0" noProof="0" dirty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endParaRPr kumimoji="0" lang="en-US" sz="4800" b="1" i="1" u="none" strike="noStrike" kern="100" cap="all" spc="0" normalizeH="0" baseline="0" noProof="0" dirty="0" smtClean="0">
              <a:ln w="9000" cmpd="sng">
                <a:solidFill>
                  <a:srgbClr val="CDD5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/>
              <a:ea typeface="SimSu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00" cap="all" spc="0" normalizeH="0" baseline="0" noProof="0" dirty="0" smtClean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“THẾ</a:t>
            </a:r>
            <a:r>
              <a:rPr kumimoji="0" lang="en-US" sz="4800" b="1" i="1" u="none" strike="noStrike" kern="100" cap="all" spc="0" normalizeH="0" noProof="0" dirty="0" smtClean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 GIỚI TRUYỀN THUYẾT</a:t>
            </a:r>
            <a:r>
              <a:rPr kumimoji="0" lang="en-US" sz="4800" b="1" i="1" u="none" strike="noStrike" kern="100" cap="all" spc="0" normalizeH="0" baseline="0" noProof="0" dirty="0" smtClean="0">
                <a:ln w="9000" cmpd="sng">
                  <a:solidFill>
                    <a:srgbClr val="CDD5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SimSun"/>
                <a:cs typeface="Times New Roman"/>
              </a:rPr>
              <a:t>”</a:t>
            </a:r>
            <a:endParaRPr kumimoji="0" lang="en-US" sz="4800" b="1" i="0" u="none" strike="noStrike" kern="0" cap="all" spc="0" normalizeH="0" baseline="0" noProof="0" dirty="0">
              <a:ln w="9000" cmpd="sng">
                <a:solidFill>
                  <a:srgbClr val="CDD5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3436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44" y="46616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Câu</a:t>
            </a:r>
            <a:r>
              <a:rPr kumimoji="0" lang="en-US" sz="4000" b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1: </a:t>
            </a:r>
            <a:r>
              <a:rPr kumimoji="0" lang="en-US" sz="4000" b="1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Truyền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thuyết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“</a:t>
            </a:r>
            <a:r>
              <a:rPr kumimoji="0" lang="en-US" sz="4000" b="1" i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Thánh</a:t>
            </a:r>
            <a:r>
              <a:rPr kumimoji="0" lang="en-US" sz="4000" b="1" i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i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Gióng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”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là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truyền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thuyết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kể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4000" b="1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về</a:t>
            </a:r>
            <a:r>
              <a:rPr kumimoji="0" lang="en-US" sz="4000" b="1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…</a:t>
            </a:r>
            <a:endParaRPr kumimoji="0" lang="en-US" sz="4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Người</a:t>
            </a:r>
            <a:r>
              <a:rPr kumimoji="0" lang="en-US" sz="3600" b="1" i="1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3600" b="1" i="1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anh</a:t>
            </a:r>
            <a:r>
              <a:rPr kumimoji="0" lang="en-US" sz="3600" b="1" i="1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en-US" sz="3600" b="1" i="1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hùng</a:t>
            </a:r>
            <a:r>
              <a:rPr kumimoji="0" lang="en-US" sz="3600" b="1" i="1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682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2</a:t>
            </a:r>
            <a:r>
              <a:rPr lang="vi-VN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: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Tiếng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nói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đầu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tiên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của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Gióng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là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…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Tiếng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nói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đòi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đánh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giặc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.</a:t>
            </a:r>
            <a:endParaRPr lang="en-US" sz="3600" b="1" i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2786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3: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Vua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Hùng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trong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truyền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thuyết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“</a:t>
            </a:r>
            <a:r>
              <a:rPr lang="en-US" sz="40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Thánh</a:t>
            </a:r>
            <a:r>
              <a:rPr lang="en-US" sz="40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Gióng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”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là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Hùng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Vương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thứ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…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Sáu.</a:t>
            </a:r>
            <a:endParaRPr lang="en-US" sz="3600" b="1" i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6153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4: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Khi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roi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sắt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gãy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,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Gióng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đã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…………….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để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đánh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giặc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. 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nhổ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những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cụm</a:t>
            </a:r>
            <a:r>
              <a:rPr lang="en-US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tre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6553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5</a:t>
            </a:r>
            <a:r>
              <a:rPr lang="vi-VN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: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Mị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Nương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là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nhân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vật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trong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truyền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thuyết</a:t>
            </a:r>
            <a:endParaRPr lang="vi-VN" sz="4000" b="1" i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“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Sơn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Tinh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,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Thủy</a:t>
            </a:r>
            <a:r>
              <a:rPr lang="en-US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600" b="1" i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Tinh</a:t>
            </a:r>
            <a:r>
              <a:rPr lang="vi-VN" sz="3600" b="1" i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”.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9018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44" y="4356894"/>
            <a:ext cx="8378277" cy="5118894"/>
          </a:xfrm>
          <a:prstGeom prst="rect">
            <a:avLst/>
          </a:prstGeom>
        </p:spPr>
      </p:pic>
      <p:pic>
        <p:nvPicPr>
          <p:cNvPr id="5" name="图片 10" descr="资源 4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" y="7709694"/>
            <a:ext cx="7898476" cy="176609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912144" y="165894"/>
            <a:ext cx="13258800" cy="2362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Câu 6: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Sơn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Tinh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là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kern="100" dirty="0" err="1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thần</a:t>
            </a:r>
            <a:r>
              <a:rPr lang="en-US" sz="40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… </a:t>
            </a:r>
            <a:endParaRPr lang="vi-VN" sz="4000" b="1" kern="100" dirty="0">
              <a:solidFill>
                <a:srgbClr val="000000"/>
              </a:solidFill>
              <a:latin typeface="Times New Roman"/>
              <a:ea typeface="SimSun"/>
              <a:cs typeface="Times New Rom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83944" y="4392555"/>
            <a:ext cx="5787191" cy="16714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8A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núi.</a:t>
            </a:r>
            <a:endParaRPr lang="en-US" sz="2800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648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|0|1.4"/>
</p:tagLst>
</file>

<file path=ppt/theme/theme1.xml><?xml version="1.0" encoding="utf-8"?>
<a:theme xmlns:a="http://schemas.openxmlformats.org/drawingml/2006/main" name="Slide PowerPoint Hoat Hinh _ Toan Hoa  (2)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4, tiết 12, ÔN TẬP CHUẨN PPT</Template>
  <TotalTime>250</TotalTime>
  <Words>644</Words>
  <Application>Microsoft Office PowerPoint</Application>
  <PresentationFormat>Custom</PresentationFormat>
  <Paragraphs>87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宋体</vt:lpstr>
      <vt:lpstr>宋体</vt:lpstr>
      <vt:lpstr>Arial</vt:lpstr>
      <vt:lpstr>Calibri</vt:lpstr>
      <vt:lpstr>Constantia</vt:lpstr>
      <vt:lpstr>黑体</vt:lpstr>
      <vt:lpstr>Times New Roman</vt:lpstr>
      <vt:lpstr>新蒂下午茶基本版</vt:lpstr>
      <vt:lpstr>Slide PowerPoint Hoat Hinh _ Toan Hoa 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51</cp:revision>
  <dcterms:created xsi:type="dcterms:W3CDTF">2021-11-23T11:35:41Z</dcterms:created>
  <dcterms:modified xsi:type="dcterms:W3CDTF">2022-02-25T05:00:01Z</dcterms:modified>
</cp:coreProperties>
</file>