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699" r:id="rId5"/>
  </p:sldMasterIdLst>
  <p:notesMasterIdLst>
    <p:notesMasterId r:id="rId27"/>
  </p:notesMasterIdLst>
  <p:sldIdLst>
    <p:sldId id="285" r:id="rId6"/>
    <p:sldId id="256" r:id="rId7"/>
    <p:sldId id="282" r:id="rId8"/>
    <p:sldId id="283" r:id="rId9"/>
    <p:sldId id="304" r:id="rId10"/>
    <p:sldId id="284" r:id="rId11"/>
    <p:sldId id="287" r:id="rId12"/>
    <p:sldId id="286" r:id="rId13"/>
    <p:sldId id="281" r:id="rId14"/>
    <p:sldId id="280" r:id="rId15"/>
    <p:sldId id="265" r:id="rId16"/>
    <p:sldId id="288" r:id="rId17"/>
    <p:sldId id="292" r:id="rId18"/>
    <p:sldId id="293" r:id="rId19"/>
    <p:sldId id="294" r:id="rId20"/>
    <p:sldId id="296" r:id="rId21"/>
    <p:sldId id="298" r:id="rId22"/>
    <p:sldId id="300" r:id="rId23"/>
    <p:sldId id="303" r:id="rId24"/>
    <p:sldId id="301" r:id="rId25"/>
    <p:sldId id="302" r:id="rId26"/>
  </p:sldIdLst>
  <p:sldSz cx="1219517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D73550"/>
    <a:srgbClr val="FFCC99"/>
    <a:srgbClr val="FF7C80"/>
    <a:srgbClr val="FDD3EC"/>
    <a:srgbClr val="FF9999"/>
    <a:srgbClr val="FBA3D7"/>
    <a:srgbClr val="F3F3F3"/>
    <a:srgbClr val="000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1" autoAdjust="0"/>
    <p:restoredTop sz="94660"/>
  </p:normalViewPr>
  <p:slideViewPr>
    <p:cSldViewPr showGuides="1">
      <p:cViewPr varScale="1">
        <p:scale>
          <a:sx n="74" d="100"/>
          <a:sy n="74" d="100"/>
        </p:scale>
        <p:origin x="-516" y="-9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A580D-16E5-41BC-8BB3-7892E281F39A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3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2BE77-3FCA-45DD-9828-9EBBCC54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0B826B1-EB12-40F5-AF83-C98600743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D7FA20-B96E-4971-9371-86AB2FF1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843DAE-73E0-482B-9644-BACAD1C7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F0205B-3F19-4803-83AF-AE65C9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3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5790EB-B505-4C26-AE9C-C0927C66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F803B3-64E9-490B-AA5E-2BF54CCB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5601C3-2B7D-4B52-8684-4BE88F99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3ADEC2-195E-4639-9DC6-FD63704F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7D6B14-46C2-47DB-B7EF-14004232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1FBF8A-17AF-4469-AA5E-C493552A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BDC9DD-D53E-4CBB-B293-C4156FCC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BBA20C-74D3-4F8A-B31B-97F449C3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88C696-D70C-4F1C-A9CF-5C20847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71AAA9-27A6-481E-BB0D-21A62A52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7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10BBF1-91AA-4B6B-A6AB-C6713C03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DC56B7-37DB-42C3-891E-A409F1EE2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F2B2539-47DB-486E-8CFC-57F61194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BB4D6E-C161-4B30-9D4E-FD532DA1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A7764E6-00B0-40D3-A6C9-8F1B880C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7BC1BE7-AE9A-47C9-B6A5-8C3157E0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1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422344-AD8A-4710-9699-E61784DA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3F04E9B-ED1C-4CB5-9B53-009649F84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8884EB2-C4ED-46A3-8255-9A89917F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4FC8C9F-01D0-4CDF-A7C3-9F29E3BF0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4689E7D-019A-47C1-81C3-6EDA312D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F02020B-9305-4600-A521-28281715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DAE53D4-23B3-471B-96CA-0657E931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1271ADD-FD02-4C33-A21F-683AFD96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8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B5DF6D5-AB93-4721-A16E-C3BED5312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12195175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F158D66-D5D6-403E-B91A-FC71421DCD8C}"/>
              </a:ext>
            </a:extLst>
          </p:cNvPr>
          <p:cNvSpPr/>
          <p:nvPr userDrawn="1"/>
        </p:nvSpPr>
        <p:spPr>
          <a:xfrm>
            <a:off x="295352" y="295034"/>
            <a:ext cx="11604471" cy="6267932"/>
          </a:xfrm>
          <a:prstGeom prst="rect">
            <a:avLst/>
          </a:prstGeom>
          <a:solidFill>
            <a:schemeClr val="bg1"/>
          </a:solidFill>
          <a:ln>
            <a:solidFill>
              <a:srgbClr val="FF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35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6DD64F4-5B14-4C30-B3A3-8739DEEC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0D2DB07-ED21-4594-81AF-FD4E68D3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1887399-3AF9-4087-ABF7-927F7CAD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4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ADF12F0-B4C2-40D3-BEA4-549E7407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3D4997-3F26-4455-A6D4-B251D0BB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8B863BC-8280-400B-8BB5-DD81623D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A67522F-2DAB-4E65-8208-5001662C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5C9F56D-2F2B-4C9E-B9E2-9AC99B22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5541950-3D89-4318-A9DB-7078AD24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9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4725B4-AE27-471C-903E-8CD10A44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62E1789-DB03-48DA-BC31-8BC00D88A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EFEA0B-DE42-4CBC-A667-581F0C05F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581540-6C8A-4E2E-91F4-05B4F6B6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589F62-8AEC-4630-B645-EC96CBD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804569A-8BC6-4D2B-985F-F7219C01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109294-2B7B-4B4C-B5D2-489F4108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C195686-9F76-476D-8A25-CC6C8AEE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2A050F2-8C42-47DD-8138-9FAAE9B2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9971774-71D4-466A-B12B-D471F7BA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74C9E89-E644-468B-9A77-522840DB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7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02E4C6-DA95-4DE1-BEC3-F1E9829BE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EA16FD-5C5C-47A2-B5A7-883053F7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0093D0-DAF9-4540-A629-42026CD4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55E491-AD3E-4486-8FEA-4E6DF9A3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A24361-E3D8-4634-9FE9-D9A8E04F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94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7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71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9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9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3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38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0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78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95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16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1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70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64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1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80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01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58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18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7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5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37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29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5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1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7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8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27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32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60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98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1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F2C0183-E2AC-4E2A-97A1-C3DA0EAA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DCA981-FB91-4C7A-928D-801757B7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224E4D-C9CB-40E5-9192-BCC6851D4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48267-233E-4940-AA7E-CBB5FD497D2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2021/10/14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8E326C-2F8B-41B6-BF53-8A8B63274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B51F4A-97EF-4FFF-A2CD-48D99EA95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FD14-D266-4739-88D1-3CC850163C4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4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7915-2CCA-4234-9B68-B8AD9DE15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EBD8-04A9-4DC7-9621-96FA683BB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9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xmlns="" id="{137D31DE-EE63-4322-A505-C217AEB0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" r="69256" b="4002"/>
          <a:stretch/>
        </p:blipFill>
        <p:spPr>
          <a:xfrm>
            <a:off x="3402520" y="1271784"/>
            <a:ext cx="1654707" cy="302739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xmlns="" id="{BC76C219-7CB3-42AA-B2F2-968B73D0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" r="69256" b="4002"/>
          <a:stretch/>
        </p:blipFill>
        <p:spPr>
          <a:xfrm flipH="1">
            <a:off x="7134773" y="1271784"/>
            <a:ext cx="1654707" cy="302739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xmlns="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pic>
        <p:nvPicPr>
          <p:cNvPr id="20" name="图片 12">
            <a:extLst>
              <a:ext uri="{FF2B5EF4-FFF2-40B4-BE49-F238E27FC236}">
                <a16:creationId xmlns:a16="http://schemas.microsoft.com/office/drawing/2014/main" xmlns="" id="{53C6458A-8288-4F96-9497-186AE4021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85" y="5641643"/>
            <a:ext cx="1830431" cy="889580"/>
          </a:xfrm>
          <a:prstGeom prst="rect">
            <a:avLst/>
          </a:prstGeom>
        </p:spPr>
      </p:pic>
      <p:sp>
        <p:nvSpPr>
          <p:cNvPr id="14340" name="Text Box 53"/>
          <p:cNvSpPr txBox="1">
            <a:spLocks noChangeArrowheads="1"/>
          </p:cNvSpPr>
          <p:nvPr/>
        </p:nvSpPr>
        <p:spPr bwMode="auto">
          <a:xfrm>
            <a:off x="9526587" y="4114802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05099" y="2447708"/>
            <a:ext cx="8856984" cy="11657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57150" tIns="28575" rIns="57150" bIns="2857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smtClean="0">
                <a:latin typeface="Amazone" pitchFamily="66" charset="0"/>
              </a:rPr>
              <a:t>Du lịch qua màn ảnh nhỏ</a:t>
            </a:r>
            <a:endParaRPr lang="en-US" altLang="en-US" sz="7200" b="1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30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3D612B1-6AA8-45CC-BB55-C8E42FCAA3F2}"/>
              </a:ext>
            </a:extLst>
          </p:cNvPr>
          <p:cNvSpPr/>
          <p:nvPr/>
        </p:nvSpPr>
        <p:spPr>
          <a:xfrm>
            <a:off x="943221" y="1112441"/>
            <a:ext cx="10308734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4422">
            <a:off x="131449" y="4052993"/>
            <a:ext cx="1238156" cy="2206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347" y="406405"/>
            <a:ext cx="384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smtClean="0">
                <a:latin typeface="Times New Roman" pitchFamily="18" charset="0"/>
                <a:cs typeface="Times New Roman" pitchFamily="18" charset="0"/>
              </a:rPr>
              <a:t>PHIẾU HỌC TẬP</a:t>
            </a:r>
            <a:endParaRPr lang="en-US" sz="3600" b="1" i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3052" y="1412776"/>
            <a:ext cx="9721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1. Bài văn trên có thể chia thành mấy phần? Nội dung từng phần là gì?..................................................................................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2. Bài viết giúp em có thêm hiểu biết gì về Hồ Hoàn Kiếm và đền Ngọc Sơn?..................................................................................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3. Muốn viết bài về một danh lam, thắng cảnh như vậy cần những kiến thức gì?..................................................................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4. Làm thế nào để có kiến thức về một danh lam, thắng cảnh?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83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203232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69595" y="2514599"/>
            <a:ext cx="421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1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9595" y="3628499"/>
            <a:ext cx="486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2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Đền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9595" y="4771499"/>
            <a:ext cx="570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3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7667" y="955803"/>
            <a:ext cx="3495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“Hồ Hoàn Kiếm và đền Ngọc Sơn”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0" y="389560"/>
            <a:ext cx="4359403" cy="29430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9" y="3453420"/>
            <a:ext cx="4339014" cy="28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9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7027" y="620688"/>
            <a:ext cx="623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“Hồ Hoàn Kiếm và đền Ngọc Sơn”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704155" y="1484784"/>
            <a:ext cx="2625350" cy="523220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 Hoàn Kiếm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044256" y="2509184"/>
            <a:ext cx="2337409" cy="523220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397929" y="2483787"/>
            <a:ext cx="2337409" cy="523220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 gọi</a:t>
            </a: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H="1">
            <a:off x="1958893" y="2008004"/>
            <a:ext cx="2057936" cy="47578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4016830" y="2023633"/>
            <a:ext cx="2091814" cy="45720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41003" y="3544956"/>
            <a:ext cx="2642288" cy="954107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245490" y="3559075"/>
            <a:ext cx="2642288" cy="2462213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Lục Thủy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 Kiếm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 Gươm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Thủy Quân</a:t>
            </a: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2060521" y="3075053"/>
            <a:ext cx="0" cy="45720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5617447" y="3061443"/>
            <a:ext cx="0" cy="470813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23" y="1871341"/>
            <a:ext cx="4359403" cy="40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3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7067" y="620688"/>
            <a:ext cx="623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“Hồ Hoàn Kiếm và đền Ngọc Sơn”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154497" y="1356614"/>
            <a:ext cx="2625350" cy="461665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 Ngọc Sơn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69165" y="2359387"/>
            <a:ext cx="2743914" cy="830997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341123" y="1847546"/>
            <a:ext cx="2100280" cy="443081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2971" y="3681606"/>
            <a:ext cx="3319798" cy="2123658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Điếu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188683" y="3197584"/>
            <a:ext cx="0" cy="45720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4513411" y="1828933"/>
            <a:ext cx="1727650" cy="345209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809045" y="2215207"/>
            <a:ext cx="2642288" cy="461665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 trúc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4809045" y="2895327"/>
            <a:ext cx="2642288" cy="461665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Tháp Bút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6169595" y="2696344"/>
            <a:ext cx="0" cy="22860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4809045" y="3543399"/>
            <a:ext cx="2642288" cy="461665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Đài Nghiên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4809045" y="4873823"/>
            <a:ext cx="2642288" cy="461665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809045" y="5559623"/>
            <a:ext cx="2642288" cy="461665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Trấn Ba Đình</a:t>
            </a: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6169595" y="4653136"/>
            <a:ext cx="2118" cy="218564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6169595" y="3356992"/>
            <a:ext cx="0" cy="22860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6169595" y="5360640"/>
            <a:ext cx="2118" cy="22860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4809045" y="4203898"/>
            <a:ext cx="2642288" cy="461665"/>
          </a:xfrm>
          <a:prstGeom prst="rect">
            <a:avLst/>
          </a:prstGeom>
          <a:noFill/>
          <a:ln w="28575">
            <a:solidFill>
              <a:srgbClr val="D735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 Thê Húc</a:t>
            </a:r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>
            <a:off x="6169595" y="3992488"/>
            <a:ext cx="0" cy="228600"/>
          </a:xfrm>
          <a:prstGeom prst="line">
            <a:avLst/>
          </a:prstGeom>
          <a:noFill/>
          <a:ln w="38100">
            <a:solidFill>
              <a:srgbClr val="D735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79" y="2204864"/>
            <a:ext cx="3816424" cy="39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17667" y="955803"/>
            <a:ext cx="34955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“Hồ Hoàn Kiếm và đền Ngọc Sơn”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0" y="389560"/>
            <a:ext cx="4359403" cy="29430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9" y="3453420"/>
            <a:ext cx="4339014" cy="2841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1564" y="2335520"/>
            <a:ext cx="50405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Để viết được bài văn này, người viết cần có kiến thức về: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- Văn hóa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- Lịch sử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- Từ Hán Việt</a:t>
            </a:r>
          </a:p>
          <a:p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- Kiến trúc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14" y="4766891"/>
            <a:ext cx="1932599" cy="2091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3011" y="1124744"/>
            <a:ext cx="4205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2610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giới thiệu đúng và hay về danh lam thắng cảnh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6598" y="980728"/>
            <a:ext cx="4627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2610"/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 hiểu thấu đáo về danh lam thắng cảnh ấy ở mọi phương diện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129C16-AF25-454E-8475-2869B0987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09">
            <a:off x="4971095" y="967342"/>
            <a:ext cx="1352358" cy="1352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0432" y="2924944"/>
            <a:ext cx="2173275" cy="2246769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defTabSz="1002610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Đọc sách báo, hỏi người hiểu biết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tra cứu, ghi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chép…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9786" y="2924944"/>
            <a:ext cx="1896374" cy="2246769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defTabSz="1002610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Xem tranh ảnh, phim,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defTabSz="1002610"/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defTabSz="1002610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40197" y="2924944"/>
            <a:ext cx="2057790" cy="2246769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defTabSz="1002610"/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Đến tận nơi nhiều lần để quan sát, hỏi han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,… </a:t>
            </a:r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  <a:p>
            <a:pPr defTabSz="1002610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48822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14" y="4766891"/>
            <a:ext cx="1932599" cy="2091109"/>
          </a:xfrm>
          <a:prstGeom prst="rect">
            <a:avLst/>
          </a:prstGeom>
        </p:spPr>
      </p:pic>
      <p:pic>
        <p:nvPicPr>
          <p:cNvPr id="16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  <p:sp>
        <p:nvSpPr>
          <p:cNvPr id="13" name="圆角矩形 2"/>
          <p:cNvSpPr/>
          <p:nvPr/>
        </p:nvSpPr>
        <p:spPr>
          <a:xfrm>
            <a:off x="1100955" y="1011089"/>
            <a:ext cx="3436751" cy="4571999"/>
          </a:xfrm>
          <a:prstGeom prst="roundRect">
            <a:avLst>
              <a:gd name="adj" fmla="val 5421"/>
            </a:avLst>
          </a:prstGeom>
          <a:solidFill>
            <a:srgbClr val="FF9999"/>
          </a:solidFill>
          <a:ln>
            <a:noFill/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12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261" tIns="50131" rIns="100261" bIns="50131" rtlCol="0" anchor="ctr"/>
          <a:lstStyle/>
          <a:p>
            <a:pPr algn="ctr" defTabSz="1002610"/>
            <a:endParaRPr lang="zh-CN" altLang="en-US">
              <a:solidFill>
                <a:prstClr val="white"/>
              </a:solidFill>
            </a:endParaRPr>
          </a:p>
        </p:txBody>
      </p:sp>
      <p:sp useBgFill="1">
        <p:nvSpPr>
          <p:cNvPr id="14" name="圆角矩形 17"/>
          <p:cNvSpPr/>
          <p:nvPr/>
        </p:nvSpPr>
        <p:spPr>
          <a:xfrm>
            <a:off x="1319246" y="1250694"/>
            <a:ext cx="2999881" cy="4175159"/>
          </a:xfrm>
          <a:prstGeom prst="roundRect">
            <a:avLst>
              <a:gd name="adj" fmla="val 2201"/>
            </a:avLst>
          </a:prstGeom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261" tIns="50131" rIns="100261" bIns="50131" rtlCol="0" anchor="ctr"/>
          <a:lstStyle/>
          <a:p>
            <a:pPr algn="ctr" defTabSz="100261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5" name="组合 104"/>
          <p:cNvGrpSpPr/>
          <p:nvPr/>
        </p:nvGrpSpPr>
        <p:grpSpPr>
          <a:xfrm>
            <a:off x="1632555" y="847802"/>
            <a:ext cx="2514674" cy="642574"/>
            <a:chOff x="3734206" y="1430045"/>
            <a:chExt cx="2262617" cy="599736"/>
          </a:xfrm>
        </p:grpSpPr>
        <p:grpSp>
          <p:nvGrpSpPr>
            <p:cNvPr id="17" name="组合 83"/>
            <p:cNvGrpSpPr/>
            <p:nvPr/>
          </p:nvGrpSpPr>
          <p:grpSpPr>
            <a:xfrm>
              <a:off x="4244699" y="1430045"/>
              <a:ext cx="220646" cy="599736"/>
              <a:chOff x="4621429" y="1440947"/>
              <a:chExt cx="220646" cy="599736"/>
            </a:xfrm>
          </p:grpSpPr>
          <p:sp>
            <p:nvSpPr>
              <p:cNvPr id="38" name="椭圆 19"/>
              <p:cNvSpPr/>
              <p:nvPr/>
            </p:nvSpPr>
            <p:spPr>
              <a:xfrm flipH="1">
                <a:off x="462142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椭圆 20"/>
              <p:cNvSpPr/>
              <p:nvPr/>
            </p:nvSpPr>
            <p:spPr>
              <a:xfrm flipH="1">
                <a:off x="4641492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圆角矩形 23"/>
              <p:cNvSpPr/>
              <p:nvPr/>
            </p:nvSpPr>
            <p:spPr>
              <a:xfrm flipH="1">
                <a:off x="4759206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圆角矩形 24"/>
              <p:cNvSpPr/>
              <p:nvPr/>
            </p:nvSpPr>
            <p:spPr>
              <a:xfrm flipH="1">
                <a:off x="468851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组合 82"/>
            <p:cNvGrpSpPr/>
            <p:nvPr/>
          </p:nvGrpSpPr>
          <p:grpSpPr>
            <a:xfrm>
              <a:off x="3734206" y="1430045"/>
              <a:ext cx="220646" cy="599736"/>
              <a:chOff x="4339321" y="1440947"/>
              <a:chExt cx="220646" cy="599736"/>
            </a:xfrm>
          </p:grpSpPr>
          <p:sp>
            <p:nvSpPr>
              <p:cNvPr id="34" name="椭圆 21"/>
              <p:cNvSpPr/>
              <p:nvPr/>
            </p:nvSpPr>
            <p:spPr>
              <a:xfrm flipH="1">
                <a:off x="4339321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椭圆 22"/>
              <p:cNvSpPr/>
              <p:nvPr/>
            </p:nvSpPr>
            <p:spPr>
              <a:xfrm flipH="1">
                <a:off x="4359385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圆角矩形 25"/>
              <p:cNvSpPr/>
              <p:nvPr/>
            </p:nvSpPr>
            <p:spPr>
              <a:xfrm flipH="1">
                <a:off x="447043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圆角矩形 26"/>
              <p:cNvSpPr/>
              <p:nvPr/>
            </p:nvSpPr>
            <p:spPr>
              <a:xfrm flipH="1">
                <a:off x="4399747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组合 85"/>
            <p:cNvGrpSpPr/>
            <p:nvPr/>
          </p:nvGrpSpPr>
          <p:grpSpPr>
            <a:xfrm>
              <a:off x="5265685" y="1430045"/>
              <a:ext cx="220646" cy="599736"/>
              <a:chOff x="5670727" y="1440947"/>
              <a:chExt cx="220646" cy="599736"/>
            </a:xfrm>
          </p:grpSpPr>
          <p:sp>
            <p:nvSpPr>
              <p:cNvPr id="30" name="椭圆 28"/>
              <p:cNvSpPr/>
              <p:nvPr/>
            </p:nvSpPr>
            <p:spPr>
              <a:xfrm flipH="1">
                <a:off x="5670727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29"/>
              <p:cNvSpPr/>
              <p:nvPr/>
            </p:nvSpPr>
            <p:spPr>
              <a:xfrm flipH="1">
                <a:off x="5690790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圆角矩形 32"/>
              <p:cNvSpPr/>
              <p:nvPr/>
            </p:nvSpPr>
            <p:spPr>
              <a:xfrm flipH="1">
                <a:off x="5808504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圆角矩形 33"/>
              <p:cNvSpPr/>
              <p:nvPr/>
            </p:nvSpPr>
            <p:spPr>
              <a:xfrm flipH="1">
                <a:off x="573781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组合 84"/>
            <p:cNvGrpSpPr/>
            <p:nvPr/>
          </p:nvGrpSpPr>
          <p:grpSpPr>
            <a:xfrm>
              <a:off x="4755192" y="1430045"/>
              <a:ext cx="220646" cy="599736"/>
              <a:chOff x="5388619" y="1440947"/>
              <a:chExt cx="220646" cy="599736"/>
            </a:xfrm>
          </p:grpSpPr>
          <p:sp>
            <p:nvSpPr>
              <p:cNvPr id="26" name="椭圆 30"/>
              <p:cNvSpPr/>
              <p:nvPr/>
            </p:nvSpPr>
            <p:spPr>
              <a:xfrm flipH="1">
                <a:off x="5388619" y="1820040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31"/>
              <p:cNvSpPr/>
              <p:nvPr/>
            </p:nvSpPr>
            <p:spPr>
              <a:xfrm flipH="1">
                <a:off x="5408683" y="1840097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34"/>
              <p:cNvSpPr/>
              <p:nvPr/>
            </p:nvSpPr>
            <p:spPr>
              <a:xfrm flipH="1">
                <a:off x="551973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圆角矩形 35"/>
              <p:cNvSpPr/>
              <p:nvPr/>
            </p:nvSpPr>
            <p:spPr>
              <a:xfrm flipH="1">
                <a:off x="5449045" y="1440947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组合 87"/>
            <p:cNvGrpSpPr/>
            <p:nvPr/>
          </p:nvGrpSpPr>
          <p:grpSpPr>
            <a:xfrm>
              <a:off x="5776177" y="1430045"/>
              <a:ext cx="220646" cy="599736"/>
              <a:chOff x="6720025" y="1419143"/>
              <a:chExt cx="220646" cy="599736"/>
            </a:xfrm>
          </p:grpSpPr>
          <p:sp>
            <p:nvSpPr>
              <p:cNvPr id="22" name="椭圆 37"/>
              <p:cNvSpPr/>
              <p:nvPr/>
            </p:nvSpPr>
            <p:spPr>
              <a:xfrm flipH="1">
                <a:off x="6720025" y="1798236"/>
                <a:ext cx="220646" cy="220643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38"/>
              <p:cNvSpPr/>
              <p:nvPr/>
            </p:nvSpPr>
            <p:spPr>
              <a:xfrm flipH="1">
                <a:off x="6740088" y="1818293"/>
                <a:ext cx="180528" cy="180526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innerShdw blurRad="12700" dist="127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圆角矩形 41"/>
              <p:cNvSpPr/>
              <p:nvPr/>
            </p:nvSpPr>
            <p:spPr>
              <a:xfrm flipH="1">
                <a:off x="6857802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圆角矩形 42"/>
              <p:cNvSpPr/>
              <p:nvPr/>
            </p:nvSpPr>
            <p:spPr>
              <a:xfrm flipH="1">
                <a:off x="6787113" y="1419143"/>
                <a:ext cx="26354" cy="49715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63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02610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2" name="任意多边形 65"/>
          <p:cNvSpPr/>
          <p:nvPr/>
        </p:nvSpPr>
        <p:spPr>
          <a:xfrm>
            <a:off x="677511" y="1609074"/>
            <a:ext cx="1708215" cy="1074223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261" tIns="50131" rIns="100261" bIns="50131" rtlCol="0" anchor="ctr">
            <a:noAutofit/>
          </a:bodyPr>
          <a:lstStyle/>
          <a:p>
            <a:pPr algn="ctr" defTabSz="1002610"/>
            <a:endParaRPr lang="zh-CN" altLang="en-US" sz="1500">
              <a:solidFill>
                <a:prstClr val="white"/>
              </a:solidFill>
            </a:endParaRPr>
          </a:p>
        </p:txBody>
      </p:sp>
      <p:sp>
        <p:nvSpPr>
          <p:cNvPr id="43" name="矩形 78"/>
          <p:cNvSpPr/>
          <p:nvPr/>
        </p:nvSpPr>
        <p:spPr>
          <a:xfrm>
            <a:off x="2610815" y="1896370"/>
            <a:ext cx="1224694" cy="4770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002610"/>
            <a:r>
              <a:rPr lang="en-US" altLang="zh-CN" sz="3100" b="1" dirty="0" err="1">
                <a:solidFill>
                  <a:srgbClr val="4F81BD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Mở</a:t>
            </a:r>
            <a:r>
              <a:rPr lang="en-US" altLang="zh-CN" sz="3100" b="1" dirty="0">
                <a:solidFill>
                  <a:srgbClr val="4F81BD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4F81BD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bài</a:t>
            </a:r>
            <a:endParaRPr lang="zh-CN" altLang="en-US" sz="3100" b="1" dirty="0">
              <a:solidFill>
                <a:srgbClr val="4F81BD"/>
              </a:solidFill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44" name="任意多边形 66"/>
          <p:cNvSpPr/>
          <p:nvPr/>
        </p:nvSpPr>
        <p:spPr>
          <a:xfrm>
            <a:off x="677511" y="2893806"/>
            <a:ext cx="1708215" cy="1074224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261" tIns="50131" rIns="100261" bIns="50131" rtlCol="0" anchor="ctr">
            <a:noAutofit/>
          </a:bodyPr>
          <a:lstStyle/>
          <a:p>
            <a:pPr algn="ctr" defTabSz="1002610"/>
            <a:endParaRPr lang="zh-CN" altLang="en-US" sz="1500">
              <a:solidFill>
                <a:prstClr val="white"/>
              </a:solidFill>
            </a:endParaRPr>
          </a:p>
        </p:txBody>
      </p:sp>
      <p:sp>
        <p:nvSpPr>
          <p:cNvPr id="45" name="矩形 80"/>
          <p:cNvSpPr/>
          <p:nvPr/>
        </p:nvSpPr>
        <p:spPr>
          <a:xfrm>
            <a:off x="2610817" y="3215445"/>
            <a:ext cx="1535676" cy="4770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002610"/>
            <a:r>
              <a:rPr lang="en-US" altLang="zh-CN" sz="3100" b="1" dirty="0" err="1">
                <a:solidFill>
                  <a:srgbClr val="8064A2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Thân</a:t>
            </a:r>
            <a:r>
              <a:rPr lang="en-US" altLang="zh-CN" sz="3100" b="1" dirty="0">
                <a:solidFill>
                  <a:srgbClr val="8064A2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8064A2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bài</a:t>
            </a:r>
            <a:endParaRPr lang="zh-CN" altLang="en-US" sz="3100" b="1" dirty="0">
              <a:solidFill>
                <a:srgbClr val="8064A2"/>
              </a:solidFill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46" name="任意多边形 93"/>
          <p:cNvSpPr/>
          <p:nvPr/>
        </p:nvSpPr>
        <p:spPr>
          <a:xfrm>
            <a:off x="677511" y="4231922"/>
            <a:ext cx="1708215" cy="1074224"/>
          </a:xfrm>
          <a:custGeom>
            <a:avLst/>
            <a:gdLst>
              <a:gd name="connsiteX0" fmla="*/ 128815 w 1635181"/>
              <a:gd name="connsiteY0" fmla="*/ 0 h 1325284"/>
              <a:gd name="connsiteX1" fmla="*/ 446418 w 1635181"/>
              <a:gd name="connsiteY1" fmla="*/ 0 h 1325284"/>
              <a:gd name="connsiteX2" fmla="*/ 446418 w 1635181"/>
              <a:gd name="connsiteY2" fmla="*/ 196790 h 1325284"/>
              <a:gd name="connsiteX3" fmla="*/ 271683 w 1635181"/>
              <a:gd name="connsiteY3" fmla="*/ 196790 h 1325284"/>
              <a:gd name="connsiteX4" fmla="*/ 170668 w 1635181"/>
              <a:gd name="connsiteY4" fmla="*/ 297805 h 1325284"/>
              <a:gd name="connsiteX5" fmla="*/ 170668 w 1635181"/>
              <a:gd name="connsiteY5" fmla="*/ 308136 h 1325284"/>
              <a:gd name="connsiteX6" fmla="*/ 1286359 w 1635181"/>
              <a:gd name="connsiteY6" fmla="*/ 308136 h 1325284"/>
              <a:gd name="connsiteX7" fmla="*/ 1635181 w 1635181"/>
              <a:gd name="connsiteY7" fmla="*/ 656958 h 1325284"/>
              <a:gd name="connsiteX8" fmla="*/ 1286359 w 1635181"/>
              <a:gd name="connsiteY8" fmla="*/ 1005780 h 1325284"/>
              <a:gd name="connsiteX9" fmla="*/ 170668 w 1635181"/>
              <a:gd name="connsiteY9" fmla="*/ 1005780 h 1325284"/>
              <a:gd name="connsiteX10" fmla="*/ 170668 w 1635181"/>
              <a:gd name="connsiteY10" fmla="*/ 1027479 h 1325284"/>
              <a:gd name="connsiteX11" fmla="*/ 271683 w 1635181"/>
              <a:gd name="connsiteY11" fmla="*/ 1128494 h 1325284"/>
              <a:gd name="connsiteX12" fmla="*/ 446418 w 1635181"/>
              <a:gd name="connsiteY12" fmla="*/ 1128494 h 1325284"/>
              <a:gd name="connsiteX13" fmla="*/ 446418 w 1635181"/>
              <a:gd name="connsiteY13" fmla="*/ 1325284 h 1325284"/>
              <a:gd name="connsiteX14" fmla="*/ 128815 w 1635181"/>
              <a:gd name="connsiteY14" fmla="*/ 1325284 h 1325284"/>
              <a:gd name="connsiteX15" fmla="*/ 0 w 1635181"/>
              <a:gd name="connsiteY15" fmla="*/ 1196469 h 1325284"/>
              <a:gd name="connsiteX16" fmla="*/ 0 w 1635181"/>
              <a:gd name="connsiteY16" fmla="*/ 128815 h 1325284"/>
              <a:gd name="connsiteX17" fmla="*/ 128815 w 1635181"/>
              <a:gd name="connsiteY17" fmla="*/ 0 h 132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35181" h="1325284">
                <a:moveTo>
                  <a:pt x="128815" y="0"/>
                </a:moveTo>
                <a:lnTo>
                  <a:pt x="446418" y="0"/>
                </a:lnTo>
                <a:lnTo>
                  <a:pt x="446418" y="196790"/>
                </a:lnTo>
                <a:lnTo>
                  <a:pt x="271683" y="196790"/>
                </a:lnTo>
                <a:cubicBezTo>
                  <a:pt x="215894" y="196790"/>
                  <a:pt x="170668" y="242016"/>
                  <a:pt x="170668" y="297805"/>
                </a:cubicBezTo>
                <a:lnTo>
                  <a:pt x="170668" y="308136"/>
                </a:lnTo>
                <a:lnTo>
                  <a:pt x="1286359" y="308136"/>
                </a:lnTo>
                <a:lnTo>
                  <a:pt x="1635181" y="656958"/>
                </a:lnTo>
                <a:lnTo>
                  <a:pt x="1286359" y="1005780"/>
                </a:lnTo>
                <a:lnTo>
                  <a:pt x="170668" y="1005780"/>
                </a:lnTo>
                <a:lnTo>
                  <a:pt x="170668" y="1027479"/>
                </a:lnTo>
                <a:cubicBezTo>
                  <a:pt x="170668" y="1083268"/>
                  <a:pt x="215894" y="1128494"/>
                  <a:pt x="271683" y="1128494"/>
                </a:cubicBezTo>
                <a:lnTo>
                  <a:pt x="446418" y="1128494"/>
                </a:lnTo>
                <a:lnTo>
                  <a:pt x="446418" y="1325284"/>
                </a:lnTo>
                <a:lnTo>
                  <a:pt x="128815" y="1325284"/>
                </a:lnTo>
                <a:cubicBezTo>
                  <a:pt x="57672" y="1325284"/>
                  <a:pt x="0" y="1267612"/>
                  <a:pt x="0" y="1196469"/>
                </a:cubicBezTo>
                <a:lnTo>
                  <a:pt x="0" y="128815"/>
                </a:lnTo>
                <a:cubicBezTo>
                  <a:pt x="0" y="57672"/>
                  <a:pt x="57672" y="0"/>
                  <a:pt x="128815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" h="63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261" tIns="50131" rIns="100261" bIns="50131" rtlCol="0" anchor="ctr">
            <a:noAutofit/>
          </a:bodyPr>
          <a:lstStyle/>
          <a:p>
            <a:pPr algn="ctr" defTabSz="1002610"/>
            <a:endParaRPr lang="zh-CN" altLang="en-US" sz="1500">
              <a:solidFill>
                <a:prstClr val="white"/>
              </a:solidFill>
            </a:endParaRPr>
          </a:p>
        </p:txBody>
      </p:sp>
      <p:sp>
        <p:nvSpPr>
          <p:cNvPr id="47" name="矩形 96"/>
          <p:cNvSpPr/>
          <p:nvPr/>
        </p:nvSpPr>
        <p:spPr>
          <a:xfrm>
            <a:off x="2610816" y="4553561"/>
            <a:ext cx="1248740" cy="4770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002610"/>
            <a:r>
              <a:rPr lang="en-US" altLang="zh-CN" sz="3100" b="1" dirty="0" err="1">
                <a:solidFill>
                  <a:srgbClr val="4BACC6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Kết</a:t>
            </a:r>
            <a:r>
              <a:rPr lang="en-US" altLang="zh-CN" sz="3100" b="1" dirty="0">
                <a:solidFill>
                  <a:srgbClr val="4BACC6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3100" b="1" dirty="0" err="1">
                <a:solidFill>
                  <a:srgbClr val="4BACC6"/>
                </a:solidFill>
                <a:latin typeface="Times New Roman" pitchFamily="18" charset="0"/>
                <a:ea typeface="方正粗谭黑简体" panose="02000000000000000000" pitchFamily="2" charset="-122"/>
                <a:cs typeface="Times New Roman" pitchFamily="18" charset="0"/>
                <a:sym typeface="+mn-lt"/>
              </a:rPr>
              <a:t>bài</a:t>
            </a:r>
            <a:endParaRPr lang="zh-CN" altLang="en-US" sz="3100" b="1" dirty="0">
              <a:solidFill>
                <a:srgbClr val="4BACC6"/>
              </a:solidFill>
              <a:latin typeface="Times New Roman" pitchFamily="18" charset="0"/>
              <a:ea typeface="方正粗谭黑简体" panose="02000000000000000000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42569" y="1822734"/>
            <a:ext cx="1441987" cy="501351"/>
          </a:xfrm>
          <a:prstGeom prst="rect">
            <a:avLst/>
          </a:prstGeom>
          <a:noFill/>
        </p:spPr>
        <p:txBody>
          <a:bodyPr wrap="none" lIns="100261" tIns="50131" rIns="100261" bIns="50131" rtlCol="0">
            <a:spAutoFit/>
          </a:bodyPr>
          <a:lstStyle/>
          <a:p>
            <a:pPr defTabSz="1002610"/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309987" y="380323"/>
            <a:ext cx="1947840" cy="816429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0261" tIns="50131" rIns="100261" bIns="50131" rtlCol="0" anchor="ctr"/>
          <a:lstStyle/>
          <a:p>
            <a:pPr algn="ctr" defTabSz="1002610"/>
            <a:r>
              <a:rPr lang="en-US" sz="39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9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42568" y="2562302"/>
            <a:ext cx="6605720" cy="1701691"/>
          </a:xfrm>
          <a:prstGeom prst="rect">
            <a:avLst/>
          </a:prstGeom>
        </p:spPr>
        <p:txBody>
          <a:bodyPr wrap="square" lIns="100261" tIns="50131" rIns="100261" bIns="50131">
            <a:spAutoFit/>
          </a:bodyPr>
          <a:lstStyle/>
          <a:p>
            <a:pPr algn="just" defTabSz="1002610"/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sung: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42568" y="4509229"/>
            <a:ext cx="6521031" cy="901460"/>
          </a:xfrm>
          <a:prstGeom prst="rect">
            <a:avLst/>
          </a:prstGeom>
        </p:spPr>
        <p:txBody>
          <a:bodyPr wrap="square" lIns="100261" tIns="50131" rIns="100261" bIns="50131">
            <a:spAutoFit/>
          </a:bodyPr>
          <a:lstStyle/>
          <a:p>
            <a:pPr algn="just" defTabSz="1002610"/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sung: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14" y="4766891"/>
            <a:ext cx="1932599" cy="2091109"/>
          </a:xfrm>
          <a:prstGeom prst="rect">
            <a:avLst/>
          </a:prstGeom>
        </p:spPr>
      </p:pic>
      <p:pic>
        <p:nvPicPr>
          <p:cNvPr id="16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17067" y="475871"/>
            <a:ext cx="9073008" cy="10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smtClean="0">
                <a:solidFill>
                  <a:prstClr val="black"/>
                </a:solidFill>
                <a:latin typeface="Amazone" pitchFamily="66" charset="0"/>
              </a:rPr>
              <a:t>Phương pháp thuyết minh</a:t>
            </a:r>
            <a:endParaRPr lang="en-US" altLang="en-US" sz="6600" b="1">
              <a:solidFill>
                <a:prstClr val="black"/>
              </a:solidFill>
              <a:latin typeface="Amazone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24899" y="1943098"/>
            <a:ext cx="5903571" cy="1245059"/>
            <a:chOff x="0" y="0"/>
            <a:chExt cx="5903571" cy="1245059"/>
          </a:xfrm>
          <a:solidFill>
            <a:srgbClr val="FDD3EC"/>
          </a:solidFill>
        </p:grpSpPr>
        <p:sp>
          <p:nvSpPr>
            <p:cNvPr id="28" name="Rounded Rectangle 27"/>
            <p:cNvSpPr/>
            <p:nvPr/>
          </p:nvSpPr>
          <p:spPr>
            <a:xfrm>
              <a:off x="0" y="0"/>
              <a:ext cx="5903571" cy="124505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36467" y="36467"/>
              <a:ext cx="4560053" cy="11721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5802" y="3395667"/>
            <a:ext cx="5903571" cy="1245059"/>
            <a:chOff x="520903" y="1452569"/>
            <a:chExt cx="5903571" cy="1245059"/>
          </a:xfrm>
          <a:solidFill>
            <a:srgbClr val="FFCCCC"/>
          </a:solidFill>
        </p:grpSpPr>
        <p:sp>
          <p:nvSpPr>
            <p:cNvPr id="26" name="Rounded Rectangle 25"/>
            <p:cNvSpPr/>
            <p:nvPr/>
          </p:nvSpPr>
          <p:spPr>
            <a:xfrm>
              <a:off x="520903" y="1452569"/>
              <a:ext cx="5903571" cy="124505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6"/>
            <p:cNvSpPr/>
            <p:nvPr/>
          </p:nvSpPr>
          <p:spPr>
            <a:xfrm>
              <a:off x="557370" y="1489036"/>
              <a:ext cx="4500445" cy="11721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66705" y="4848237"/>
            <a:ext cx="5903571" cy="1245059"/>
            <a:chOff x="1041806" y="2905139"/>
            <a:chExt cx="5903571" cy="1245059"/>
          </a:xfrm>
          <a:solidFill>
            <a:srgbClr val="FFCC99"/>
          </a:solidFill>
        </p:grpSpPr>
        <p:sp>
          <p:nvSpPr>
            <p:cNvPr id="24" name="Rounded Rectangle 23"/>
            <p:cNvSpPr/>
            <p:nvPr/>
          </p:nvSpPr>
          <p:spPr>
            <a:xfrm>
              <a:off x="1041806" y="2905139"/>
              <a:ext cx="5903571" cy="124505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1078273" y="2941606"/>
              <a:ext cx="4500445" cy="11721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l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19181" y="2887268"/>
            <a:ext cx="809288" cy="809288"/>
            <a:chOff x="5094282" y="944170"/>
            <a:chExt cx="809288" cy="809288"/>
          </a:xfrm>
          <a:solidFill>
            <a:srgbClr val="FFCCCC"/>
          </a:solidFill>
        </p:grpSpPr>
        <p:sp>
          <p:nvSpPr>
            <p:cNvPr id="22" name="Down Arrow 21"/>
            <p:cNvSpPr/>
            <p:nvPr/>
          </p:nvSpPr>
          <p:spPr>
            <a:xfrm>
              <a:off x="5094282" y="944170"/>
              <a:ext cx="809288" cy="8092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Down Arrow 10"/>
            <p:cNvSpPr/>
            <p:nvPr/>
          </p:nvSpPr>
          <p:spPr>
            <a:xfrm>
              <a:off x="5276372" y="944170"/>
              <a:ext cx="445108" cy="6089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40084" y="4331537"/>
            <a:ext cx="809288" cy="809288"/>
            <a:chOff x="5615185" y="2388439"/>
            <a:chExt cx="809288" cy="809288"/>
          </a:xfrm>
          <a:solidFill>
            <a:srgbClr val="FFCC99"/>
          </a:solidFill>
        </p:grpSpPr>
        <p:sp>
          <p:nvSpPr>
            <p:cNvPr id="20" name="Down Arrow 19"/>
            <p:cNvSpPr/>
            <p:nvPr/>
          </p:nvSpPr>
          <p:spPr>
            <a:xfrm>
              <a:off x="5615185" y="2388439"/>
              <a:ext cx="809288" cy="809288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n Arrow 12"/>
            <p:cNvSpPr/>
            <p:nvPr/>
          </p:nvSpPr>
          <p:spPr>
            <a:xfrm>
              <a:off x="5797275" y="2388439"/>
              <a:ext cx="445108" cy="6089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649315" y="2175152"/>
            <a:ext cx="3810992" cy="701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0261" tIns="50131" rIns="100261" bIns="50131">
            <a:spAutoFit/>
          </a:bodyPr>
          <a:lstStyle/>
          <a:p>
            <a:pPr defTabSz="1002610">
              <a:spcBef>
                <a:spcPct val="50000"/>
              </a:spcBef>
            </a:pPr>
            <a:r>
              <a:rPr lang="en-US" sz="3900" b="1" i="1" smtClean="0">
                <a:latin typeface="Times New Roman" pitchFamily="18" charset="0"/>
                <a:cs typeface="Times New Roman" pitchFamily="18" charset="0"/>
              </a:rPr>
              <a:t>Nêu định nghĩa</a:t>
            </a:r>
            <a:endParaRPr lang="en-US" sz="3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680068" y="5124231"/>
            <a:ext cx="4657879" cy="701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0261" tIns="50131" rIns="100261" bIns="50131">
            <a:spAutoFit/>
          </a:bodyPr>
          <a:lstStyle/>
          <a:p>
            <a:pPr defTabSz="1002610">
              <a:spcBef>
                <a:spcPct val="50000"/>
              </a:spcBef>
            </a:pP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081363" y="3573016"/>
            <a:ext cx="3810992" cy="701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0261" tIns="50131" rIns="100261" bIns="50131">
            <a:spAutoFit/>
          </a:bodyPr>
          <a:lstStyle/>
          <a:p>
            <a:pPr defTabSz="1002610">
              <a:spcBef>
                <a:spcPct val="50000"/>
              </a:spcBef>
            </a:pP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9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20" y="3138091"/>
            <a:ext cx="1932599" cy="2091109"/>
          </a:xfrm>
          <a:prstGeom prst="rect">
            <a:avLst/>
          </a:prstGeom>
        </p:spPr>
      </p:pic>
      <p:pic>
        <p:nvPicPr>
          <p:cNvPr id="16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  <p:sp>
        <p:nvSpPr>
          <p:cNvPr id="33" name="椭圆 2">
            <a:extLst>
              <a:ext uri="{FF2B5EF4-FFF2-40B4-BE49-F238E27FC236}">
                <a16:creationId xmlns="" xmlns:a16="http://schemas.microsoft.com/office/drawing/2014/main" id="{8FBFCD77-7F05-4A24-95DA-D74A82BAE816}"/>
              </a:ext>
            </a:extLst>
          </p:cNvPr>
          <p:cNvSpPr/>
          <p:nvPr/>
        </p:nvSpPr>
        <p:spPr>
          <a:xfrm>
            <a:off x="1535597" y="1340768"/>
            <a:ext cx="3983102" cy="3952568"/>
          </a:xfrm>
          <a:prstGeom prst="ellipse">
            <a:avLst/>
          </a:prstGeom>
          <a:noFill/>
          <a:ln w="92075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4" name="Picture 33" descr="b147407057c3e2541113905c55f403a2.png"/>
          <p:cNvPicPr>
            <a:picLocks noChangeAspect="1"/>
          </p:cNvPicPr>
          <p:nvPr/>
        </p:nvPicPr>
        <p:blipFill>
          <a:blip r:embed="rId4"/>
          <a:srcRect l="20000" r="26667"/>
          <a:stretch>
            <a:fillRect/>
          </a:stretch>
        </p:blipFill>
        <p:spPr>
          <a:xfrm>
            <a:off x="48915" y="3985592"/>
            <a:ext cx="1989368" cy="2971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549959" y="2013488"/>
            <a:ext cx="1954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2. Ghi </a:t>
            </a:r>
            <a:r>
              <a:rPr lang="en-US" sz="3200" b="1" i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nhớ</a:t>
            </a:r>
            <a:endParaRPr lang="vi-VN" sz="3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7549" y="764704"/>
            <a:ext cx="5784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Muốn viết bài giới thiệu về 1 DLTC thì tốt nhất phải đến nơi thăm thú, quan sát/ tra cứu sách vở, hỏi han những người hiểu biết về nơi ấy.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7548" y="2804735"/>
            <a:ext cx="5784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 giới thiệu nên có bố cục đủ 3 phần. Lời giới thiệu có kèm theo miêu tả, bình luận thì sẽ hấp dấn hơn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7547" y="4460919"/>
            <a:ext cx="5784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 giới thiệu phải dựa trên cơ sở kiến thức đáng tin cậy, phương pháp thích hợp + Lời văn chính xác, biểu cảm</a:t>
            </a:r>
            <a:endParaRPr lang="en-US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95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endParaRPr lang="en-US" altLang="zh-CN" sz="5400" b="1" i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5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zh-CN" altLang="en-US" sz="54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xmlns="" id="{137D31DE-EE63-4322-A505-C217AEB0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" r="69256" b="4002"/>
          <a:stretch/>
        </p:blipFill>
        <p:spPr>
          <a:xfrm>
            <a:off x="3402520" y="1271784"/>
            <a:ext cx="1654707" cy="302739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xmlns="" id="{BC76C219-7CB3-42AA-B2F2-968B73D0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" r="69256" b="4002"/>
          <a:stretch/>
        </p:blipFill>
        <p:spPr>
          <a:xfrm flipH="1">
            <a:off x="7134773" y="1271784"/>
            <a:ext cx="1654707" cy="302739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xmlns="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pic>
        <p:nvPicPr>
          <p:cNvPr id="20" name="图片 12">
            <a:extLst>
              <a:ext uri="{FF2B5EF4-FFF2-40B4-BE49-F238E27FC236}">
                <a16:creationId xmlns:a16="http://schemas.microsoft.com/office/drawing/2014/main" xmlns="" id="{53C6458A-8288-4F96-9497-186AE4021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85" y="5641643"/>
            <a:ext cx="1830431" cy="889580"/>
          </a:xfrm>
          <a:prstGeom prst="rect">
            <a:avLst/>
          </a:prstGeom>
        </p:spPr>
      </p:pic>
      <p:sp>
        <p:nvSpPr>
          <p:cNvPr id="14340" name="Text Box 53"/>
          <p:cNvSpPr txBox="1">
            <a:spLocks noChangeArrowheads="1"/>
          </p:cNvSpPr>
          <p:nvPr/>
        </p:nvSpPr>
        <p:spPr bwMode="auto">
          <a:xfrm>
            <a:off x="9526587" y="4114802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0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188640"/>
            <a:ext cx="6912768" cy="5179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1" y="188640"/>
            <a:ext cx="4552447" cy="303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07" y="3429000"/>
            <a:ext cx="4754636" cy="3070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083" y="5874768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#9Slide03 Arima Madurai Black" pitchFamily="2" charset="0"/>
                <a:cs typeface="#9Slide03 Arima Madurai Black" pitchFamily="2" charset="0"/>
              </a:rPr>
              <a:t>Vịnh Hạ Long- Quảng Ninh</a:t>
            </a:r>
            <a:endParaRPr lang="en-US" sz="3600">
              <a:latin typeface="#9Slide03 Arima Madurai Black" pitchFamily="2" charset="0"/>
              <a:cs typeface="#9Slide03 Arima Madurai Black" pitchFamily="2" charset="0"/>
            </a:endParaRPr>
          </a:p>
        </p:txBody>
      </p:sp>
      <p:pic>
        <p:nvPicPr>
          <p:cNvPr id="10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6951" y="4744328"/>
            <a:ext cx="193259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506" y="714260"/>
            <a:ext cx="11382163" cy="545104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(SGK–35): 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en-US" sz="2400" b="1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</a:pP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Lập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55" y="683890"/>
            <a:ext cx="10975658" cy="15929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(SGK-35)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b="1" i="1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pt-BR" sz="2400" b="1" i="1" dirty="0">
                <a:latin typeface="Times New Roman" pitchFamily="18" charset="0"/>
                <a:cs typeface="Times New Roman" pitchFamily="18" charset="0"/>
              </a:rPr>
              <a:t>giới thiệu trình tự tham quan Hồ Hoàn Kiếm và đền Ngọc Sơn từ gần đến xa, từ ngoài vào </a:t>
            </a:r>
            <a:r>
              <a:rPr lang="pt-BR" sz="2400" b="1" i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pt-BR" sz="2400" b="1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59" y="2455096"/>
            <a:ext cx="10975658" cy="30621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Giới thiệu trình tự tham quan Hồ Hoàn Kiếm và đền Ngọc Sơn, có thể sắp xếp theo thứ tự như sau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Từ xa thấy hồ rộng, có tháp rùa, giữa hồ có đền Ngọc Sơn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- Đến gần: Cổng đền có tháp Bút, cầu Thê Húc dẫn vào đền Ngọc Sơn ; Hồ bao bọc xung quanh đền ; Xung quanh hồ có nhiều cây to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88640"/>
            <a:ext cx="4677813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99" y="98385"/>
            <a:ext cx="6732240" cy="504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3518790"/>
            <a:ext cx="4876800" cy="3257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3611" y="5671058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#9Slide03 Arima Madurai Black" pitchFamily="2" charset="0"/>
                <a:cs typeface="#9Slide03 Arima Madurai Black" pitchFamily="2" charset="0"/>
              </a:rPr>
              <a:t>Sapa - Lào Cai</a:t>
            </a:r>
            <a:endParaRPr lang="en-US" sz="3600">
              <a:latin typeface="#9Slide03 Arima Madurai Black" pitchFamily="2" charset="0"/>
              <a:cs typeface="#9Slide03 Arima Madurai Black" pitchFamily="2" charset="0"/>
            </a:endParaRPr>
          </a:p>
        </p:txBody>
      </p:sp>
      <p:pic>
        <p:nvPicPr>
          <p:cNvPr id="8" name="图片 13">
            <a:extLst>
              <a:ext uri="{FF2B5EF4-FFF2-40B4-BE49-F238E27FC236}">
                <a16:creationId xmlns:a16="http://schemas.microsoft.com/office/drawing/2014/main" xmlns="" id="{08CF7C09-0298-4545-94E0-2C726FA6A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835" y="4652373"/>
            <a:ext cx="2097206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47" y="3542414"/>
            <a:ext cx="5065423" cy="3373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74" y="148139"/>
            <a:ext cx="5031367" cy="32728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083" y="5229200"/>
            <a:ext cx="4280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#9Slide03 Arima Madurai Black" pitchFamily="2" charset="0"/>
                <a:cs typeface="#9Slide03 Arima Madurai Black" pitchFamily="2" charset="0"/>
              </a:rPr>
              <a:t>Hội An- Quảng Nam</a:t>
            </a:r>
            <a:endParaRPr lang="en-US" sz="3600">
              <a:latin typeface="#9Slide03 Arima Madurai Black" pitchFamily="2" charset="0"/>
              <a:cs typeface="#9Slide03 Arima Madurai Black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116632"/>
            <a:ext cx="6708350" cy="4563888"/>
          </a:xfrm>
          <a:prstGeom prst="rect">
            <a:avLst/>
          </a:prstGeom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814" y="4766891"/>
            <a:ext cx="1932599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1A0F75C6-591A-46DA-8A27-D84C55AAD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14" y="4766891"/>
            <a:ext cx="1932599" cy="2091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86" y="188640"/>
            <a:ext cx="4370754" cy="2724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153331"/>
            <a:ext cx="6840760" cy="493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85" y="3129761"/>
            <a:ext cx="4417625" cy="2979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1228" y="5590981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#9Slide03 Arima Madurai Black" pitchFamily="2" charset="0"/>
                <a:cs typeface="#9Slide03 Arima Madurai Black" pitchFamily="2" charset="0"/>
              </a:rPr>
              <a:t>Đà Lạt- Lâm Đồng</a:t>
            </a:r>
            <a:endParaRPr lang="en-US" sz="3600">
              <a:latin typeface="#9Slide03 Arima Madurai Black" pitchFamily="2" charset="0"/>
              <a:cs typeface="#9Slide03 Arima Madurai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63" y="-459432"/>
            <a:ext cx="10850116" cy="872826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2971" y="116632"/>
            <a:ext cx="3240360" cy="67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 b="1" smtClean="0">
                <a:latin typeface="Amazone" pitchFamily="66" charset="0"/>
              </a:rPr>
              <a:t>Thuyết minh về một danh lam thắng cảnh</a:t>
            </a:r>
            <a:endParaRPr lang="en-US" altLang="en-US" sz="7200" b="1"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192931" y="323850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" name="图片 7">
            <a:extLst>
              <a:ext uri="{FF2B5EF4-FFF2-40B4-BE49-F238E27FC236}">
                <a16:creationId xmlns:a16="http://schemas.microsoft.com/office/drawing/2014/main" xmlns="" id="{B839D876-9D01-4869-9EBC-FEA66CFD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007" y="-228600"/>
            <a:ext cx="2253293" cy="1998889"/>
          </a:xfrm>
          <a:prstGeom prst="rect">
            <a:avLst/>
          </a:prstGeom>
        </p:spPr>
      </p:pic>
      <p:pic>
        <p:nvPicPr>
          <p:cNvPr id="123" name="图片 9">
            <a:extLst>
              <a:ext uri="{FF2B5EF4-FFF2-40B4-BE49-F238E27FC236}">
                <a16:creationId xmlns:a16="http://schemas.microsoft.com/office/drawing/2014/main" xmlns="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5951" y="-19050"/>
            <a:ext cx="2328874" cy="1609483"/>
          </a:xfrm>
          <a:prstGeom prst="rect">
            <a:avLst/>
          </a:prstGeom>
        </p:spPr>
      </p:pic>
      <p:sp>
        <p:nvSpPr>
          <p:cNvPr id="278" name="文本框 184"/>
          <p:cNvSpPr txBox="1"/>
          <p:nvPr/>
        </p:nvSpPr>
        <p:spPr>
          <a:xfrm>
            <a:off x="1993131" y="3063033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00A39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</a:t>
            </a:r>
            <a:endParaRPr lang="zh-CN" altLang="en-US" sz="4000" b="1" dirty="0">
              <a:solidFill>
                <a:srgbClr val="00A39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9" name="文本框 186"/>
          <p:cNvSpPr txBox="1"/>
          <p:nvPr/>
        </p:nvSpPr>
        <p:spPr>
          <a:xfrm>
            <a:off x="1993132" y="3657218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rgbClr val="82B732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</a:t>
            </a:r>
            <a:endParaRPr lang="zh-CN" altLang="en-US" sz="4000" b="1" dirty="0">
              <a:solidFill>
                <a:srgbClr val="82B732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5" name="TextBox 4"/>
          <p:cNvSpPr txBox="1"/>
          <p:nvPr/>
        </p:nvSpPr>
        <p:spPr>
          <a:xfrm>
            <a:off x="2967576" y="3019877"/>
            <a:ext cx="7540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Giới thiệu 1 danh lam thắng cảnh</a:t>
            </a:r>
            <a:endParaRPr lang="zh-CN" alt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86" name="TextBox 5"/>
          <p:cNvSpPr txBox="1"/>
          <p:nvPr/>
        </p:nvSpPr>
        <p:spPr>
          <a:xfrm>
            <a:off x="2967575" y="365721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126">
              <a:defRPr/>
            </a:pPr>
            <a:r>
              <a:rPr lang="en-US" altLang="zh-CN" sz="4000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zh-CN" altLang="en-US" sz="4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17067" y="475871"/>
            <a:ext cx="9073008" cy="20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600" b="1" smtClean="0">
                <a:solidFill>
                  <a:prstClr val="black"/>
                </a:solidFill>
                <a:latin typeface="Amazone" pitchFamily="66" charset="0"/>
              </a:rPr>
              <a:t>Thuyết minh về một danh lam thắng cảnh</a:t>
            </a:r>
            <a:endParaRPr lang="en-US" altLang="en-US" sz="6600" b="1">
              <a:solidFill>
                <a:prstClr val="black"/>
              </a:solidFill>
              <a:latin typeface="Amazon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/>
      <p:bldP spid="279" grpId="0"/>
      <p:bldP spid="285" grpId="0"/>
      <p:bldP spid="28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CD0AF728-B031-4116-9C71-A1BD8A5C8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3" t="25279" r="13619" b="1548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7E89059A-BC9A-48C8-AC35-4EE11DB1F426}"/>
              </a:ext>
            </a:extLst>
          </p:cNvPr>
          <p:cNvSpPr/>
          <p:nvPr/>
        </p:nvSpPr>
        <p:spPr>
          <a:xfrm>
            <a:off x="942975" y="781050"/>
            <a:ext cx="10306050" cy="52959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algn="ctr"/>
            <a:r>
              <a:rPr lang="en-US" altLang="zh-CN" sz="5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 thiệu 1 danh lam thắng cảnh</a:t>
            </a:r>
            <a:endParaRPr lang="zh-CN" altLang="en-US" sz="5400" b="1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xmlns="" id="{137D31DE-EE63-4322-A505-C217AEB0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" r="69256" b="4002"/>
          <a:stretch/>
        </p:blipFill>
        <p:spPr>
          <a:xfrm>
            <a:off x="3402520" y="1271784"/>
            <a:ext cx="1654707" cy="302739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xmlns="" id="{BC76C219-7CB3-42AA-B2F2-968B73D0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t="1" r="69256" b="4002"/>
          <a:stretch/>
        </p:blipFill>
        <p:spPr>
          <a:xfrm flipH="1">
            <a:off x="7134773" y="1271784"/>
            <a:ext cx="1654707" cy="302739"/>
          </a:xfrm>
          <a:prstGeom prst="rect">
            <a:avLst/>
          </a:prstGeom>
        </p:spPr>
      </p:pic>
      <p:pic>
        <p:nvPicPr>
          <p:cNvPr id="17" name="图片 22">
            <a:extLst>
              <a:ext uri="{FF2B5EF4-FFF2-40B4-BE49-F238E27FC236}">
                <a16:creationId xmlns:a16="http://schemas.microsoft.com/office/drawing/2014/main" xmlns="" id="{6E9628B8-7E8B-45BA-AF37-93C55FE1D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4422">
            <a:off x="934911" y="4052993"/>
            <a:ext cx="1238156" cy="2206370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xmlns="" id="{0C911A52-D672-4B28-8414-639F373D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5578" flipH="1">
            <a:off x="10023021" y="4053429"/>
            <a:ext cx="1238156" cy="2206370"/>
          </a:xfrm>
          <a:prstGeom prst="rect">
            <a:avLst/>
          </a:prstGeom>
        </p:spPr>
      </p:pic>
      <p:pic>
        <p:nvPicPr>
          <p:cNvPr id="20" name="图片 12">
            <a:extLst>
              <a:ext uri="{FF2B5EF4-FFF2-40B4-BE49-F238E27FC236}">
                <a16:creationId xmlns:a16="http://schemas.microsoft.com/office/drawing/2014/main" xmlns="" id="{53C6458A-8288-4F96-9497-186AE4021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85" y="5641643"/>
            <a:ext cx="1830431" cy="889580"/>
          </a:xfrm>
          <a:prstGeom prst="rect">
            <a:avLst/>
          </a:prstGeom>
        </p:spPr>
      </p:pic>
      <p:sp>
        <p:nvSpPr>
          <p:cNvPr id="14340" name="Text Box 53"/>
          <p:cNvSpPr txBox="1">
            <a:spLocks noChangeArrowheads="1"/>
          </p:cNvSpPr>
          <p:nvPr/>
        </p:nvSpPr>
        <p:spPr bwMode="auto">
          <a:xfrm>
            <a:off x="9526587" y="4114802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34ED18C-51C1-4744-BAAF-78B2B4C42173}"/>
              </a:ext>
            </a:extLst>
          </p:cNvPr>
          <p:cNvSpPr/>
          <p:nvPr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FF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xmlns="" id="{EE47E15E-D63F-418D-B307-31222C2079DE}"/>
              </a:ext>
            </a:extLst>
          </p:cNvPr>
          <p:cNvSpPr/>
          <p:nvPr/>
        </p:nvSpPr>
        <p:spPr>
          <a:xfrm>
            <a:off x="276225" y="364244"/>
            <a:ext cx="11601450" cy="621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A44BE5C6-9AAD-436B-8926-6587784B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951" y="-19050"/>
            <a:ext cx="2328874" cy="1609483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 l="12800" t="21766" r="42400" b="13641"/>
          <a:stretch>
            <a:fillRect/>
          </a:stretch>
        </p:blipFill>
        <p:spPr bwMode="auto">
          <a:xfrm>
            <a:off x="2497187" y="548678"/>
            <a:ext cx="9073008" cy="584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20049" y="1560207"/>
            <a:ext cx="13170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Giới thiệu một danh lam, thắng cảnh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714</Words>
  <Application>Microsoft Office PowerPoint</Application>
  <PresentationFormat>Custom</PresentationFormat>
  <Paragraphs>97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第一PPT，www.1ppt.com​</vt:lpstr>
      <vt:lpstr>Office 主题​​</vt:lpstr>
      <vt:lpstr>1_第一PPT，www.1ppt.com​</vt:lpstr>
      <vt:lpstr>Office Theme</vt:lpstr>
      <vt:lpstr>2_第一PPT，www.1ppt.com​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 (SGK-35)  Hãy giới thiệu trình tự tham quan Hồ Hoàn Kiếm và đền Ngọc Sơn từ gần đến xa, từ ngoài vào trong.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Nguyen </cp:lastModifiedBy>
  <cp:revision>190</cp:revision>
  <dcterms:created xsi:type="dcterms:W3CDTF">2015-10-14T02:42:14Z</dcterms:created>
  <dcterms:modified xsi:type="dcterms:W3CDTF">2021-10-14T10:17:38Z</dcterms:modified>
</cp:coreProperties>
</file>