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1"/>
  </p:notesMasterIdLst>
  <p:sldIdLst>
    <p:sldId id="258" r:id="rId2"/>
    <p:sldId id="306" r:id="rId3"/>
    <p:sldId id="260" r:id="rId4"/>
    <p:sldId id="262" r:id="rId5"/>
    <p:sldId id="264" r:id="rId6"/>
    <p:sldId id="265" r:id="rId7"/>
    <p:sldId id="312" r:id="rId8"/>
    <p:sldId id="313" r:id="rId9"/>
    <p:sldId id="267" r:id="rId10"/>
    <p:sldId id="314" r:id="rId11"/>
    <p:sldId id="266" r:id="rId12"/>
    <p:sldId id="268" r:id="rId13"/>
    <p:sldId id="272" r:id="rId14"/>
    <p:sldId id="315" r:id="rId15"/>
    <p:sldId id="317" r:id="rId16"/>
    <p:sldId id="318" r:id="rId17"/>
    <p:sldId id="319" r:id="rId18"/>
    <p:sldId id="321" r:id="rId19"/>
    <p:sldId id="320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CCCCFF"/>
    <a:srgbClr val="009900"/>
    <a:srgbClr val="00FFFF"/>
    <a:srgbClr val="FF99FF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66" d="100"/>
          <a:sy n="66" d="100"/>
        </p:scale>
        <p:origin x="668" y="3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E157CF3-8136-4DEB-A176-31FC3662302E}" type="datetimeFigureOut">
              <a:rPr lang="en-US" smtClean="0"/>
              <a:t>1/10/2022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A89B09C-899E-4E02-BF42-DDC905AD4C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21097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97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1435604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11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11746615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97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51215371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11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0388334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8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D3786-6C8B-4566-A93C-B604F348CDED}" type="datetimeFigureOut">
              <a:rPr lang="en-US" smtClean="0"/>
              <a:t>1/10/2022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9DB0A9-C400-4C81-8EFA-08D2A8A755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62368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D3786-6C8B-4566-A93C-B604F348CDED}" type="datetimeFigureOut">
              <a:rPr lang="en-US" smtClean="0"/>
              <a:t>1/10/2022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9DB0A9-C400-4C81-8EFA-08D2A8A755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55169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41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41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D3786-6C8B-4566-A93C-B604F348CDED}" type="datetimeFigureOut">
              <a:rPr lang="en-US" smtClean="0"/>
              <a:t>1/10/2022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9DB0A9-C400-4C81-8EFA-08D2A8A755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95925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D3786-6C8B-4566-A93C-B604F348CDED}" type="datetimeFigureOut">
              <a:rPr lang="en-US" smtClean="0"/>
              <a:t>1/10/2022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9DB0A9-C400-4C81-8EFA-08D2A8A755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84236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3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D3786-6C8B-4566-A93C-B604F348CDED}" type="datetimeFigureOut">
              <a:rPr lang="en-US" smtClean="0"/>
              <a:t>1/10/2022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9DB0A9-C400-4C81-8EFA-08D2A8A755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74799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3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3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D3786-6C8B-4566-A93C-B604F348CDED}" type="datetimeFigureOut">
              <a:rPr lang="en-US" smtClean="0"/>
              <a:t>1/10/2022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9DB0A9-C400-4C81-8EFA-08D2A8A755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37989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D3786-6C8B-4566-A93C-B604F348CDED}" type="datetimeFigureOut">
              <a:rPr lang="en-US" smtClean="0"/>
              <a:t>1/10/2022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9DB0A9-C400-4C81-8EFA-08D2A8A755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81789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D3786-6C8B-4566-A93C-B604F348CDED}" type="datetimeFigureOut">
              <a:rPr lang="en-US" smtClean="0"/>
              <a:t>1/10/2022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9DB0A9-C400-4C81-8EFA-08D2A8A755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72729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D3786-6C8B-4566-A93C-B604F348CDED}" type="datetimeFigureOut">
              <a:rPr lang="en-US" smtClean="0"/>
              <a:t>1/10/2022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9DB0A9-C400-4C81-8EFA-08D2A8A755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84910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2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3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2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D3786-6C8B-4566-A93C-B604F348CDED}" type="datetimeFigureOut">
              <a:rPr lang="en-US" smtClean="0"/>
              <a:t>1/10/2022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9DB0A9-C400-4C81-8EFA-08D2A8A755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62015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D3786-6C8B-4566-A93C-B604F348CDED}" type="datetimeFigureOut">
              <a:rPr lang="en-US" smtClean="0"/>
              <a:t>1/10/2022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9DB0A9-C400-4C81-8EFA-08D2A8A755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50899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3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7D3786-6C8B-4566-A93C-B604F348CDED}" type="datetimeFigureOut">
              <a:rPr lang="en-US" smtClean="0"/>
              <a:t>1/10/2022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3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9DB0A9-C400-4C81-8EFA-08D2A8A755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86412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4.xml"/><Relationship Id="rId4" Type="http://schemas.openxmlformats.org/officeDocument/2006/relationships/image" Target="../media/image12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gi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.xml"/><Relationship Id="rId4" Type="http://schemas.openxmlformats.org/officeDocument/2006/relationships/image" Target="http://dinhvuhungqn.violet.vn/uploads/resources/blog/948/internet_500.jpg" TargetMode="Externa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gi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gi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3.xml"/><Relationship Id="rId4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751460"/>
            <a:ext cx="12192000" cy="51065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" name="Group 4"/>
          <p:cNvGrpSpPr>
            <a:grpSpLocks/>
          </p:cNvGrpSpPr>
          <p:nvPr/>
        </p:nvGrpSpPr>
        <p:grpSpPr bwMode="auto">
          <a:xfrm>
            <a:off x="3" y="231711"/>
            <a:ext cx="11168741" cy="1389121"/>
            <a:chOff x="-2928520" y="1771290"/>
            <a:chExt cx="9339601" cy="5163746"/>
          </a:xfrm>
        </p:grpSpPr>
        <p:sp>
          <p:nvSpPr>
            <p:cNvPr id="4" name="Rectangle 3"/>
            <p:cNvSpPr/>
            <p:nvPr/>
          </p:nvSpPr>
          <p:spPr>
            <a:xfrm>
              <a:off x="-2928520" y="1771290"/>
              <a:ext cx="2552224" cy="4461954"/>
            </a:xfrm>
            <a:prstGeom prst="rect">
              <a:avLst/>
            </a:prstGeom>
            <a:noFill/>
          </p:spPr>
          <p:txBody>
            <a:bodyPr wrap="square">
              <a:spAutoFit/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pPr algn="ctr">
                <a:defRPr/>
              </a:pPr>
              <a:r>
                <a:rPr lang="en-US" sz="3600" b="1" dirty="0" err="1">
                  <a:ln w="11430"/>
                  <a:gradFill>
                    <a:gsLst>
                      <a:gs pos="0">
                        <a:schemeClr val="accent2">
                          <a:tint val="70000"/>
                          <a:satMod val="245000"/>
                        </a:schemeClr>
                      </a:gs>
                      <a:gs pos="75000">
                        <a:schemeClr val="accent2">
                          <a:tint val="90000"/>
                          <a:shade val="60000"/>
                          <a:satMod val="240000"/>
                        </a:schemeClr>
                      </a:gs>
                      <a:gs pos="100000">
                        <a:schemeClr val="accent2">
                          <a:tint val="100000"/>
                          <a:shade val="50000"/>
                          <a:satMod val="240000"/>
                        </a:schemeClr>
                      </a:gs>
                    </a:gsLst>
                    <a:lin ang="5400000"/>
                  </a:gra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Arial" charset="0"/>
                  <a:cs typeface="Arial" charset="0"/>
                </a:rPr>
                <a:t>Tiết</a:t>
              </a:r>
              <a:r>
                <a:rPr lang="en-US" sz="3600" b="1" dirty="0">
                  <a:ln w="11430"/>
                  <a:gradFill>
                    <a:gsLst>
                      <a:gs pos="0">
                        <a:schemeClr val="accent2">
                          <a:tint val="70000"/>
                          <a:satMod val="245000"/>
                        </a:schemeClr>
                      </a:gs>
                      <a:gs pos="75000">
                        <a:schemeClr val="accent2">
                          <a:tint val="90000"/>
                          <a:shade val="60000"/>
                          <a:satMod val="240000"/>
                        </a:schemeClr>
                      </a:gs>
                      <a:gs pos="100000">
                        <a:schemeClr val="accent2">
                          <a:tint val="100000"/>
                          <a:shade val="50000"/>
                          <a:satMod val="240000"/>
                        </a:schemeClr>
                      </a:gs>
                    </a:gsLst>
                    <a:lin ang="5400000"/>
                  </a:gra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Arial" charset="0"/>
                  <a:cs typeface="Arial" charset="0"/>
                </a:rPr>
                <a:t> 16</a:t>
              </a:r>
            </a:p>
            <a:p>
              <a:pPr algn="ctr">
                <a:defRPr/>
              </a:pPr>
              <a:r>
                <a:rPr lang="en-US" sz="3600" b="1" dirty="0" err="1">
                  <a:ln w="11430"/>
                  <a:gradFill>
                    <a:gsLst>
                      <a:gs pos="0">
                        <a:schemeClr val="accent2">
                          <a:tint val="70000"/>
                          <a:satMod val="245000"/>
                        </a:schemeClr>
                      </a:gs>
                      <a:gs pos="75000">
                        <a:schemeClr val="accent2">
                          <a:tint val="90000"/>
                          <a:shade val="60000"/>
                          <a:satMod val="240000"/>
                        </a:schemeClr>
                      </a:gs>
                      <a:gs pos="100000">
                        <a:schemeClr val="accent2">
                          <a:tint val="100000"/>
                          <a:shade val="50000"/>
                          <a:satMod val="240000"/>
                        </a:schemeClr>
                      </a:gs>
                    </a:gsLst>
                    <a:lin ang="5400000"/>
                  </a:gra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Arial" charset="0"/>
                  <a:cs typeface="Arial" charset="0"/>
                </a:rPr>
                <a:t>Bài</a:t>
              </a:r>
              <a:r>
                <a:rPr lang="en-US" sz="3600" b="1" dirty="0">
                  <a:ln w="11430"/>
                  <a:gradFill>
                    <a:gsLst>
                      <a:gs pos="0">
                        <a:schemeClr val="accent2">
                          <a:tint val="70000"/>
                          <a:satMod val="245000"/>
                        </a:schemeClr>
                      </a:gs>
                      <a:gs pos="75000">
                        <a:schemeClr val="accent2">
                          <a:tint val="90000"/>
                          <a:shade val="60000"/>
                          <a:satMod val="240000"/>
                        </a:schemeClr>
                      </a:gs>
                      <a:gs pos="100000">
                        <a:schemeClr val="accent2">
                          <a:tint val="100000"/>
                          <a:shade val="50000"/>
                          <a:satMod val="240000"/>
                        </a:schemeClr>
                      </a:gs>
                    </a:gsLst>
                    <a:lin ang="5400000"/>
                  </a:gra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Arial" charset="0"/>
                  <a:cs typeface="Arial" charset="0"/>
                </a:rPr>
                <a:t> 9</a:t>
              </a:r>
            </a:p>
          </p:txBody>
        </p:sp>
        <p:sp>
          <p:nvSpPr>
            <p:cNvPr id="5" name="Rectangle 4"/>
            <p:cNvSpPr/>
            <p:nvPr/>
          </p:nvSpPr>
          <p:spPr>
            <a:xfrm>
              <a:off x="-1268148" y="2015448"/>
              <a:ext cx="7679229" cy="4919588"/>
            </a:xfrm>
            <a:prstGeom prst="rect">
              <a:avLst/>
            </a:prstGeom>
            <a:noFill/>
          </p:spPr>
          <p:txBody>
            <a:bodyPr wrap="square">
              <a:spAutoFit/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pPr algn="ctr">
                <a:defRPr/>
              </a:pPr>
              <a:r>
                <a:rPr lang="en-US" sz="4000" b="1">
                  <a:ln w="11430"/>
                  <a:solidFill>
                    <a:srgbClr val="FF0000"/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Arial" charset="0"/>
                  <a:cs typeface="Arial" charset="0"/>
                </a:rPr>
                <a:t>AN TOÀN THÔNG TIN TRÊN INTERNET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456159339"/>
      </p:ext>
    </p:extLst>
  </p:cSld>
  <p:clrMapOvr>
    <a:masterClrMapping/>
  </p:clrMapOvr>
  <p:transition>
    <p:blinds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77" t="11872" r="78765" b="60163"/>
          <a:stretch/>
        </p:blipFill>
        <p:spPr bwMode="auto">
          <a:xfrm>
            <a:off x="58018" y="1254803"/>
            <a:ext cx="2037807" cy="571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4"/>
          <p:cNvSpPr>
            <a:spLocks noChangeArrowheads="1"/>
          </p:cNvSpPr>
          <p:nvPr/>
        </p:nvSpPr>
        <p:spPr bwMode="auto">
          <a:xfrm>
            <a:off x="744585" y="232956"/>
            <a:ext cx="11299371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algn="ctr"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algn="ctr"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algn="ctr"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algn="ctr"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algn="ctr"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l">
              <a:defRPr/>
            </a:pPr>
            <a:r>
              <a:rPr lang="en-US" altLang="en-US" sz="4000" b="1" dirty="0">
                <a:solidFill>
                  <a:srgbClr val="0099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2</a:t>
            </a:r>
            <a:r>
              <a:rPr lang="en-US" altLang="en-US" sz="4000" b="1">
                <a:solidFill>
                  <a:srgbClr val="0099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. </a:t>
            </a:r>
            <a:r>
              <a:rPr lang="it-IT" sz="4000" b="1">
                <a:solidFill>
                  <a:srgbClr val="009900"/>
                </a:solidFill>
              </a:rPr>
              <a:t>Một số quy tắc sử dụng Internet an toàn</a:t>
            </a:r>
            <a:endParaRPr lang="en-US" altLang="en-US" sz="4000" b="1" dirty="0">
              <a:solidFill>
                <a:srgbClr val="0099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293" t="11872" r="61266" b="60163"/>
          <a:stretch/>
        </p:blipFill>
        <p:spPr bwMode="auto">
          <a:xfrm>
            <a:off x="1891713" y="1307369"/>
            <a:ext cx="2635624" cy="571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393" t="11872" r="43355" b="60163"/>
          <a:stretch/>
        </p:blipFill>
        <p:spPr bwMode="auto">
          <a:xfrm>
            <a:off x="4596016" y="1307369"/>
            <a:ext cx="2608729" cy="571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053" t="11872" r="24023" b="60163"/>
          <a:stretch/>
        </p:blipFill>
        <p:spPr bwMode="auto">
          <a:xfrm>
            <a:off x="7027531" y="1254803"/>
            <a:ext cx="2847703" cy="571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132" t="11872" r="7229" b="60163"/>
          <a:stretch/>
        </p:blipFill>
        <p:spPr bwMode="auto">
          <a:xfrm>
            <a:off x="9704933" y="1307369"/>
            <a:ext cx="2521131" cy="571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532660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4"/>
          <p:cNvSpPr>
            <a:spLocks noChangeArrowheads="1"/>
          </p:cNvSpPr>
          <p:nvPr/>
        </p:nvSpPr>
        <p:spPr bwMode="auto">
          <a:xfrm>
            <a:off x="1640797" y="491672"/>
            <a:ext cx="10456816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algn="ctr"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algn="ctr"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algn="ctr"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algn="ctr"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algn="ctr"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l">
              <a:defRPr/>
            </a:pPr>
            <a:r>
              <a:rPr lang="en-US" altLang="en-US" sz="4000" b="1" dirty="0">
                <a:solidFill>
                  <a:srgbClr val="0099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2</a:t>
            </a:r>
            <a:r>
              <a:rPr lang="en-US" altLang="en-US" sz="4000" b="1">
                <a:solidFill>
                  <a:srgbClr val="0099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. </a:t>
            </a:r>
            <a:r>
              <a:rPr lang="it-IT" sz="4000" b="1">
                <a:solidFill>
                  <a:srgbClr val="009900"/>
                </a:solidFill>
              </a:rPr>
              <a:t>Một số quy tắc sử dụng Internet an toàn</a:t>
            </a:r>
            <a:endParaRPr lang="en-US" altLang="en-US" sz="4000" b="1" dirty="0">
              <a:solidFill>
                <a:srgbClr val="0099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824317" y="1691228"/>
            <a:ext cx="10089776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en-US" sz="400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Thông tin phải giữ </a:t>
            </a:r>
            <a:r>
              <a:rPr lang="en-US" sz="4000" b="1" i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AN TOÀN</a:t>
            </a:r>
            <a:r>
              <a:rPr lang="en-US" sz="400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.</a:t>
            </a:r>
          </a:p>
          <a:p>
            <a:pPr>
              <a:spcAft>
                <a:spcPts val="0"/>
              </a:spcAft>
            </a:pPr>
            <a:r>
              <a:rPr lang="en-US" sz="400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Chớ nên </a:t>
            </a:r>
            <a:r>
              <a:rPr lang="en-US" sz="4000" b="1" i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GẶP GỠ</a:t>
            </a:r>
            <a:r>
              <a:rPr lang="en-US" sz="400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người bạn mới quen.</a:t>
            </a:r>
          </a:p>
          <a:p>
            <a:pPr>
              <a:spcAft>
                <a:spcPts val="0"/>
              </a:spcAft>
            </a:pPr>
            <a:r>
              <a:rPr lang="en-US" sz="400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Không </a:t>
            </a:r>
            <a:r>
              <a:rPr lang="en-US" sz="4000" b="1" i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CHẤP NHẬN,</a:t>
            </a:r>
            <a:r>
              <a:rPr lang="en-US" sz="400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chớ có quên.</a:t>
            </a:r>
          </a:p>
          <a:p>
            <a:pPr>
              <a:spcAft>
                <a:spcPts val="0"/>
              </a:spcAft>
            </a:pPr>
            <a:r>
              <a:rPr lang="en-US" sz="400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Tăng độ</a:t>
            </a:r>
            <a:r>
              <a:rPr lang="en-US" sz="4000" b="1" i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TIN CẬY</a:t>
            </a:r>
            <a:r>
              <a:rPr lang="en-US" sz="400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điều nên giữ gìn.</a:t>
            </a:r>
          </a:p>
          <a:p>
            <a:pPr>
              <a:spcAft>
                <a:spcPts val="0"/>
              </a:spcAft>
            </a:pPr>
            <a:r>
              <a:rPr lang="en-US" sz="4000" b="1" i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NÓI RA</a:t>
            </a:r>
            <a:r>
              <a:rPr lang="en-US" sz="400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với người bạn tin.</a:t>
            </a:r>
          </a:p>
          <a:p>
            <a:pPr>
              <a:spcAft>
                <a:spcPts val="0"/>
              </a:spcAft>
            </a:pPr>
            <a:r>
              <a:rPr lang="en-US" sz="400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Năm </a:t>
            </a:r>
            <a:r>
              <a:rPr lang="en-US" sz="4000" b="1" i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QUY TẮC</a:t>
            </a:r>
            <a:r>
              <a:rPr lang="en-US" sz="400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đó nên in trong lòng.</a:t>
            </a:r>
          </a:p>
        </p:txBody>
      </p:sp>
    </p:spTree>
    <p:extLst>
      <p:ext uri="{BB962C8B-B14F-4D97-AF65-F5344CB8AC3E}">
        <p14:creationId xmlns:p14="http://schemas.microsoft.com/office/powerpoint/2010/main" val="23752454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7" descr="Email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25823" y="107577"/>
            <a:ext cx="9623611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AutoShape 8"/>
          <p:cNvSpPr>
            <a:spLocks noChangeArrowheads="1"/>
          </p:cNvSpPr>
          <p:nvPr/>
        </p:nvSpPr>
        <p:spPr bwMode="auto">
          <a:xfrm>
            <a:off x="9614649" y="107577"/>
            <a:ext cx="2577353" cy="3420130"/>
          </a:xfrm>
          <a:prstGeom prst="cloudCallout">
            <a:avLst>
              <a:gd name="adj1" fmla="val -136543"/>
              <a:gd name="adj2" fmla="val 24422"/>
            </a:avLst>
          </a:prstGeom>
          <a:solidFill>
            <a:srgbClr val="00B050"/>
          </a:solidFill>
          <a:ln w="9525">
            <a:solidFill>
              <a:schemeClr val="bg2">
                <a:lumMod val="90000"/>
              </a:schemeClr>
            </a:solidFill>
            <a:round/>
            <a:headEnd/>
            <a:tailEnd/>
          </a:ln>
          <a:effectLst/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2800">
                <a:solidFill>
                  <a:schemeClr val="bg1"/>
                </a:solidFill>
              </a:rPr>
              <a:t>Làm sao được</a:t>
            </a:r>
          </a:p>
          <a:p>
            <a:pPr algn="ctr" eaLnBrk="1" hangingPunct="1"/>
            <a:r>
              <a:rPr lang="en-US" altLang="en-US" sz="2800">
                <a:solidFill>
                  <a:schemeClr val="bg1"/>
                </a:solidFill>
              </a:rPr>
              <a:t>an toàn thông tin cá nhân?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39991" y="2583558"/>
            <a:ext cx="2149519" cy="18405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908933675"/>
      </p:ext>
    </p:extLst>
  </p:cSld>
  <p:clrMapOvr>
    <a:masterClrMapping/>
  </p:clrMapOvr>
  <p:transition>
    <p:blind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918883" y="239900"/>
            <a:ext cx="9144000" cy="70788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>
            <a:spAutoFit/>
          </a:bodyPr>
          <a:lstStyle>
            <a:lvl1pPr algn="ctr"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algn="ctr"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algn="ctr"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algn="ctr"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algn="ctr"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l" eaLnBrk="1" hangingPunct="1">
              <a:defRPr/>
            </a:pPr>
            <a:r>
              <a:rPr lang="en-US" altLang="en-US" sz="4000" b="1">
                <a:solidFill>
                  <a:srgbClr val="0099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 3. An toàn thông tin</a:t>
            </a:r>
            <a:endParaRPr lang="en-US" altLang="en-US" sz="4000" b="1" dirty="0">
              <a:solidFill>
                <a:srgbClr val="0099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098178" y="947786"/>
            <a:ext cx="10815919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en-US" sz="400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a) Bảo vệ thông tin cá nhân.</a:t>
            </a:r>
            <a:endParaRPr lang="en-US" sz="4000">
              <a:latin typeface="VNI-Times" pitchFamily="2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752603" y="1941740"/>
            <a:ext cx="9690847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spcAft>
                <a:spcPts val="0"/>
              </a:spcAft>
              <a:tabLst>
                <a:tab pos="266700" algn="l"/>
              </a:tabLst>
            </a:pPr>
            <a:r>
              <a:rPr lang="en-US" sz="400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Bảo vệ thông tin tài khoản cá nhân với sự giúp đỡ của người lớn.</a:t>
            </a:r>
            <a:endParaRPr lang="en-US" sz="4000">
              <a:solidFill>
                <a:schemeClr val="accent2">
                  <a:lumMod val="75000"/>
                </a:schemeClr>
              </a:solidFill>
              <a:latin typeface="VNI-Times" pitchFamily="2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752603" y="3395025"/>
            <a:ext cx="9690847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spcAft>
                <a:spcPts val="0"/>
              </a:spcAft>
              <a:tabLst>
                <a:tab pos="266700" algn="l"/>
              </a:tabLst>
            </a:pPr>
            <a:r>
              <a:rPr lang="en-US" sz="440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Nhận diện một số thông điệp lừa đảo hoặc mang nội dung xấu.</a:t>
            </a:r>
            <a:endParaRPr lang="en-US" sz="4400">
              <a:solidFill>
                <a:schemeClr val="accent2">
                  <a:lumMod val="75000"/>
                </a:schemeClr>
              </a:solidFill>
              <a:latin typeface="VNI-Times" pitchFamily="2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289803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3" grpId="0" build="allAtOnce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918883" y="239900"/>
            <a:ext cx="9144000" cy="70788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>
            <a:spAutoFit/>
          </a:bodyPr>
          <a:lstStyle>
            <a:lvl1pPr algn="ctr"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algn="ctr"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algn="ctr"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algn="ctr"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algn="ctr"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l" eaLnBrk="1" hangingPunct="1">
              <a:defRPr/>
            </a:pPr>
            <a:r>
              <a:rPr lang="en-US" altLang="en-US" sz="4000" b="1">
                <a:solidFill>
                  <a:srgbClr val="0099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 3. An toàn thông tin</a:t>
            </a:r>
            <a:endParaRPr lang="en-US" altLang="en-US" sz="4000" b="1" dirty="0">
              <a:solidFill>
                <a:srgbClr val="0099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098179" y="947788"/>
            <a:ext cx="6001871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en-US" sz="400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a) Bảo vệ thông tin cá nhân.</a:t>
            </a:r>
            <a:endParaRPr lang="en-US" sz="4000">
              <a:latin typeface="VNI-Times" pitchFamily="2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461250" y="2376483"/>
            <a:ext cx="10546977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spcAft>
                <a:spcPts val="0"/>
              </a:spcAft>
              <a:tabLst>
                <a:tab pos="266700" algn="l"/>
              </a:tabLst>
            </a:pPr>
            <a:r>
              <a:rPr lang="en-US" sz="400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Thông tin cá nhân chỉ chia sẻ cho người mình biết rõ và tin tưởng ở thế giới thực trong các trường hợp cần thiết.</a:t>
            </a:r>
            <a:endParaRPr lang="en-US" sz="4000">
              <a:solidFill>
                <a:schemeClr val="accent1">
                  <a:lumMod val="50000"/>
                </a:schemeClr>
              </a:solidFill>
              <a:latin typeface="VNI-Times" pitchFamily="2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461249" y="4315477"/>
            <a:ext cx="10546977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spcAft>
                <a:spcPts val="0"/>
              </a:spcAft>
              <a:tabLst>
                <a:tab pos="266700" algn="l"/>
              </a:tabLst>
            </a:pPr>
            <a:r>
              <a:rPr lang="en-US" sz="440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Thông tin trên mạng đến từ nhiều nguồn khác nhau, không có ai kiểm chứng, cần tiếp nhận thông tin có chọn lọc.</a:t>
            </a:r>
            <a:endParaRPr lang="en-US" sz="4400">
              <a:solidFill>
                <a:schemeClr val="accent1">
                  <a:lumMod val="50000"/>
                </a:schemeClr>
              </a:solidFill>
              <a:latin typeface="VNI-Times" pitchFamily="2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098179" y="1655674"/>
            <a:ext cx="6001871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en-US" sz="400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b) Chia sẻ thông tin an toàn.</a:t>
            </a:r>
            <a:endParaRPr lang="en-US" sz="4000">
              <a:latin typeface="VNI-Times" pitchFamily="2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129132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3" grpId="0" build="allAtOnce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596152" y="0"/>
            <a:ext cx="9144000" cy="70788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>
            <a:spAutoFit/>
          </a:bodyPr>
          <a:lstStyle>
            <a:lvl1pPr algn="ctr"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algn="ctr"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algn="ctr"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algn="ctr"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algn="ctr"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l" eaLnBrk="1" hangingPunct="1">
              <a:defRPr/>
            </a:pPr>
            <a:r>
              <a:rPr lang="en-US" altLang="en-US" sz="4000" b="1">
                <a:solidFill>
                  <a:srgbClr val="0099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 3. An toàn thông tin</a:t>
            </a:r>
            <a:endParaRPr lang="en-US" altLang="en-US" sz="4000" b="1" dirty="0">
              <a:solidFill>
                <a:srgbClr val="0099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96155" y="1086741"/>
            <a:ext cx="11335871" cy="563231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lvl="0"/>
            <a:r>
              <a:rPr lang="en-US" sz="3600">
                <a:latin typeface="Times New Roman" panose="02020603050405020304" pitchFamily="18" charset="0"/>
                <a:cs typeface="Times New Roman" panose="02020603050405020304" pitchFamily="18" charset="0"/>
              </a:rPr>
              <a:t>- Cài đặt và cập nhập phần mềm chống virus.</a:t>
            </a:r>
          </a:p>
          <a:p>
            <a:pPr lvl="0"/>
            <a:r>
              <a:rPr lang="en-US" sz="3600">
                <a:latin typeface="Times New Roman" panose="02020603050405020304" pitchFamily="18" charset="0"/>
                <a:cs typeface="Times New Roman" panose="02020603050405020304" pitchFamily="18" charset="0"/>
              </a:rPr>
              <a:t>- Đặt mật khẩu mạnh. Bảo vệ mật khẩu.</a:t>
            </a:r>
          </a:p>
          <a:p>
            <a:pPr lvl="0"/>
            <a:r>
              <a:rPr lang="en-US" sz="3600">
                <a:latin typeface="Times New Roman" panose="02020603050405020304" pitchFamily="18" charset="0"/>
                <a:cs typeface="Times New Roman" panose="02020603050405020304" pitchFamily="18" charset="0"/>
              </a:rPr>
              <a:t>- Đăng xuất các tài khoản khi đã dùng xong.</a:t>
            </a:r>
          </a:p>
          <a:p>
            <a:pPr lvl="0"/>
            <a:r>
              <a:rPr lang="en-US" sz="3600">
                <a:latin typeface="Times New Roman" panose="02020603050405020304" pitchFamily="18" charset="0"/>
                <a:cs typeface="Times New Roman" panose="02020603050405020304" pitchFamily="18" charset="0"/>
              </a:rPr>
              <a:t>- Tránh dùng mạng cộng đồng.</a:t>
            </a:r>
          </a:p>
          <a:p>
            <a:pPr lvl="0"/>
            <a:r>
              <a:rPr lang="en-US" sz="3600">
                <a:latin typeface="Times New Roman" panose="02020603050405020304" pitchFamily="18" charset="0"/>
                <a:cs typeface="Times New Roman" panose="02020603050405020304" pitchFamily="18" charset="0"/>
              </a:rPr>
              <a:t>- Không truy cập vào các liên kết lạ; không mở thư điện tử và các tệp đính kèm gửi từ những người không quen; không kết bạn nhắn tin với người lạ.</a:t>
            </a:r>
          </a:p>
          <a:p>
            <a:pPr lvl="0"/>
            <a:r>
              <a:rPr lang="en-US" sz="3600">
                <a:latin typeface="Times New Roman" panose="02020603050405020304" pitchFamily="18" charset="0"/>
                <a:cs typeface="Times New Roman" panose="02020603050405020304" pitchFamily="18" charset="0"/>
              </a:rPr>
              <a:t>- Không chia sẻ những thông tin cá nhân và những thông tin chua được kiểm chứng trên internet; không lan truyền tin giả làm tổn thương đến người khác.</a:t>
            </a:r>
          </a:p>
        </p:txBody>
      </p:sp>
      <p:sp>
        <p:nvSpPr>
          <p:cNvPr id="10" name="Rectangle 14"/>
          <p:cNvSpPr>
            <a:spLocks noChangeArrowheads="1"/>
          </p:cNvSpPr>
          <p:nvPr/>
        </p:nvSpPr>
        <p:spPr bwMode="auto">
          <a:xfrm>
            <a:off x="5168152" y="456690"/>
            <a:ext cx="22098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ctr"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algn="ctr"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algn="ctr"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algn="ctr"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algn="ctr"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l" eaLnBrk="1" hangingPunct="1">
              <a:defRPr/>
            </a:pPr>
            <a:r>
              <a:rPr lang="en-US" altLang="en-US" sz="3600" b="1" u="sng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Ghi</a:t>
            </a:r>
            <a:r>
              <a:rPr lang="en-US" altLang="en-US" sz="36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altLang="en-US" sz="3600" b="1" u="sng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nhớ</a:t>
            </a:r>
            <a:endParaRPr lang="en-US" altLang="en-US" sz="3600" b="1" u="sng" dirty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471432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allAtOnce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3"/>
          <p:cNvSpPr/>
          <p:nvPr/>
        </p:nvSpPr>
        <p:spPr>
          <a:xfrm>
            <a:off x="932375" y="1793772"/>
            <a:ext cx="9843247" cy="670002"/>
          </a:xfrm>
          <a:custGeom>
            <a:avLst/>
            <a:gdLst/>
            <a:ahLst/>
            <a:cxnLst/>
            <a:rect l="l" t="t" r="r" b="b"/>
            <a:pathLst>
              <a:path w="1590283" h="505847" extrusionOk="0">
                <a:moveTo>
                  <a:pt x="0" y="84310"/>
                </a:moveTo>
                <a:cubicBezTo>
                  <a:pt x="0" y="37747"/>
                  <a:pt x="37747" y="0"/>
                  <a:pt x="84310" y="0"/>
                </a:cubicBezTo>
                <a:lnTo>
                  <a:pt x="1505973" y="0"/>
                </a:lnTo>
                <a:cubicBezTo>
                  <a:pt x="1552536" y="0"/>
                  <a:pt x="1590283" y="37747"/>
                  <a:pt x="1590283" y="84310"/>
                </a:cubicBezTo>
                <a:lnTo>
                  <a:pt x="1590283" y="421537"/>
                </a:lnTo>
                <a:cubicBezTo>
                  <a:pt x="1590283" y="468100"/>
                  <a:pt x="1552536" y="505847"/>
                  <a:pt x="1505973" y="505847"/>
                </a:cubicBezTo>
                <a:lnTo>
                  <a:pt x="84310" y="505847"/>
                </a:lnTo>
                <a:cubicBezTo>
                  <a:pt x="37747" y="505847"/>
                  <a:pt x="0" y="468100"/>
                  <a:pt x="0" y="421537"/>
                </a:cubicBezTo>
                <a:lnTo>
                  <a:pt x="0" y="84310"/>
                </a:lnTo>
                <a:close/>
              </a:path>
            </a:pathLst>
          </a:custGeom>
          <a:solidFill>
            <a:srgbClr val="CCCCFF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119925" tIns="72300" rIns="119925" bIns="72300" anchor="ctr" anchorCtr="0">
            <a:noAutofit/>
          </a:bodyPr>
          <a:lstStyle/>
          <a:p>
            <a:r>
              <a:rPr lang="en-US" sz="2800"/>
              <a:t>A. Tải phần mềm, tệp miễn phí trên internet.</a:t>
            </a:r>
          </a:p>
        </p:txBody>
      </p:sp>
      <p:sp>
        <p:nvSpPr>
          <p:cNvPr id="100" name="Google Shape;100;p3"/>
          <p:cNvSpPr/>
          <p:nvPr/>
        </p:nvSpPr>
        <p:spPr>
          <a:xfrm>
            <a:off x="881318" y="2684240"/>
            <a:ext cx="9926007" cy="963528"/>
          </a:xfrm>
          <a:custGeom>
            <a:avLst/>
            <a:gdLst/>
            <a:ahLst/>
            <a:cxnLst/>
            <a:rect l="l" t="t" r="r" b="b"/>
            <a:pathLst>
              <a:path w="1590283" h="505847" extrusionOk="0">
                <a:moveTo>
                  <a:pt x="0" y="84310"/>
                </a:moveTo>
                <a:cubicBezTo>
                  <a:pt x="0" y="37747"/>
                  <a:pt x="37747" y="0"/>
                  <a:pt x="84310" y="0"/>
                </a:cubicBezTo>
                <a:lnTo>
                  <a:pt x="1505973" y="0"/>
                </a:lnTo>
                <a:cubicBezTo>
                  <a:pt x="1552536" y="0"/>
                  <a:pt x="1590283" y="37747"/>
                  <a:pt x="1590283" y="84310"/>
                </a:cubicBezTo>
                <a:lnTo>
                  <a:pt x="1590283" y="421537"/>
                </a:lnTo>
                <a:cubicBezTo>
                  <a:pt x="1590283" y="468100"/>
                  <a:pt x="1552536" y="505847"/>
                  <a:pt x="1505973" y="505847"/>
                </a:cubicBezTo>
                <a:lnTo>
                  <a:pt x="84310" y="505847"/>
                </a:lnTo>
                <a:cubicBezTo>
                  <a:pt x="37747" y="505847"/>
                  <a:pt x="0" y="468100"/>
                  <a:pt x="0" y="421537"/>
                </a:cubicBezTo>
                <a:lnTo>
                  <a:pt x="0" y="84310"/>
                </a:ln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119925" tIns="72300" rIns="119925" bIns="72300" anchor="ctr" anchorCtr="0">
            <a:noAutofit/>
          </a:bodyPr>
          <a:lstStyle/>
          <a:p>
            <a:r>
              <a:rPr lang="en-US" sz="2800"/>
              <a:t>B. Mở liên kết được cung cấp trong thư điện tử không biết rõ nguồn gốc.</a:t>
            </a:r>
          </a:p>
        </p:txBody>
      </p:sp>
      <p:sp>
        <p:nvSpPr>
          <p:cNvPr id="101" name="Google Shape;101;p3"/>
          <p:cNvSpPr/>
          <p:nvPr/>
        </p:nvSpPr>
        <p:spPr>
          <a:xfrm>
            <a:off x="812374" y="3837425"/>
            <a:ext cx="9994951" cy="1081055"/>
          </a:xfrm>
          <a:custGeom>
            <a:avLst/>
            <a:gdLst/>
            <a:ahLst/>
            <a:cxnLst/>
            <a:rect l="l" t="t" r="r" b="b"/>
            <a:pathLst>
              <a:path w="1590283" h="505847" extrusionOk="0">
                <a:moveTo>
                  <a:pt x="0" y="84310"/>
                </a:moveTo>
                <a:cubicBezTo>
                  <a:pt x="0" y="37747"/>
                  <a:pt x="37747" y="0"/>
                  <a:pt x="84310" y="0"/>
                </a:cubicBezTo>
                <a:lnTo>
                  <a:pt x="1505973" y="0"/>
                </a:lnTo>
                <a:cubicBezTo>
                  <a:pt x="1552536" y="0"/>
                  <a:pt x="1590283" y="37747"/>
                  <a:pt x="1590283" y="84310"/>
                </a:cubicBezTo>
                <a:lnTo>
                  <a:pt x="1590283" y="421537"/>
                </a:lnTo>
                <a:cubicBezTo>
                  <a:pt x="1590283" y="468100"/>
                  <a:pt x="1552536" y="505847"/>
                  <a:pt x="1505973" y="505847"/>
                </a:cubicBezTo>
                <a:lnTo>
                  <a:pt x="84310" y="505847"/>
                </a:lnTo>
                <a:cubicBezTo>
                  <a:pt x="37747" y="505847"/>
                  <a:pt x="0" y="468100"/>
                  <a:pt x="0" y="421537"/>
                </a:cubicBezTo>
                <a:lnTo>
                  <a:pt x="0" y="84310"/>
                </a:lnTo>
                <a:close/>
              </a:path>
            </a:pathLst>
          </a:custGeom>
          <a:solidFill>
            <a:schemeClr val="accent6">
              <a:lumMod val="20000"/>
              <a:lumOff val="80000"/>
            </a:schemeClr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119925" tIns="72300" rIns="119925" bIns="72300" anchor="ctr" anchorCtr="0">
            <a:noAutofit/>
          </a:bodyPr>
          <a:lstStyle/>
          <a:p>
            <a:r>
              <a:rPr lang="en-US" sz="2800"/>
              <a:t>C. Định kì thay đổi mật khẩu của tài khoản cá nhân trên mạng xã hội và thư điện tử.</a:t>
            </a:r>
          </a:p>
        </p:txBody>
      </p:sp>
      <p:sp>
        <p:nvSpPr>
          <p:cNvPr id="103" name="Google Shape;103;p3"/>
          <p:cNvSpPr/>
          <p:nvPr/>
        </p:nvSpPr>
        <p:spPr>
          <a:xfrm>
            <a:off x="832378" y="278552"/>
            <a:ext cx="10830137" cy="1200356"/>
          </a:xfrm>
          <a:prstGeom prst="snip2DiagRect">
            <a:avLst>
              <a:gd name="adj1" fmla="val 0"/>
              <a:gd name="adj2" fmla="val 16667"/>
            </a:avLst>
          </a:prstGeom>
          <a:solidFill>
            <a:schemeClr val="lt1">
              <a:alpha val="69803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r>
              <a:rPr lang="en-US" sz="3600" b="1" i="0" u="none" strike="noStrike" cap="none">
                <a:solidFill>
                  <a:srgbClr val="FF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Câu hỏi 1: </a:t>
            </a:r>
            <a:r>
              <a:rPr lang="en-US" sz="360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 sử dụng internet, những việc làm nào sau đây có thể khiến em bị hại?</a:t>
            </a:r>
          </a:p>
        </p:txBody>
      </p:sp>
      <p:sp>
        <p:nvSpPr>
          <p:cNvPr id="105" name="Google Shape;105;p3" descr="100+ những hình ảnh icon buồn - hinhanhsieudep.net"/>
          <p:cNvSpPr/>
          <p:nvPr/>
        </p:nvSpPr>
        <p:spPr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06" name="Google Shape;106;p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450871" y="3922033"/>
            <a:ext cx="887519" cy="887518"/>
          </a:xfrm>
          <a:prstGeom prst="rect">
            <a:avLst/>
          </a:prstGeom>
          <a:noFill/>
          <a:ln>
            <a:noFill/>
          </a:ln>
        </p:spPr>
      </p:pic>
      <p:pic>
        <p:nvPicPr>
          <p:cNvPr id="108" name="Google Shape;108;p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9645490" y="1425767"/>
            <a:ext cx="1024676" cy="1024676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Google Shape;101;p3"/>
          <p:cNvSpPr/>
          <p:nvPr/>
        </p:nvSpPr>
        <p:spPr>
          <a:xfrm>
            <a:off x="780671" y="5082536"/>
            <a:ext cx="9994951" cy="670002"/>
          </a:xfrm>
          <a:custGeom>
            <a:avLst/>
            <a:gdLst/>
            <a:ahLst/>
            <a:cxnLst/>
            <a:rect l="l" t="t" r="r" b="b"/>
            <a:pathLst>
              <a:path w="1590283" h="505847" extrusionOk="0">
                <a:moveTo>
                  <a:pt x="0" y="84310"/>
                </a:moveTo>
                <a:cubicBezTo>
                  <a:pt x="0" y="37747"/>
                  <a:pt x="37747" y="0"/>
                  <a:pt x="84310" y="0"/>
                </a:cubicBezTo>
                <a:lnTo>
                  <a:pt x="1505973" y="0"/>
                </a:lnTo>
                <a:cubicBezTo>
                  <a:pt x="1552536" y="0"/>
                  <a:pt x="1590283" y="37747"/>
                  <a:pt x="1590283" y="84310"/>
                </a:cubicBezTo>
                <a:lnTo>
                  <a:pt x="1590283" y="421537"/>
                </a:lnTo>
                <a:cubicBezTo>
                  <a:pt x="1590283" y="468100"/>
                  <a:pt x="1552536" y="505847"/>
                  <a:pt x="1505973" y="505847"/>
                </a:cubicBezTo>
                <a:lnTo>
                  <a:pt x="84310" y="505847"/>
                </a:lnTo>
                <a:cubicBezTo>
                  <a:pt x="37747" y="505847"/>
                  <a:pt x="0" y="468100"/>
                  <a:pt x="0" y="421537"/>
                </a:cubicBezTo>
                <a:lnTo>
                  <a:pt x="0" y="84310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119925" tIns="72300" rIns="119925" bIns="72300" anchor="ctr" anchorCtr="0">
            <a:noAutofit/>
          </a:bodyPr>
          <a:lstStyle/>
          <a:p>
            <a:r>
              <a:rPr lang="en-US" sz="2800"/>
              <a:t>D. Em có kẻ doạ nạt trên mạng không cho bố mẹ, thầy cô giáo biết.</a:t>
            </a:r>
          </a:p>
        </p:txBody>
      </p:sp>
      <p:sp>
        <p:nvSpPr>
          <p:cNvPr id="12" name="Google Shape;101;p3"/>
          <p:cNvSpPr/>
          <p:nvPr/>
        </p:nvSpPr>
        <p:spPr>
          <a:xfrm>
            <a:off x="780670" y="5916490"/>
            <a:ext cx="9994951" cy="670002"/>
          </a:xfrm>
          <a:custGeom>
            <a:avLst/>
            <a:gdLst/>
            <a:ahLst/>
            <a:cxnLst/>
            <a:rect l="l" t="t" r="r" b="b"/>
            <a:pathLst>
              <a:path w="1590283" h="505847" extrusionOk="0">
                <a:moveTo>
                  <a:pt x="0" y="84310"/>
                </a:moveTo>
                <a:cubicBezTo>
                  <a:pt x="0" y="37747"/>
                  <a:pt x="37747" y="0"/>
                  <a:pt x="84310" y="0"/>
                </a:cubicBezTo>
                <a:lnTo>
                  <a:pt x="1505973" y="0"/>
                </a:lnTo>
                <a:cubicBezTo>
                  <a:pt x="1552536" y="0"/>
                  <a:pt x="1590283" y="37747"/>
                  <a:pt x="1590283" y="84310"/>
                </a:cubicBezTo>
                <a:lnTo>
                  <a:pt x="1590283" y="421537"/>
                </a:lnTo>
                <a:cubicBezTo>
                  <a:pt x="1590283" y="468100"/>
                  <a:pt x="1552536" y="505847"/>
                  <a:pt x="1505973" y="505847"/>
                </a:cubicBezTo>
                <a:lnTo>
                  <a:pt x="84310" y="505847"/>
                </a:lnTo>
                <a:cubicBezTo>
                  <a:pt x="37747" y="505847"/>
                  <a:pt x="0" y="468100"/>
                  <a:pt x="0" y="421537"/>
                </a:cubicBezTo>
                <a:lnTo>
                  <a:pt x="0" y="84310"/>
                </a:lnTo>
                <a:close/>
              </a:path>
            </a:pathLst>
          </a:custGeom>
          <a:solidFill>
            <a:srgbClr val="92D050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119925" tIns="72300" rIns="119925" bIns="72300" anchor="ctr" anchorCtr="0">
            <a:noAutofit/>
          </a:bodyPr>
          <a:lstStyle/>
          <a:p>
            <a:r>
              <a:rPr lang="en-US" sz="2800"/>
              <a:t>E. Làm theo các bài hướng dẫn sử dụng thuốc trên mạng.</a:t>
            </a:r>
          </a:p>
        </p:txBody>
      </p:sp>
      <p:pic>
        <p:nvPicPr>
          <p:cNvPr id="13" name="Google Shape;108;p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157827" y="2572982"/>
            <a:ext cx="1024676" cy="1024676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Google Shape;108;p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670166" y="4996355"/>
            <a:ext cx="1024676" cy="1024676"/>
          </a:xfrm>
          <a:prstGeom prst="rect">
            <a:avLst/>
          </a:prstGeom>
          <a:noFill/>
          <a:ln>
            <a:noFill/>
          </a:ln>
        </p:spPr>
      </p:pic>
      <p:pic>
        <p:nvPicPr>
          <p:cNvPr id="16" name="Google Shape;108;p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9938534" y="5833324"/>
            <a:ext cx="1024676" cy="102467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5356774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00"/>
                            </p:stCondLst>
                            <p:childTnLst>
                              <p:par>
                                <p:cTn id="31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10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000"/>
                            </p:stCondLst>
                            <p:childTnLst>
                              <p:par>
                                <p:cTn id="40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10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000"/>
                            </p:stCondLst>
                            <p:childTnLst>
                              <p:par>
                                <p:cTn id="56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000"/>
                            </p:stCondLst>
                            <p:childTnLst>
                              <p:par>
                                <p:cTn id="65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9" grpId="0" animBg="1"/>
      <p:bldP spid="100" grpId="0" animBg="1"/>
      <p:bldP spid="101" grpId="0" animBg="1"/>
      <p:bldP spid="11" grpId="0" animBg="1"/>
      <p:bldP spid="12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4"/>
          <p:cNvSpPr/>
          <p:nvPr/>
        </p:nvSpPr>
        <p:spPr>
          <a:xfrm>
            <a:off x="679046" y="218508"/>
            <a:ext cx="10455121" cy="895963"/>
          </a:xfrm>
          <a:prstGeom prst="snip2DiagRect">
            <a:avLst>
              <a:gd name="adj1" fmla="val 0"/>
              <a:gd name="adj2" fmla="val 16667"/>
            </a:avLst>
          </a:prstGeom>
          <a:solidFill>
            <a:schemeClr val="lt1">
              <a:alpha val="69803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/>
            <a:r>
              <a:rPr lang="en-US" sz="3200" b="1" i="0" u="none" strike="noStrike" cap="none">
                <a:solidFill>
                  <a:srgbClr val="FF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Câu hỏi 2: </a:t>
            </a:r>
            <a:r>
              <a:rPr lang="en-US" sz="360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 em, những tình huống nào sau đây là rủi ro khi sử dụng internet?</a:t>
            </a:r>
          </a:p>
        </p:txBody>
      </p:sp>
      <p:sp>
        <p:nvSpPr>
          <p:cNvPr id="116" name="Google Shape;116;p4"/>
          <p:cNvSpPr/>
          <p:nvPr/>
        </p:nvSpPr>
        <p:spPr>
          <a:xfrm>
            <a:off x="591640" y="1438835"/>
            <a:ext cx="10262307" cy="739014"/>
          </a:xfrm>
          <a:custGeom>
            <a:avLst/>
            <a:gdLst/>
            <a:ahLst/>
            <a:cxnLst/>
            <a:rect l="l" t="t" r="r" b="b"/>
            <a:pathLst>
              <a:path w="7625862" h="863460" extrusionOk="0">
                <a:moveTo>
                  <a:pt x="0" y="143913"/>
                </a:moveTo>
                <a:cubicBezTo>
                  <a:pt x="0" y="64432"/>
                  <a:pt x="64432" y="0"/>
                  <a:pt x="143913" y="0"/>
                </a:cubicBezTo>
                <a:lnTo>
                  <a:pt x="7481949" y="0"/>
                </a:lnTo>
                <a:cubicBezTo>
                  <a:pt x="7561430" y="0"/>
                  <a:pt x="7625862" y="64432"/>
                  <a:pt x="7625862" y="143913"/>
                </a:cubicBezTo>
                <a:lnTo>
                  <a:pt x="7625862" y="719547"/>
                </a:lnTo>
                <a:cubicBezTo>
                  <a:pt x="7625862" y="799028"/>
                  <a:pt x="7561430" y="863460"/>
                  <a:pt x="7481949" y="863460"/>
                </a:cubicBezTo>
                <a:lnTo>
                  <a:pt x="143913" y="863460"/>
                </a:lnTo>
                <a:cubicBezTo>
                  <a:pt x="64432" y="863460"/>
                  <a:pt x="0" y="799028"/>
                  <a:pt x="0" y="719547"/>
                </a:cubicBezTo>
                <a:lnTo>
                  <a:pt x="0" y="143913"/>
                </a:lnTo>
                <a:close/>
              </a:path>
            </a:pathLst>
          </a:custGeom>
          <a:solidFill>
            <a:srgbClr val="CCCCFF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179300" tIns="179300" rIns="179300" bIns="179300" anchor="ctr" anchorCtr="0">
            <a:noAutofit/>
          </a:bodyPr>
          <a:lstStyle/>
          <a:p>
            <a:pPr lvl="0"/>
            <a:r>
              <a:rPr lang="en-US" sz="3600" b="1">
                <a:latin typeface="Calibri"/>
                <a:ea typeface="Calibri"/>
                <a:cs typeface="Calibri"/>
                <a:sym typeface="Calibri"/>
              </a:rPr>
              <a:t>A. </a:t>
            </a:r>
            <a:r>
              <a:rPr lang="en-US" sz="3600">
                <a:latin typeface="Times New Roman" panose="02020603050405020304" pitchFamily="18" charset="0"/>
                <a:cs typeface="Times New Roman" panose="02020603050405020304" pitchFamily="18" charset="0"/>
              </a:rPr>
              <a:t>Máy tính bị hỏng do nhiễm virus hoặc mã độc .</a:t>
            </a:r>
          </a:p>
        </p:txBody>
      </p:sp>
      <p:sp>
        <p:nvSpPr>
          <p:cNvPr id="117" name="Google Shape;117;p4"/>
          <p:cNvSpPr/>
          <p:nvPr/>
        </p:nvSpPr>
        <p:spPr>
          <a:xfrm>
            <a:off x="571463" y="2303389"/>
            <a:ext cx="10280311" cy="738436"/>
          </a:xfrm>
          <a:custGeom>
            <a:avLst/>
            <a:gdLst/>
            <a:ahLst/>
            <a:cxnLst/>
            <a:rect l="l" t="t" r="r" b="b"/>
            <a:pathLst>
              <a:path w="7625862" h="863460" extrusionOk="0">
                <a:moveTo>
                  <a:pt x="0" y="143913"/>
                </a:moveTo>
                <a:cubicBezTo>
                  <a:pt x="0" y="64432"/>
                  <a:pt x="64432" y="0"/>
                  <a:pt x="143913" y="0"/>
                </a:cubicBezTo>
                <a:lnTo>
                  <a:pt x="7481949" y="0"/>
                </a:lnTo>
                <a:cubicBezTo>
                  <a:pt x="7561430" y="0"/>
                  <a:pt x="7625862" y="64432"/>
                  <a:pt x="7625862" y="143913"/>
                </a:cubicBezTo>
                <a:lnTo>
                  <a:pt x="7625862" y="719547"/>
                </a:lnTo>
                <a:cubicBezTo>
                  <a:pt x="7625862" y="799028"/>
                  <a:pt x="7561430" y="863460"/>
                  <a:pt x="7481949" y="863460"/>
                </a:cubicBezTo>
                <a:lnTo>
                  <a:pt x="143913" y="863460"/>
                </a:lnTo>
                <a:cubicBezTo>
                  <a:pt x="64432" y="863460"/>
                  <a:pt x="0" y="799028"/>
                  <a:pt x="0" y="719547"/>
                </a:cubicBezTo>
                <a:lnTo>
                  <a:pt x="0" y="143913"/>
                </a:lnTo>
                <a:close/>
              </a:path>
            </a:pathLst>
          </a:custGeom>
          <a:solidFill>
            <a:schemeClr val="accent1">
              <a:lumMod val="40000"/>
              <a:lumOff val="60000"/>
            </a:schemeClr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179300" tIns="179300" rIns="179300" bIns="179300" anchor="ctr" anchorCtr="0">
            <a:noAutofit/>
          </a:bodyPr>
          <a:lstStyle/>
          <a:p>
            <a:pPr lvl="0"/>
            <a:r>
              <a:rPr lang="en-US" sz="3600" b="1">
                <a:latin typeface="Calibri"/>
                <a:ea typeface="Calibri"/>
                <a:cs typeface="Calibri"/>
                <a:sym typeface="Calibri"/>
              </a:rPr>
              <a:t>B. </a:t>
            </a:r>
            <a:r>
              <a:rPr lang="en-US" sz="3600">
                <a:latin typeface="Times New Roman" panose="02020603050405020304" pitchFamily="18" charset="0"/>
                <a:cs typeface="Times New Roman" panose="02020603050405020304" pitchFamily="18" charset="0"/>
              </a:rPr>
              <a:t>Thông tin cá nhân hoặc tập thể bị đánh cắp.</a:t>
            </a:r>
          </a:p>
        </p:txBody>
      </p:sp>
      <p:sp>
        <p:nvSpPr>
          <p:cNvPr id="118" name="Google Shape;118;p4"/>
          <p:cNvSpPr/>
          <p:nvPr/>
        </p:nvSpPr>
        <p:spPr>
          <a:xfrm>
            <a:off x="571467" y="3167909"/>
            <a:ext cx="10280311" cy="790135"/>
          </a:xfrm>
          <a:custGeom>
            <a:avLst/>
            <a:gdLst/>
            <a:ahLst/>
            <a:cxnLst/>
            <a:rect l="l" t="t" r="r" b="b"/>
            <a:pathLst>
              <a:path w="7625862" h="863460" extrusionOk="0">
                <a:moveTo>
                  <a:pt x="0" y="143913"/>
                </a:moveTo>
                <a:cubicBezTo>
                  <a:pt x="0" y="64432"/>
                  <a:pt x="64432" y="0"/>
                  <a:pt x="143913" y="0"/>
                </a:cubicBezTo>
                <a:lnTo>
                  <a:pt x="7481949" y="0"/>
                </a:lnTo>
                <a:cubicBezTo>
                  <a:pt x="7561430" y="0"/>
                  <a:pt x="7625862" y="64432"/>
                  <a:pt x="7625862" y="143913"/>
                </a:cubicBezTo>
                <a:lnTo>
                  <a:pt x="7625862" y="719547"/>
                </a:lnTo>
                <a:cubicBezTo>
                  <a:pt x="7625862" y="799028"/>
                  <a:pt x="7561430" y="863460"/>
                  <a:pt x="7481949" y="863460"/>
                </a:cubicBezTo>
                <a:lnTo>
                  <a:pt x="143913" y="863460"/>
                </a:lnTo>
                <a:cubicBezTo>
                  <a:pt x="64432" y="863460"/>
                  <a:pt x="0" y="799028"/>
                  <a:pt x="0" y="719547"/>
                </a:cubicBezTo>
                <a:lnTo>
                  <a:pt x="0" y="143913"/>
                </a:lnTo>
                <a:close/>
              </a:path>
            </a:pathLst>
          </a:custGeom>
          <a:solidFill>
            <a:schemeClr val="accent4">
              <a:lumMod val="40000"/>
              <a:lumOff val="60000"/>
            </a:schemeClr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179300" tIns="179300" rIns="179300" bIns="179300" anchor="ctr" anchorCtr="0">
            <a:noAutofit/>
          </a:bodyPr>
          <a:lstStyle/>
          <a:p>
            <a:pPr lvl="0"/>
            <a:r>
              <a:rPr lang="en-US" sz="3600" b="1">
                <a:latin typeface="Calibri"/>
                <a:ea typeface="Calibri"/>
                <a:cs typeface="Calibri"/>
                <a:sym typeface="Calibri"/>
              </a:rPr>
              <a:t>C. </a:t>
            </a:r>
            <a:r>
              <a:rPr lang="en-US" sz="3600">
                <a:latin typeface="Times New Roman" panose="02020603050405020304" pitchFamily="18" charset="0"/>
                <a:cs typeface="Times New Roman" panose="02020603050405020304" pitchFamily="18" charset="0"/>
              </a:rPr>
              <a:t>Tài khoản ngân hàng bị mất tiền.</a:t>
            </a:r>
          </a:p>
        </p:txBody>
      </p:sp>
      <p:pic>
        <p:nvPicPr>
          <p:cNvPr id="122" name="Google Shape;122;p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179415" y="1319054"/>
            <a:ext cx="1024676" cy="1024676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Google Shape;118;p4"/>
          <p:cNvSpPr/>
          <p:nvPr/>
        </p:nvSpPr>
        <p:spPr>
          <a:xfrm>
            <a:off x="571468" y="4056687"/>
            <a:ext cx="10280309" cy="738436"/>
          </a:xfrm>
          <a:custGeom>
            <a:avLst/>
            <a:gdLst/>
            <a:ahLst/>
            <a:cxnLst/>
            <a:rect l="l" t="t" r="r" b="b"/>
            <a:pathLst>
              <a:path w="7625862" h="863460" extrusionOk="0">
                <a:moveTo>
                  <a:pt x="0" y="143913"/>
                </a:moveTo>
                <a:cubicBezTo>
                  <a:pt x="0" y="64432"/>
                  <a:pt x="64432" y="0"/>
                  <a:pt x="143913" y="0"/>
                </a:cubicBezTo>
                <a:lnTo>
                  <a:pt x="7481949" y="0"/>
                </a:lnTo>
                <a:cubicBezTo>
                  <a:pt x="7561430" y="0"/>
                  <a:pt x="7625862" y="64432"/>
                  <a:pt x="7625862" y="143913"/>
                </a:cubicBezTo>
                <a:lnTo>
                  <a:pt x="7625862" y="719547"/>
                </a:lnTo>
                <a:cubicBezTo>
                  <a:pt x="7625862" y="799028"/>
                  <a:pt x="7561430" y="863460"/>
                  <a:pt x="7481949" y="863460"/>
                </a:cubicBezTo>
                <a:lnTo>
                  <a:pt x="143913" y="863460"/>
                </a:lnTo>
                <a:cubicBezTo>
                  <a:pt x="64432" y="863460"/>
                  <a:pt x="0" y="799028"/>
                  <a:pt x="0" y="719547"/>
                </a:cubicBezTo>
                <a:lnTo>
                  <a:pt x="0" y="143913"/>
                </a:lnTo>
                <a:close/>
              </a:path>
            </a:pathLst>
          </a:custGeom>
          <a:solidFill>
            <a:schemeClr val="accent6">
              <a:lumMod val="40000"/>
              <a:lumOff val="60000"/>
            </a:schemeClr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179300" tIns="179300" rIns="179300" bIns="179300" anchor="ctr" anchorCtr="0">
            <a:noAutofit/>
          </a:bodyPr>
          <a:lstStyle/>
          <a:p>
            <a:pPr lvl="0"/>
            <a:r>
              <a:rPr lang="en-US" sz="3600" b="1">
                <a:latin typeface="Calibri"/>
                <a:ea typeface="Calibri"/>
                <a:cs typeface="Calibri"/>
                <a:sym typeface="Calibri"/>
              </a:rPr>
              <a:t>D. </a:t>
            </a:r>
            <a:r>
              <a:rPr lang="en-US" sz="3600">
                <a:latin typeface="Times New Roman" panose="02020603050405020304" pitchFamily="18" charset="0"/>
                <a:cs typeface="Times New Roman" panose="02020603050405020304" pitchFamily="18" charset="0"/>
              </a:rPr>
              <a:t>Bị bạn quen trên mạng lừa đảo.</a:t>
            </a:r>
          </a:p>
        </p:txBody>
      </p:sp>
      <p:sp>
        <p:nvSpPr>
          <p:cNvPr id="11" name="Google Shape;118;p4"/>
          <p:cNvSpPr/>
          <p:nvPr/>
        </p:nvSpPr>
        <p:spPr>
          <a:xfrm>
            <a:off x="571464" y="4927294"/>
            <a:ext cx="10372333" cy="750310"/>
          </a:xfrm>
          <a:custGeom>
            <a:avLst/>
            <a:gdLst/>
            <a:ahLst/>
            <a:cxnLst/>
            <a:rect l="l" t="t" r="r" b="b"/>
            <a:pathLst>
              <a:path w="7625862" h="863460" extrusionOk="0">
                <a:moveTo>
                  <a:pt x="0" y="143913"/>
                </a:moveTo>
                <a:cubicBezTo>
                  <a:pt x="0" y="64432"/>
                  <a:pt x="64432" y="0"/>
                  <a:pt x="143913" y="0"/>
                </a:cubicBezTo>
                <a:lnTo>
                  <a:pt x="7481949" y="0"/>
                </a:lnTo>
                <a:cubicBezTo>
                  <a:pt x="7561430" y="0"/>
                  <a:pt x="7625862" y="64432"/>
                  <a:pt x="7625862" y="143913"/>
                </a:cubicBezTo>
                <a:lnTo>
                  <a:pt x="7625862" y="719547"/>
                </a:lnTo>
                <a:cubicBezTo>
                  <a:pt x="7625862" y="799028"/>
                  <a:pt x="7561430" y="863460"/>
                  <a:pt x="7481949" y="863460"/>
                </a:cubicBezTo>
                <a:lnTo>
                  <a:pt x="143913" y="863460"/>
                </a:lnTo>
                <a:cubicBezTo>
                  <a:pt x="64432" y="863460"/>
                  <a:pt x="0" y="799028"/>
                  <a:pt x="0" y="719547"/>
                </a:cubicBezTo>
                <a:lnTo>
                  <a:pt x="0" y="143913"/>
                </a:ln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179300" tIns="179300" rIns="179300" bIns="179300" anchor="ctr" anchorCtr="0">
            <a:noAutofit/>
          </a:bodyPr>
          <a:lstStyle/>
          <a:p>
            <a:pPr lvl="0"/>
            <a:r>
              <a:rPr lang="en-US" sz="3600" b="1">
                <a:latin typeface="Calibri"/>
                <a:ea typeface="Calibri"/>
                <a:cs typeface="Calibri"/>
                <a:sym typeface="Calibri"/>
              </a:rPr>
              <a:t>E. </a:t>
            </a:r>
            <a:r>
              <a:rPr lang="en-US" sz="3600">
                <a:latin typeface="Times New Roman" panose="02020603050405020304" pitchFamily="18" charset="0"/>
                <a:cs typeface="Times New Roman" panose="02020603050405020304" pitchFamily="18" charset="0"/>
              </a:rPr>
              <a:t>Nghiện mạng xã hội, nghiện trò chơi trên mạng.</a:t>
            </a:r>
          </a:p>
        </p:txBody>
      </p:sp>
      <p:sp>
        <p:nvSpPr>
          <p:cNvPr id="12" name="Google Shape;118;p4"/>
          <p:cNvSpPr/>
          <p:nvPr/>
        </p:nvSpPr>
        <p:spPr>
          <a:xfrm>
            <a:off x="571466" y="5771733"/>
            <a:ext cx="10280308" cy="777204"/>
          </a:xfrm>
          <a:custGeom>
            <a:avLst/>
            <a:gdLst/>
            <a:ahLst/>
            <a:cxnLst/>
            <a:rect l="l" t="t" r="r" b="b"/>
            <a:pathLst>
              <a:path w="7625862" h="863460" extrusionOk="0">
                <a:moveTo>
                  <a:pt x="0" y="143913"/>
                </a:moveTo>
                <a:cubicBezTo>
                  <a:pt x="0" y="64432"/>
                  <a:pt x="64432" y="0"/>
                  <a:pt x="143913" y="0"/>
                </a:cubicBezTo>
                <a:lnTo>
                  <a:pt x="7481949" y="0"/>
                </a:lnTo>
                <a:cubicBezTo>
                  <a:pt x="7561430" y="0"/>
                  <a:pt x="7625862" y="64432"/>
                  <a:pt x="7625862" y="143913"/>
                </a:cubicBezTo>
                <a:lnTo>
                  <a:pt x="7625862" y="719547"/>
                </a:lnTo>
                <a:cubicBezTo>
                  <a:pt x="7625862" y="799028"/>
                  <a:pt x="7561430" y="863460"/>
                  <a:pt x="7481949" y="863460"/>
                </a:cubicBezTo>
                <a:lnTo>
                  <a:pt x="143913" y="863460"/>
                </a:lnTo>
                <a:cubicBezTo>
                  <a:pt x="64432" y="863460"/>
                  <a:pt x="0" y="799028"/>
                  <a:pt x="0" y="719547"/>
                </a:cubicBezTo>
                <a:lnTo>
                  <a:pt x="0" y="143913"/>
                </a:lnTo>
                <a:close/>
              </a:path>
            </a:pathLst>
          </a:custGeom>
          <a:solidFill>
            <a:schemeClr val="bg2">
              <a:lumMod val="75000"/>
            </a:schemeClr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179300" tIns="179300" rIns="179300" bIns="179300" anchor="ctr" anchorCtr="0">
            <a:noAutofit/>
          </a:bodyPr>
          <a:lstStyle/>
          <a:p>
            <a:pPr lvl="0"/>
            <a:r>
              <a:rPr lang="en-US" sz="3600" b="1">
                <a:latin typeface="Calibri"/>
                <a:ea typeface="Calibri"/>
                <a:cs typeface="Calibri"/>
                <a:sym typeface="Calibri"/>
              </a:rPr>
              <a:t>F. </a:t>
            </a:r>
            <a:r>
              <a:rPr lang="en-US" sz="3600">
                <a:latin typeface="Times New Roman" panose="02020603050405020304" pitchFamily="18" charset="0"/>
                <a:cs typeface="Times New Roman" panose="02020603050405020304" pitchFamily="18" charset="0"/>
              </a:rPr>
              <a:t>Hoàn thành chương trình học ngoại ngữ trực tuyến.</a:t>
            </a:r>
          </a:p>
        </p:txBody>
      </p:sp>
      <p:pic>
        <p:nvPicPr>
          <p:cNvPr id="13" name="Google Shape;122;p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003255" y="2283220"/>
            <a:ext cx="1024676" cy="1024676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Google Shape;122;p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994186" y="3068944"/>
            <a:ext cx="1024676" cy="1024676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Google Shape;122;p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793519" y="3879428"/>
            <a:ext cx="1024676" cy="1024676"/>
          </a:xfrm>
          <a:prstGeom prst="rect">
            <a:avLst/>
          </a:prstGeom>
          <a:noFill/>
          <a:ln>
            <a:noFill/>
          </a:ln>
        </p:spPr>
      </p:pic>
      <p:pic>
        <p:nvPicPr>
          <p:cNvPr id="16" name="Google Shape;122;p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078898" y="4699993"/>
            <a:ext cx="1024676" cy="1024676"/>
          </a:xfrm>
          <a:prstGeom prst="rect">
            <a:avLst/>
          </a:prstGeom>
          <a:noFill/>
          <a:ln>
            <a:noFill/>
          </a:ln>
        </p:spPr>
      </p:pic>
      <p:pic>
        <p:nvPicPr>
          <p:cNvPr id="121" name="Google Shape;121;p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611514" y="5729349"/>
            <a:ext cx="887519" cy="88751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8288811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2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2000"/>
                            </p:stCondLst>
                            <p:childTnLst>
                              <p:par>
                                <p:cTn id="46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2000"/>
                            </p:stCondLst>
                            <p:childTnLst>
                              <p:par>
                                <p:cTn id="55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2000"/>
                            </p:stCondLst>
                            <p:childTnLst>
                              <p:par>
                                <p:cTn id="64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2000"/>
                            </p:stCondLst>
                            <p:childTnLst>
                              <p:par>
                                <p:cTn id="73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2000"/>
                            </p:stCondLst>
                            <p:childTnLst>
                              <p:par>
                                <p:cTn id="8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3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0" dur="10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6" grpId="0" animBg="1"/>
      <p:bldP spid="117" grpId="0" animBg="1"/>
      <p:bldP spid="118" grpId="0" animBg="1"/>
      <p:bldP spid="10" grpId="0" animBg="1"/>
      <p:bldP spid="11" grpId="0" animBg="1"/>
      <p:bldP spid="12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 bwMode="auto">
          <a:xfrm>
            <a:off x="3207123" y="662203"/>
            <a:ext cx="6669740" cy="923330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5400" b="1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charset="0"/>
                <a:cs typeface="Arial" charset="0"/>
              </a:rPr>
              <a:t>VẬN DỤNG</a:t>
            </a:r>
          </a:p>
        </p:txBody>
      </p:sp>
      <p:sp>
        <p:nvSpPr>
          <p:cNvPr id="6" name="AutoShape 8"/>
          <p:cNvSpPr>
            <a:spLocks noChangeArrowheads="1"/>
          </p:cNvSpPr>
          <p:nvPr/>
        </p:nvSpPr>
        <p:spPr bwMode="gray">
          <a:xfrm>
            <a:off x="1075765" y="662205"/>
            <a:ext cx="10932459" cy="6188928"/>
          </a:xfrm>
          <a:prstGeom prst="roundRect">
            <a:avLst>
              <a:gd name="adj" fmla="val 50000"/>
            </a:avLst>
          </a:prstGeom>
          <a:noFill/>
          <a:ln w="57150" algn="ctr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990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17961" dir="13500000" algn="ctr" rotWithShape="0">
                    <a:srgbClr val="033B74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>
              <a:spcAft>
                <a:spcPts val="0"/>
              </a:spcAft>
            </a:pPr>
            <a:r>
              <a:rPr lang="en-US" sz="400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1. Em hãy đưa ra một số cách nhận diện lừa đảo trên mạng.</a:t>
            </a:r>
            <a:endParaRPr lang="en-US" sz="400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en-US" sz="400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2. Em sẽ làm gì khi phát hiện bạn bè hoặc người thân có nguy cơ bị hại khi truy cập mạng.</a:t>
            </a:r>
            <a:endParaRPr lang="en-US" sz="400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en-US" sz="400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3. Em nên làm gì để bảo vệ thông tin tài khoản cá nhân.</a:t>
            </a:r>
            <a:endParaRPr lang="en-US" sz="400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8013053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 bwMode="auto">
          <a:xfrm>
            <a:off x="259079" y="143693"/>
            <a:ext cx="11591108" cy="707886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4000" b="1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Bài 9: AN TOÀN THÔNG TIN TRÊN INTERNET</a:t>
            </a:r>
          </a:p>
        </p:txBody>
      </p:sp>
      <p:sp>
        <p:nvSpPr>
          <p:cNvPr id="6" name="Text Box 2"/>
          <p:cNvSpPr txBox="1">
            <a:spLocks noChangeArrowheads="1"/>
          </p:cNvSpPr>
          <p:nvPr/>
        </p:nvSpPr>
        <p:spPr bwMode="auto">
          <a:xfrm>
            <a:off x="2204296" y="870476"/>
            <a:ext cx="289560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3200" b="1">
                <a:solidFill>
                  <a:srgbClr val="000000"/>
                </a:solidFill>
              </a:rPr>
              <a:t>NỘI DUNG</a:t>
            </a:r>
            <a:endParaRPr lang="en-US" altLang="en-US" sz="3200" b="1"/>
          </a:p>
        </p:txBody>
      </p:sp>
      <p:sp>
        <p:nvSpPr>
          <p:cNvPr id="7" name="Line 3"/>
          <p:cNvSpPr>
            <a:spLocks noChangeShapeType="1"/>
          </p:cNvSpPr>
          <p:nvPr/>
        </p:nvSpPr>
        <p:spPr bwMode="auto">
          <a:xfrm>
            <a:off x="6697919" y="1017324"/>
            <a:ext cx="0" cy="5791200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" name="Text Box 4"/>
          <p:cNvSpPr txBox="1">
            <a:spLocks noChangeArrowheads="1"/>
          </p:cNvSpPr>
          <p:nvPr/>
        </p:nvSpPr>
        <p:spPr bwMode="auto">
          <a:xfrm>
            <a:off x="6786412" y="3392204"/>
            <a:ext cx="5405589" cy="34163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36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HƯỚNG DẪN VỀ NHÀ :</a:t>
            </a:r>
          </a:p>
          <a:p>
            <a:pPr eaLnBrk="1" hangingPunct="1">
              <a:buFontTx/>
              <a:buChar char="-"/>
            </a:pPr>
            <a:r>
              <a:rPr lang="en-US" altLang="en-US" sz="36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 bài, xem nội dung đã học.</a:t>
            </a:r>
          </a:p>
          <a:p>
            <a:pPr eaLnBrk="1" hangingPunct="1">
              <a:buFontTx/>
              <a:buChar char="-"/>
            </a:pPr>
            <a:r>
              <a:rPr lang="en-US" altLang="en-US" sz="36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Trả lời câu hỏi SGK </a:t>
            </a:r>
          </a:p>
          <a:p>
            <a:pPr eaLnBrk="1" hangingPunct="1">
              <a:buFontTx/>
              <a:buChar char="-"/>
            </a:pPr>
            <a:r>
              <a:rPr lang="en-US" altLang="en-US" sz="36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Xem trước nội dung bài học tiếp theo: </a:t>
            </a:r>
          </a:p>
        </p:txBody>
      </p:sp>
      <p:pic>
        <p:nvPicPr>
          <p:cNvPr id="9" name="Picture 5" descr="jlgbook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56282" y="1260726"/>
            <a:ext cx="2059516" cy="1647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AutoShape 6"/>
          <p:cNvSpPr>
            <a:spLocks noChangeArrowheads="1"/>
          </p:cNvSpPr>
          <p:nvPr/>
        </p:nvSpPr>
        <p:spPr bwMode="auto">
          <a:xfrm>
            <a:off x="7958669" y="873211"/>
            <a:ext cx="1050863" cy="1098409"/>
          </a:xfrm>
          <a:prstGeom prst="star32">
            <a:avLst>
              <a:gd name="adj" fmla="val 4259"/>
            </a:avLst>
          </a:prstGeom>
          <a:noFill/>
          <a:ln w="9525" algn="ctr">
            <a:solidFill>
              <a:srgbClr val="FFFF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rgbClr val="FFFFFF"/>
                    </a:gs>
                    <a:gs pos="100000">
                      <a:srgbClr val="FFFF00"/>
                    </a:gs>
                  </a:gsLst>
                  <a:path path="shape">
                    <a:fillToRect l="50000" t="50000" r="50000" b="50000"/>
                  </a:path>
                </a:gra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1" name="AutoShape 7"/>
          <p:cNvSpPr>
            <a:spLocks noChangeArrowheads="1"/>
          </p:cNvSpPr>
          <p:nvPr/>
        </p:nvSpPr>
        <p:spPr bwMode="gray">
          <a:xfrm>
            <a:off x="946196" y="3283616"/>
            <a:ext cx="5537141" cy="2345734"/>
          </a:xfrm>
          <a:prstGeom prst="roundRect">
            <a:avLst>
              <a:gd name="adj" fmla="val 50000"/>
            </a:avLst>
          </a:prstGeom>
          <a:noFill/>
          <a:ln w="57150" algn="ctr">
            <a:solidFill>
              <a:srgbClr val="FF99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76200" dir="10800000" kx="-3284103" algn="b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>
              <a:spcBef>
                <a:spcPct val="20000"/>
              </a:spcBef>
            </a:pPr>
            <a:r>
              <a:rPr lang="en-US" altLang="en-US" sz="3200" b="1">
                <a:solidFill>
                  <a:srgbClr val="CC00FF"/>
                </a:solidFill>
                <a:cs typeface="Times New Roman" panose="02020603050405020304" pitchFamily="18" charset="0"/>
              </a:rPr>
              <a:t>2. </a:t>
            </a:r>
            <a:r>
              <a:rPr lang="nl-NL" altLang="en-US" sz="3200" b="1"/>
              <a:t>Một số quy tắc </a:t>
            </a:r>
          </a:p>
          <a:p>
            <a:pPr algn="just">
              <a:spcBef>
                <a:spcPct val="20000"/>
              </a:spcBef>
            </a:pPr>
            <a:r>
              <a:rPr lang="nl-NL" altLang="en-US" sz="3200" b="1"/>
              <a:t>an toàn khi sử dụng </a:t>
            </a:r>
            <a:r>
              <a:rPr lang="en-US" altLang="en-US" sz="3200" b="1"/>
              <a:t>Internet.</a:t>
            </a:r>
            <a:endParaRPr lang="nl-NL" altLang="en-US" sz="3200" b="1"/>
          </a:p>
        </p:txBody>
      </p:sp>
      <p:sp>
        <p:nvSpPr>
          <p:cNvPr id="12" name="AutoShape 8"/>
          <p:cNvSpPr>
            <a:spLocks noChangeArrowheads="1"/>
          </p:cNvSpPr>
          <p:nvPr/>
        </p:nvSpPr>
        <p:spPr bwMode="gray">
          <a:xfrm>
            <a:off x="848915" y="1628546"/>
            <a:ext cx="5793935" cy="1514773"/>
          </a:xfrm>
          <a:prstGeom prst="roundRect">
            <a:avLst>
              <a:gd name="adj" fmla="val 50000"/>
            </a:avLst>
          </a:prstGeom>
          <a:noFill/>
          <a:ln w="57150" algn="ctr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990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17961" dir="13500000" algn="ctr" rotWithShape="0">
                    <a:srgbClr val="033B74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>
              <a:spcBef>
                <a:spcPct val="20000"/>
              </a:spcBef>
            </a:pPr>
            <a:r>
              <a:rPr lang="en-US" altLang="en-US" sz="3200" b="1">
                <a:solidFill>
                  <a:srgbClr val="FF3300"/>
                </a:solidFill>
                <a:cs typeface="Times New Roman" panose="02020603050405020304" pitchFamily="18" charset="0"/>
              </a:rPr>
              <a:t>1. </a:t>
            </a:r>
            <a:r>
              <a:rPr lang="en-US" altLang="en-US" sz="3200" b="1">
                <a:solidFill>
                  <a:srgbClr val="009900"/>
                </a:solidFill>
                <a:cs typeface="Times New Roman" panose="02020603050405020304" pitchFamily="18" charset="0"/>
              </a:rPr>
              <a:t>Tác hại và nguy cơ sử dụng </a:t>
            </a:r>
            <a:r>
              <a:rPr lang="en-US" altLang="en-US" sz="3200" b="1">
                <a:solidFill>
                  <a:srgbClr val="009900"/>
                </a:solidFill>
              </a:rPr>
              <a:t>Internet</a:t>
            </a:r>
            <a:r>
              <a:rPr lang="nl-NL" altLang="en-US" sz="3200" b="1">
                <a:solidFill>
                  <a:srgbClr val="009900"/>
                </a:solidFill>
              </a:rPr>
              <a:t>?</a:t>
            </a:r>
          </a:p>
        </p:txBody>
      </p:sp>
      <p:grpSp>
        <p:nvGrpSpPr>
          <p:cNvPr id="13" name="Group 9"/>
          <p:cNvGrpSpPr>
            <a:grpSpLocks/>
          </p:cNvGrpSpPr>
          <p:nvPr/>
        </p:nvGrpSpPr>
        <p:grpSpPr bwMode="auto">
          <a:xfrm>
            <a:off x="180575" y="2185060"/>
            <a:ext cx="609600" cy="604837"/>
            <a:chOff x="2078" y="1680"/>
            <a:chExt cx="1615" cy="1615"/>
          </a:xfrm>
        </p:grpSpPr>
        <p:sp>
          <p:nvSpPr>
            <p:cNvPr id="14" name="Oval 10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5715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76200" dir="10800000" kx="-3284103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5" name="Oval 11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76200" dir="10800000" kx="-3284103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6" name="Oval 12"/>
            <p:cNvSpPr>
              <a:spLocks noChangeArrowheads="1"/>
            </p:cNvSpPr>
            <p:nvPr/>
          </p:nvSpPr>
          <p:spPr bwMode="gray">
            <a:xfrm>
              <a:off x="2255" y="1796"/>
              <a:ext cx="688" cy="1387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eaLnBrk="1" hangingPunct="1"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7" name="Oval 13"/>
            <p:cNvSpPr>
              <a:spLocks noChangeArrowheads="1"/>
            </p:cNvSpPr>
            <p:nvPr/>
          </p:nvSpPr>
          <p:spPr bwMode="gray">
            <a:xfrm>
              <a:off x="2254" y="1795"/>
              <a:ext cx="688" cy="1387"/>
            </a:xfrm>
            <a:prstGeom prst="ellipse">
              <a:avLst/>
            </a:prstGeom>
            <a:gradFill rotWithShape="1">
              <a:gsLst>
                <a:gs pos="0">
                  <a:srgbClr val="000000"/>
                </a:gs>
                <a:gs pos="100000">
                  <a:srgbClr val="FFCC00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8" name="Oval 14"/>
            <p:cNvSpPr>
              <a:spLocks noChangeArrowheads="1"/>
            </p:cNvSpPr>
            <p:nvPr/>
          </p:nvSpPr>
          <p:spPr bwMode="gray">
            <a:xfrm>
              <a:off x="2339" y="1795"/>
              <a:ext cx="1093" cy="1387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eaLnBrk="1" hangingPunct="1"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9" name="Oval 15"/>
            <p:cNvSpPr>
              <a:spLocks noChangeArrowheads="1"/>
            </p:cNvSpPr>
            <p:nvPr/>
          </p:nvSpPr>
          <p:spPr bwMode="gray">
            <a:xfrm>
              <a:off x="2337" y="1795"/>
              <a:ext cx="1096" cy="1387"/>
            </a:xfrm>
            <a:prstGeom prst="ellipse">
              <a:avLst/>
            </a:prstGeom>
            <a:gradFill rotWithShape="1">
              <a:gsLst>
                <a:gs pos="0">
                  <a:srgbClr val="FFCC00"/>
                </a:gs>
                <a:gs pos="100000">
                  <a:srgbClr val="7C6300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</p:grpSp>
      <p:grpSp>
        <p:nvGrpSpPr>
          <p:cNvPr id="20" name="Group 16"/>
          <p:cNvGrpSpPr>
            <a:grpSpLocks/>
          </p:cNvGrpSpPr>
          <p:nvPr/>
        </p:nvGrpSpPr>
        <p:grpSpPr bwMode="auto">
          <a:xfrm>
            <a:off x="245187" y="4218515"/>
            <a:ext cx="609600" cy="604838"/>
            <a:chOff x="2078" y="1680"/>
            <a:chExt cx="1615" cy="1615"/>
          </a:xfrm>
        </p:grpSpPr>
        <p:sp>
          <p:nvSpPr>
            <p:cNvPr id="21" name="Oval 17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5715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76200" dir="10800000" kx="-3284103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22" name="Oval 18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76200" dir="10800000" kx="-3284103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23" name="Oval 19"/>
            <p:cNvSpPr>
              <a:spLocks noChangeArrowheads="1"/>
            </p:cNvSpPr>
            <p:nvPr/>
          </p:nvSpPr>
          <p:spPr bwMode="gray">
            <a:xfrm>
              <a:off x="2255" y="1796"/>
              <a:ext cx="688" cy="1387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eaLnBrk="1" hangingPunct="1"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24" name="Oval 20"/>
            <p:cNvSpPr>
              <a:spLocks noChangeArrowheads="1"/>
            </p:cNvSpPr>
            <p:nvPr/>
          </p:nvSpPr>
          <p:spPr bwMode="gray">
            <a:xfrm>
              <a:off x="2254" y="1795"/>
              <a:ext cx="688" cy="1387"/>
            </a:xfrm>
            <a:prstGeom prst="ellipse">
              <a:avLst/>
            </a:prstGeom>
            <a:gradFill rotWithShape="1">
              <a:gsLst>
                <a:gs pos="0">
                  <a:srgbClr val="21B3E1"/>
                </a:gs>
                <a:gs pos="100000">
                  <a:srgbClr val="0F5368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25" name="Oval 21"/>
            <p:cNvSpPr>
              <a:spLocks noChangeArrowheads="1"/>
            </p:cNvSpPr>
            <p:nvPr/>
          </p:nvSpPr>
          <p:spPr bwMode="gray">
            <a:xfrm>
              <a:off x="2339" y="1795"/>
              <a:ext cx="1093" cy="1387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eaLnBrk="1" hangingPunct="1"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26" name="Oval 22"/>
            <p:cNvSpPr>
              <a:spLocks noChangeArrowheads="1"/>
            </p:cNvSpPr>
            <p:nvPr/>
          </p:nvSpPr>
          <p:spPr bwMode="gray">
            <a:xfrm>
              <a:off x="2337" y="1795"/>
              <a:ext cx="1096" cy="1387"/>
            </a:xfrm>
            <a:prstGeom prst="ellipse">
              <a:avLst/>
            </a:prstGeom>
            <a:gradFill rotWithShape="1">
              <a:gsLst>
                <a:gs pos="0">
                  <a:srgbClr val="21B3E1"/>
                </a:gs>
                <a:gs pos="100000">
                  <a:srgbClr val="10576D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</p:grpSp>
      <p:sp>
        <p:nvSpPr>
          <p:cNvPr id="27" name="AutoShape 23"/>
          <p:cNvSpPr>
            <a:spLocks noChangeArrowheads="1"/>
          </p:cNvSpPr>
          <p:nvPr/>
        </p:nvSpPr>
        <p:spPr bwMode="gray">
          <a:xfrm>
            <a:off x="986322" y="5813563"/>
            <a:ext cx="5497017" cy="822305"/>
          </a:xfrm>
          <a:prstGeom prst="roundRect">
            <a:avLst>
              <a:gd name="adj" fmla="val 50000"/>
            </a:avLst>
          </a:prstGeom>
          <a:noFill/>
          <a:ln w="57150" algn="ctr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76200" dir="10800000" kx="-3284103" algn="b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>
              <a:spcBef>
                <a:spcPct val="20000"/>
              </a:spcBef>
            </a:pPr>
            <a:r>
              <a:rPr lang="en-US" altLang="en-US" sz="3200" b="1">
                <a:solidFill>
                  <a:srgbClr val="FF0000"/>
                </a:solidFill>
                <a:cs typeface="Times New Roman" panose="02020603050405020304" pitchFamily="18" charset="0"/>
              </a:rPr>
              <a:t>3. </a:t>
            </a:r>
            <a:r>
              <a:rPr lang="en-US" altLang="en-US" sz="3200" b="1">
                <a:solidFill>
                  <a:srgbClr val="FF0066"/>
                </a:solidFill>
              </a:rPr>
              <a:t>An toàn thông tin.</a:t>
            </a:r>
          </a:p>
        </p:txBody>
      </p:sp>
      <p:grpSp>
        <p:nvGrpSpPr>
          <p:cNvPr id="28" name="Group 24"/>
          <p:cNvGrpSpPr>
            <a:grpSpLocks/>
          </p:cNvGrpSpPr>
          <p:nvPr/>
        </p:nvGrpSpPr>
        <p:grpSpPr bwMode="auto">
          <a:xfrm>
            <a:off x="352073" y="5896285"/>
            <a:ext cx="609600" cy="539453"/>
            <a:chOff x="2078" y="1794"/>
            <a:chExt cx="1615" cy="1389"/>
          </a:xfrm>
        </p:grpSpPr>
        <p:sp>
          <p:nvSpPr>
            <p:cNvPr id="29" name="Oval 25"/>
            <p:cNvSpPr>
              <a:spLocks noChangeArrowheads="1"/>
            </p:cNvSpPr>
            <p:nvPr/>
          </p:nvSpPr>
          <p:spPr bwMode="gray">
            <a:xfrm>
              <a:off x="2078" y="1794"/>
              <a:ext cx="1615" cy="1387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5715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76200" dir="10800000" kx="-3284103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30" name="Oval 26"/>
            <p:cNvSpPr>
              <a:spLocks noChangeArrowheads="1"/>
            </p:cNvSpPr>
            <p:nvPr/>
          </p:nvSpPr>
          <p:spPr bwMode="gray">
            <a:xfrm>
              <a:off x="2170" y="1817"/>
              <a:ext cx="1430" cy="1337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76200" dir="10800000" kx="-3284103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31" name="Oval 27"/>
            <p:cNvSpPr>
              <a:spLocks noChangeArrowheads="1"/>
            </p:cNvSpPr>
            <p:nvPr/>
          </p:nvSpPr>
          <p:spPr bwMode="gray">
            <a:xfrm>
              <a:off x="2255" y="1796"/>
              <a:ext cx="1262" cy="1387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eaLnBrk="1" hangingPunct="1"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32" name="Oval 28"/>
            <p:cNvSpPr>
              <a:spLocks noChangeArrowheads="1"/>
            </p:cNvSpPr>
            <p:nvPr/>
          </p:nvSpPr>
          <p:spPr bwMode="gray">
            <a:xfrm>
              <a:off x="2254" y="1795"/>
              <a:ext cx="1262" cy="1387"/>
            </a:xfrm>
            <a:prstGeom prst="ellipse">
              <a:avLst/>
            </a:prstGeom>
            <a:gradFill rotWithShape="1">
              <a:gsLst>
                <a:gs pos="0">
                  <a:srgbClr val="21B3E1"/>
                </a:gs>
                <a:gs pos="100000">
                  <a:srgbClr val="0F5368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33" name="Oval 29"/>
            <p:cNvSpPr>
              <a:spLocks noChangeArrowheads="1"/>
            </p:cNvSpPr>
            <p:nvPr/>
          </p:nvSpPr>
          <p:spPr bwMode="gray">
            <a:xfrm>
              <a:off x="2339" y="1795"/>
              <a:ext cx="1093" cy="1387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eaLnBrk="1" hangingPunct="1"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34" name="Oval 30"/>
            <p:cNvSpPr>
              <a:spLocks noChangeArrowheads="1"/>
            </p:cNvSpPr>
            <p:nvPr/>
          </p:nvSpPr>
          <p:spPr bwMode="gray">
            <a:xfrm>
              <a:off x="2337" y="1795"/>
              <a:ext cx="1096" cy="1387"/>
            </a:xfrm>
            <a:prstGeom prst="ellipse">
              <a:avLst/>
            </a:prstGeom>
            <a:gradFill rotWithShape="1">
              <a:gsLst>
                <a:gs pos="0">
                  <a:srgbClr val="FFCC99"/>
                </a:gs>
                <a:gs pos="100000">
                  <a:srgbClr val="82684E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23989539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387" t="42478" r="6689" b="38515"/>
          <a:stretch/>
        </p:blipFill>
        <p:spPr bwMode="auto">
          <a:xfrm>
            <a:off x="4547927" y="3025990"/>
            <a:ext cx="3986924" cy="36209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Google Shape;93;p2"/>
          <p:cNvSpPr/>
          <p:nvPr/>
        </p:nvSpPr>
        <p:spPr>
          <a:xfrm>
            <a:off x="2648731" y="1998630"/>
            <a:ext cx="7785316" cy="1240960"/>
          </a:xfrm>
          <a:prstGeom prst="roundRect">
            <a:avLst>
              <a:gd name="adj" fmla="val 16667"/>
            </a:avLst>
          </a:prstGeom>
          <a:solidFill>
            <a:srgbClr val="00FF00">
              <a:alpha val="78823"/>
            </a:srgbClr>
          </a:solidFill>
          <a:ln w="12700" cap="flat" cmpd="sng">
            <a:solidFill>
              <a:srgbClr val="42719B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>
                <a:solidFill>
                  <a:srgbClr val="00206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Tiểu phẩm</a:t>
            </a: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>
                <a:solidFill>
                  <a:srgbClr val="00206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(Tình huống nêu trong SGK)</a:t>
            </a:r>
            <a:endParaRPr sz="3600" b="0" i="0" u="none" strike="noStrike" cap="none">
              <a:solidFill>
                <a:srgbClr val="FF0000"/>
              </a:solidFill>
              <a:latin typeface="Times New Roman" panose="02020603050405020304" pitchFamily="18" charset="0"/>
              <a:ea typeface="Calibri"/>
              <a:cs typeface="Times New Roman" panose="02020603050405020304" pitchFamily="18" charset="0"/>
              <a:sym typeface="Calibri"/>
            </a:endParaRPr>
          </a:p>
        </p:txBody>
      </p:sp>
      <p:sp>
        <p:nvSpPr>
          <p:cNvPr id="7" name="Rectangle 6"/>
          <p:cNvSpPr/>
          <p:nvPr/>
        </p:nvSpPr>
        <p:spPr bwMode="auto">
          <a:xfrm>
            <a:off x="3206519" y="561622"/>
            <a:ext cx="6669740" cy="923330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5400" b="1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charset="0"/>
                <a:cs typeface="Arial" charset="0"/>
              </a:rPr>
              <a:t>KHỞI ĐỘNG</a:t>
            </a:r>
          </a:p>
        </p:txBody>
      </p:sp>
    </p:spTree>
    <p:extLst>
      <p:ext uri="{BB962C8B-B14F-4D97-AF65-F5344CB8AC3E}">
        <p14:creationId xmlns:p14="http://schemas.microsoft.com/office/powerpoint/2010/main" val="41612055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115276"/>
            <a:ext cx="11403875" cy="57427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287611" y="151678"/>
            <a:ext cx="1153873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32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Nêu các nguy cơ gây hại người sử dụng Internet có thể gặp phải?</a:t>
            </a:r>
            <a:endParaRPr lang="en-US" sz="320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667267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>
            <a:spLocks noChangeArrowheads="1"/>
          </p:cNvSpPr>
          <p:nvPr/>
        </p:nvSpPr>
        <p:spPr bwMode="ltGray">
          <a:xfrm rot="5400000">
            <a:off x="-903287" y="1506537"/>
            <a:ext cx="4824413" cy="4541839"/>
          </a:xfrm>
          <a:custGeom>
            <a:avLst/>
            <a:gdLst>
              <a:gd name="G0" fmla="+- 10478 0 0"/>
              <a:gd name="G1" fmla="+- -11739500 0 0"/>
              <a:gd name="G2" fmla="+- 0 0 -11739500"/>
              <a:gd name="T0" fmla="*/ 0 256 1"/>
              <a:gd name="T1" fmla="*/ 180 256 1"/>
              <a:gd name="G3" fmla="+- -11739500 T0 T1"/>
              <a:gd name="T2" fmla="*/ 0 256 1"/>
              <a:gd name="T3" fmla="*/ 90 256 1"/>
              <a:gd name="G4" fmla="+- -11739500 T2 T3"/>
              <a:gd name="G5" fmla="*/ G4 2 1"/>
              <a:gd name="T4" fmla="*/ 90 256 1"/>
              <a:gd name="T5" fmla="*/ 0 256 1"/>
              <a:gd name="G6" fmla="+- -11739500 T4 T5"/>
              <a:gd name="G7" fmla="*/ G6 2 1"/>
              <a:gd name="G8" fmla="abs -11739500"/>
              <a:gd name="T6" fmla="*/ 0 256 1"/>
              <a:gd name="T7" fmla="*/ 90 256 1"/>
              <a:gd name="G9" fmla="+- G8 T6 T7"/>
              <a:gd name="G10" fmla="?: G9 G7 G5"/>
              <a:gd name="T8" fmla="*/ 0 256 1"/>
              <a:gd name="T9" fmla="*/ 360 256 1"/>
              <a:gd name="G11" fmla="+- G10 T8 T9"/>
              <a:gd name="G12" fmla="?: G10 G11 G10"/>
              <a:gd name="T10" fmla="*/ 0 256 1"/>
              <a:gd name="T11" fmla="*/ 360 256 1"/>
              <a:gd name="G13" fmla="+- G12 T10 T11"/>
              <a:gd name="G14" fmla="?: G12 G13 G12"/>
              <a:gd name="G15" fmla="+- 0 0 G14"/>
              <a:gd name="G16" fmla="+- 10800 0 0"/>
              <a:gd name="G17" fmla="+- 10800 0 10478"/>
              <a:gd name="G18" fmla="*/ 10478 1 2"/>
              <a:gd name="G19" fmla="+- G18 5400 0"/>
              <a:gd name="G20" fmla="cos G19 -11739500"/>
              <a:gd name="G21" fmla="sin G19 -11739500"/>
              <a:gd name="G22" fmla="+- G20 10800 0"/>
              <a:gd name="G23" fmla="+- G21 10800 0"/>
              <a:gd name="G24" fmla="+- 10800 0 G20"/>
              <a:gd name="G25" fmla="+- 10478 10800 0"/>
              <a:gd name="G26" fmla="?: G9 G17 G25"/>
              <a:gd name="G27" fmla="?: G9 0 21600"/>
              <a:gd name="G28" fmla="cos 10800 -11739500"/>
              <a:gd name="G29" fmla="sin 10800 -11739500"/>
              <a:gd name="G30" fmla="sin 10478 -11739500"/>
              <a:gd name="G31" fmla="+- G28 10800 0"/>
              <a:gd name="G32" fmla="+- G29 10800 0"/>
              <a:gd name="G33" fmla="+- G30 10800 0"/>
              <a:gd name="G34" fmla="?: G4 0 G31"/>
              <a:gd name="G35" fmla="?: -11739500 G34 0"/>
              <a:gd name="G36" fmla="?: G6 G35 G31"/>
              <a:gd name="G37" fmla="+- 21600 0 G36"/>
              <a:gd name="G38" fmla="?: G4 0 G33"/>
              <a:gd name="G39" fmla="?: -11739500 G38 G32"/>
              <a:gd name="G40" fmla="?: G6 G39 0"/>
              <a:gd name="G41" fmla="?: G4 G32 21600"/>
              <a:gd name="G42" fmla="?: G6 G41 G33"/>
              <a:gd name="T12" fmla="*/ 10800 w 21600"/>
              <a:gd name="T13" fmla="*/ 0 h 21600"/>
              <a:gd name="T14" fmla="*/ 162 w 21600"/>
              <a:gd name="T15" fmla="*/ 10638 h 21600"/>
              <a:gd name="T16" fmla="*/ 10800 w 21600"/>
              <a:gd name="T17" fmla="*/ 322 h 21600"/>
              <a:gd name="T18" fmla="*/ 21438 w 21600"/>
              <a:gd name="T19" fmla="*/ 10638 h 21600"/>
              <a:gd name="T20" fmla="*/ G36 w 21600"/>
              <a:gd name="T21" fmla="*/ G40 h 21600"/>
              <a:gd name="T22" fmla="*/ G37 w 21600"/>
              <a:gd name="T23" fmla="*/ G42 h 21600"/>
            </a:gdLst>
            <a:ahLst/>
            <a:cxnLst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T20" t="T21" r="T22" b="T23"/>
            <a:pathLst>
              <a:path w="21600" h="21600">
                <a:moveTo>
                  <a:pt x="323" y="10641"/>
                </a:moveTo>
                <a:cubicBezTo>
                  <a:pt x="410" y="4916"/>
                  <a:pt x="5075" y="322"/>
                  <a:pt x="10800" y="322"/>
                </a:cubicBezTo>
                <a:cubicBezTo>
                  <a:pt x="16524" y="322"/>
                  <a:pt x="21189" y="4916"/>
                  <a:pt x="21276" y="10641"/>
                </a:cubicBezTo>
                <a:lnTo>
                  <a:pt x="21598" y="10636"/>
                </a:lnTo>
                <a:cubicBezTo>
                  <a:pt x="21509" y="4736"/>
                  <a:pt x="16700" y="0"/>
                  <a:pt x="10799" y="0"/>
                </a:cubicBezTo>
                <a:cubicBezTo>
                  <a:pt x="4899" y="0"/>
                  <a:pt x="90" y="4736"/>
                  <a:pt x="1" y="10636"/>
                </a:cubicBezTo>
                <a:close/>
              </a:path>
            </a:pathLst>
          </a:custGeom>
          <a:gradFill rotWithShape="1">
            <a:gsLst>
              <a:gs pos="0">
                <a:schemeClr val="bg2">
                  <a:gamma/>
                  <a:tint val="45490"/>
                  <a:invGamma/>
                </a:schemeClr>
              </a:gs>
              <a:gs pos="50000">
                <a:schemeClr val="bg2"/>
              </a:gs>
              <a:gs pos="100000">
                <a:schemeClr val="bg2">
                  <a:gamma/>
                  <a:tint val="45490"/>
                  <a:invGamma/>
                </a:schemeClr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76200" dir="10800000" kx="-3284103" algn="b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defRPr/>
            </a:pPr>
            <a:endParaRPr lang="en-US">
              <a:cs typeface="+mn-cs"/>
            </a:endParaRPr>
          </a:p>
        </p:txBody>
      </p:sp>
      <p:sp>
        <p:nvSpPr>
          <p:cNvPr id="3" name="AutoShape 3"/>
          <p:cNvSpPr>
            <a:spLocks noChangeArrowheads="1"/>
          </p:cNvSpPr>
          <p:nvPr/>
        </p:nvSpPr>
        <p:spPr bwMode="ltGray">
          <a:xfrm rot="5400000" flipH="1">
            <a:off x="-522288" y="1887540"/>
            <a:ext cx="4032250" cy="3749675"/>
          </a:xfrm>
          <a:custGeom>
            <a:avLst/>
            <a:gdLst>
              <a:gd name="G0" fmla="+- 56 0 0"/>
              <a:gd name="G1" fmla="+- 11796480 0 0"/>
              <a:gd name="G2" fmla="+- 0 0 11796480"/>
              <a:gd name="T0" fmla="*/ 0 256 1"/>
              <a:gd name="T1" fmla="*/ 180 256 1"/>
              <a:gd name="G3" fmla="+- 11796480 T0 T1"/>
              <a:gd name="T2" fmla="*/ 0 256 1"/>
              <a:gd name="T3" fmla="*/ 90 256 1"/>
              <a:gd name="G4" fmla="+- 11796480 T2 T3"/>
              <a:gd name="G5" fmla="*/ G4 2 1"/>
              <a:gd name="T4" fmla="*/ 90 256 1"/>
              <a:gd name="T5" fmla="*/ 0 256 1"/>
              <a:gd name="G6" fmla="+- 11796480 T4 T5"/>
              <a:gd name="G7" fmla="*/ G6 2 1"/>
              <a:gd name="G8" fmla="abs 11796480"/>
              <a:gd name="T6" fmla="*/ 0 256 1"/>
              <a:gd name="T7" fmla="*/ 90 256 1"/>
              <a:gd name="G9" fmla="+- G8 T6 T7"/>
              <a:gd name="G10" fmla="?: G9 G7 G5"/>
              <a:gd name="T8" fmla="*/ 0 256 1"/>
              <a:gd name="T9" fmla="*/ 360 256 1"/>
              <a:gd name="G11" fmla="+- G10 T8 T9"/>
              <a:gd name="G12" fmla="?: G10 G11 G10"/>
              <a:gd name="T10" fmla="*/ 0 256 1"/>
              <a:gd name="T11" fmla="*/ 360 256 1"/>
              <a:gd name="G13" fmla="+- G12 T10 T11"/>
              <a:gd name="G14" fmla="?: G12 G13 G12"/>
              <a:gd name="G15" fmla="+- 0 0 G14"/>
              <a:gd name="G16" fmla="+- 10800 0 0"/>
              <a:gd name="G17" fmla="+- 10800 0 56"/>
              <a:gd name="G18" fmla="*/ 56 1 2"/>
              <a:gd name="G19" fmla="+- G18 5400 0"/>
              <a:gd name="G20" fmla="cos G19 11796480"/>
              <a:gd name="G21" fmla="sin G19 11796480"/>
              <a:gd name="G22" fmla="+- G20 10800 0"/>
              <a:gd name="G23" fmla="+- G21 10800 0"/>
              <a:gd name="G24" fmla="+- 10800 0 G20"/>
              <a:gd name="G25" fmla="+- 56 10800 0"/>
              <a:gd name="G26" fmla="?: G9 G17 G25"/>
              <a:gd name="G27" fmla="?: G9 0 21600"/>
              <a:gd name="G28" fmla="cos 10800 11796480"/>
              <a:gd name="G29" fmla="sin 10800 11796480"/>
              <a:gd name="G30" fmla="sin 56 11796480"/>
              <a:gd name="G31" fmla="+- G28 10800 0"/>
              <a:gd name="G32" fmla="+- G29 10800 0"/>
              <a:gd name="G33" fmla="+- G30 10800 0"/>
              <a:gd name="G34" fmla="?: G4 0 G31"/>
              <a:gd name="G35" fmla="?: 11796480 G34 0"/>
              <a:gd name="G36" fmla="?: G6 G35 G31"/>
              <a:gd name="G37" fmla="+- 21600 0 G36"/>
              <a:gd name="G38" fmla="?: G4 0 G33"/>
              <a:gd name="G39" fmla="?: 11796480 G38 G32"/>
              <a:gd name="G40" fmla="?: G6 G39 0"/>
              <a:gd name="G41" fmla="?: G4 G32 21600"/>
              <a:gd name="G42" fmla="?: G6 G41 G33"/>
              <a:gd name="T12" fmla="*/ 10800 w 21600"/>
              <a:gd name="T13" fmla="*/ 0 h 21600"/>
              <a:gd name="T14" fmla="*/ 5372 w 21600"/>
              <a:gd name="T15" fmla="*/ 10800 h 21600"/>
              <a:gd name="T16" fmla="*/ 10800 w 21600"/>
              <a:gd name="T17" fmla="*/ 10744 h 21600"/>
              <a:gd name="T18" fmla="*/ 16228 w 21600"/>
              <a:gd name="T19" fmla="*/ 10800 h 21600"/>
              <a:gd name="T20" fmla="*/ G36 w 21600"/>
              <a:gd name="T21" fmla="*/ G40 h 21600"/>
              <a:gd name="T22" fmla="*/ G37 w 21600"/>
              <a:gd name="T23" fmla="*/ G42 h 21600"/>
            </a:gdLst>
            <a:ahLst/>
            <a:cxnLst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T20" t="T21" r="T22" b="T23"/>
            <a:pathLst>
              <a:path w="21600" h="21600">
                <a:moveTo>
                  <a:pt x="10744" y="10800"/>
                </a:moveTo>
                <a:cubicBezTo>
                  <a:pt x="10744" y="10769"/>
                  <a:pt x="10769" y="10744"/>
                  <a:pt x="10800" y="10744"/>
                </a:cubicBezTo>
                <a:cubicBezTo>
                  <a:pt x="10830" y="10744"/>
                  <a:pt x="10855" y="10769"/>
                  <a:pt x="10855" y="10799"/>
                </a:cubicBezTo>
                <a:lnTo>
                  <a:pt x="21600" y="10800"/>
                </a:lnTo>
                <a:cubicBezTo>
                  <a:pt x="21600" y="4835"/>
                  <a:pt x="16764" y="0"/>
                  <a:pt x="10800" y="0"/>
                </a:cubicBezTo>
                <a:cubicBezTo>
                  <a:pt x="4835" y="0"/>
                  <a:pt x="0" y="4835"/>
                  <a:pt x="0" y="10800"/>
                </a:cubicBezTo>
                <a:close/>
              </a:path>
            </a:pathLst>
          </a:custGeom>
          <a:gradFill rotWithShape="1">
            <a:gsLst>
              <a:gs pos="0">
                <a:schemeClr val="hlink">
                  <a:alpha val="36000"/>
                </a:schemeClr>
              </a:gs>
              <a:gs pos="100000">
                <a:schemeClr val="hlink">
                  <a:gamma/>
                  <a:tint val="33725"/>
                  <a:invGamma/>
                </a:scheme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defRPr/>
            </a:pPr>
            <a:endParaRPr lang="en-US">
              <a:cs typeface="+mn-cs"/>
            </a:endParaRPr>
          </a:p>
        </p:txBody>
      </p:sp>
      <p:sp>
        <p:nvSpPr>
          <p:cNvPr id="24580" name="AutoShape 4"/>
          <p:cNvSpPr>
            <a:spLocks noChangeArrowheads="1"/>
          </p:cNvSpPr>
          <p:nvPr/>
        </p:nvSpPr>
        <p:spPr bwMode="gray">
          <a:xfrm>
            <a:off x="3779839" y="3252443"/>
            <a:ext cx="7127648" cy="1341656"/>
          </a:xfrm>
          <a:prstGeom prst="roundRect">
            <a:avLst>
              <a:gd name="adj" fmla="val 50000"/>
            </a:avLst>
          </a:prstGeom>
          <a:noFill/>
          <a:ln w="57150" algn="ctr">
            <a:solidFill>
              <a:srgbClr val="FF99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76200" dir="10800000" kx="-3284103" algn="b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>
              <a:spcBef>
                <a:spcPct val="20000"/>
              </a:spcBef>
            </a:pPr>
            <a:r>
              <a:rPr lang="en-US" altLang="en-US" sz="2800" b="1">
                <a:solidFill>
                  <a:srgbClr val="CC00FF"/>
                </a:solidFill>
                <a:cs typeface="Times New Roman" panose="02020603050405020304" pitchFamily="18" charset="0"/>
              </a:rPr>
              <a:t>2. </a:t>
            </a:r>
            <a:r>
              <a:rPr lang="nl-NL" altLang="en-US" sz="2800" b="1"/>
              <a:t>Một số quy tắc an toàn khi sử dụng </a:t>
            </a:r>
            <a:r>
              <a:rPr lang="en-US" altLang="en-US" sz="2800" b="1"/>
              <a:t>Internet.</a:t>
            </a:r>
            <a:endParaRPr lang="nl-NL" altLang="en-US" sz="2800" b="1"/>
          </a:p>
        </p:txBody>
      </p:sp>
      <p:sp>
        <p:nvSpPr>
          <p:cNvPr id="24581" name="AutoShape 5"/>
          <p:cNvSpPr>
            <a:spLocks noChangeArrowheads="1"/>
          </p:cNvSpPr>
          <p:nvPr/>
        </p:nvSpPr>
        <p:spPr bwMode="gray">
          <a:xfrm>
            <a:off x="3248027" y="1719690"/>
            <a:ext cx="8299540" cy="735747"/>
          </a:xfrm>
          <a:prstGeom prst="roundRect">
            <a:avLst>
              <a:gd name="adj" fmla="val 50000"/>
            </a:avLst>
          </a:prstGeom>
          <a:noFill/>
          <a:ln w="57150" algn="ctr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990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17961" dir="13500000" algn="ctr" rotWithShape="0">
                    <a:srgbClr val="033B74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20000"/>
              </a:spcBef>
            </a:pPr>
            <a:r>
              <a:rPr lang="en-US" altLang="en-US" sz="2800" b="1">
                <a:solidFill>
                  <a:srgbClr val="009900"/>
                </a:solidFill>
                <a:cs typeface="Times New Roman" panose="02020603050405020304" pitchFamily="18" charset="0"/>
              </a:rPr>
              <a:t>1. Tác hại và nguy cơ sử dụng </a:t>
            </a:r>
            <a:r>
              <a:rPr lang="en-US" altLang="en-US" sz="2800" b="1">
                <a:solidFill>
                  <a:srgbClr val="009900"/>
                </a:solidFill>
              </a:rPr>
              <a:t>Internet</a:t>
            </a:r>
            <a:r>
              <a:rPr lang="nl-NL" altLang="en-US" sz="2800" b="1">
                <a:solidFill>
                  <a:srgbClr val="009900"/>
                </a:solidFill>
              </a:rPr>
              <a:t>?</a:t>
            </a:r>
          </a:p>
        </p:txBody>
      </p:sp>
      <p:grpSp>
        <p:nvGrpSpPr>
          <p:cNvPr id="24582" name="Group 6"/>
          <p:cNvGrpSpPr>
            <a:grpSpLocks/>
          </p:cNvGrpSpPr>
          <p:nvPr/>
        </p:nvGrpSpPr>
        <p:grpSpPr bwMode="auto">
          <a:xfrm>
            <a:off x="2700339" y="1804993"/>
            <a:ext cx="609600" cy="604837"/>
            <a:chOff x="2078" y="1680"/>
            <a:chExt cx="1615" cy="1615"/>
          </a:xfrm>
        </p:grpSpPr>
        <p:sp>
          <p:nvSpPr>
            <p:cNvPr id="24615" name="Oval 7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5715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76200" dir="10800000" kx="-3284103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24616" name="Oval 8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76200" dir="10800000" kx="-3284103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9" name="Oval 8"/>
            <p:cNvSpPr>
              <a:spLocks noChangeArrowheads="1"/>
            </p:cNvSpPr>
            <p:nvPr/>
          </p:nvSpPr>
          <p:spPr bwMode="gray">
            <a:xfrm>
              <a:off x="2255" y="1796"/>
              <a:ext cx="688" cy="1387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eaLnBrk="1" hangingPunct="1"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24618" name="Oval 10"/>
            <p:cNvSpPr>
              <a:spLocks noChangeArrowheads="1"/>
            </p:cNvSpPr>
            <p:nvPr/>
          </p:nvSpPr>
          <p:spPr bwMode="gray">
            <a:xfrm>
              <a:off x="2254" y="1795"/>
              <a:ext cx="688" cy="1387"/>
            </a:xfrm>
            <a:prstGeom prst="ellipse">
              <a:avLst/>
            </a:prstGeom>
            <a:gradFill rotWithShape="1">
              <a:gsLst>
                <a:gs pos="0">
                  <a:srgbClr val="000000"/>
                </a:gs>
                <a:gs pos="100000">
                  <a:srgbClr val="FFCC00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1" name="Oval 10"/>
            <p:cNvSpPr>
              <a:spLocks noChangeArrowheads="1"/>
            </p:cNvSpPr>
            <p:nvPr/>
          </p:nvSpPr>
          <p:spPr bwMode="gray">
            <a:xfrm>
              <a:off x="2339" y="1795"/>
              <a:ext cx="1093" cy="1387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eaLnBrk="1" hangingPunct="1"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24620" name="Oval 12"/>
            <p:cNvSpPr>
              <a:spLocks noChangeArrowheads="1"/>
            </p:cNvSpPr>
            <p:nvPr/>
          </p:nvSpPr>
          <p:spPr bwMode="gray">
            <a:xfrm>
              <a:off x="2337" y="1795"/>
              <a:ext cx="1096" cy="1387"/>
            </a:xfrm>
            <a:prstGeom prst="ellipse">
              <a:avLst/>
            </a:prstGeom>
            <a:gradFill rotWithShape="1">
              <a:gsLst>
                <a:gs pos="0">
                  <a:srgbClr val="FFCC00"/>
                </a:gs>
                <a:gs pos="100000">
                  <a:srgbClr val="7C6300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</p:grpSp>
      <p:grpSp>
        <p:nvGrpSpPr>
          <p:cNvPr id="24583" name="Group 13"/>
          <p:cNvGrpSpPr>
            <a:grpSpLocks/>
          </p:cNvGrpSpPr>
          <p:nvPr/>
        </p:nvGrpSpPr>
        <p:grpSpPr bwMode="auto">
          <a:xfrm>
            <a:off x="3281571" y="3595225"/>
            <a:ext cx="609600" cy="604838"/>
            <a:chOff x="2078" y="1680"/>
            <a:chExt cx="1615" cy="1615"/>
          </a:xfrm>
        </p:grpSpPr>
        <p:sp>
          <p:nvSpPr>
            <p:cNvPr id="24609" name="Oval 14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5715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76200" dir="10800000" kx="-3284103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24610" name="Oval 15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76200" dir="10800000" kx="-3284103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6" name="Oval 15"/>
            <p:cNvSpPr>
              <a:spLocks noChangeArrowheads="1"/>
            </p:cNvSpPr>
            <p:nvPr/>
          </p:nvSpPr>
          <p:spPr bwMode="gray">
            <a:xfrm>
              <a:off x="2255" y="1796"/>
              <a:ext cx="688" cy="1387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eaLnBrk="1" hangingPunct="1"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24612" name="Oval 17"/>
            <p:cNvSpPr>
              <a:spLocks noChangeArrowheads="1"/>
            </p:cNvSpPr>
            <p:nvPr/>
          </p:nvSpPr>
          <p:spPr bwMode="gray">
            <a:xfrm>
              <a:off x="2254" y="1795"/>
              <a:ext cx="688" cy="1387"/>
            </a:xfrm>
            <a:prstGeom prst="ellipse">
              <a:avLst/>
            </a:prstGeom>
            <a:gradFill rotWithShape="1">
              <a:gsLst>
                <a:gs pos="0">
                  <a:srgbClr val="21B3E1"/>
                </a:gs>
                <a:gs pos="100000">
                  <a:srgbClr val="0F5368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8" name="Oval 17"/>
            <p:cNvSpPr>
              <a:spLocks noChangeArrowheads="1"/>
            </p:cNvSpPr>
            <p:nvPr/>
          </p:nvSpPr>
          <p:spPr bwMode="gray">
            <a:xfrm>
              <a:off x="2339" y="1795"/>
              <a:ext cx="1093" cy="1387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eaLnBrk="1" hangingPunct="1"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24614" name="Oval 19"/>
            <p:cNvSpPr>
              <a:spLocks noChangeArrowheads="1"/>
            </p:cNvSpPr>
            <p:nvPr/>
          </p:nvSpPr>
          <p:spPr bwMode="gray">
            <a:xfrm>
              <a:off x="2337" y="1795"/>
              <a:ext cx="1096" cy="1387"/>
            </a:xfrm>
            <a:prstGeom prst="ellipse">
              <a:avLst/>
            </a:prstGeom>
            <a:gradFill rotWithShape="1">
              <a:gsLst>
                <a:gs pos="0">
                  <a:srgbClr val="21B3E1"/>
                </a:gs>
                <a:gs pos="100000">
                  <a:srgbClr val="10576D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</p:grpSp>
      <p:sp>
        <p:nvSpPr>
          <p:cNvPr id="24584" name="Rectangle 20"/>
          <p:cNvSpPr txBox="1">
            <a:spLocks noChangeArrowheads="1"/>
          </p:cNvSpPr>
          <p:nvPr/>
        </p:nvSpPr>
        <p:spPr bwMode="auto">
          <a:xfrm>
            <a:off x="1524003" y="2587627"/>
            <a:ext cx="1450975" cy="18651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ct val="90000"/>
              </a:lnSpc>
            </a:pPr>
            <a:r>
              <a:rPr lang="en-US" altLang="en-US" sz="3200" b="1">
                <a:solidFill>
                  <a:srgbClr val="6600CC"/>
                </a:solidFill>
              </a:rPr>
              <a:t>NỘI DUNG BÀI HỌC</a:t>
            </a:r>
          </a:p>
        </p:txBody>
      </p:sp>
      <p:sp>
        <p:nvSpPr>
          <p:cNvPr id="24585" name="AutoShape 21"/>
          <p:cNvSpPr>
            <a:spLocks noChangeArrowheads="1"/>
          </p:cNvSpPr>
          <p:nvPr/>
        </p:nvSpPr>
        <p:spPr bwMode="gray">
          <a:xfrm>
            <a:off x="3399626" y="5163333"/>
            <a:ext cx="6319139" cy="735747"/>
          </a:xfrm>
          <a:prstGeom prst="roundRect">
            <a:avLst>
              <a:gd name="adj" fmla="val 50000"/>
            </a:avLst>
          </a:prstGeom>
          <a:noFill/>
          <a:ln w="57150" algn="ctr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76200" dir="10800000" kx="-3284103" algn="b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20000"/>
              </a:spcBef>
            </a:pPr>
            <a:r>
              <a:rPr lang="en-US" altLang="en-US" sz="2800" b="1">
                <a:solidFill>
                  <a:srgbClr val="FF0000"/>
                </a:solidFill>
                <a:cs typeface="Times New Roman" panose="02020603050405020304" pitchFamily="18" charset="0"/>
              </a:rPr>
              <a:t>3. </a:t>
            </a:r>
            <a:r>
              <a:rPr lang="en-US" altLang="en-US" sz="2800" b="1">
                <a:solidFill>
                  <a:srgbClr val="FF0066"/>
                </a:solidFill>
              </a:rPr>
              <a:t>An toàn thông tin.</a:t>
            </a:r>
          </a:p>
        </p:txBody>
      </p:sp>
      <p:grpSp>
        <p:nvGrpSpPr>
          <p:cNvPr id="24586" name="Group 22"/>
          <p:cNvGrpSpPr>
            <a:grpSpLocks/>
          </p:cNvGrpSpPr>
          <p:nvPr/>
        </p:nvGrpSpPr>
        <p:grpSpPr bwMode="auto">
          <a:xfrm>
            <a:off x="2770488" y="5263430"/>
            <a:ext cx="609600" cy="535553"/>
            <a:chOff x="2078" y="1771"/>
            <a:chExt cx="1615" cy="1430"/>
          </a:xfrm>
        </p:grpSpPr>
        <p:sp>
          <p:nvSpPr>
            <p:cNvPr id="24603" name="Oval 23"/>
            <p:cNvSpPr>
              <a:spLocks noChangeArrowheads="1"/>
            </p:cNvSpPr>
            <p:nvPr/>
          </p:nvSpPr>
          <p:spPr bwMode="gray">
            <a:xfrm>
              <a:off x="2078" y="1794"/>
              <a:ext cx="1615" cy="1387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5715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76200" dir="10800000" kx="-3284103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24604" name="Oval 24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76200" dir="10800000" kx="-3284103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25" name="Oval 24"/>
            <p:cNvSpPr>
              <a:spLocks noChangeArrowheads="1"/>
            </p:cNvSpPr>
            <p:nvPr/>
          </p:nvSpPr>
          <p:spPr bwMode="gray">
            <a:xfrm>
              <a:off x="2255" y="1796"/>
              <a:ext cx="1262" cy="1387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eaLnBrk="1" hangingPunct="1"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24606" name="Oval 26"/>
            <p:cNvSpPr>
              <a:spLocks noChangeArrowheads="1"/>
            </p:cNvSpPr>
            <p:nvPr/>
          </p:nvSpPr>
          <p:spPr bwMode="gray">
            <a:xfrm>
              <a:off x="2254" y="1795"/>
              <a:ext cx="1262" cy="1387"/>
            </a:xfrm>
            <a:prstGeom prst="ellipse">
              <a:avLst/>
            </a:prstGeom>
            <a:gradFill rotWithShape="1">
              <a:gsLst>
                <a:gs pos="0">
                  <a:srgbClr val="21B3E1"/>
                </a:gs>
                <a:gs pos="100000">
                  <a:srgbClr val="0F5368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27" name="Oval 26"/>
            <p:cNvSpPr>
              <a:spLocks noChangeArrowheads="1"/>
            </p:cNvSpPr>
            <p:nvPr/>
          </p:nvSpPr>
          <p:spPr bwMode="gray">
            <a:xfrm>
              <a:off x="2339" y="1795"/>
              <a:ext cx="1093" cy="1387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eaLnBrk="1" hangingPunct="1"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24608" name="Oval 28"/>
            <p:cNvSpPr>
              <a:spLocks noChangeArrowheads="1"/>
            </p:cNvSpPr>
            <p:nvPr/>
          </p:nvSpPr>
          <p:spPr bwMode="gray">
            <a:xfrm>
              <a:off x="2337" y="1795"/>
              <a:ext cx="1096" cy="1387"/>
            </a:xfrm>
            <a:prstGeom prst="ellipse">
              <a:avLst/>
            </a:prstGeom>
            <a:gradFill rotWithShape="1">
              <a:gsLst>
                <a:gs pos="0">
                  <a:srgbClr val="FFCC99"/>
                </a:gs>
                <a:gs pos="100000">
                  <a:srgbClr val="82684E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</p:grpSp>
      <p:sp>
        <p:nvSpPr>
          <p:cNvPr id="37" name="Rectangle 36"/>
          <p:cNvSpPr/>
          <p:nvPr/>
        </p:nvSpPr>
        <p:spPr bwMode="auto">
          <a:xfrm>
            <a:off x="275162" y="203496"/>
            <a:ext cx="3052071" cy="1200329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36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charset="0"/>
                <a:cs typeface="Arial" charset="0"/>
              </a:rPr>
              <a:t>Tiết</a:t>
            </a:r>
            <a:r>
              <a:rPr lang="en-US" sz="36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charset="0"/>
                <a:cs typeface="Arial" charset="0"/>
              </a:rPr>
              <a:t> 16</a:t>
            </a:r>
          </a:p>
          <a:p>
            <a:pPr algn="ctr">
              <a:defRPr/>
            </a:pPr>
            <a:r>
              <a:rPr lang="en-US" sz="36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charset="0"/>
                <a:cs typeface="Arial" charset="0"/>
              </a:rPr>
              <a:t>Bài</a:t>
            </a:r>
            <a:r>
              <a:rPr lang="en-US" sz="36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charset="0"/>
                <a:cs typeface="Arial" charset="0"/>
              </a:rPr>
              <a:t> 9</a:t>
            </a:r>
          </a:p>
        </p:txBody>
      </p:sp>
      <p:sp>
        <p:nvSpPr>
          <p:cNvPr id="38" name="Rectangle 37"/>
          <p:cNvSpPr/>
          <p:nvPr/>
        </p:nvSpPr>
        <p:spPr bwMode="auto">
          <a:xfrm>
            <a:off x="2521132" y="170065"/>
            <a:ext cx="9183189" cy="1323439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4000" b="1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charset="0"/>
                <a:cs typeface="Arial" charset="0"/>
              </a:rPr>
              <a:t>AN TOÀN THÔNG TIN TRÊN INTERNET</a:t>
            </a:r>
          </a:p>
        </p:txBody>
      </p:sp>
    </p:spTree>
    <p:extLst>
      <p:ext uri="{BB962C8B-B14F-4D97-AF65-F5344CB8AC3E}">
        <p14:creationId xmlns:p14="http://schemas.microsoft.com/office/powerpoint/2010/main" val="54779061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5" descr="http://dinhvuhungqn.violet.vn/uploads/resources/blog/948/internet_500.jpg"/>
          <p:cNvPicPr>
            <a:picLocks noChangeAspect="1" noChangeArrowheads="1"/>
          </p:cNvPicPr>
          <p:nvPr/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505" y="807384"/>
            <a:ext cx="12087497" cy="595111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Content Placeholder 2"/>
          <p:cNvSpPr>
            <a:spLocks/>
          </p:cNvSpPr>
          <p:nvPr/>
        </p:nvSpPr>
        <p:spPr bwMode="auto">
          <a:xfrm>
            <a:off x="585651" y="99500"/>
            <a:ext cx="10086704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273050" indent="-2730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20000"/>
              </a:spcBef>
              <a:defRPr/>
            </a:pPr>
            <a:r>
              <a:rPr lang="en-US" sz="4000" b="1">
                <a:solidFill>
                  <a:srgbClr val="00B05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1. Tác hại và nguy cơ sử dụng Internet?</a:t>
            </a:r>
            <a:endParaRPr lang="en-US" altLang="en-US" sz="4000" b="1" u="sng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90194417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705981" y="2132146"/>
            <a:ext cx="9815843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en-US" sz="4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4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4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tin </a:t>
            </a:r>
            <a:r>
              <a:rPr lang="en-US" sz="4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</a:t>
            </a:r>
            <a:r>
              <a:rPr lang="en-US" sz="4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4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sz="4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đánh</a:t>
            </a:r>
            <a:r>
              <a:rPr lang="en-US" sz="4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cắp</a:t>
            </a:r>
            <a:r>
              <a:rPr lang="en-US" sz="4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40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en-US" sz="4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4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Máy</a:t>
            </a:r>
            <a:r>
              <a:rPr lang="en-US" sz="4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4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sz="4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nhiễm</a:t>
            </a:r>
            <a:r>
              <a:rPr lang="en-US" sz="4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virus hay </a:t>
            </a:r>
            <a:r>
              <a:rPr lang="en-US" sz="4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mã</a:t>
            </a:r>
            <a:r>
              <a:rPr lang="en-US" sz="4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độc</a:t>
            </a:r>
            <a:r>
              <a:rPr lang="en-US" sz="4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40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en-US" sz="4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4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sz="4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lừa</a:t>
            </a:r>
            <a:r>
              <a:rPr lang="en-US" sz="4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đảo</a:t>
            </a:r>
            <a:r>
              <a:rPr lang="en-US" sz="4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dụ</a:t>
            </a:r>
            <a:r>
              <a:rPr lang="en-US" sz="4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dỗ</a:t>
            </a:r>
            <a:r>
              <a:rPr lang="en-US" sz="4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đe</a:t>
            </a:r>
            <a:r>
              <a:rPr lang="en-US" sz="4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doạ</a:t>
            </a:r>
            <a:r>
              <a:rPr lang="en-US" sz="4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bắt</a:t>
            </a:r>
            <a:r>
              <a:rPr lang="en-US" sz="4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nạt</a:t>
            </a:r>
            <a:r>
              <a:rPr lang="en-US" sz="4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4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mạng</a:t>
            </a:r>
            <a:r>
              <a:rPr lang="en-US" sz="4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40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en-US" sz="4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4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Tiếp</a:t>
            </a:r>
            <a:r>
              <a:rPr lang="en-US" sz="4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4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4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tin </a:t>
            </a:r>
            <a:r>
              <a:rPr lang="en-US" sz="4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4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chính</a:t>
            </a:r>
            <a:r>
              <a:rPr lang="en-US" sz="4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xác</a:t>
            </a:r>
            <a:r>
              <a:rPr lang="en-US" sz="4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40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en-US" sz="4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4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Nghiện</a:t>
            </a:r>
            <a:r>
              <a:rPr lang="en-US" sz="4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internet, </a:t>
            </a:r>
            <a:r>
              <a:rPr lang="en-US" sz="4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lang="en-US" sz="4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4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4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mạng</a:t>
            </a:r>
            <a:r>
              <a:rPr lang="en-US" sz="4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40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/>
          </p:cNvSpPr>
          <p:nvPr/>
        </p:nvSpPr>
        <p:spPr bwMode="auto">
          <a:xfrm>
            <a:off x="1827005" y="910160"/>
            <a:ext cx="9694819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273050" indent="-2730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20000"/>
              </a:spcBef>
              <a:defRPr/>
            </a:pPr>
            <a:r>
              <a:rPr lang="en-US" sz="4000" b="1">
                <a:solidFill>
                  <a:srgbClr val="00B05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1. Tác hại và nguy cơ sử dụng Internet?</a:t>
            </a:r>
            <a:endParaRPr lang="en-US" altLang="en-US" sz="4000" b="1" u="sng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tangle 3"/>
          <p:cNvSpPr/>
          <p:nvPr/>
        </p:nvSpPr>
        <p:spPr bwMode="auto">
          <a:xfrm>
            <a:off x="259079" y="143693"/>
            <a:ext cx="11591108" cy="707886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4000" b="1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Bài 9: AN TOÀN THÔNG TIN TRÊN INTERNET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2016057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3"/>
          <p:cNvSpPr/>
          <p:nvPr/>
        </p:nvSpPr>
        <p:spPr>
          <a:xfrm>
            <a:off x="640081" y="1816298"/>
            <a:ext cx="9346331" cy="670002"/>
          </a:xfrm>
          <a:custGeom>
            <a:avLst/>
            <a:gdLst/>
            <a:ahLst/>
            <a:cxnLst/>
            <a:rect l="l" t="t" r="r" b="b"/>
            <a:pathLst>
              <a:path w="1590283" h="505847" extrusionOk="0">
                <a:moveTo>
                  <a:pt x="0" y="84310"/>
                </a:moveTo>
                <a:cubicBezTo>
                  <a:pt x="0" y="37747"/>
                  <a:pt x="37747" y="0"/>
                  <a:pt x="84310" y="0"/>
                </a:cubicBezTo>
                <a:lnTo>
                  <a:pt x="1505973" y="0"/>
                </a:lnTo>
                <a:cubicBezTo>
                  <a:pt x="1552536" y="0"/>
                  <a:pt x="1590283" y="37747"/>
                  <a:pt x="1590283" y="84310"/>
                </a:cubicBezTo>
                <a:lnTo>
                  <a:pt x="1590283" y="421537"/>
                </a:lnTo>
                <a:cubicBezTo>
                  <a:pt x="1590283" y="468100"/>
                  <a:pt x="1552536" y="505847"/>
                  <a:pt x="1505973" y="505847"/>
                </a:cubicBezTo>
                <a:lnTo>
                  <a:pt x="84310" y="505847"/>
                </a:lnTo>
                <a:cubicBezTo>
                  <a:pt x="37747" y="505847"/>
                  <a:pt x="0" y="468100"/>
                  <a:pt x="0" y="421537"/>
                </a:cubicBezTo>
                <a:lnTo>
                  <a:pt x="0" y="84310"/>
                </a:lnTo>
                <a:close/>
              </a:path>
            </a:pathLst>
          </a:custGeom>
          <a:solidFill>
            <a:schemeClr val="accent4">
              <a:lumMod val="40000"/>
              <a:lumOff val="60000"/>
            </a:schemeClr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119925" tIns="72300" rIns="119925" bIns="72300" anchor="ctr" anchorCtr="0">
            <a:noAutofit/>
          </a:bodyPr>
          <a:lstStyle/>
          <a:p>
            <a:pPr lvl="0">
              <a:lnSpc>
                <a:spcPct val="90000"/>
              </a:lnSpc>
            </a:pPr>
            <a:r>
              <a:rPr lang="en-US" sz="3600"/>
              <a:t>A. Bị lôi kéo vào các hoạt động không lành mạnh.</a:t>
            </a:r>
            <a:endParaRPr sz="36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0" name="Google Shape;100;p3"/>
          <p:cNvSpPr/>
          <p:nvPr/>
        </p:nvSpPr>
        <p:spPr>
          <a:xfrm>
            <a:off x="737153" y="2664798"/>
            <a:ext cx="9249259" cy="670002"/>
          </a:xfrm>
          <a:custGeom>
            <a:avLst/>
            <a:gdLst/>
            <a:ahLst/>
            <a:cxnLst/>
            <a:rect l="l" t="t" r="r" b="b"/>
            <a:pathLst>
              <a:path w="1590283" h="505847" extrusionOk="0">
                <a:moveTo>
                  <a:pt x="0" y="84310"/>
                </a:moveTo>
                <a:cubicBezTo>
                  <a:pt x="0" y="37747"/>
                  <a:pt x="37747" y="0"/>
                  <a:pt x="84310" y="0"/>
                </a:cubicBezTo>
                <a:lnTo>
                  <a:pt x="1505973" y="0"/>
                </a:lnTo>
                <a:cubicBezTo>
                  <a:pt x="1552536" y="0"/>
                  <a:pt x="1590283" y="37747"/>
                  <a:pt x="1590283" y="84310"/>
                </a:cubicBezTo>
                <a:lnTo>
                  <a:pt x="1590283" y="421537"/>
                </a:lnTo>
                <a:cubicBezTo>
                  <a:pt x="1590283" y="468100"/>
                  <a:pt x="1552536" y="505847"/>
                  <a:pt x="1505973" y="505847"/>
                </a:cubicBezTo>
                <a:lnTo>
                  <a:pt x="84310" y="505847"/>
                </a:lnTo>
                <a:cubicBezTo>
                  <a:pt x="37747" y="505847"/>
                  <a:pt x="0" y="468100"/>
                  <a:pt x="0" y="421537"/>
                </a:cubicBezTo>
                <a:lnTo>
                  <a:pt x="0" y="84310"/>
                </a:lnTo>
                <a:close/>
              </a:path>
            </a:pathLst>
          </a:custGeom>
          <a:solidFill>
            <a:schemeClr val="accent5">
              <a:lumMod val="40000"/>
              <a:lumOff val="60000"/>
            </a:schemeClr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119925" tIns="72300" rIns="119925" bIns="72300" anchor="ctr" anchorCtr="0">
            <a:noAutofit/>
          </a:bodyPr>
          <a:lstStyle/>
          <a:p>
            <a:pPr lvl="0"/>
            <a:r>
              <a:rPr lang="en-US" sz="3600"/>
              <a:t>B Máy tính bị nhiễm virus hay mã độc </a:t>
            </a:r>
          </a:p>
        </p:txBody>
      </p:sp>
      <p:sp>
        <p:nvSpPr>
          <p:cNvPr id="101" name="Google Shape;101;p3"/>
          <p:cNvSpPr/>
          <p:nvPr/>
        </p:nvSpPr>
        <p:spPr>
          <a:xfrm>
            <a:off x="737154" y="3566223"/>
            <a:ext cx="9140825" cy="670002"/>
          </a:xfrm>
          <a:custGeom>
            <a:avLst/>
            <a:gdLst/>
            <a:ahLst/>
            <a:cxnLst/>
            <a:rect l="l" t="t" r="r" b="b"/>
            <a:pathLst>
              <a:path w="1590283" h="505847" extrusionOk="0">
                <a:moveTo>
                  <a:pt x="0" y="84310"/>
                </a:moveTo>
                <a:cubicBezTo>
                  <a:pt x="0" y="37747"/>
                  <a:pt x="37747" y="0"/>
                  <a:pt x="84310" y="0"/>
                </a:cubicBezTo>
                <a:lnTo>
                  <a:pt x="1505973" y="0"/>
                </a:lnTo>
                <a:cubicBezTo>
                  <a:pt x="1552536" y="0"/>
                  <a:pt x="1590283" y="37747"/>
                  <a:pt x="1590283" y="84310"/>
                </a:cubicBezTo>
                <a:lnTo>
                  <a:pt x="1590283" y="421537"/>
                </a:lnTo>
                <a:cubicBezTo>
                  <a:pt x="1590283" y="468100"/>
                  <a:pt x="1552536" y="505847"/>
                  <a:pt x="1505973" y="505847"/>
                </a:cubicBezTo>
                <a:lnTo>
                  <a:pt x="84310" y="505847"/>
                </a:lnTo>
                <a:cubicBezTo>
                  <a:pt x="37747" y="505847"/>
                  <a:pt x="0" y="468100"/>
                  <a:pt x="0" y="421537"/>
                </a:cubicBezTo>
                <a:lnTo>
                  <a:pt x="0" y="84310"/>
                </a:lnTo>
                <a:close/>
              </a:path>
            </a:pathLst>
          </a:custGeom>
          <a:solidFill>
            <a:schemeClr val="accent6">
              <a:lumMod val="40000"/>
              <a:lumOff val="60000"/>
            </a:schemeClr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119925" tIns="72300" rIns="119925" bIns="72300" anchor="ctr" anchorCtr="0">
            <a:noAutofit/>
          </a:bodyPr>
          <a:lstStyle/>
          <a:p>
            <a:pPr lvl="0"/>
            <a:r>
              <a:rPr lang="en-US" sz="3600"/>
              <a:t>C. Tin tưởng mọi nguồn thông tin trên mạng </a:t>
            </a:r>
          </a:p>
        </p:txBody>
      </p:sp>
      <p:sp>
        <p:nvSpPr>
          <p:cNvPr id="103" name="Google Shape;103;p3"/>
          <p:cNvSpPr/>
          <p:nvPr/>
        </p:nvSpPr>
        <p:spPr>
          <a:xfrm>
            <a:off x="460378" y="199700"/>
            <a:ext cx="11609705" cy="1347646"/>
          </a:xfrm>
          <a:prstGeom prst="snip2DiagRect">
            <a:avLst>
              <a:gd name="adj1" fmla="val 0"/>
              <a:gd name="adj2" fmla="val 16667"/>
            </a:avLst>
          </a:prstGeom>
          <a:solidFill>
            <a:schemeClr val="lt1">
              <a:alpha val="69803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en-US" sz="3600" b="1" i="0" u="none" strike="noStrike" cap="none">
                <a:solidFill>
                  <a:srgbClr val="FF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Câu hỏi 1:</a:t>
            </a:r>
          </a:p>
          <a:p>
            <a:pPr lvl="0" algn="ctr"/>
            <a:r>
              <a:rPr lang="en-US" sz="3600" b="1" i="0" u="none" strike="noStrike" cap="none">
                <a:solidFill>
                  <a:srgbClr val="FF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 </a:t>
            </a:r>
            <a:r>
              <a:rPr lang="en-US" sz="3600" b="1">
                <a:solidFill>
                  <a:srgbClr val="0000FF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Em hãy tìm phương án sai: Khi sử dụng internet có thể:</a:t>
            </a:r>
            <a:endParaRPr lang="en-US" sz="3600">
              <a:solidFill>
                <a:srgbClr val="0000FF"/>
              </a:solidFill>
            </a:endParaRPr>
          </a:p>
        </p:txBody>
      </p:sp>
      <p:sp>
        <p:nvSpPr>
          <p:cNvPr id="105" name="Google Shape;105;p3" descr="100+ những hình ảnh icon buồn - hinhanhsieudep.net"/>
          <p:cNvSpPr/>
          <p:nvPr/>
        </p:nvSpPr>
        <p:spPr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06" name="Google Shape;106;p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177479" y="1610622"/>
            <a:ext cx="887519" cy="887518"/>
          </a:xfrm>
          <a:prstGeom prst="rect">
            <a:avLst/>
          </a:prstGeom>
          <a:noFill/>
          <a:ln>
            <a:noFill/>
          </a:ln>
        </p:spPr>
      </p:pic>
      <p:pic>
        <p:nvPicPr>
          <p:cNvPr id="107" name="Google Shape;107;p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986413" y="4824644"/>
            <a:ext cx="887519" cy="887518"/>
          </a:xfrm>
          <a:prstGeom prst="rect">
            <a:avLst/>
          </a:prstGeom>
          <a:noFill/>
          <a:ln>
            <a:noFill/>
          </a:ln>
        </p:spPr>
      </p:pic>
      <p:pic>
        <p:nvPicPr>
          <p:cNvPr id="108" name="Google Shape;108;p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9877978" y="3541174"/>
            <a:ext cx="1024676" cy="1024676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Google Shape;101;p3"/>
          <p:cNvSpPr/>
          <p:nvPr/>
        </p:nvSpPr>
        <p:spPr>
          <a:xfrm>
            <a:off x="737154" y="4499370"/>
            <a:ext cx="9140825" cy="670002"/>
          </a:xfrm>
          <a:custGeom>
            <a:avLst/>
            <a:gdLst/>
            <a:ahLst/>
            <a:cxnLst/>
            <a:rect l="l" t="t" r="r" b="b"/>
            <a:pathLst>
              <a:path w="1590283" h="505847" extrusionOk="0">
                <a:moveTo>
                  <a:pt x="0" y="84310"/>
                </a:moveTo>
                <a:cubicBezTo>
                  <a:pt x="0" y="37747"/>
                  <a:pt x="37747" y="0"/>
                  <a:pt x="84310" y="0"/>
                </a:cubicBezTo>
                <a:lnTo>
                  <a:pt x="1505973" y="0"/>
                </a:lnTo>
                <a:cubicBezTo>
                  <a:pt x="1552536" y="0"/>
                  <a:pt x="1590283" y="37747"/>
                  <a:pt x="1590283" y="84310"/>
                </a:cubicBezTo>
                <a:lnTo>
                  <a:pt x="1590283" y="421537"/>
                </a:lnTo>
                <a:cubicBezTo>
                  <a:pt x="1590283" y="468100"/>
                  <a:pt x="1552536" y="505847"/>
                  <a:pt x="1505973" y="505847"/>
                </a:cubicBezTo>
                <a:lnTo>
                  <a:pt x="84310" y="505847"/>
                </a:lnTo>
                <a:cubicBezTo>
                  <a:pt x="37747" y="505847"/>
                  <a:pt x="0" y="468100"/>
                  <a:pt x="0" y="421537"/>
                </a:cubicBezTo>
                <a:lnTo>
                  <a:pt x="0" y="84310"/>
                </a:lnTo>
                <a:close/>
              </a:path>
            </a:pathLst>
          </a:custGeom>
          <a:solidFill>
            <a:schemeClr val="accent2">
              <a:lumMod val="40000"/>
              <a:lumOff val="60000"/>
            </a:schemeClr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119925" tIns="72300" rIns="119925" bIns="72300" anchor="ctr" anchorCtr="0">
            <a:noAutofit/>
          </a:bodyPr>
          <a:lstStyle/>
          <a:p>
            <a:pPr lvl="0"/>
            <a:r>
              <a:rPr lang="en-US" sz="3600"/>
              <a:t>D. Bị lừa đảo hoặc lợi dụng</a:t>
            </a:r>
          </a:p>
        </p:txBody>
      </p:sp>
      <p:pic>
        <p:nvPicPr>
          <p:cNvPr id="12" name="Google Shape;107;p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057359" y="2550469"/>
            <a:ext cx="887519" cy="88751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602429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10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10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9" grpId="0" animBg="1"/>
      <p:bldP spid="100" grpId="0" animBg="1"/>
      <p:bldP spid="101" grpId="0" animBg="1"/>
      <p:bldP spid="11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4"/>
          <p:cNvSpPr/>
          <p:nvPr/>
        </p:nvSpPr>
        <p:spPr>
          <a:xfrm>
            <a:off x="1" y="428640"/>
            <a:ext cx="12288699" cy="1304365"/>
          </a:xfrm>
          <a:prstGeom prst="snip2DiagRect">
            <a:avLst>
              <a:gd name="adj1" fmla="val 0"/>
              <a:gd name="adj2" fmla="val 16667"/>
            </a:avLst>
          </a:prstGeom>
          <a:solidFill>
            <a:schemeClr val="lt1">
              <a:alpha val="69803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en-US" sz="3600" b="1" i="0" u="none" strike="noStrike" cap="none">
                <a:solidFill>
                  <a:srgbClr val="FF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Câu hỏi 2: </a:t>
            </a:r>
          </a:p>
          <a:p>
            <a:pPr lvl="0" algn="ctr"/>
            <a:r>
              <a:rPr lang="en-US" sz="360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Việc làm nào được khuyến khích sử dụng các dịch vụ internet</a:t>
            </a:r>
            <a:r>
              <a:rPr lang="en-US" sz="360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16" name="Google Shape;116;p4"/>
          <p:cNvSpPr/>
          <p:nvPr/>
        </p:nvSpPr>
        <p:spPr>
          <a:xfrm>
            <a:off x="339636" y="2110662"/>
            <a:ext cx="9244149" cy="863460"/>
          </a:xfrm>
          <a:custGeom>
            <a:avLst/>
            <a:gdLst/>
            <a:ahLst/>
            <a:cxnLst/>
            <a:rect l="l" t="t" r="r" b="b"/>
            <a:pathLst>
              <a:path w="7625862" h="863460" extrusionOk="0">
                <a:moveTo>
                  <a:pt x="0" y="143913"/>
                </a:moveTo>
                <a:cubicBezTo>
                  <a:pt x="0" y="64432"/>
                  <a:pt x="64432" y="0"/>
                  <a:pt x="143913" y="0"/>
                </a:cubicBezTo>
                <a:lnTo>
                  <a:pt x="7481949" y="0"/>
                </a:lnTo>
                <a:cubicBezTo>
                  <a:pt x="7561430" y="0"/>
                  <a:pt x="7625862" y="64432"/>
                  <a:pt x="7625862" y="143913"/>
                </a:cubicBezTo>
                <a:lnTo>
                  <a:pt x="7625862" y="719547"/>
                </a:lnTo>
                <a:cubicBezTo>
                  <a:pt x="7625862" y="799028"/>
                  <a:pt x="7561430" y="863460"/>
                  <a:pt x="7481949" y="863460"/>
                </a:cubicBezTo>
                <a:lnTo>
                  <a:pt x="143913" y="863460"/>
                </a:lnTo>
                <a:cubicBezTo>
                  <a:pt x="64432" y="863460"/>
                  <a:pt x="0" y="799028"/>
                  <a:pt x="0" y="719547"/>
                </a:cubicBezTo>
                <a:lnTo>
                  <a:pt x="0" y="143913"/>
                </a:ln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179300" tIns="179300" rIns="179300" bIns="179300" anchor="ctr" anchorCtr="0">
            <a:noAutofit/>
          </a:bodyPr>
          <a:lstStyle/>
          <a:p>
            <a:pPr lvl="0"/>
            <a:r>
              <a:rPr lang="en-US" sz="36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A. </a:t>
            </a:r>
            <a:r>
              <a:rPr lang="en-US" sz="3600">
                <a:latin typeface="Times New Roman" panose="02020603050405020304" pitchFamily="18" charset="0"/>
                <a:cs typeface="Times New Roman" panose="02020603050405020304" pitchFamily="18" charset="0"/>
              </a:rPr>
              <a:t>Mở thư điện tử do người lạ gửi</a:t>
            </a:r>
          </a:p>
        </p:txBody>
      </p:sp>
      <p:sp>
        <p:nvSpPr>
          <p:cNvPr id="117" name="Google Shape;117;p4"/>
          <p:cNvSpPr/>
          <p:nvPr/>
        </p:nvSpPr>
        <p:spPr>
          <a:xfrm>
            <a:off x="339636" y="3118336"/>
            <a:ext cx="10482357" cy="863460"/>
          </a:xfrm>
          <a:custGeom>
            <a:avLst/>
            <a:gdLst/>
            <a:ahLst/>
            <a:cxnLst/>
            <a:rect l="l" t="t" r="r" b="b"/>
            <a:pathLst>
              <a:path w="7625862" h="863460" extrusionOk="0">
                <a:moveTo>
                  <a:pt x="0" y="143913"/>
                </a:moveTo>
                <a:cubicBezTo>
                  <a:pt x="0" y="64432"/>
                  <a:pt x="64432" y="0"/>
                  <a:pt x="143913" y="0"/>
                </a:cubicBezTo>
                <a:lnTo>
                  <a:pt x="7481949" y="0"/>
                </a:lnTo>
                <a:cubicBezTo>
                  <a:pt x="7561430" y="0"/>
                  <a:pt x="7625862" y="64432"/>
                  <a:pt x="7625862" y="143913"/>
                </a:cubicBezTo>
                <a:lnTo>
                  <a:pt x="7625862" y="719547"/>
                </a:lnTo>
                <a:cubicBezTo>
                  <a:pt x="7625862" y="799028"/>
                  <a:pt x="7561430" y="863460"/>
                  <a:pt x="7481949" y="863460"/>
                </a:cubicBezTo>
                <a:lnTo>
                  <a:pt x="143913" y="863460"/>
                </a:lnTo>
                <a:cubicBezTo>
                  <a:pt x="64432" y="863460"/>
                  <a:pt x="0" y="799028"/>
                  <a:pt x="0" y="719547"/>
                </a:cubicBezTo>
                <a:lnTo>
                  <a:pt x="0" y="143913"/>
                </a:lnTo>
                <a:close/>
              </a:path>
            </a:pathLst>
          </a:custGeom>
          <a:solidFill>
            <a:schemeClr val="accent4">
              <a:lumMod val="20000"/>
              <a:lumOff val="80000"/>
            </a:schemeClr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179300" tIns="179300" rIns="179300" bIns="179300" anchor="ctr" anchorCtr="0">
            <a:noAutofit/>
          </a:bodyPr>
          <a:lstStyle/>
          <a:p>
            <a:pPr lvl="0"/>
            <a:r>
              <a:rPr lang="en-US" sz="36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B. </a:t>
            </a:r>
            <a:r>
              <a:rPr lang="en-US" sz="3600">
                <a:latin typeface="Times New Roman" panose="02020603050405020304" pitchFamily="18" charset="0"/>
                <a:cs typeface="Times New Roman" panose="02020603050405020304" pitchFamily="18" charset="0"/>
              </a:rPr>
              <a:t>Tải các phần mềm miễn phí không được kiểm duyệt </a:t>
            </a:r>
          </a:p>
        </p:txBody>
      </p:sp>
      <p:sp>
        <p:nvSpPr>
          <p:cNvPr id="118" name="Google Shape;118;p4"/>
          <p:cNvSpPr/>
          <p:nvPr/>
        </p:nvSpPr>
        <p:spPr>
          <a:xfrm>
            <a:off x="339637" y="4126010"/>
            <a:ext cx="11505305" cy="863460"/>
          </a:xfrm>
          <a:custGeom>
            <a:avLst/>
            <a:gdLst/>
            <a:ahLst/>
            <a:cxnLst/>
            <a:rect l="l" t="t" r="r" b="b"/>
            <a:pathLst>
              <a:path w="7625862" h="863460" extrusionOk="0">
                <a:moveTo>
                  <a:pt x="0" y="143913"/>
                </a:moveTo>
                <a:cubicBezTo>
                  <a:pt x="0" y="64432"/>
                  <a:pt x="64432" y="0"/>
                  <a:pt x="143913" y="0"/>
                </a:cubicBezTo>
                <a:lnTo>
                  <a:pt x="7481949" y="0"/>
                </a:lnTo>
                <a:cubicBezTo>
                  <a:pt x="7561430" y="0"/>
                  <a:pt x="7625862" y="64432"/>
                  <a:pt x="7625862" y="143913"/>
                </a:cubicBezTo>
                <a:lnTo>
                  <a:pt x="7625862" y="719547"/>
                </a:lnTo>
                <a:cubicBezTo>
                  <a:pt x="7625862" y="799028"/>
                  <a:pt x="7561430" y="863460"/>
                  <a:pt x="7481949" y="863460"/>
                </a:cubicBezTo>
                <a:lnTo>
                  <a:pt x="143913" y="863460"/>
                </a:lnTo>
                <a:cubicBezTo>
                  <a:pt x="64432" y="863460"/>
                  <a:pt x="0" y="799028"/>
                  <a:pt x="0" y="719547"/>
                </a:cubicBezTo>
                <a:lnTo>
                  <a:pt x="0" y="143913"/>
                </a:lnTo>
                <a:close/>
              </a:path>
            </a:pathLst>
          </a:custGeom>
          <a:solidFill>
            <a:schemeClr val="accent6">
              <a:lumMod val="40000"/>
              <a:lumOff val="60000"/>
            </a:schemeClr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179300" tIns="179300" rIns="179300" bIns="179300" anchor="ctr" anchorCtr="0">
            <a:noAutofit/>
          </a:bodyPr>
          <a:lstStyle/>
          <a:p>
            <a:pPr lvl="0"/>
            <a:r>
              <a:rPr lang="en-US" sz="36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C. </a:t>
            </a:r>
            <a:r>
              <a:rPr lang="en-US" sz="3600">
                <a:latin typeface="Times New Roman" panose="02020603050405020304" pitchFamily="18" charset="0"/>
                <a:cs typeface="Times New Roman" panose="02020603050405020304" pitchFamily="18" charset="0"/>
              </a:rPr>
              <a:t>Liên tục vào các trang mạng xã hội để cập nhập thông tin</a:t>
            </a:r>
          </a:p>
        </p:txBody>
      </p:sp>
      <p:pic>
        <p:nvPicPr>
          <p:cNvPr id="120" name="Google Shape;120;p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934475" y="2003319"/>
            <a:ext cx="887519" cy="887518"/>
          </a:xfrm>
          <a:prstGeom prst="rect">
            <a:avLst/>
          </a:prstGeom>
          <a:noFill/>
          <a:ln>
            <a:noFill/>
          </a:ln>
        </p:spPr>
      </p:pic>
      <p:pic>
        <p:nvPicPr>
          <p:cNvPr id="121" name="Google Shape;121;p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957423" y="3053744"/>
            <a:ext cx="887519" cy="887518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Google Shape;121;p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401182" y="4020884"/>
            <a:ext cx="887519" cy="887518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Google Shape;118;p4"/>
          <p:cNvSpPr/>
          <p:nvPr/>
        </p:nvSpPr>
        <p:spPr>
          <a:xfrm>
            <a:off x="339635" y="5259788"/>
            <a:ext cx="9061269" cy="863460"/>
          </a:xfrm>
          <a:custGeom>
            <a:avLst/>
            <a:gdLst/>
            <a:ahLst/>
            <a:cxnLst/>
            <a:rect l="l" t="t" r="r" b="b"/>
            <a:pathLst>
              <a:path w="7625862" h="863460" extrusionOk="0">
                <a:moveTo>
                  <a:pt x="0" y="143913"/>
                </a:moveTo>
                <a:cubicBezTo>
                  <a:pt x="0" y="64432"/>
                  <a:pt x="64432" y="0"/>
                  <a:pt x="143913" y="0"/>
                </a:cubicBezTo>
                <a:lnTo>
                  <a:pt x="7481949" y="0"/>
                </a:lnTo>
                <a:cubicBezTo>
                  <a:pt x="7561430" y="0"/>
                  <a:pt x="7625862" y="64432"/>
                  <a:pt x="7625862" y="143913"/>
                </a:cubicBezTo>
                <a:lnTo>
                  <a:pt x="7625862" y="719547"/>
                </a:lnTo>
                <a:cubicBezTo>
                  <a:pt x="7625862" y="799028"/>
                  <a:pt x="7561430" y="863460"/>
                  <a:pt x="7481949" y="863460"/>
                </a:cubicBezTo>
                <a:lnTo>
                  <a:pt x="143913" y="863460"/>
                </a:lnTo>
                <a:cubicBezTo>
                  <a:pt x="64432" y="863460"/>
                  <a:pt x="0" y="799028"/>
                  <a:pt x="0" y="719547"/>
                </a:cubicBezTo>
                <a:lnTo>
                  <a:pt x="0" y="143913"/>
                </a:lnTo>
                <a:close/>
              </a:path>
            </a:pathLst>
          </a:custGeom>
          <a:solidFill>
            <a:schemeClr val="accent2">
              <a:lumMod val="40000"/>
              <a:lumOff val="60000"/>
            </a:schemeClr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179300" tIns="179300" rIns="179300" bIns="179300" anchor="ctr" anchorCtr="0">
            <a:noAutofit/>
          </a:bodyPr>
          <a:lstStyle/>
          <a:p>
            <a:pPr lvl="0"/>
            <a:r>
              <a:rPr lang="en-US" sz="36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D. </a:t>
            </a:r>
            <a:r>
              <a:rPr lang="en-US" sz="3600">
                <a:latin typeface="Times New Roman" panose="02020603050405020304" pitchFamily="18" charset="0"/>
                <a:cs typeface="Times New Roman" panose="02020603050405020304" pitchFamily="18" charset="0"/>
              </a:rPr>
              <a:t>Vào trang web để tìm bài tập về nhà</a:t>
            </a:r>
          </a:p>
        </p:txBody>
      </p:sp>
      <p:pic>
        <p:nvPicPr>
          <p:cNvPr id="122" name="Google Shape;122;p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376227" y="5179180"/>
            <a:ext cx="1024676" cy="102467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8605054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10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10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2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6" grpId="0" animBg="1"/>
      <p:bldP spid="117" grpId="0" animBg="1"/>
      <p:bldP spid="118" grpId="0" animBg="1"/>
      <p:bldP spid="1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755" r="6421" b="3676"/>
          <a:stretch/>
        </p:blipFill>
        <p:spPr bwMode="auto">
          <a:xfrm>
            <a:off x="1" y="2232213"/>
            <a:ext cx="7624483" cy="462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699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8691" y="1"/>
            <a:ext cx="6743311" cy="320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AutoShape 8"/>
          <p:cNvSpPr>
            <a:spLocks noChangeArrowheads="1"/>
          </p:cNvSpPr>
          <p:nvPr/>
        </p:nvSpPr>
        <p:spPr bwMode="auto">
          <a:xfrm>
            <a:off x="7247967" y="3684497"/>
            <a:ext cx="5042647" cy="2764215"/>
          </a:xfrm>
          <a:prstGeom prst="cloudCallout">
            <a:avLst>
              <a:gd name="adj1" fmla="val -50278"/>
              <a:gd name="adj2" fmla="val -45322"/>
            </a:avLst>
          </a:prstGeom>
          <a:solidFill>
            <a:srgbClr val="FF99FF"/>
          </a:solidFill>
          <a:ln w="9525">
            <a:solidFill>
              <a:schemeClr val="bg1">
                <a:lumMod val="95000"/>
              </a:schemeClr>
            </a:solidFill>
            <a:round/>
            <a:headEnd/>
            <a:tailEnd/>
          </a:ln>
          <a:effectLst/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defRPr/>
            </a:pPr>
            <a:r>
              <a:rPr lang="en-US" sz="2800">
                <a:solidFill>
                  <a:srgbClr val="0000FF"/>
                </a:solidFill>
              </a:rPr>
              <a:t>Theo em phải sử dụng internet như thế nào để được an toàn</a:t>
            </a:r>
            <a:r>
              <a:rPr lang="en-US" altLang="en-US" sz="2000">
                <a:solidFill>
                  <a:srgbClr val="0000FF"/>
                </a:solidFill>
              </a:rPr>
              <a:t>?</a:t>
            </a:r>
            <a:endParaRPr lang="en-US" altLang="en-US" sz="2000" dirty="0">
              <a:solidFill>
                <a:srgbClr val="0000FF"/>
              </a:solidFill>
            </a:endParaRPr>
          </a:p>
        </p:txBody>
      </p:sp>
      <p:sp>
        <p:nvSpPr>
          <p:cNvPr id="4" name="AutoShape 8"/>
          <p:cNvSpPr>
            <a:spLocks noChangeArrowheads="1"/>
          </p:cNvSpPr>
          <p:nvPr/>
        </p:nvSpPr>
        <p:spPr bwMode="auto">
          <a:xfrm>
            <a:off x="-31644" y="-212690"/>
            <a:ext cx="5511979" cy="2951619"/>
          </a:xfrm>
          <a:prstGeom prst="cloudCallout">
            <a:avLst>
              <a:gd name="adj1" fmla="val 15361"/>
              <a:gd name="adj2" fmla="val 75055"/>
            </a:avLst>
          </a:prstGeom>
          <a:solidFill>
            <a:schemeClr val="accent5">
              <a:lumMod val="20000"/>
              <a:lumOff val="80000"/>
            </a:schemeClr>
          </a:solidFill>
          <a:ln w="9525">
            <a:solidFill>
              <a:srgbClr val="00B050"/>
            </a:solidFill>
            <a:round/>
            <a:headEnd/>
            <a:tailEnd/>
          </a:ln>
          <a:effectLst/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r>
              <a:rPr lang="en-US" altLang="en-US" sz="2400" dirty="0" err="1">
                <a:solidFill>
                  <a:srgbClr val="C00000"/>
                </a:solidFill>
              </a:rPr>
              <a:t>Có</a:t>
            </a:r>
            <a:r>
              <a:rPr lang="en-US" altLang="en-US" sz="2400" dirty="0">
                <a:solidFill>
                  <a:srgbClr val="C00000"/>
                </a:solidFill>
              </a:rPr>
              <a:t> </a:t>
            </a:r>
            <a:r>
              <a:rPr lang="en-US" altLang="en-US" sz="2400" dirty="0" err="1">
                <a:solidFill>
                  <a:srgbClr val="C00000"/>
                </a:solidFill>
              </a:rPr>
              <a:t>rất</a:t>
            </a:r>
            <a:r>
              <a:rPr lang="en-US" altLang="en-US" sz="2400" dirty="0">
                <a:solidFill>
                  <a:srgbClr val="C00000"/>
                </a:solidFill>
              </a:rPr>
              <a:t> </a:t>
            </a:r>
            <a:r>
              <a:rPr lang="en-US" altLang="en-US" sz="2400" dirty="0" err="1">
                <a:solidFill>
                  <a:srgbClr val="C00000"/>
                </a:solidFill>
              </a:rPr>
              <a:t>nhiều</a:t>
            </a:r>
            <a:r>
              <a:rPr lang="en-US" altLang="en-US" sz="2400" dirty="0">
                <a:solidFill>
                  <a:srgbClr val="C00000"/>
                </a:solidFill>
              </a:rPr>
              <a:t> </a:t>
            </a:r>
            <a:r>
              <a:rPr lang="en-US" altLang="en-US" sz="2400" dirty="0" err="1">
                <a:solidFill>
                  <a:srgbClr val="C00000"/>
                </a:solidFill>
              </a:rPr>
              <a:t>dịch</a:t>
            </a:r>
            <a:r>
              <a:rPr lang="en-US" altLang="en-US" sz="2400" dirty="0">
                <a:solidFill>
                  <a:srgbClr val="C00000"/>
                </a:solidFill>
              </a:rPr>
              <a:t> </a:t>
            </a:r>
            <a:r>
              <a:rPr lang="en-US" altLang="en-US" sz="2400" dirty="0" err="1">
                <a:solidFill>
                  <a:srgbClr val="C00000"/>
                </a:solidFill>
              </a:rPr>
              <a:t>vụ</a:t>
            </a:r>
            <a:r>
              <a:rPr lang="en-US" altLang="en-US" sz="2400" dirty="0">
                <a:solidFill>
                  <a:srgbClr val="C00000"/>
                </a:solidFill>
              </a:rPr>
              <a:t> </a:t>
            </a:r>
            <a:r>
              <a:rPr lang="en-US" altLang="en-US" sz="2400" dirty="0" err="1">
                <a:solidFill>
                  <a:srgbClr val="C00000"/>
                </a:solidFill>
              </a:rPr>
              <a:t>được</a:t>
            </a:r>
            <a:r>
              <a:rPr lang="en-US" altLang="en-US" sz="2400" dirty="0">
                <a:solidFill>
                  <a:srgbClr val="C00000"/>
                </a:solidFill>
              </a:rPr>
              <a:t> </a:t>
            </a:r>
            <a:r>
              <a:rPr lang="en-US" altLang="en-US" sz="2400" dirty="0" err="1">
                <a:solidFill>
                  <a:srgbClr val="C00000"/>
                </a:solidFill>
              </a:rPr>
              <a:t>cung</a:t>
            </a:r>
            <a:r>
              <a:rPr lang="en-US" altLang="en-US" sz="2400" dirty="0">
                <a:solidFill>
                  <a:srgbClr val="C00000"/>
                </a:solidFill>
              </a:rPr>
              <a:t> </a:t>
            </a:r>
            <a:r>
              <a:rPr lang="en-US" altLang="en-US" sz="2400" dirty="0" err="1">
                <a:solidFill>
                  <a:srgbClr val="C00000"/>
                </a:solidFill>
              </a:rPr>
              <a:t>cấp</a:t>
            </a:r>
            <a:r>
              <a:rPr lang="en-US" altLang="en-US" sz="2400" dirty="0">
                <a:solidFill>
                  <a:srgbClr val="C00000"/>
                </a:solidFill>
              </a:rPr>
              <a:t> </a:t>
            </a:r>
            <a:r>
              <a:rPr lang="en-US" altLang="en-US" sz="2400" dirty="0" err="1">
                <a:solidFill>
                  <a:srgbClr val="C00000"/>
                </a:solidFill>
              </a:rPr>
              <a:t>trên</a:t>
            </a:r>
            <a:r>
              <a:rPr lang="en-US" altLang="en-US" sz="2400" dirty="0">
                <a:solidFill>
                  <a:srgbClr val="C00000"/>
                </a:solidFill>
              </a:rPr>
              <a:t> Internet. </a:t>
            </a:r>
            <a:r>
              <a:rPr lang="en-US" altLang="en-US" sz="2400" dirty="0" err="1">
                <a:solidFill>
                  <a:srgbClr val="C00000"/>
                </a:solidFill>
              </a:rPr>
              <a:t>Em</a:t>
            </a:r>
            <a:r>
              <a:rPr lang="en-US" altLang="en-US" sz="2400" dirty="0">
                <a:solidFill>
                  <a:srgbClr val="C00000"/>
                </a:solidFill>
              </a:rPr>
              <a:t> </a:t>
            </a:r>
            <a:r>
              <a:rPr lang="en-US" altLang="en-US" sz="2400" dirty="0" err="1">
                <a:solidFill>
                  <a:srgbClr val="C00000"/>
                </a:solidFill>
              </a:rPr>
              <a:t>hãy</a:t>
            </a:r>
            <a:r>
              <a:rPr lang="en-US" altLang="en-US" sz="2400" dirty="0">
                <a:solidFill>
                  <a:srgbClr val="C00000"/>
                </a:solidFill>
              </a:rPr>
              <a:t> </a:t>
            </a:r>
            <a:r>
              <a:rPr lang="en-US" altLang="en-US" sz="2400" dirty="0" err="1">
                <a:solidFill>
                  <a:srgbClr val="C00000"/>
                </a:solidFill>
              </a:rPr>
              <a:t>kể</a:t>
            </a:r>
            <a:r>
              <a:rPr lang="en-US" altLang="en-US" sz="2400" dirty="0">
                <a:solidFill>
                  <a:srgbClr val="C00000"/>
                </a:solidFill>
              </a:rPr>
              <a:t> </a:t>
            </a:r>
            <a:r>
              <a:rPr lang="en-US" altLang="en-US" sz="2400" dirty="0" err="1">
                <a:solidFill>
                  <a:srgbClr val="C00000"/>
                </a:solidFill>
              </a:rPr>
              <a:t>tên</a:t>
            </a:r>
            <a:r>
              <a:rPr lang="en-US" altLang="en-US" sz="2400" dirty="0">
                <a:solidFill>
                  <a:srgbClr val="C00000"/>
                </a:solidFill>
              </a:rPr>
              <a:t> </a:t>
            </a:r>
            <a:r>
              <a:rPr lang="en-US" altLang="en-US" sz="2400" dirty="0" err="1">
                <a:solidFill>
                  <a:srgbClr val="C00000"/>
                </a:solidFill>
              </a:rPr>
              <a:t>một</a:t>
            </a:r>
            <a:r>
              <a:rPr lang="en-US" altLang="en-US" sz="2400" dirty="0">
                <a:solidFill>
                  <a:srgbClr val="C00000"/>
                </a:solidFill>
              </a:rPr>
              <a:t> </a:t>
            </a:r>
            <a:r>
              <a:rPr lang="en-US" altLang="en-US" sz="2400" dirty="0" err="1">
                <a:solidFill>
                  <a:srgbClr val="C00000"/>
                </a:solidFill>
              </a:rPr>
              <a:t>số</a:t>
            </a:r>
            <a:r>
              <a:rPr lang="en-US" altLang="en-US" sz="2400" dirty="0">
                <a:solidFill>
                  <a:srgbClr val="C00000"/>
                </a:solidFill>
              </a:rPr>
              <a:t> </a:t>
            </a:r>
            <a:r>
              <a:rPr lang="en-US" altLang="en-US" sz="2400" dirty="0" err="1">
                <a:solidFill>
                  <a:srgbClr val="C00000"/>
                </a:solidFill>
              </a:rPr>
              <a:t>dịch</a:t>
            </a:r>
            <a:r>
              <a:rPr lang="en-US" altLang="en-US" sz="2400" dirty="0">
                <a:solidFill>
                  <a:srgbClr val="C00000"/>
                </a:solidFill>
              </a:rPr>
              <a:t> </a:t>
            </a:r>
            <a:r>
              <a:rPr lang="en-US" altLang="en-US" sz="2400" dirty="0" err="1">
                <a:solidFill>
                  <a:srgbClr val="C00000"/>
                </a:solidFill>
              </a:rPr>
              <a:t>vụ</a:t>
            </a:r>
            <a:r>
              <a:rPr lang="en-US" altLang="en-US" sz="2400" dirty="0">
                <a:solidFill>
                  <a:srgbClr val="C00000"/>
                </a:solidFill>
              </a:rPr>
              <a:t> </a:t>
            </a:r>
            <a:r>
              <a:rPr lang="en-US" altLang="en-US" sz="2400" dirty="0" err="1">
                <a:solidFill>
                  <a:srgbClr val="C00000"/>
                </a:solidFill>
              </a:rPr>
              <a:t>cơ</a:t>
            </a:r>
            <a:r>
              <a:rPr lang="en-US" altLang="en-US" sz="2400" dirty="0">
                <a:solidFill>
                  <a:srgbClr val="C00000"/>
                </a:solidFill>
              </a:rPr>
              <a:t> </a:t>
            </a:r>
            <a:r>
              <a:rPr lang="en-US" altLang="en-US" sz="2400" dirty="0" err="1">
                <a:solidFill>
                  <a:srgbClr val="C00000"/>
                </a:solidFill>
              </a:rPr>
              <a:t>bản</a:t>
            </a:r>
            <a:r>
              <a:rPr lang="en-US" altLang="en-US" sz="2400" dirty="0">
                <a:solidFill>
                  <a:srgbClr val="C00000"/>
                </a:solidFill>
              </a:rPr>
              <a:t> </a:t>
            </a:r>
            <a:r>
              <a:rPr lang="en-US" altLang="en-US" sz="2400" dirty="0" err="1">
                <a:solidFill>
                  <a:srgbClr val="C00000"/>
                </a:solidFill>
              </a:rPr>
              <a:t>trên</a:t>
            </a:r>
            <a:r>
              <a:rPr lang="en-US" altLang="en-US" sz="2400" dirty="0">
                <a:solidFill>
                  <a:srgbClr val="C00000"/>
                </a:solidFill>
              </a:rPr>
              <a:t> Internet?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3003696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4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.3|1.4|1.2|14.9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2|8.2|4.8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.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2.2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1150</TotalTime>
  <Words>979</Words>
  <Application>Microsoft Office PowerPoint</Application>
  <PresentationFormat>Widescreen</PresentationFormat>
  <Paragraphs>90</Paragraphs>
  <Slides>19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4" baseType="lpstr">
      <vt:lpstr>Arial</vt:lpstr>
      <vt:lpstr>Calibri</vt:lpstr>
      <vt:lpstr>Times New Roman</vt:lpstr>
      <vt:lpstr>VNI-Times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Tạ Thị Tuyết Sơn</cp:lastModifiedBy>
  <cp:revision>32</cp:revision>
  <dcterms:created xsi:type="dcterms:W3CDTF">2021-07-22T09:48:39Z</dcterms:created>
  <dcterms:modified xsi:type="dcterms:W3CDTF">2022-01-10T06:54:29Z</dcterms:modified>
</cp:coreProperties>
</file>