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68" r:id="rId3"/>
    <p:sldId id="294" r:id="rId4"/>
    <p:sldId id="295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79" r:id="rId13"/>
    <p:sldId id="277" r:id="rId14"/>
    <p:sldId id="278" r:id="rId15"/>
    <p:sldId id="276" r:id="rId16"/>
    <p:sldId id="280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7BAB4241-AEB4-44B3-A602-530781C630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72E65D80-6613-415B-B7AB-3B1F9F6A9A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1280DFF1-21DE-4137-B659-0B54BEC72B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32EF1B10-CF4C-4C0A-9C15-8C221C3E8A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77AE82-1AA9-4CC1-859F-73B7C67D3C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D69AF47D-1E3C-4C9A-8851-7668928C550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4527BD84-7E5C-4956-8B2C-D1A0A8F2B6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03CCF83-D217-4C58-9CC3-2647873243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6789" name="Rectangle 5">
            <a:extLst>
              <a:ext uri="{FF2B5EF4-FFF2-40B4-BE49-F238E27FC236}">
                <a16:creationId xmlns:a16="http://schemas.microsoft.com/office/drawing/2014/main" id="{42842173-4643-42E2-8ABE-F624B015CB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>
            <a:extLst>
              <a:ext uri="{FF2B5EF4-FFF2-40B4-BE49-F238E27FC236}">
                <a16:creationId xmlns:a16="http://schemas.microsoft.com/office/drawing/2014/main" id="{5A4F0710-077D-4FE7-8ACB-06DC942940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>
            <a:extLst>
              <a:ext uri="{FF2B5EF4-FFF2-40B4-BE49-F238E27FC236}">
                <a16:creationId xmlns:a16="http://schemas.microsoft.com/office/drawing/2014/main" id="{26FC23B6-ABB0-4A41-A94C-C1E2AA128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97A9CC-7827-4B95-BAF4-032DF749A5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21" y="974891"/>
            <a:ext cx="3933620" cy="734415"/>
          </a:xfrm>
        </p:spPr>
        <p:txBody>
          <a:bodyPr lIns="68577" tIns="34289" rIns="68577" bIns="34289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003" y="3392623"/>
            <a:ext cx="3913188" cy="2249488"/>
          </a:xfrm>
        </p:spPr>
        <p:txBody>
          <a:bodyPr lIns="68577" tIns="34289" rIns="68577" bIns="34289">
            <a:normAutofit/>
          </a:bodyPr>
          <a:lstStyle>
            <a:lvl1pPr marL="179988" indent="-179988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167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845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2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9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13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2022-01-11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2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2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4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3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9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2022-01-11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121908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1178351" y="1404593"/>
            <a:ext cx="10397765" cy="52790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9" rIns="91408" bIns="45719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55" y="1503585"/>
            <a:ext cx="7638068" cy="327977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3931953"/>
            <a:ext cx="12188976" cy="2926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2" y="4855463"/>
            <a:ext cx="5742443" cy="2002540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73" y="532341"/>
            <a:ext cx="2542037" cy="2807215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42" y="532326"/>
            <a:ext cx="2139700" cy="21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6A6AEC82-A7D0-4D0D-84C5-B2E18DBCA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23" y="152400"/>
            <a:ext cx="472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1">
            <a:extLst>
              <a:ext uri="{FF2B5EF4-FFF2-40B4-BE49-F238E27FC236}">
                <a16:creationId xmlns:a16="http://schemas.microsoft.com/office/drawing/2014/main" id="{E24F650D-4AD4-4ABC-A048-91873E54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5876257"/>
            <a:ext cx="1752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.VnTime" panose="020B7200000000000000" pitchFamily="34" charset="0"/>
              </a:rPr>
              <a:t>B¶ng</a:t>
            </a:r>
            <a:r>
              <a:rPr lang="en-US" altLang="en-US" sz="2400" b="1" dirty="0">
                <a:latin typeface=".VnTime" panose="020B7200000000000000" pitchFamily="34" charset="0"/>
              </a:rPr>
              <a:t> 1</a:t>
            </a:r>
          </a:p>
        </p:txBody>
      </p:sp>
      <p:sp>
        <p:nvSpPr>
          <p:cNvPr id="19460" name="Rectangle 213">
            <a:extLst>
              <a:ext uri="{FF2B5EF4-FFF2-40B4-BE49-F238E27FC236}">
                <a16:creationId xmlns:a16="http://schemas.microsoft.com/office/drawing/2014/main" id="{0331C424-823E-40F4-8A6A-369029D9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10909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8" name="Rectangle 215">
            <a:extLst>
              <a:ext uri="{FF2B5EF4-FFF2-40B4-BE49-F238E27FC236}">
                <a16:creationId xmlns:a16="http://schemas.microsoft.com/office/drawing/2014/main" id="{EFDF451A-FC5B-4004-889C-60420FB9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210059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9" name="Rectangle 216">
            <a:extLst>
              <a:ext uri="{FF2B5EF4-FFF2-40B4-BE49-F238E27FC236}">
                <a16:creationId xmlns:a16="http://schemas.microsoft.com/office/drawing/2014/main" id="{A8800124-DD6C-4541-98DE-A203874F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337694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0" name="Rectangle 219">
            <a:extLst>
              <a:ext uri="{FF2B5EF4-FFF2-40B4-BE49-F238E27FC236}">
                <a16:creationId xmlns:a16="http://schemas.microsoft.com/office/drawing/2014/main" id="{6055247F-CC47-411A-BC99-4C06D344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124334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1" name="Rectangle 220">
            <a:extLst>
              <a:ext uri="{FF2B5EF4-FFF2-40B4-BE49-F238E27FC236}">
                <a16:creationId xmlns:a16="http://schemas.microsoft.com/office/drawing/2014/main" id="{86E44724-72B5-4945-9D75-A2ED4B76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4334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2" name="Rectangle 221">
            <a:extLst>
              <a:ext uri="{FF2B5EF4-FFF2-40B4-BE49-F238E27FC236}">
                <a16:creationId xmlns:a16="http://schemas.microsoft.com/office/drawing/2014/main" id="{9A01C5BC-7BE1-41DD-ABCD-5490C11E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37694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Rectangle 222">
            <a:extLst>
              <a:ext uri="{FF2B5EF4-FFF2-40B4-BE49-F238E27FC236}">
                <a16:creationId xmlns:a16="http://schemas.microsoft.com/office/drawing/2014/main" id="{A51E97C9-6452-4FBE-AA97-37EC6BCA7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7239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4" name="Rectangle 223">
            <a:extLst>
              <a:ext uri="{FF2B5EF4-FFF2-40B4-BE49-F238E27FC236}">
                <a16:creationId xmlns:a16="http://schemas.microsoft.com/office/drawing/2014/main" id="{B24B3423-ED90-49E7-917F-A525B27C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3796040"/>
            <a:ext cx="17526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5" name="Rectangle 224">
            <a:extLst>
              <a:ext uri="{FF2B5EF4-FFF2-40B4-BE49-F238E27FC236}">
                <a16:creationId xmlns:a16="http://schemas.microsoft.com/office/drawing/2014/main" id="{711BAE9F-E4D6-4617-AE6A-579173596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8149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6" name="Rectangle 225">
            <a:extLst>
              <a:ext uri="{FF2B5EF4-FFF2-40B4-BE49-F238E27FC236}">
                <a16:creationId xmlns:a16="http://schemas.microsoft.com/office/drawing/2014/main" id="{2017AB4E-C386-46A4-8A80-55DB1832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387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7" name="Rectangle 226">
            <a:extLst>
              <a:ext uri="{FF2B5EF4-FFF2-40B4-BE49-F238E27FC236}">
                <a16:creationId xmlns:a16="http://schemas.microsoft.com/office/drawing/2014/main" id="{6EC33FC2-964D-4FC0-B283-F52A7073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578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8" name="Rectangle 227">
            <a:extLst>
              <a:ext uri="{FF2B5EF4-FFF2-40B4-BE49-F238E27FC236}">
                <a16:creationId xmlns:a16="http://schemas.microsoft.com/office/drawing/2014/main" id="{E68DC54A-36E3-4975-A3E0-074C5BF6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29578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9" name="Rectangle 228">
            <a:extLst>
              <a:ext uri="{FF2B5EF4-FFF2-40B4-BE49-F238E27FC236}">
                <a16:creationId xmlns:a16="http://schemas.microsoft.com/office/drawing/2014/main" id="{EC83A1D9-9A11-4088-AF64-389499D7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42151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0" name="Rectangle 229">
            <a:extLst>
              <a:ext uri="{FF2B5EF4-FFF2-40B4-BE49-F238E27FC236}">
                <a16:creationId xmlns:a16="http://schemas.microsoft.com/office/drawing/2014/main" id="{4C3B62BD-C4F7-496A-9989-E433D361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46723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1" name="Rectangle 230">
            <a:extLst>
              <a:ext uri="{FF2B5EF4-FFF2-40B4-BE49-F238E27FC236}">
                <a16:creationId xmlns:a16="http://schemas.microsoft.com/office/drawing/2014/main" id="{5D134F17-69ED-4E80-A14A-924A8C9E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23419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2" name="Rectangle 232">
            <a:extLst>
              <a:ext uri="{FF2B5EF4-FFF2-40B4-BE49-F238E27FC236}">
                <a16:creationId xmlns:a16="http://schemas.microsoft.com/office/drawing/2014/main" id="{AB916308-3D20-4947-9C76-1FDB02EF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1700540"/>
            <a:ext cx="1752600" cy="52322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3" name="Rectangle 233">
            <a:extLst>
              <a:ext uri="{FF2B5EF4-FFF2-40B4-BE49-F238E27FC236}">
                <a16:creationId xmlns:a16="http://schemas.microsoft.com/office/drawing/2014/main" id="{92872F04-0F5E-498D-ACB6-552D88F8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2538740"/>
            <a:ext cx="1752600" cy="52322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4" name="Rectangle 234">
            <a:extLst>
              <a:ext uri="{FF2B5EF4-FFF2-40B4-BE49-F238E27FC236}">
                <a16:creationId xmlns:a16="http://schemas.microsoft.com/office/drawing/2014/main" id="{C58353B8-B1D5-4D12-9856-292DBC8D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5053340"/>
            <a:ext cx="1752600" cy="52322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5" name="Rectangle 235">
            <a:extLst>
              <a:ext uri="{FF2B5EF4-FFF2-40B4-BE49-F238E27FC236}">
                <a16:creationId xmlns:a16="http://schemas.microsoft.com/office/drawing/2014/main" id="{B887243A-10AD-4DFB-84EC-6372D661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634240"/>
            <a:ext cx="1752600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6" name="Rectangle 236">
            <a:extLst>
              <a:ext uri="{FF2B5EF4-FFF2-40B4-BE49-F238E27FC236}">
                <a16:creationId xmlns:a16="http://schemas.microsoft.com/office/drawing/2014/main" id="{CD6628EB-76B2-4E2E-B79C-FF9AF9F33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081540"/>
            <a:ext cx="17526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7" name="Rectangle 237">
            <a:extLst>
              <a:ext uri="{FF2B5EF4-FFF2-40B4-BE49-F238E27FC236}">
                <a16:creationId xmlns:a16="http://schemas.microsoft.com/office/drawing/2014/main" id="{5B4BB7F7-7CB6-4BED-89FF-BED930A7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15090"/>
            <a:ext cx="1752600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30" name="Text Box 240">
            <a:extLst>
              <a:ext uri="{FF2B5EF4-FFF2-40B4-BE49-F238E27FC236}">
                <a16:creationId xmlns:a16="http://schemas.microsoft.com/office/drawing/2014/main" id="{AE1339B2-5003-49B9-90F9-D4DB9961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35" y="829895"/>
            <a:ext cx="4125950" cy="16879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dãy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8" name="Group 112">
            <a:extLst>
              <a:ext uri="{FF2B5EF4-FFF2-40B4-BE49-F238E27FC236}">
                <a16:creationId xmlns:a16="http://schemas.microsoft.com/office/drawing/2014/main" id="{7FFA4085-7E62-4762-AEEE-71FC765D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6875"/>
              </p:ext>
            </p:extLst>
          </p:nvPr>
        </p:nvGraphicFramePr>
        <p:xfrm>
          <a:off x="8839200" y="457200"/>
          <a:ext cx="3352800" cy="509612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®­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ưîc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Group 162">
            <a:extLst>
              <a:ext uri="{FF2B5EF4-FFF2-40B4-BE49-F238E27FC236}">
                <a16:creationId xmlns:a16="http://schemas.microsoft.com/office/drawing/2014/main" id="{225A2171-881D-433E-A420-5439F1479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9052"/>
              </p:ext>
            </p:extLst>
          </p:nvPr>
        </p:nvGraphicFramePr>
        <p:xfrm>
          <a:off x="5486400" y="457200"/>
          <a:ext cx="3124200" cy="509612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ư­îc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D8426C-D7D6-40CC-8747-E5940FB534C8}"/>
              </a:ext>
            </a:extLst>
          </p:cNvPr>
          <p:cNvCxnSpPr/>
          <p:nvPr/>
        </p:nvCxnSpPr>
        <p:spPr>
          <a:xfrm>
            <a:off x="533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40">
            <a:extLst>
              <a:ext uri="{FF2B5EF4-FFF2-40B4-BE49-F238E27FC236}">
                <a16:creationId xmlns:a16="http://schemas.microsoft.com/office/drawing/2014/main" id="{5719CE8E-EAB2-4B38-8992-917478AA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39" y="2460727"/>
            <a:ext cx="4125950" cy="27959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>
                <a:latin typeface="Times New Roman" panose="02020603050405020304" pitchFamily="18" charset="0"/>
              </a:rPr>
              <a:t>x: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+ n: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tần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+ X: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+ N: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6F3306CF-0C20-4086-B4BD-74445AEF2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62" y="152400"/>
            <a:ext cx="53911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4743716F-F338-488D-9EB2-18AAC7B17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4" y="609600"/>
            <a:ext cx="5715000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BT1: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A939679-F92F-4549-A031-745364A99A85}"/>
              </a:ext>
            </a:extLst>
          </p:cNvPr>
          <p:cNvSpPr/>
          <p:nvPr/>
        </p:nvSpPr>
        <p:spPr>
          <a:xfrm>
            <a:off x="362415" y="3003941"/>
            <a:ext cx="5770756" cy="3048000"/>
          </a:xfrm>
          <a:prstGeom prst="cloudCallout">
            <a:avLst>
              <a:gd name="adj1" fmla="val 55745"/>
              <a:gd name="adj2" fmla="val -531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DEFCD-EA12-420C-88B3-55FDF88C013F}"/>
              </a:ext>
            </a:extLst>
          </p:cNvPr>
          <p:cNvSpPr txBox="1"/>
          <p:nvPr/>
        </p:nvSpPr>
        <p:spPr>
          <a:xfrm>
            <a:off x="96644" y="-367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82CB96A-EEE5-48D9-A6C6-1C461091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3" y="4114800"/>
            <a:ext cx="5715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DC586-8BAA-465C-A6EF-37E216A6DAD2}"/>
              </a:ext>
            </a:extLst>
          </p:cNvPr>
          <p:cNvSpPr txBox="1"/>
          <p:nvPr/>
        </p:nvSpPr>
        <p:spPr>
          <a:xfrm>
            <a:off x="2494156" y="3253645"/>
            <a:ext cx="919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3" grpId="0" animBg="1"/>
      <p:bldP spid="3" grpId="1" animBg="1"/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54449A5-0742-49AE-A02B-840098CF63A3}"/>
              </a:ext>
            </a:extLst>
          </p:cNvPr>
          <p:cNvSpPr/>
          <p:nvPr/>
        </p:nvSpPr>
        <p:spPr>
          <a:xfrm>
            <a:off x="6572250" y="17526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523C8AF0-B22E-46AC-85A4-9B07D51D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8934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id="{C9409EEF-4FB7-4919-8721-37525A98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605"/>
            <a:ext cx="119634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D07556-2067-4924-8A00-535C763AC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90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35DB9-9A5E-4129-B855-BEA6C3C7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984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DE178-7EBD-4009-B29E-B13DA300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623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A97318-47FD-49FF-9C23-F066B8E93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1417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30519E-FBAF-4A3E-B3FB-B71DE6CDD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244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8A210F-5044-4075-B19D-4B237EDB8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635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44C8AB-3F75-4FCD-8931-D9EB1AF98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9420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C476BD-20F8-4916-8744-5A66645D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163" y="1809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9C625E-7987-479B-9C75-5148918A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3" y="2057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BA46F0-5417-4DDB-8225-DF797ADFA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26638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907817-C39A-4D89-B29A-439D96D16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328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F3A80F-C1B1-48EC-99E2-A1D68FFA4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358457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F97AB8-0268-4CED-ACD5-6D6EE133B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414178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16FB04-0C11-480A-B55E-833154AC7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445611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84796D-97EC-48F9-836A-C17559BD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47688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8FF94F-990F-4DDF-B8AE-752BCD025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13" y="5635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723393-496A-49BD-81F4-04DDEA377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2120900"/>
            <a:ext cx="2825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169AA7-5B9C-4238-B7DA-C415A58A7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2392364"/>
            <a:ext cx="282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30A095-9A8A-4856-9B13-DD5CE1F0E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38" y="5081589"/>
            <a:ext cx="2841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CCAF528-4D94-4B8E-AD0B-91C335EB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38" y="5340350"/>
            <a:ext cx="2841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660521-C26C-4E83-8266-5A6C9A18C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530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55A552-2FF5-4260-B9A5-05803A546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651125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87E64B-D1CE-4F39-9BE2-2D4C644423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1" y="3781425"/>
            <a:ext cx="4048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8DFED3-DDEB-479F-96C4-0F2B6B3AD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7576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25395E-0E7F-45CE-90E9-E1B32536C600}"/>
              </a:ext>
            </a:extLst>
          </p:cNvPr>
          <p:cNvSpPr txBox="1"/>
          <p:nvPr/>
        </p:nvSpPr>
        <p:spPr>
          <a:xfrm>
            <a:off x="76006" y="943504"/>
            <a:ext cx="2492375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10; 9; 8; 7;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6; 16; 4; 2; 2: 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B136FCC9-BD42-49C8-9776-E9FF26BD3E02}"/>
              </a:ext>
            </a:extLst>
          </p:cNvPr>
          <p:cNvSpPr/>
          <p:nvPr/>
        </p:nvSpPr>
        <p:spPr>
          <a:xfrm>
            <a:off x="7007226" y="4446915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7F0B5927-4607-4CC1-860B-CF1EF0316DB7}"/>
              </a:ext>
            </a:extLst>
          </p:cNvPr>
          <p:cNvSpPr/>
          <p:nvPr/>
        </p:nvSpPr>
        <p:spPr>
          <a:xfrm>
            <a:off x="7028037" y="4729490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AACB6AD6-3BE7-4F9D-BE5C-4F46C8C27951}"/>
              </a:ext>
            </a:extLst>
          </p:cNvPr>
          <p:cNvSpPr/>
          <p:nvPr/>
        </p:nvSpPr>
        <p:spPr>
          <a:xfrm>
            <a:off x="6999753" y="5340350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55D40F8E-E466-4664-B012-22E11E642FFA}"/>
              </a:ext>
            </a:extLst>
          </p:cNvPr>
          <p:cNvSpPr/>
          <p:nvPr/>
        </p:nvSpPr>
        <p:spPr>
          <a:xfrm>
            <a:off x="11479252" y="2387424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06327D66-725C-4CC1-ACF6-07BFA8040AD2}"/>
              </a:ext>
            </a:extLst>
          </p:cNvPr>
          <p:cNvSpPr/>
          <p:nvPr/>
        </p:nvSpPr>
        <p:spPr>
          <a:xfrm>
            <a:off x="11517313" y="2970539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D91AB3A0-9FBE-4B45-A82D-A209B592BA5E}"/>
              </a:ext>
            </a:extLst>
          </p:cNvPr>
          <p:cNvSpPr/>
          <p:nvPr/>
        </p:nvSpPr>
        <p:spPr>
          <a:xfrm>
            <a:off x="11605419" y="5921974"/>
            <a:ext cx="304800" cy="27239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>
            <a:extLst>
              <a:ext uri="{FF2B5EF4-FFF2-40B4-BE49-F238E27FC236}">
                <a16:creationId xmlns:a16="http://schemas.microsoft.com/office/drawing/2014/main" id="{34FB95E7-6AE7-43B2-9906-A747AF9FB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93064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5876513E-0BD0-4689-8247-FF91F68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30051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4635E943-09B4-461F-B2B5-043FF7834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25" y="85137"/>
            <a:ext cx="11811000" cy="200447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2 – SGK/7: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Hàng ngày, bạn An thử ghi lại thời gian cần thiết để đi từ nhà đến trường và thực hiện điều đó trong 10 ngày.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4.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928" name="Group 48">
            <a:extLst>
              <a:ext uri="{FF2B5EF4-FFF2-40B4-BE49-F238E27FC236}">
                <a16:creationId xmlns:a16="http://schemas.microsoft.com/office/drawing/2014/main" id="{2B7F0414-3A7D-4C16-A1C9-1394C68C3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3778"/>
              </p:ext>
            </p:extLst>
          </p:nvPr>
        </p:nvGraphicFramePr>
        <p:xfrm>
          <a:off x="1181101" y="2365671"/>
          <a:ext cx="9905998" cy="1339850"/>
        </p:xfrm>
        <a:graphic>
          <a:graphicData uri="http://schemas.openxmlformats.org/drawingml/2006/table">
            <a:tbl>
              <a:tblPr/>
              <a:tblGrid>
                <a:gridCol w="293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1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thø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cña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ngµy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Thêi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phót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97" name="Text Box 50">
            <a:extLst>
              <a:ext uri="{FF2B5EF4-FFF2-40B4-BE49-F238E27FC236}">
                <a16:creationId xmlns:a16="http://schemas.microsoft.com/office/drawing/2014/main" id="{0C48C7D0-F14A-4411-823C-E42840A12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7826"/>
            <a:ext cx="118110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rtl="0">
              <a:lnSpc>
                <a:spcPct val="150000"/>
              </a:lnSpc>
              <a:buSzPts val="2200"/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tất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bao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rtl="0">
              <a:lnSpc>
                <a:spcPct val="150000"/>
              </a:lnSpc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bao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dãy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rtl="0">
              <a:lnSpc>
                <a:spcPct val="150000"/>
              </a:lnSpc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tần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extLst>
              <a:ext uri="{FF2B5EF4-FFF2-40B4-BE49-F238E27FC236}">
                <a16:creationId xmlns:a16="http://schemas.microsoft.com/office/drawing/2014/main" id="{92ED25DC-77E6-48D7-9FCD-B164121E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54" y="3159479"/>
            <a:ext cx="115824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rtl="0">
              <a:lnSpc>
                <a:spcPct val="150000"/>
              </a:lnSpc>
              <a:buSzPts val="2800"/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mà bạn An quan tâm là X: </a:t>
            </a:r>
            <a:r>
              <a:rPr lang="vi-VN" sz="2800" b="0" i="1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đi từ nhà đến trưường.</a:t>
            </a:r>
            <a:r>
              <a:rPr lang="vi-VN" sz="2800" b="0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52388" rtl="0">
              <a:lnSpc>
                <a:spcPct val="150000"/>
              </a:lnSpc>
            </a:pP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10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43E5B6B0-969F-456A-A667-208B0F32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54" y="477582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sz="2800" b="0" i="0" u="none" strike="noStrike" kern="1200" baseline="0" dirty="0">
                <a:solidFill>
                  <a:srgbClr val="C0504D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dãy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0" name="Text Box 46">
            <a:extLst>
              <a:ext uri="{FF2B5EF4-FFF2-40B4-BE49-F238E27FC236}">
                <a16:creationId xmlns:a16="http://schemas.microsoft.com/office/drawing/2014/main" id="{95F05099-8FCF-4463-8452-11A575E3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59626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48">
            <a:extLst>
              <a:ext uri="{FF2B5EF4-FFF2-40B4-BE49-F238E27FC236}">
                <a16:creationId xmlns:a16="http://schemas.microsoft.com/office/drawing/2014/main" id="{03227743-0AD9-4952-BBCA-83AC0D6C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6" y="5638800"/>
            <a:ext cx="11115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/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nhau là: </a:t>
            </a:r>
            <a:r>
              <a:rPr lang="vi-VN" sz="2800" b="1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18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19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20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21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ó</a:t>
            </a:r>
            <a:r>
              <a:rPr lang="vi-VN" sz="28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tần số lần lượt: </a:t>
            </a:r>
            <a:r>
              <a:rPr lang="vi-VN" sz="2800" b="1" i="0" u="none" strike="noStrike" kern="1200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00B0F0"/>
                </a:solidFill>
                <a:latin typeface="Times New Roman" panose="02020603050405020304" pitchFamily="18" charset="0"/>
              </a:rPr>
              <a:t>3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vi-VN" sz="2800" b="1" i="0" u="none" strike="noStrike" kern="1200" baseline="0" dirty="0">
                <a:solidFill>
                  <a:srgbClr val="7030A0"/>
                </a:solidFill>
                <a:latin typeface="Times New Roman" panose="02020603050405020304" pitchFamily="18" charset="0"/>
              </a:rPr>
              <a:t>1</a:t>
            </a:r>
            <a:r>
              <a:rPr lang="vi-VN" sz="2800" b="1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48">
            <a:extLst>
              <a:ext uri="{FF2B5EF4-FFF2-40B4-BE49-F238E27FC236}">
                <a16:creationId xmlns:a16="http://schemas.microsoft.com/office/drawing/2014/main" id="{F977581A-FAA2-4EBC-85ED-FB7BD5FC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9492"/>
              </p:ext>
            </p:extLst>
          </p:nvPr>
        </p:nvGraphicFramePr>
        <p:xfrm>
          <a:off x="1295401" y="648102"/>
          <a:ext cx="9905998" cy="1339850"/>
        </p:xfrm>
        <a:graphic>
          <a:graphicData uri="http://schemas.openxmlformats.org/drawingml/2006/table">
            <a:tbl>
              <a:tblPr/>
              <a:tblGrid>
                <a:gridCol w="293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1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0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70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thø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cña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ngµy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Thêi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(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phót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>
            <a:extLst>
              <a:ext uri="{FF2B5EF4-FFF2-40B4-BE49-F238E27FC236}">
                <a16:creationId xmlns:a16="http://schemas.microsoft.com/office/drawing/2014/main" id="{88DBA859-4226-4922-920E-3C79431C2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5590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0DE6393-D1CC-4D61-8133-ECE83917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49130"/>
            <a:ext cx="10896600" cy="5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là nội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tra (X)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đối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tra gọi là một đơn vị điều tra.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số liệu thu 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điều tra về một dấu hiệu gọi là số liệu thống kê. Mỗi số liệu là một giá trị của dấu hiệu (x).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tất cả các giá trị (không nhất thiết khác nhau) của dấu hiệu bằng số các đơn vị điều tra (N).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(n).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4862892B-DCE4-4393-8767-0BEBA27C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1" y="62915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681186E9-1179-4A75-B02B-E4E3DCF1A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04801"/>
            <a:ext cx="2992438" cy="5191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  <a:latin typeface=".VnTifani HeavyH" panose="020B7200000000000000" pitchFamily="34" charset="0"/>
              </a:rPr>
              <a:t>Ghi nhí</a:t>
            </a:r>
          </a:p>
        </p:txBody>
      </p:sp>
      <p:sp>
        <p:nvSpPr>
          <p:cNvPr id="22534" name="Rectangle 14">
            <a:extLst>
              <a:ext uri="{FF2B5EF4-FFF2-40B4-BE49-F238E27FC236}">
                <a16:creationId xmlns:a16="http://schemas.microsoft.com/office/drawing/2014/main" id="{E596E1A0-2E16-4F45-9DDA-CF41EE7E5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163002"/>
            <a:ext cx="914400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10">
            <a:extLst>
              <a:ext uri="{FF2B5EF4-FFF2-40B4-BE49-F238E27FC236}">
                <a16:creationId xmlns:a16="http://schemas.microsoft.com/office/drawing/2014/main" id="{0E31D5A0-83F8-4B8C-B02A-163FE1E9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1" y="1140500"/>
            <a:ext cx="204383" cy="53840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25605" name="AutoShape 11">
            <a:extLst>
              <a:ext uri="{FF2B5EF4-FFF2-40B4-BE49-F238E27FC236}">
                <a16:creationId xmlns:a16="http://schemas.microsoft.com/office/drawing/2014/main" id="{B7D47372-4962-4608-B73E-183F874F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1" y="457201"/>
            <a:ext cx="5006975" cy="671513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25606" name="Rectangle 12">
            <a:extLst>
              <a:ext uri="{FF2B5EF4-FFF2-40B4-BE49-F238E27FC236}">
                <a16:creationId xmlns:a16="http://schemas.microsoft.com/office/drawing/2014/main" id="{A372EC07-7067-4B28-A4DB-7A37D8CF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11049000" cy="457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0">
              <a:lnSpc>
                <a:spcPct val="150000"/>
              </a:lnSpc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kê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ban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vấn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rtl="0">
              <a:lnSpc>
                <a:spcPct val="150000"/>
              </a:lnSpc>
            </a:pPr>
            <a:r>
              <a:rPr lang="vi-VN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Phân biệt đ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ược</a:t>
            </a:r>
            <a:r>
              <a:rPr lang="vi-VN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dấu hiệu; giá trị của dấu hiệu; dãy giá trị của dấu hiệu; số đơn vị điều tra; tần số của giá trị.</a:t>
            </a:r>
          </a:p>
          <a:p>
            <a:pPr rtl="0">
              <a:lnSpc>
                <a:spcPct val="150000"/>
              </a:lnSpc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tần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rtl="0">
              <a:lnSpc>
                <a:spcPct val="150000"/>
              </a:lnSpc>
            </a:pP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1,3,4 (</a:t>
            </a:r>
            <a:r>
              <a:rPr lang="en-US" sz="3200" b="0" i="0" u="none" strike="noStrike" kern="12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sgk</a:t>
            </a:r>
            <a:r>
              <a:rPr lang="en-US" sz="3200" b="0" i="0" u="none" strike="noStrike" kern="12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/ 7,8,9</a:t>
            </a:r>
            <a:endParaRPr lang="en-US" sz="3200" b="0" i="0" u="none" strike="noStrike" kern="1200" baseline="0" dirty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F916DB9B-8B76-4BE0-9FBD-B0674847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0415"/>
            <a:ext cx="1097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>
            <a:extLst>
              <a:ext uri="{FF2B5EF4-FFF2-40B4-BE49-F238E27FC236}">
                <a16:creationId xmlns:a16="http://schemas.microsoft.com/office/drawing/2014/main" id="{9D0A3D18-675D-42AC-925D-8F9127F1A7D2}"/>
              </a:ext>
            </a:extLst>
          </p:cNvPr>
          <p:cNvSpPr/>
          <p:nvPr/>
        </p:nvSpPr>
        <p:spPr>
          <a:xfrm>
            <a:off x="1371600" y="877907"/>
            <a:ext cx="9982201" cy="56261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C4555A4F-52A3-43FA-B57E-6FF02826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121920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298092"/>
            <a:ext cx="12266346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6756" y="1092503"/>
            <a:ext cx="10092620" cy="513871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4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33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17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5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90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marL="0" marR="0" lvl="0" indent="0" algn="ctr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54" y="5108596"/>
            <a:ext cx="3121967" cy="1772088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468104" y="1814648"/>
            <a:ext cx="8032977" cy="30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21902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defTabSz="12190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 defTabSz="121902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F916DB9B-8B76-4BE0-9FBD-B0674847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0415"/>
            <a:ext cx="1097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>
            <a:extLst>
              <a:ext uri="{FF2B5EF4-FFF2-40B4-BE49-F238E27FC236}">
                <a16:creationId xmlns:a16="http://schemas.microsoft.com/office/drawing/2014/main" id="{9D0A3D18-675D-42AC-925D-8F9127F1A7D2}"/>
              </a:ext>
            </a:extLst>
          </p:cNvPr>
          <p:cNvSpPr/>
          <p:nvPr/>
        </p:nvSpPr>
        <p:spPr>
          <a:xfrm>
            <a:off x="457200" y="421186"/>
            <a:ext cx="11734800" cy="636061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C4555A4F-52A3-43FA-B57E-6FF02826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12192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03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>
            <a:extLst>
              <a:ext uri="{FF2B5EF4-FFF2-40B4-BE49-F238E27FC236}">
                <a16:creationId xmlns:a16="http://schemas.microsoft.com/office/drawing/2014/main" id="{477D15EC-3BDB-4558-91C8-8929A373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36623"/>
            <a:ext cx="11887200" cy="86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i="1" u="sng" dirty="0">
                <a:latin typeface="+mj-lt"/>
              </a:rPr>
              <a:t>Ví dụ 1:</a:t>
            </a:r>
            <a:r>
              <a:rPr lang="vi-VN" sz="2800" dirty="0">
                <a:latin typeface="+mj-lt"/>
              </a:rPr>
              <a:t>  Khi điều tra về </a:t>
            </a:r>
            <a:r>
              <a:rPr lang="vi-VN" sz="2800" i="1" dirty="0">
                <a:latin typeface="+mj-lt"/>
              </a:rPr>
              <a:t>số cây trồng </a:t>
            </a:r>
            <a:r>
              <a:rPr lang="en-US" sz="2800" i="1" dirty="0" err="1">
                <a:latin typeface="+mj-lt"/>
              </a:rPr>
              <a:t>được</a:t>
            </a:r>
            <a:r>
              <a:rPr lang="vi-VN" sz="2800" i="1" dirty="0">
                <a:latin typeface="+mj-lt"/>
              </a:rPr>
              <a:t> của mỗi lớp</a:t>
            </a:r>
            <a:r>
              <a:rPr lang="vi-VN" sz="2800" dirty="0">
                <a:latin typeface="+mj-lt"/>
              </a:rPr>
              <a:t> trong dịp phát động phong trào Tết trồng cây, người điều tra lập đ</a:t>
            </a:r>
            <a:r>
              <a:rPr lang="en-US" sz="2800" dirty="0" err="1">
                <a:latin typeface="+mj-lt"/>
              </a:rPr>
              <a:t>ược</a:t>
            </a:r>
            <a:r>
              <a:rPr lang="vi-VN" sz="2800" dirty="0">
                <a:latin typeface="+mj-lt"/>
              </a:rPr>
              <a:t> bảng dưới đây (bảng 1)</a:t>
            </a:r>
          </a:p>
        </p:txBody>
      </p:sp>
      <p:graphicFrame>
        <p:nvGraphicFramePr>
          <p:cNvPr id="5" name="Group 123">
            <a:extLst>
              <a:ext uri="{FF2B5EF4-FFF2-40B4-BE49-F238E27FC236}">
                <a16:creationId xmlns:a16="http://schemas.microsoft.com/office/drawing/2014/main" id="{84D23EFB-7079-4DEE-B638-F5FF31AB6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0509"/>
              </p:ext>
            </p:extLst>
          </p:nvPr>
        </p:nvGraphicFramePr>
        <p:xfrm>
          <a:off x="6172200" y="1304676"/>
          <a:ext cx="3505200" cy="509612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ư­îc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Group 72">
            <a:extLst>
              <a:ext uri="{FF2B5EF4-FFF2-40B4-BE49-F238E27FC236}">
                <a16:creationId xmlns:a16="http://schemas.microsoft.com/office/drawing/2014/main" id="{59006B11-2384-4E9C-AF77-FFA803CA4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500"/>
              </p:ext>
            </p:extLst>
          </p:nvPr>
        </p:nvGraphicFramePr>
        <p:xfrm>
          <a:off x="2057400" y="1276101"/>
          <a:ext cx="3581400" cy="5096124"/>
        </p:xfrm>
        <a:graphic>
          <a:graphicData uri="http://schemas.openxmlformats.org/drawingml/2006/table">
            <a:tbl>
              <a:tblPr/>
              <a:tblGrid>
                <a:gridCol w="81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ư­îc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9FC2E0E6-DA5A-40A0-8EED-3BD35AEB4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3639"/>
            <a:ext cx="952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73">
            <a:extLst>
              <a:ext uri="{FF2B5EF4-FFF2-40B4-BE49-F238E27FC236}">
                <a16:creationId xmlns:a16="http://schemas.microsoft.com/office/drawing/2014/main" id="{55E50A5C-DE84-4134-85D3-85BAD1F8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477000"/>
            <a:ext cx="1447800" cy="3381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B¶ng</a:t>
            </a:r>
            <a:r>
              <a:rPr lang="en-US" altLang="en-US" sz="2200" b="1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2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9">
            <a:extLst>
              <a:ext uri="{FF2B5EF4-FFF2-40B4-BE49-F238E27FC236}">
                <a16:creationId xmlns:a16="http://schemas.microsoft.com/office/drawing/2014/main" id="{8A6BED66-1505-41F1-AD3C-0C658969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2465667"/>
            <a:ext cx="327656" cy="1469469"/>
          </a:xfrm>
          <a:prstGeom prst="irregularSeal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5363" name="Rectangle 17">
            <a:extLst>
              <a:ext uri="{FF2B5EF4-FFF2-40B4-BE49-F238E27FC236}">
                <a16:creationId xmlns:a16="http://schemas.microsoft.com/office/drawing/2014/main" id="{EABE4AAB-77A0-4783-9206-375299CBE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5576" y="54533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15364" name="Text Box 22">
            <a:extLst>
              <a:ext uri="{FF2B5EF4-FFF2-40B4-BE49-F238E27FC236}">
                <a16:creationId xmlns:a16="http://schemas.microsoft.com/office/drawing/2014/main" id="{0759F984-3029-464E-BFF5-B4D9A84E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6" y="152401"/>
            <a:ext cx="1616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sp>
        <p:nvSpPr>
          <p:cNvPr id="15365" name="AutoShape 25">
            <a:extLst>
              <a:ext uri="{FF2B5EF4-FFF2-40B4-BE49-F238E27FC236}">
                <a16:creationId xmlns:a16="http://schemas.microsoft.com/office/drawing/2014/main" id="{9F769611-648F-4868-B16B-76A11983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0887"/>
            <a:ext cx="11430000" cy="105560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HS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b="1" dirty="0">
                <a:latin typeface="Times New Roman" panose="02020603050405020304" pitchFamily="18" charset="0"/>
              </a:rPr>
              <a:t> I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b="1" dirty="0">
                <a:latin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6" name="Rectangle 26">
            <a:extLst>
              <a:ext uri="{FF2B5EF4-FFF2-40B4-BE49-F238E27FC236}">
                <a16:creationId xmlns:a16="http://schemas.microsoft.com/office/drawing/2014/main" id="{06D8BEB1-B279-4050-84A9-EE3B4397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6" y="80519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graphicFrame>
        <p:nvGraphicFramePr>
          <p:cNvPr id="7" name="Group 87">
            <a:extLst>
              <a:ext uri="{FF2B5EF4-FFF2-40B4-BE49-F238E27FC236}">
                <a16:creationId xmlns:a16="http://schemas.microsoft.com/office/drawing/2014/main" id="{FC650A64-60FE-498A-9C39-1F1DB2DF9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775058"/>
              </p:ext>
            </p:extLst>
          </p:nvPr>
        </p:nvGraphicFramePr>
        <p:xfrm>
          <a:off x="2524707" y="1905000"/>
          <a:ext cx="6705600" cy="452596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 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§iÓm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0">
            <a:extLst>
              <a:ext uri="{FF2B5EF4-FFF2-40B4-BE49-F238E27FC236}">
                <a16:creationId xmlns:a16="http://schemas.microsoft.com/office/drawing/2014/main" id="{E0AFF9FA-962D-4CDD-A51E-24EA643DF49D}"/>
              </a:ext>
            </a:extLst>
          </p:cNvPr>
          <p:cNvGraphicFramePr>
            <a:graphicFrameLocks/>
          </p:cNvGraphicFramePr>
          <p:nvPr/>
        </p:nvGraphicFramePr>
        <p:xfrm>
          <a:off x="1833563" y="1752600"/>
          <a:ext cx="8534400" cy="4140199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1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       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d©n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§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Þa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phư­¬ng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Tæng sè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Ph©n theo giíi tÝnh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Ph©n theo thµnh thÞ,n«ng th«n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Nam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N÷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Thµnh thÞ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N«ng th«n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Hµ Néi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2672,1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1336,7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1335,4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1538,9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1133,2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H¶i Phßng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1673,0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825,1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847,9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568,2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1104,8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Hư­ng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Yªn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1068,7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516,0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552,7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92,6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976,1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Hµ Giang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602,7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298,3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304,4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50,9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551,8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B¾c K¹n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275,3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137,6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137,7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39,8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235,5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 Box 132">
            <a:hlinkClick r:id="rId3" action="ppaction://hlinksldjump"/>
            <a:extLst>
              <a:ext uri="{FF2B5EF4-FFF2-40B4-BE49-F238E27FC236}">
                <a16:creationId xmlns:a16="http://schemas.microsoft.com/office/drawing/2014/main" id="{01791B38-565F-4271-A0D6-ACCC2875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213994"/>
            <a:ext cx="1600200" cy="3693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B¶ng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 2</a:t>
            </a:r>
            <a:r>
              <a:rPr lang="en-US" altLang="en-US" b="1" dirty="0">
                <a:solidFill>
                  <a:srgbClr val="FF3300"/>
                </a:solidFill>
                <a:latin typeface=".VnTime" panose="020B7200000000000000" pitchFamily="34" charset="0"/>
              </a:rPr>
              <a:t>                       </a:t>
            </a:r>
          </a:p>
        </p:txBody>
      </p:sp>
      <p:sp>
        <p:nvSpPr>
          <p:cNvPr id="4" name="Text Box 135">
            <a:extLst>
              <a:ext uri="{FF2B5EF4-FFF2-40B4-BE49-F238E27FC236}">
                <a16:creationId xmlns:a16="http://schemas.microsoft.com/office/drawing/2014/main" id="{502305BC-7C0E-4A13-BDA0-E83705F9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914401"/>
            <a:ext cx="8534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.VnTimeH" panose="020B7200000000000000" pitchFamily="34" charset="0"/>
              </a:rPr>
              <a:t>B¶ng ®iÒu tra d©n sè nƯ­íc ta t¹i thêi ®iÓm 1/4/1999</a:t>
            </a:r>
          </a:p>
        </p:txBody>
      </p:sp>
      <p:sp>
        <p:nvSpPr>
          <p:cNvPr id="8" name="Text Box 164">
            <a:extLst>
              <a:ext uri="{FF2B5EF4-FFF2-40B4-BE49-F238E27FC236}">
                <a16:creationId xmlns:a16="http://schemas.microsoft.com/office/drawing/2014/main" id="{ADB277FE-8860-4EB9-9D22-B100B9268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04800"/>
            <a:ext cx="8763000" cy="427038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.VnTimeH" panose="020B7200000000000000" pitchFamily="34" charset="0"/>
              </a:rPr>
              <a:t>Mét sè b¶ng sè liÖu thèng kª ban ®Çu cã cÊu t¹o kh¸c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3" grpId="1" animBg="1"/>
      <p:bldP spid="4" grpId="0" animBg="1" autoUpdateAnimBg="0"/>
      <p:bldP spid="4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>
            <a:extLst>
              <a:ext uri="{FF2B5EF4-FFF2-40B4-BE49-F238E27FC236}">
                <a16:creationId xmlns:a16="http://schemas.microsoft.com/office/drawing/2014/main" id="{4D4B937E-B2D4-4233-9B66-EAFE4ABA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4478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.VnTime" panose="020B7200000000000000" pitchFamily="34" charset="0"/>
            </a:endParaRPr>
          </a:p>
        </p:txBody>
      </p:sp>
      <p:graphicFrame>
        <p:nvGraphicFramePr>
          <p:cNvPr id="3" name="Group 171">
            <a:extLst>
              <a:ext uri="{FF2B5EF4-FFF2-40B4-BE49-F238E27FC236}">
                <a16:creationId xmlns:a16="http://schemas.microsoft.com/office/drawing/2014/main" id="{D3D686D3-D595-46DD-8D38-F0A35C62D2E6}"/>
              </a:ext>
            </a:extLst>
          </p:cNvPr>
          <p:cNvGraphicFramePr>
            <a:graphicFrameLocks/>
          </p:cNvGraphicFramePr>
          <p:nvPr/>
        </p:nvGraphicFramePr>
        <p:xfrm>
          <a:off x="2057400" y="2209801"/>
          <a:ext cx="7924800" cy="3387116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3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4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Tæng sè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Trong ®ã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TiÓu häc vµ THCS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Trung häc phæ th«ng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C¶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nư­íc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23959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22199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B¾c Ninh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B¾c giang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488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Phó Thä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570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Box 169">
            <a:extLst>
              <a:ext uri="{FF2B5EF4-FFF2-40B4-BE49-F238E27FC236}">
                <a16:creationId xmlns:a16="http://schemas.microsoft.com/office/drawing/2014/main" id="{26BA3B98-E477-4CF0-8B6C-F832F7BEE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534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2"/>
                </a:solidFill>
                <a:latin typeface=".VnTimeH" panose="020B7200000000000000" pitchFamily="34" charset="0"/>
              </a:rPr>
              <a:t>B¶ng ®iÒu tra sè tr­Ưêng phæ th«ng t¹i thêi ®iÓm 30/9/1999</a:t>
            </a:r>
          </a:p>
          <a:p>
            <a:pPr eaLnBrk="1" hangingPunct="1"/>
            <a:r>
              <a:rPr lang="en-US" altLang="en-US" sz="2000" b="1">
                <a:solidFill>
                  <a:schemeClr val="accent2"/>
                </a:solidFill>
                <a:latin typeface=".VnTimeH" panose="020B7200000000000000" pitchFamily="34" charset="0"/>
              </a:rPr>
              <a:t>                                         Ph©n theo ®Þa phƯ­¬ng</a:t>
            </a:r>
            <a:endParaRPr lang="en-US" altLang="en-US" sz="2000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17451" name="Text Box 175">
            <a:extLst>
              <a:ext uri="{FF2B5EF4-FFF2-40B4-BE49-F238E27FC236}">
                <a16:creationId xmlns:a16="http://schemas.microsoft.com/office/drawing/2014/main" id="{1EC61AFD-CC4B-4FA1-96C5-CB29EE12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228600"/>
            <a:ext cx="8763000" cy="427038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solidFill>
                  <a:schemeClr val="bg1"/>
                </a:solidFill>
                <a:latin typeface=".VnTimeH" panose="020B7200000000000000" pitchFamily="34" charset="0"/>
              </a:rPr>
              <a:t>Mét sè b¶ng sè liÖu thèng kª ban ®Çu cã cÊu t¹o kh¸c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8B3B4E1-8EE5-492F-A90D-2F14E7F9A66F}"/>
              </a:ext>
            </a:extLst>
          </p:cNvPr>
          <p:cNvSpPr/>
          <p:nvPr/>
        </p:nvSpPr>
        <p:spPr>
          <a:xfrm>
            <a:off x="10862931" y="2380154"/>
            <a:ext cx="1216541" cy="3745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3937B3-183A-4E69-87EF-335BC5FF519A}"/>
              </a:ext>
            </a:extLst>
          </p:cNvPr>
          <p:cNvSpPr/>
          <p:nvPr/>
        </p:nvSpPr>
        <p:spPr>
          <a:xfrm>
            <a:off x="6934198" y="2419815"/>
            <a:ext cx="1599576" cy="36365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49216-8AA0-4CCC-8F52-F65FF1BEB813}"/>
              </a:ext>
            </a:extLst>
          </p:cNvPr>
          <p:cNvSpPr/>
          <p:nvPr/>
        </p:nvSpPr>
        <p:spPr>
          <a:xfrm>
            <a:off x="6934198" y="2419815"/>
            <a:ext cx="1570960" cy="3233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63DD8D-2076-413F-A31C-262086137BE9}"/>
              </a:ext>
            </a:extLst>
          </p:cNvPr>
          <p:cNvSpPr/>
          <p:nvPr/>
        </p:nvSpPr>
        <p:spPr>
          <a:xfrm>
            <a:off x="10825459" y="1676400"/>
            <a:ext cx="1254014" cy="672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3D31E-B6F2-44B1-B5CF-0A71FFC89E91}"/>
              </a:ext>
            </a:extLst>
          </p:cNvPr>
          <p:cNvSpPr/>
          <p:nvPr/>
        </p:nvSpPr>
        <p:spPr>
          <a:xfrm>
            <a:off x="6934200" y="1707439"/>
            <a:ext cx="1570960" cy="6727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57177-5D83-49FB-A5F5-73E323B2D2AF}"/>
              </a:ext>
            </a:extLst>
          </p:cNvPr>
          <p:cNvSpPr/>
          <p:nvPr/>
        </p:nvSpPr>
        <p:spPr>
          <a:xfrm>
            <a:off x="5932968" y="2380154"/>
            <a:ext cx="1001230" cy="3630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8EF879BF-7FE3-429E-A022-E72966E763DD}"/>
              </a:ext>
            </a:extLst>
          </p:cNvPr>
          <p:cNvSpPr/>
          <p:nvPr/>
        </p:nvSpPr>
        <p:spPr>
          <a:xfrm>
            <a:off x="7318011" y="301135"/>
            <a:ext cx="3497226" cy="15733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F6D33464-3D3B-4268-B97C-040F502730AB}"/>
              </a:ext>
            </a:extLst>
          </p:cNvPr>
          <p:cNvSpPr/>
          <p:nvPr/>
        </p:nvSpPr>
        <p:spPr>
          <a:xfrm>
            <a:off x="7518105" y="225323"/>
            <a:ext cx="3497226" cy="15733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119">
            <a:extLst>
              <a:ext uri="{FF2B5EF4-FFF2-40B4-BE49-F238E27FC236}">
                <a16:creationId xmlns:a16="http://schemas.microsoft.com/office/drawing/2014/main" id="{A91F6486-7B32-4451-A886-04456C8CC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099911"/>
              </p:ext>
            </p:extLst>
          </p:nvPr>
        </p:nvGraphicFramePr>
        <p:xfrm>
          <a:off x="8879073" y="1646278"/>
          <a:ext cx="3200400" cy="4449722"/>
        </p:xfrm>
        <a:graphic>
          <a:graphicData uri="http://schemas.openxmlformats.org/drawingml/2006/table">
            <a:tbl>
              <a:tblPr/>
              <a:tblGrid>
                <a:gridCol w="91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ư­îc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15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17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9B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18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 Box 102">
            <a:extLst>
              <a:ext uri="{FF2B5EF4-FFF2-40B4-BE49-F238E27FC236}">
                <a16:creationId xmlns:a16="http://schemas.microsoft.com/office/drawing/2014/main" id="{6FAA3038-8443-4BA8-9C9A-6EF3A544D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312430"/>
            <a:ext cx="2133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.VnTime" panose="020B7200000000000000" pitchFamily="34" charset="0"/>
              </a:rPr>
              <a:t>B¶ng 1</a:t>
            </a:r>
          </a:p>
        </p:txBody>
      </p:sp>
      <p:sp>
        <p:nvSpPr>
          <p:cNvPr id="5" name="Text Box 123">
            <a:extLst>
              <a:ext uri="{FF2B5EF4-FFF2-40B4-BE49-F238E27FC236}">
                <a16:creationId xmlns:a16="http://schemas.microsoft.com/office/drawing/2014/main" id="{A012121E-414D-4B30-8525-93BA7F1C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8425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hiÖu</a:t>
            </a:r>
            <a:endParaRPr lang="en-US" altLang="en-US" sz="32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Box 124">
            <a:extLst>
              <a:ext uri="{FF2B5EF4-FFF2-40B4-BE49-F238E27FC236}">
                <a16:creationId xmlns:a16="http://schemas.microsoft.com/office/drawing/2014/main" id="{E2A78E87-710C-414C-B647-C55627B1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4" y="678479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a)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hiÖu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iÒu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tra</a:t>
            </a:r>
            <a:endParaRPr lang="en-US" altLang="en-US" sz="28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125">
            <a:extLst>
              <a:ext uri="{FF2B5EF4-FFF2-40B4-BE49-F238E27FC236}">
                <a16:creationId xmlns:a16="http://schemas.microsoft.com/office/drawing/2014/main" id="{5A8EB2B6-020C-4418-BD20-034F193A9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7" y="3220477"/>
            <a:ext cx="42465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b) Gi¸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hiÖu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d·y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gi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¸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trÞ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dÊu</a:t>
            </a:r>
            <a:r>
              <a:rPr lang="en-US" altLang="en-US" sz="2800" b="1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hiÖu</a:t>
            </a:r>
            <a:endParaRPr lang="en-US" altLang="en-US" sz="2800" b="1" dirty="0">
              <a:solidFill>
                <a:srgbClr val="002060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ext Box 133">
            <a:extLst>
              <a:ext uri="{FF2B5EF4-FFF2-40B4-BE49-F238E27FC236}">
                <a16:creationId xmlns:a16="http://schemas.microsoft.com/office/drawing/2014/main" id="{DE832BB1-A0BB-4AE4-851F-8D31BF54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8" y="1087813"/>
            <a:ext cx="4343400" cy="11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</a:rPr>
              <a:t> dung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4">
            <a:extLst>
              <a:ext uri="{FF2B5EF4-FFF2-40B4-BE49-F238E27FC236}">
                <a16:creationId xmlns:a16="http://schemas.microsoft.com/office/drawing/2014/main" id="{69BFDA8B-F61D-4F50-B139-427AAA75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7" y="2093946"/>
            <a:ext cx="4475162" cy="11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8542" name="Hình Chữ nhật 120">
            <a:extLst>
              <a:ext uri="{FF2B5EF4-FFF2-40B4-BE49-F238E27FC236}">
                <a16:creationId xmlns:a16="http://schemas.microsoft.com/office/drawing/2014/main" id="{FC8B68DA-19E4-43CF-A7A5-46EC80A64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091768-D1AC-477D-BC6D-A8BBFAAC4BCD}"/>
              </a:ext>
            </a:extLst>
          </p:cNvPr>
          <p:cNvCxnSpPr/>
          <p:nvPr/>
        </p:nvCxnSpPr>
        <p:spPr>
          <a:xfrm>
            <a:off x="4876800" y="228600"/>
            <a:ext cx="0" cy="662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8090598-27B3-4C3D-B165-EEA6971BEA81}"/>
              </a:ext>
            </a:extLst>
          </p:cNvPr>
          <p:cNvSpPr/>
          <p:nvPr/>
        </p:nvSpPr>
        <p:spPr>
          <a:xfrm>
            <a:off x="239978" y="4466304"/>
            <a:ext cx="4246562" cy="2073886"/>
          </a:xfrm>
          <a:prstGeom prst="wedgeEllipseCallout">
            <a:avLst>
              <a:gd name="adj1" fmla="val 125581"/>
              <a:gd name="adj2" fmla="val 586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Explosion: 8 Points 29">
            <a:extLst>
              <a:ext uri="{FF2B5EF4-FFF2-40B4-BE49-F238E27FC236}">
                <a16:creationId xmlns:a16="http://schemas.microsoft.com/office/drawing/2014/main" id="{F5265908-CEDC-4DA8-8B81-A9E7AC755369}"/>
              </a:ext>
            </a:extLst>
          </p:cNvPr>
          <p:cNvSpPr/>
          <p:nvPr/>
        </p:nvSpPr>
        <p:spPr>
          <a:xfrm>
            <a:off x="7399374" y="-11893"/>
            <a:ext cx="3497226" cy="157335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32">
            <a:extLst>
              <a:ext uri="{FF2B5EF4-FFF2-40B4-BE49-F238E27FC236}">
                <a16:creationId xmlns:a16="http://schemas.microsoft.com/office/drawing/2014/main" id="{33CBBD44-5249-4B7E-ABC6-033F6F10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312785"/>
              </p:ext>
            </p:extLst>
          </p:nvPr>
        </p:nvGraphicFramePr>
        <p:xfrm>
          <a:off x="5036548" y="1703898"/>
          <a:ext cx="3497226" cy="4352434"/>
        </p:xfrm>
        <a:graphic>
          <a:graphicData uri="http://schemas.openxmlformats.org/drawingml/2006/table">
            <a:tbl>
              <a:tblPr/>
              <a:tblGrid>
                <a:gridCol w="91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Líp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c©y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trång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®­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ưîc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6B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7B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8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7E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" name="Text Box 134">
            <a:extLst>
              <a:ext uri="{FF2B5EF4-FFF2-40B4-BE49-F238E27FC236}">
                <a16:creationId xmlns:a16="http://schemas.microsoft.com/office/drawing/2014/main" id="{B7176526-4EAF-47CA-BCFC-1C9D73C76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5800"/>
            <a:ext cx="4475162" cy="11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2" name="Text Box 134">
            <a:extLst>
              <a:ext uri="{FF2B5EF4-FFF2-40B4-BE49-F238E27FC236}">
                <a16:creationId xmlns:a16="http://schemas.microsoft.com/office/drawing/2014/main" id="{FFB9A26A-48C4-4BFD-98A1-E082757A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4" y="5597637"/>
            <a:ext cx="4475162" cy="11339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</a:t>
            </a:r>
            <a:r>
              <a:rPr lang="en-US" altLang="en-US" sz="2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502C0061-D5F1-4EAB-BE1C-FED104DF015E}"/>
              </a:ext>
            </a:extLst>
          </p:cNvPr>
          <p:cNvSpPr/>
          <p:nvPr/>
        </p:nvSpPr>
        <p:spPr>
          <a:xfrm>
            <a:off x="7179194" y="-645042"/>
            <a:ext cx="3624815" cy="295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  <p:bldP spid="28" grpId="0" animBg="1"/>
      <p:bldP spid="28" grpId="1" animBg="1"/>
      <p:bldP spid="23" grpId="0" animBg="1"/>
      <p:bldP spid="23" grpId="1" animBg="1"/>
      <p:bldP spid="21" grpId="0" animBg="1"/>
      <p:bldP spid="21" grpId="1" animBg="1"/>
      <p:bldP spid="25" grpId="0" animBg="1"/>
      <p:bldP spid="25" grpId="1" animBg="1"/>
      <p:bldP spid="24" grpId="0" animBg="1"/>
      <p:bldP spid="24" grpId="1" animBg="1"/>
      <p:bldP spid="27" grpId="0" animBg="1"/>
      <p:bldP spid="27" grpId="1" animBg="1"/>
      <p:bldP spid="4" grpId="0" animBg="1"/>
      <p:bldP spid="6" grpId="0"/>
      <p:bldP spid="7" grpId="0"/>
      <p:bldP spid="10" grpId="0"/>
      <p:bldP spid="11" grpId="0"/>
      <p:bldP spid="26" grpId="0" animBg="1"/>
      <p:bldP spid="26" grpId="1" animBg="1"/>
      <p:bldP spid="30" grpId="0" animBg="1"/>
      <p:bldP spid="30" grpId="1" animBg="1"/>
      <p:bldP spid="31" grpId="0"/>
      <p:bldP spid="32" grpId="0"/>
      <p:bldP spid="3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ết 41 Thu thap so lieu thong ke tan so.potx" id="{408244F3-ACF1-434A-AD11-15B2158DC0BE}" vid="{273AA62B-4067-4A80-975D-26572EB9F13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Tiết 41 Thu thap so lieu thong ke tan so</Template>
  <TotalTime>1</TotalTime>
  <Words>1448</Words>
  <Application>Microsoft Office PowerPoint</Application>
  <PresentationFormat>Widescreen</PresentationFormat>
  <Paragraphs>399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.VnTifani HeavyH</vt:lpstr>
      <vt:lpstr>.VnTime</vt:lpstr>
      <vt:lpstr>.VnTimeH</vt:lpstr>
      <vt:lpstr>Arial</vt:lpstr>
      <vt:lpstr>Calibri</vt:lpstr>
      <vt:lpstr>DFPOP1-W9</vt:lpstr>
      <vt:lpstr>Franklin Gothic Book</vt:lpstr>
      <vt:lpstr>Tahoma</vt:lpstr>
      <vt:lpstr>Times New Roman</vt:lpstr>
      <vt:lpstr>1_Office Theme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 – SGK/7: Hàng ngày, bạn An thử ghi lại thời gian cần thiết để đi từ nhà đến trường và thực hiện điều đó trong 10 ngày. Kết quả được cho ở bảng 4.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Quynh</dc:creator>
  <cp:lastModifiedBy>Quynh</cp:lastModifiedBy>
  <cp:revision>1</cp:revision>
  <cp:lastPrinted>1601-01-01T00:00:00Z</cp:lastPrinted>
  <dcterms:created xsi:type="dcterms:W3CDTF">2022-01-11T04:47:22Z</dcterms:created>
  <dcterms:modified xsi:type="dcterms:W3CDTF">2022-01-11T04:48:51Z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