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6"/>
  </p:notesMasterIdLst>
  <p:sldIdLst>
    <p:sldId id="280" r:id="rId2"/>
    <p:sldId id="264" r:id="rId3"/>
    <p:sldId id="273" r:id="rId4"/>
    <p:sldId id="283" r:id="rId5"/>
    <p:sldId id="284" r:id="rId6"/>
    <p:sldId id="282" r:id="rId7"/>
    <p:sldId id="281" r:id="rId8"/>
    <p:sldId id="274" r:id="rId9"/>
    <p:sldId id="277" r:id="rId10"/>
    <p:sldId id="276" r:id="rId11"/>
    <p:sldId id="275" r:id="rId12"/>
    <p:sldId id="272" r:id="rId13"/>
    <p:sldId id="279" r:id="rId14"/>
    <p:sldId id="262" r:id="rId1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333333"/>
    <a:srgbClr val="CCD4D2"/>
    <a:srgbClr val="FF0000"/>
    <a:srgbClr val="E4BAE5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4" Type="http://schemas.openxmlformats.org/officeDocument/2006/relationships/image" Target="../media/image6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901CCE6-DA2F-47C8-A177-96579B23EB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0544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1F555-36A8-48CA-AB77-A65C5BFE09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292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630D8-427F-4108-8763-C2339C699B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433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61EF-763E-46B8-97BC-53C4A2094C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53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B26A1F2A-3A8B-4DC5-8685-039D11B270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044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7CEDBB55-D6FD-4FF0-861D-FB31A129D1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089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6722F276-ABFB-4D46-BFE4-B052EEE7D4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36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A202-9DBC-44B0-9CFF-36618D352C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45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D3826-E028-4BF9-B45B-36E64E7E96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669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629E-90C5-4D19-BB97-1EA14D6F83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64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4E1BB-A203-4A14-858B-CE4184FC7D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537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F841-768A-4655-BC86-44197F340A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3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5A823-410A-42CD-9861-06BEF40379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69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012E4-FA4C-4152-816C-97BF11F2AC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973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6CF3D-CB36-41DB-8DC9-804B1F9338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08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29BEB-554F-42E7-BB1B-91885D0EF6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7982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3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3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61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4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3.wmf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45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3.wmf"/><Relationship Id="rId26" Type="http://schemas.openxmlformats.org/officeDocument/2006/relationships/image" Target="../media/image7.wmf"/><Relationship Id="rId3" Type="http://schemas.openxmlformats.org/officeDocument/2006/relationships/image" Target="../media/image9.png"/><Relationship Id="rId21" Type="http://schemas.openxmlformats.org/officeDocument/2006/relationships/oleObject" Target="../embeddings/oleObject4.bin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oleObject" Target="../embeddings/oleObject2.bin"/><Relationship Id="rId25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2.wmf"/><Relationship Id="rId20" Type="http://schemas.openxmlformats.org/officeDocument/2006/relationships/image" Target="../media/image4.wmf"/><Relationship Id="rId29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24" Type="http://schemas.openxmlformats.org/officeDocument/2006/relationships/image" Target="../media/image6.wmf"/><Relationship Id="rId5" Type="http://schemas.openxmlformats.org/officeDocument/2006/relationships/image" Target="../media/image11.png"/><Relationship Id="rId15" Type="http://schemas.openxmlformats.org/officeDocument/2006/relationships/oleObject" Target="../embeddings/oleObject1.bin"/><Relationship Id="rId23" Type="http://schemas.openxmlformats.org/officeDocument/2006/relationships/oleObject" Target="../embeddings/oleObject5.bin"/><Relationship Id="rId28" Type="http://schemas.openxmlformats.org/officeDocument/2006/relationships/oleObject" Target="../embeddings/oleObject7.bin"/><Relationship Id="rId10" Type="http://schemas.openxmlformats.org/officeDocument/2006/relationships/image" Target="../media/image16.png"/><Relationship Id="rId19" Type="http://schemas.openxmlformats.org/officeDocument/2006/relationships/oleObject" Target="../embeddings/oleObject3.bin"/><Relationship Id="rId31" Type="http://schemas.openxmlformats.org/officeDocument/2006/relationships/image" Target="../media/image23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Relationship Id="rId22" Type="http://schemas.openxmlformats.org/officeDocument/2006/relationships/image" Target="../media/image5.wmf"/><Relationship Id="rId27" Type="http://schemas.openxmlformats.org/officeDocument/2006/relationships/image" Target="../media/image21.png"/><Relationship Id="rId30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1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7" Type="http://schemas.openxmlformats.org/officeDocument/2006/relationships/image" Target="../media/image3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36.wmf"/><Relationship Id="rId4" Type="http://schemas.openxmlformats.org/officeDocument/2006/relationships/image" Target="../media/image3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2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295400" y="1600200"/>
            <a:ext cx="3810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u="sng" dirty="0">
                <a:latin typeface="VNI-Times" pitchFamily="2" charset="0"/>
              </a:rPr>
              <a:t>TIEÁT </a:t>
            </a:r>
            <a:r>
              <a:rPr lang="en-US" sz="2400" b="1" u="sng" dirty="0" smtClean="0">
                <a:latin typeface="VNI-Times" pitchFamily="2" charset="0"/>
              </a:rPr>
              <a:t>37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 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– ĐẠI SỐ 8</a:t>
            </a:r>
            <a:endParaRPr lang="en-US" sz="2400" b="1" u="sng" dirty="0">
              <a:effectLst>
                <a:outerShdw blurRad="38100" dist="38100" dir="2700000" algn="tl">
                  <a:srgbClr val="000000"/>
                </a:outerShdw>
              </a:effectLst>
              <a:latin typeface="VNI-Times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0400" y="2667000"/>
            <a:ext cx="74818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ÔN TẬP HỌC KÌ 1 (TT)</a:t>
            </a:r>
            <a:endParaRPr lang="en-US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7198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0155159"/>
              </p:ext>
            </p:extLst>
          </p:nvPr>
        </p:nvGraphicFramePr>
        <p:xfrm>
          <a:off x="7391401" y="152400"/>
          <a:ext cx="1846263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7" name="Equation" r:id="rId3" imgW="355320" imgH="761760" progId="Equation.DSMT4">
                  <p:embed/>
                </p:oleObj>
              </mc:Choice>
              <mc:Fallback>
                <p:oleObj name="Equation" r:id="rId3" imgW="355320" imgH="7617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1" y="152400"/>
                        <a:ext cx="1846263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2301875" y="611187"/>
            <a:ext cx="457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/>
              <a:t>Biến</a:t>
            </a:r>
            <a:r>
              <a:rPr lang="en-US" sz="2800" b="1" dirty="0"/>
              <a:t> </a:t>
            </a:r>
            <a:r>
              <a:rPr lang="en-US" sz="2800" b="1" dirty="0" err="1"/>
              <a:t>đổi</a:t>
            </a:r>
            <a:r>
              <a:rPr lang="en-US" sz="2800" b="1" dirty="0"/>
              <a:t> </a:t>
            </a:r>
            <a:r>
              <a:rPr lang="en-US" sz="2800" b="1" dirty="0" err="1"/>
              <a:t>thành</a:t>
            </a:r>
            <a:r>
              <a:rPr lang="en-US" sz="2800" b="1" dirty="0"/>
              <a:t> </a:t>
            </a:r>
            <a:r>
              <a:rPr lang="en-US" sz="2800" b="1" dirty="0" err="1"/>
              <a:t>phân</a:t>
            </a:r>
            <a:r>
              <a:rPr lang="en-US" sz="2800" b="1" dirty="0"/>
              <a:t> </a:t>
            </a:r>
            <a:r>
              <a:rPr lang="en-US" sz="2800" b="1" dirty="0" err="1"/>
              <a:t>thức</a:t>
            </a:r>
            <a:endParaRPr lang="en-US" sz="2800" b="1" dirty="0"/>
          </a:p>
        </p:txBody>
      </p:sp>
      <p:graphicFrame>
        <p:nvGraphicFramePr>
          <p:cNvPr id="31769" name="Object 25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82836596"/>
              </p:ext>
            </p:extLst>
          </p:nvPr>
        </p:nvGraphicFramePr>
        <p:xfrm>
          <a:off x="6940550" y="2208213"/>
          <a:ext cx="984250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8" name="Equation" r:id="rId5" imgW="545760" imgH="419040" progId="Equation.DSMT4">
                  <p:embed/>
                </p:oleObj>
              </mc:Choice>
              <mc:Fallback>
                <p:oleObj name="Equation" r:id="rId5" imgW="545760" imgH="41904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0550" y="2208213"/>
                        <a:ext cx="984250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413075604"/>
              </p:ext>
            </p:extLst>
          </p:nvPr>
        </p:nvGraphicFramePr>
        <p:xfrm>
          <a:off x="2273300" y="22098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9" name="Equation" r:id="rId7" imgW="545760" imgH="419040" progId="Equation.DSMT4">
                  <p:embed/>
                </p:oleObj>
              </mc:Choice>
              <mc:Fallback>
                <p:oleObj name="Equation" r:id="rId7" imgW="545760" imgH="419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22098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2" name="Object 18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4172749384"/>
              </p:ext>
            </p:extLst>
          </p:nvPr>
        </p:nvGraphicFramePr>
        <p:xfrm>
          <a:off x="2490788" y="4130675"/>
          <a:ext cx="7261225" cy="162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0" name="Equation" r:id="rId9" imgW="3403440" imgH="761760" progId="Equation.DSMT4">
                  <p:embed/>
                </p:oleObj>
              </mc:Choice>
              <mc:Fallback>
                <p:oleObj name="Equation" r:id="rId9" imgW="3403440" imgH="7617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0788" y="4130675"/>
                        <a:ext cx="7261225" cy="162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5" name="Object 21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237159311"/>
              </p:ext>
            </p:extLst>
          </p:nvPr>
        </p:nvGraphicFramePr>
        <p:xfrm>
          <a:off x="4613275" y="2254250"/>
          <a:ext cx="949325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1" name="Equation" r:id="rId11" imgW="545760" imgH="419040" progId="Equation.DSMT4">
                  <p:embed/>
                </p:oleObj>
              </mc:Choice>
              <mc:Fallback>
                <p:oleObj name="Equation" r:id="rId11" imgW="545760" imgH="41904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3275" y="2254250"/>
                        <a:ext cx="949325" cy="72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Oval 11"/>
          <p:cNvSpPr/>
          <p:nvPr/>
        </p:nvSpPr>
        <p:spPr>
          <a:xfrm>
            <a:off x="6635750" y="2328862"/>
            <a:ext cx="609600" cy="609600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743200" y="436563"/>
            <a:ext cx="1524000" cy="615950"/>
          </a:xfr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b="1" u="sng"/>
              <a:t>Tính</a:t>
            </a:r>
          </a:p>
        </p:txBody>
      </p:sp>
      <p:graphicFrame>
        <p:nvGraphicFramePr>
          <p:cNvPr id="30722" name="Object 2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585314261"/>
              </p:ext>
            </p:extLst>
          </p:nvPr>
        </p:nvGraphicFramePr>
        <p:xfrm>
          <a:off x="3810000" y="194469"/>
          <a:ext cx="3016250" cy="1100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7" name="Equation" r:id="rId3" imgW="1079280" imgH="393480" progId="Equation.DSMT4">
                  <p:embed/>
                </p:oleObj>
              </mc:Choice>
              <mc:Fallback>
                <p:oleObj name="Equation" r:id="rId3" imgW="107928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94469"/>
                        <a:ext cx="3016250" cy="1100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605878646"/>
              </p:ext>
            </p:extLst>
          </p:nvPr>
        </p:nvGraphicFramePr>
        <p:xfrm>
          <a:off x="3048000" y="4144963"/>
          <a:ext cx="5638800" cy="207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8" name="Equation" r:id="rId5" imgW="2489040" imgH="914400" progId="Equation.DSMT4">
                  <p:embed/>
                </p:oleObj>
              </mc:Choice>
              <mc:Fallback>
                <p:oleObj name="Equation" r:id="rId5" imgW="2489040" imgH="914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144963"/>
                        <a:ext cx="5638800" cy="2071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160443"/>
              </p:ext>
            </p:extLst>
          </p:nvPr>
        </p:nvGraphicFramePr>
        <p:xfrm>
          <a:off x="7707314" y="1752601"/>
          <a:ext cx="1804987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9" name="Equation" r:id="rId7" imgW="787320" imgH="419040" progId="Equation.DSMT4">
                  <p:embed/>
                </p:oleObj>
              </mc:Choice>
              <mc:Fallback>
                <p:oleObj name="Equation" r:id="rId7" imgW="787320" imgH="4190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7314" y="1752601"/>
                        <a:ext cx="1804987" cy="106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5178781"/>
              </p:ext>
            </p:extLst>
          </p:nvPr>
        </p:nvGraphicFramePr>
        <p:xfrm>
          <a:off x="4632325" y="1828801"/>
          <a:ext cx="186055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0" name="Equation" r:id="rId9" imgW="774360" imgH="419040" progId="Equation.DSMT4">
                  <p:embed/>
                </p:oleObj>
              </mc:Choice>
              <mc:Fallback>
                <p:oleObj name="Equation" r:id="rId9" imgW="774360" imgH="4190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2325" y="1828801"/>
                        <a:ext cx="1860550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57338"/>
              </p:ext>
            </p:extLst>
          </p:nvPr>
        </p:nvGraphicFramePr>
        <p:xfrm>
          <a:off x="1828800" y="1828801"/>
          <a:ext cx="1511300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1" name="Equation" r:id="rId11" imgW="622080" imgH="393480" progId="Equation.DSMT4">
                  <p:embed/>
                </p:oleObj>
              </mc:Choice>
              <mc:Fallback>
                <p:oleObj name="Equation" r:id="rId11" imgW="62208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828801"/>
                        <a:ext cx="1511300" cy="1058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val 10"/>
          <p:cNvSpPr/>
          <p:nvPr/>
        </p:nvSpPr>
        <p:spPr>
          <a:xfrm>
            <a:off x="7664451" y="1989138"/>
            <a:ext cx="609600" cy="609600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533400"/>
            <a:ext cx="1600200" cy="762000"/>
          </a:xfr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b="1" u="sng">
                <a:latin typeface="Times New Roman" panose="02020603050405020304" pitchFamily="18" charset="0"/>
              </a:rPr>
              <a:t>Tính</a:t>
            </a:r>
            <a:endParaRPr lang="en-US" b="1">
              <a:latin typeface="Times New Roman" panose="02020603050405020304" pitchFamily="18" charset="0"/>
            </a:endParaRPr>
          </a:p>
        </p:txBody>
      </p:sp>
      <p:graphicFrame>
        <p:nvGraphicFramePr>
          <p:cNvPr id="27657" name="Object 9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150206849"/>
              </p:ext>
            </p:extLst>
          </p:nvPr>
        </p:nvGraphicFramePr>
        <p:xfrm>
          <a:off x="1905000" y="2157413"/>
          <a:ext cx="1903413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3" name="Equation" r:id="rId3" imgW="736560" imgH="393480" progId="Equation.DSMT4">
                  <p:embed/>
                </p:oleObj>
              </mc:Choice>
              <mc:Fallback>
                <p:oleObj name="Equation" r:id="rId3" imgW="73656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157413"/>
                        <a:ext cx="1903413" cy="1017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3" name="Object 1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182435640"/>
              </p:ext>
            </p:extLst>
          </p:nvPr>
        </p:nvGraphicFramePr>
        <p:xfrm>
          <a:off x="2516189" y="4419600"/>
          <a:ext cx="7131050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4" name="Equation" r:id="rId5" imgW="3085920" imgH="393480" progId="Equation.DSMT4">
                  <p:embed/>
                </p:oleObj>
              </mc:Choice>
              <mc:Fallback>
                <p:oleObj name="Equation" r:id="rId5" imgW="3085920" imgH="393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6189" y="4419600"/>
                        <a:ext cx="7131050" cy="909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9717141"/>
              </p:ext>
            </p:extLst>
          </p:nvPr>
        </p:nvGraphicFramePr>
        <p:xfrm>
          <a:off x="3089275" y="228600"/>
          <a:ext cx="6434138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5" name="Equation" r:id="rId7" imgW="2489040" imgH="393480" progId="Equation.DSMT4">
                  <p:embed/>
                </p:oleObj>
              </mc:Choice>
              <mc:Fallback>
                <p:oleObj name="Equation" r:id="rId7" imgW="248904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275" y="228600"/>
                        <a:ext cx="6434138" cy="1009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148015"/>
              </p:ext>
            </p:extLst>
          </p:nvPr>
        </p:nvGraphicFramePr>
        <p:xfrm>
          <a:off x="4800600" y="1981201"/>
          <a:ext cx="1981200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6" name="Equation" r:id="rId9" imgW="736560" imgH="393480" progId="Equation.DSMT4">
                  <p:embed/>
                </p:oleObj>
              </mc:Choice>
              <mc:Fallback>
                <p:oleObj name="Equation" r:id="rId9" imgW="736560" imgH="393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981201"/>
                        <a:ext cx="1981200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9702210"/>
              </p:ext>
            </p:extLst>
          </p:nvPr>
        </p:nvGraphicFramePr>
        <p:xfrm>
          <a:off x="7572376" y="2017714"/>
          <a:ext cx="2074863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7" name="Equation" r:id="rId11" imgW="736560" imgH="393480" progId="Equation.DSMT4">
                  <p:embed/>
                </p:oleObj>
              </mc:Choice>
              <mc:Fallback>
                <p:oleObj name="Equation" r:id="rId11" imgW="736560" imgH="393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2376" y="2017714"/>
                        <a:ext cx="2074863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val 10"/>
          <p:cNvSpPr/>
          <p:nvPr/>
        </p:nvSpPr>
        <p:spPr>
          <a:xfrm>
            <a:off x="1676400" y="2361406"/>
            <a:ext cx="609600" cy="609600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1752600" y="270025"/>
            <a:ext cx="18213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2879847"/>
              </p:ext>
            </p:extLst>
          </p:nvPr>
        </p:nvGraphicFramePr>
        <p:xfrm>
          <a:off x="3733800" y="-28376"/>
          <a:ext cx="5888037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28" name="Equation" r:id="rId3" imgW="1815840" imgH="482400" progId="Equation.DSMT4">
                  <p:embed/>
                </p:oleObj>
              </mc:Choice>
              <mc:Fallback>
                <p:oleObj name="Equation" r:id="rId3" imgW="181584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-28376"/>
                        <a:ext cx="5888037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1981201" y="963980"/>
            <a:ext cx="5083956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lphaLcParenR"/>
            </a:pP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buFontTx/>
              <a:buAutoNum type="alphaLcParenR"/>
            </a:pP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  <a:p>
            <a:pPr eaLnBrk="0" hangingPunct="0">
              <a:buFontTx/>
              <a:buAutoNum type="alphaLcParenR"/>
            </a:pP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3, x = 2</a:t>
            </a:r>
          </a:p>
          <a:p>
            <a:pPr eaLnBrk="0" hangingPunct="0">
              <a:buFontTx/>
              <a:buAutoNum type="alphaLcParenR"/>
            </a:pP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  <a:p>
            <a:pPr eaLnBrk="0" hangingPunct="0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8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1150248"/>
              </p:ext>
            </p:extLst>
          </p:nvPr>
        </p:nvGraphicFramePr>
        <p:xfrm>
          <a:off x="1592264" y="2882901"/>
          <a:ext cx="8923337" cy="118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29" name="Equation" r:id="rId5" imgW="4127400" imgH="507960" progId="Equation.DSMT4">
                  <p:embed/>
                </p:oleObj>
              </mc:Choice>
              <mc:Fallback>
                <p:oleObj name="Equation" r:id="rId5" imgW="4127400" imgH="507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2264" y="2882901"/>
                        <a:ext cx="8923337" cy="1184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2322346" y="2441739"/>
            <a:ext cx="35734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buFontTx/>
              <a:buAutoNum type="alphaLcParenR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ĐKXĐ: 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– 2 ≠ 0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≠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0 .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1097280" y="3317170"/>
            <a:ext cx="42672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34833" name="Rectangle 17"/>
          <p:cNvSpPr>
            <a:spLocks noChangeArrowheads="1"/>
          </p:cNvSpPr>
          <p:nvPr/>
        </p:nvSpPr>
        <p:spPr bwMode="auto">
          <a:xfrm>
            <a:off x="4938714" y="4705320"/>
            <a:ext cx="25519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1524000" y="2193926"/>
            <a:ext cx="1524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b="1" u="sng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1097280" y="4071082"/>
            <a:ext cx="61674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=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3(3 –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+ 2022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38" name="Rectangle 22"/>
          <p:cNvSpPr>
            <a:spLocks noChangeArrowheads="1"/>
          </p:cNvSpPr>
          <p:nvPr/>
        </p:nvSpPr>
        <p:spPr bwMode="auto">
          <a:xfrm>
            <a:off x="1152835" y="4483558"/>
            <a:ext cx="501291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thỏa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ĐKXĐ)</a:t>
            </a:r>
          </a:p>
        </p:txBody>
      </p:sp>
      <p:sp>
        <p:nvSpPr>
          <p:cNvPr id="34840" name="Rectangle 24"/>
          <p:cNvSpPr>
            <a:spLocks noChangeArrowheads="1"/>
          </p:cNvSpPr>
          <p:nvPr/>
        </p:nvSpPr>
        <p:spPr bwMode="auto">
          <a:xfrm>
            <a:off x="1524000" y="2902536"/>
            <a:ext cx="18473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83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7693876"/>
              </p:ext>
            </p:extLst>
          </p:nvPr>
        </p:nvGraphicFramePr>
        <p:xfrm>
          <a:off x="1166813" y="4992688"/>
          <a:ext cx="7443787" cy="537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30" name="Equation" r:id="rId7" imgW="3606480" imgH="253800" progId="Equation.DSMT4">
                  <p:embed/>
                </p:oleObj>
              </mc:Choice>
              <mc:Fallback>
                <p:oleObj name="Equation" r:id="rId7" imgW="3606480" imgH="2538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6813" y="4992688"/>
                        <a:ext cx="7443787" cy="53708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42" name="Rectangle 26"/>
          <p:cNvSpPr>
            <a:spLocks noChangeArrowheads="1"/>
          </p:cNvSpPr>
          <p:nvPr/>
        </p:nvSpPr>
        <p:spPr bwMode="auto">
          <a:xfrm>
            <a:off x="1524000" y="2816811"/>
            <a:ext cx="18473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841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398332"/>
              </p:ext>
            </p:extLst>
          </p:nvPr>
        </p:nvGraphicFramePr>
        <p:xfrm>
          <a:off x="2043113" y="5495925"/>
          <a:ext cx="3408362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31" name="Equation" r:id="rId9" imgW="1473120" imgH="279360" progId="Equation.DSMT4">
                  <p:embed/>
                </p:oleObj>
              </mc:Choice>
              <mc:Fallback>
                <p:oleObj name="Equation" r:id="rId9" imgW="1473120" imgH="2793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113" y="5495925"/>
                        <a:ext cx="3408362" cy="639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43" name="Rectangle 27"/>
          <p:cNvSpPr>
            <a:spLocks noChangeArrowheads="1"/>
          </p:cNvSpPr>
          <p:nvPr/>
        </p:nvSpPr>
        <p:spPr bwMode="auto">
          <a:xfrm>
            <a:off x="1524000" y="6218308"/>
            <a:ext cx="9144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A= </a:t>
            </a:r>
            <a:r>
              <a: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1=0 </a:t>
            </a:r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</a:t>
            </a:r>
            <a:r>
              <a: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= 1 </a:t>
            </a:r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thỏa</a:t>
            </a:r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mãn</a:t>
            </a:r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ĐKXĐ)</a:t>
            </a:r>
          </a:p>
          <a:p>
            <a:pPr eaLnBrk="0" hangingPunct="0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4845" name="Text Box 29"/>
          <p:cNvSpPr txBox="1">
            <a:spLocks noChangeArrowheads="1"/>
          </p:cNvSpPr>
          <p:nvPr/>
        </p:nvSpPr>
        <p:spPr bwMode="auto">
          <a:xfrm>
            <a:off x="5095875" y="5586414"/>
            <a:ext cx="388620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</a:p>
          <a:p>
            <a:pPr>
              <a:spcBef>
                <a:spcPct val="50000"/>
              </a:spcBef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48" name="Text Box 32"/>
          <p:cNvSpPr txBox="1">
            <a:spLocks noChangeArrowheads="1"/>
          </p:cNvSpPr>
          <p:nvPr/>
        </p:nvSpPr>
        <p:spPr bwMode="auto">
          <a:xfrm>
            <a:off x="5942807" y="2441482"/>
            <a:ext cx="28194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≠ 0 </a:t>
            </a:r>
            <a:r>
              <a:rPr lang="en-US" sz="20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≠ 2</a:t>
            </a:r>
            <a:endParaRPr lang="en-US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4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4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3000"/>
                                        <p:tgtEl>
                                          <p:spTgt spid="34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4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8" grpId="0"/>
      <p:bldP spid="34832" grpId="0"/>
      <p:bldP spid="34837" grpId="0"/>
      <p:bldP spid="34838" grpId="0"/>
      <p:bldP spid="34843" grpId="0"/>
      <p:bldP spid="34845" grpId="0"/>
      <p:bldP spid="3484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2362200" y="533401"/>
            <a:ext cx="8001000" cy="293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 dirty="0" err="1">
                <a:solidFill>
                  <a:srgbClr val="FFFF00"/>
                </a:solidFill>
              </a:rPr>
              <a:t>Hướng</a:t>
            </a:r>
            <a:r>
              <a:rPr lang="en-US" sz="3200" b="1" u="sng" dirty="0">
                <a:solidFill>
                  <a:srgbClr val="FFFF00"/>
                </a:solidFill>
              </a:rPr>
              <a:t> </a:t>
            </a:r>
            <a:r>
              <a:rPr lang="en-US" sz="3200" b="1" u="sng" dirty="0" err="1">
                <a:solidFill>
                  <a:srgbClr val="FFFF00"/>
                </a:solidFill>
              </a:rPr>
              <a:t>dẫn</a:t>
            </a:r>
            <a:r>
              <a:rPr lang="en-US" sz="3200" b="1" u="sng" dirty="0">
                <a:solidFill>
                  <a:srgbClr val="FFFF00"/>
                </a:solidFill>
              </a:rPr>
              <a:t> </a:t>
            </a:r>
            <a:r>
              <a:rPr lang="en-US" sz="3200" b="1" u="sng" dirty="0" err="1" smtClean="0">
                <a:solidFill>
                  <a:srgbClr val="FFFF00"/>
                </a:solidFill>
              </a:rPr>
              <a:t>học</a:t>
            </a:r>
            <a:r>
              <a:rPr lang="en-US" sz="3200" b="1" u="sng" dirty="0" smtClean="0">
                <a:solidFill>
                  <a:srgbClr val="FFFF00"/>
                </a:solidFill>
              </a:rPr>
              <a:t> ở </a:t>
            </a:r>
            <a:r>
              <a:rPr lang="en-US" sz="3200" b="1" u="sng" dirty="0" err="1">
                <a:solidFill>
                  <a:srgbClr val="FFFF00"/>
                </a:solidFill>
              </a:rPr>
              <a:t>nhà</a:t>
            </a:r>
            <a:endParaRPr lang="en-US" sz="3200" b="1" u="sng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2800" b="1" u="sng" dirty="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 b="1" dirty="0" err="1"/>
              <a:t>Ôn</a:t>
            </a:r>
            <a:r>
              <a:rPr lang="en-US" sz="2800" b="1" dirty="0"/>
              <a:t> </a:t>
            </a:r>
            <a:r>
              <a:rPr lang="en-US" sz="2800" b="1" dirty="0" err="1"/>
              <a:t>lại</a:t>
            </a:r>
            <a:r>
              <a:rPr lang="en-US" sz="2800" b="1" dirty="0"/>
              <a:t> </a:t>
            </a:r>
            <a:r>
              <a:rPr lang="en-US" sz="2800" b="1" dirty="0" err="1"/>
              <a:t>kiến</a:t>
            </a:r>
            <a:r>
              <a:rPr lang="en-US" sz="2800" b="1" dirty="0"/>
              <a:t> </a:t>
            </a:r>
            <a:r>
              <a:rPr lang="en-US" sz="2800" b="1" dirty="0" err="1"/>
              <a:t>thức</a:t>
            </a:r>
            <a:r>
              <a:rPr lang="en-US" sz="2800" b="1" dirty="0"/>
              <a:t> </a:t>
            </a:r>
            <a:r>
              <a:rPr lang="en-US" sz="2800" b="1" dirty="0" err="1"/>
              <a:t>đã</a:t>
            </a:r>
            <a:r>
              <a:rPr lang="en-US" sz="2800" b="1" dirty="0"/>
              <a:t> </a:t>
            </a:r>
            <a:r>
              <a:rPr lang="en-US" sz="2800" b="1" dirty="0" err="1"/>
              <a:t>học</a:t>
            </a:r>
            <a:r>
              <a:rPr lang="en-US" sz="2800" b="1" dirty="0"/>
              <a:t>, </a:t>
            </a:r>
            <a:r>
              <a:rPr lang="en-US" sz="2800" b="1" dirty="0" err="1"/>
              <a:t>Sơ</a:t>
            </a:r>
            <a:r>
              <a:rPr lang="en-US" sz="2800" b="1" dirty="0"/>
              <a:t> </a:t>
            </a:r>
            <a:r>
              <a:rPr lang="en-US" sz="2800" b="1" dirty="0" err="1"/>
              <a:t>đồ</a:t>
            </a:r>
            <a:r>
              <a:rPr lang="en-US" sz="2800" b="1" dirty="0"/>
              <a:t> </a:t>
            </a:r>
            <a:r>
              <a:rPr lang="en-US" sz="2800" b="1" dirty="0" err="1"/>
              <a:t>tư</a:t>
            </a:r>
            <a:r>
              <a:rPr lang="en-US" sz="2800" b="1" dirty="0"/>
              <a:t> </a:t>
            </a:r>
            <a:r>
              <a:rPr lang="en-US" sz="2800" b="1" dirty="0" err="1"/>
              <a:t>duy</a:t>
            </a:r>
            <a:r>
              <a:rPr lang="en-US" sz="2800" b="1" dirty="0"/>
              <a:t> </a:t>
            </a:r>
            <a:r>
              <a:rPr lang="en-US" sz="2800" b="1" dirty="0" err="1"/>
              <a:t>và</a:t>
            </a:r>
            <a:r>
              <a:rPr lang="en-US" sz="2800" b="1" dirty="0"/>
              <a:t> </a:t>
            </a:r>
            <a:r>
              <a:rPr lang="en-US" sz="2800" b="1" dirty="0" err="1"/>
              <a:t>các</a:t>
            </a:r>
            <a:r>
              <a:rPr lang="en-US" sz="2800" b="1" dirty="0"/>
              <a:t> </a:t>
            </a:r>
            <a:r>
              <a:rPr lang="en-US" sz="2800" b="1" dirty="0" err="1"/>
              <a:t>dạng</a:t>
            </a:r>
            <a:r>
              <a:rPr lang="en-US" sz="2800" b="1" dirty="0"/>
              <a:t> </a:t>
            </a:r>
            <a:r>
              <a:rPr lang="en-US" sz="2800" b="1" dirty="0" err="1"/>
              <a:t>bài</a:t>
            </a:r>
            <a:r>
              <a:rPr lang="en-US" sz="2800" b="1" dirty="0"/>
              <a:t> </a:t>
            </a:r>
            <a:r>
              <a:rPr lang="en-US" sz="2800" b="1" dirty="0" err="1"/>
              <a:t>tập</a:t>
            </a:r>
            <a:endParaRPr lang="en-US" sz="2800" b="1" dirty="0"/>
          </a:p>
          <a:p>
            <a:pPr>
              <a:spcBef>
                <a:spcPct val="50000"/>
              </a:spcBef>
            </a:pPr>
            <a:r>
              <a:rPr lang="en-US" sz="2800" b="1" dirty="0"/>
              <a:t>- </a:t>
            </a:r>
            <a:r>
              <a:rPr lang="en-US" sz="2800" b="1" dirty="0" err="1"/>
              <a:t>Chuẩn</a:t>
            </a:r>
            <a:r>
              <a:rPr lang="en-US" sz="2800" b="1" dirty="0"/>
              <a:t> </a:t>
            </a:r>
            <a:r>
              <a:rPr lang="en-US" sz="2800" b="1" dirty="0" err="1"/>
              <a:t>bị</a:t>
            </a:r>
            <a:r>
              <a:rPr lang="en-US" sz="2800" b="1" dirty="0"/>
              <a:t> </a:t>
            </a:r>
            <a:r>
              <a:rPr lang="en-US" sz="2800" b="1" dirty="0" err="1"/>
              <a:t>kiểm</a:t>
            </a:r>
            <a:r>
              <a:rPr lang="en-US" sz="2800" b="1" dirty="0"/>
              <a:t> </a:t>
            </a:r>
            <a:r>
              <a:rPr lang="en-US" sz="2800" b="1" dirty="0" err="1"/>
              <a:t>tra</a:t>
            </a:r>
            <a:r>
              <a:rPr lang="en-US" sz="2800" b="1" dirty="0"/>
              <a:t> </a:t>
            </a:r>
            <a:r>
              <a:rPr lang="en-US" sz="2800" b="1" dirty="0" err="1"/>
              <a:t>học</a:t>
            </a:r>
            <a:r>
              <a:rPr lang="en-US" sz="2800" b="1" dirty="0"/>
              <a:t> </a:t>
            </a:r>
            <a:r>
              <a:rPr lang="en-US" sz="2800" b="1" dirty="0" err="1"/>
              <a:t>kì</a:t>
            </a:r>
            <a:r>
              <a:rPr lang="en-US" sz="2800" b="1" dirty="0"/>
              <a:t> I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2663" y="3914775"/>
            <a:ext cx="2057400" cy="514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1885951"/>
            <a:ext cx="2057400" cy="3905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4850" y="4562475"/>
            <a:ext cx="2228850" cy="4953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2650" y="2876550"/>
            <a:ext cx="1314450" cy="4000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3100" y="2114551"/>
            <a:ext cx="1162050" cy="35242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724150"/>
            <a:ext cx="1143000" cy="3429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257551"/>
            <a:ext cx="1162050" cy="31432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7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5325" y="3790950"/>
            <a:ext cx="1162050" cy="3810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8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450" y="1876426"/>
            <a:ext cx="685800" cy="29527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9" name="Picture 1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9976" y="2266951"/>
            <a:ext cx="657225" cy="29527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0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4857751"/>
            <a:ext cx="2114550" cy="390525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17421" name="Line 13"/>
          <p:cNvSpPr>
            <a:spLocks noChangeShapeType="1"/>
          </p:cNvSpPr>
          <p:nvPr/>
        </p:nvSpPr>
        <p:spPr bwMode="auto">
          <a:xfrm flipV="1">
            <a:off x="7391400" y="2266950"/>
            <a:ext cx="685800" cy="1600200"/>
          </a:xfrm>
          <a:prstGeom prst="line">
            <a:avLst/>
          </a:prstGeom>
          <a:noFill/>
          <a:ln w="57150" cmpd="thinThick">
            <a:solidFill>
              <a:srgbClr val="CC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7867650" y="4454525"/>
            <a:ext cx="457200" cy="304800"/>
          </a:xfrm>
          <a:prstGeom prst="line">
            <a:avLst/>
          </a:prstGeom>
          <a:noFill/>
          <a:ln w="57150" cmpd="thinThick">
            <a:solidFill>
              <a:srgbClr val="FF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 flipV="1">
            <a:off x="6648450" y="3257550"/>
            <a:ext cx="304800" cy="609600"/>
          </a:xfrm>
          <a:prstGeom prst="line">
            <a:avLst/>
          </a:prstGeom>
          <a:noFill/>
          <a:ln w="57150" cmpd="thinThick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V="1">
            <a:off x="5181600" y="4257676"/>
            <a:ext cx="838200" cy="523875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 flipV="1">
            <a:off x="5657850" y="2343150"/>
            <a:ext cx="304800" cy="609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 flipV="1">
            <a:off x="5657850" y="2952750"/>
            <a:ext cx="304800" cy="76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 flipH="1">
            <a:off x="5657850" y="3105150"/>
            <a:ext cx="3048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 flipH="1">
            <a:off x="5657850" y="3181350"/>
            <a:ext cx="30480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 flipH="1" flipV="1">
            <a:off x="4319588" y="211455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 flipH="1">
            <a:off x="4319588" y="226695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434" name="Text Box 26"/>
              <p:cNvSpPr txBox="1">
                <a:spLocks noChangeArrowheads="1"/>
              </p:cNvSpPr>
              <p:nvPr/>
            </p:nvSpPr>
            <p:spPr bwMode="auto">
              <a:xfrm>
                <a:off x="8172450" y="2317751"/>
                <a:ext cx="2286000" cy="103284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>
                    <a:gradFill rotWithShape="1">
                      <a:gsLst>
                        <a:gs pos="0">
                          <a:srgbClr val="AAEDF4"/>
                        </a:gs>
                        <a:gs pos="100000">
                          <a:srgbClr val="AAEDF4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b="1" dirty="0">
                    <a:cs typeface="Arial" panose="020B0604020202020204" pitchFamily="34" charset="0"/>
                  </a:rPr>
                  <a:t>PTĐS</a:t>
                </a:r>
                <a:r>
                  <a:rPr lang="en-US" sz="1400" b="1" dirty="0">
                    <a:latin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 err="1">
                    <a:latin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1400" b="1" dirty="0">
                    <a:latin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 err="1">
                    <a:latin typeface="Times New Roman" panose="02020603050405020304" pitchFamily="18" charset="0"/>
                    <a:cs typeface="Arial" panose="020B0604020202020204" pitchFamily="34" charset="0"/>
                  </a:rPr>
                  <a:t>biểu</a:t>
                </a:r>
                <a:r>
                  <a:rPr lang="en-US" sz="1400" b="1" dirty="0">
                    <a:latin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 err="1">
                    <a:latin typeface="Times New Roman" panose="02020603050405020304" pitchFamily="18" charset="0"/>
                    <a:cs typeface="Arial" panose="020B0604020202020204" pitchFamily="34" charset="0"/>
                  </a:rPr>
                  <a:t>thức</a:t>
                </a:r>
                <a:r>
                  <a:rPr lang="en-US" sz="1400" b="1" dirty="0">
                    <a:latin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 err="1">
                    <a:latin typeface="Times New Roman" panose="02020603050405020304" pitchFamily="18" charset="0"/>
                    <a:cs typeface="Arial" panose="020B0604020202020204" pitchFamily="34" charset="0"/>
                  </a:rPr>
                  <a:t>có</a:t>
                </a:r>
                <a:r>
                  <a:rPr lang="en-US" sz="1400" b="1" dirty="0">
                    <a:latin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 err="1">
                    <a:latin typeface="Times New Roman" panose="02020603050405020304" pitchFamily="18" charset="0"/>
                    <a:cs typeface="Arial" panose="020B0604020202020204" pitchFamily="34" charset="0"/>
                  </a:rPr>
                  <a:t>dạng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𝑨</m:t>
                        </m:r>
                      </m:num>
                      <m:den>
                        <m:r>
                          <a:rPr lang="en-US" sz="1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𝑩</m:t>
                        </m:r>
                      </m:den>
                    </m:f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Arial" panose="020B0604020202020204" pitchFamily="34" charset="0"/>
                  </a:rPr>
                  <a:t>  </a:t>
                </a:r>
                <a:r>
                  <a:rPr lang="en-US" sz="1400" b="1" dirty="0" err="1">
                    <a:latin typeface="Times New Roman" panose="02020603050405020304" pitchFamily="18" charset="0"/>
                    <a:cs typeface="Arial" panose="020B0604020202020204" pitchFamily="34" charset="0"/>
                  </a:rPr>
                  <a:t>với</a:t>
                </a:r>
                <a:r>
                  <a:rPr lang="en-US" sz="1400" b="1" dirty="0">
                    <a:latin typeface="Times New Roman" panose="02020603050405020304" pitchFamily="18" charset="0"/>
                    <a:cs typeface="Arial" panose="020B0604020202020204" pitchFamily="34" charset="0"/>
                  </a:rPr>
                  <a:t> A,B </a:t>
                </a:r>
                <a:r>
                  <a:rPr lang="en-US" sz="1400" b="1" dirty="0" err="1">
                    <a:latin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1400" b="1" dirty="0">
                    <a:latin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1400" b="1" dirty="0" err="1">
                    <a:latin typeface="Times New Roman" panose="02020603050405020304" pitchFamily="18" charset="0"/>
                    <a:cs typeface="Arial" panose="020B0604020202020204" pitchFamily="34" charset="0"/>
                  </a:rPr>
                  <a:t>những</a:t>
                </a:r>
                <a:r>
                  <a:rPr lang="en-US" sz="1400" b="1" dirty="0">
                    <a:latin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 err="1">
                    <a:latin typeface="Times New Roman" panose="02020603050405020304" pitchFamily="18" charset="0"/>
                    <a:cs typeface="Arial" panose="020B0604020202020204" pitchFamily="34" charset="0"/>
                  </a:rPr>
                  <a:t>đa</a:t>
                </a:r>
                <a:r>
                  <a:rPr lang="en-US" sz="1400" b="1" dirty="0">
                    <a:latin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 err="1">
                    <a:latin typeface="Times New Roman" panose="02020603050405020304" pitchFamily="18" charset="0"/>
                    <a:cs typeface="Arial" panose="020B0604020202020204" pitchFamily="34" charset="0"/>
                  </a:rPr>
                  <a:t>thức</a:t>
                </a:r>
                <a:r>
                  <a:rPr lang="en-US" sz="1400" b="1" dirty="0">
                    <a:latin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 err="1">
                    <a:latin typeface="Times New Roman" panose="02020603050405020304" pitchFamily="18" charset="0"/>
                    <a:cs typeface="Arial" panose="020B0604020202020204" pitchFamily="34" charset="0"/>
                  </a:rPr>
                  <a:t>và</a:t>
                </a:r>
                <a:r>
                  <a:rPr lang="en-US" sz="1400" b="1" dirty="0">
                    <a:latin typeface="Times New Roman" panose="02020603050405020304" pitchFamily="18" charset="0"/>
                    <a:cs typeface="Arial" panose="020B0604020202020204" pitchFamily="34" charset="0"/>
                  </a:rPr>
                  <a:t> B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≠ 0</a:t>
                </a:r>
                <a:r>
                  <a:rPr lang="en-US" b="1" dirty="0" smtClean="0">
                    <a:latin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endParaRPr lang="en-US" b="1" dirty="0"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434" name="Text 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172450" y="2317751"/>
                <a:ext cx="2286000" cy="1032847"/>
              </a:xfrm>
              <a:prstGeom prst="rect">
                <a:avLst/>
              </a:prstGeom>
              <a:blipFill rotWithShape="0">
                <a:blip r:embed="rId14"/>
                <a:stretch>
                  <a:fillRect l="-531" t="-581" b="-3488"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1">
                      <a:gsLst>
                        <a:gs pos="0">
                          <a:srgbClr val="AAEDF4"/>
                        </a:gs>
                        <a:gs pos="100000">
                          <a:srgbClr val="AAEDF4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478" name="Rectangle 70"/>
          <p:cNvSpPr>
            <a:spLocks noGrp="1" noChangeArrowheads="1"/>
          </p:cNvSpPr>
          <p:nvPr>
            <p:ph type="title" sz="quarter"/>
          </p:nvPr>
        </p:nvSpPr>
        <p:spPr>
          <a:xfrm>
            <a:off x="2028825" y="149226"/>
            <a:ext cx="8229600" cy="258763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sz="2400" b="1" u="sng">
                <a:solidFill>
                  <a:srgbClr val="0000FF"/>
                </a:solidFill>
              </a:rPr>
              <a:t>TIẾT 38</a:t>
            </a:r>
            <a:r>
              <a:rPr lang="en-US" sz="2800" b="1">
                <a:solidFill>
                  <a:srgbClr val="0000FF"/>
                </a:solidFill>
              </a:rPr>
              <a:t>: </a:t>
            </a:r>
            <a:r>
              <a:rPr lang="en-US" sz="3000" b="1">
                <a:solidFill>
                  <a:srgbClr val="0000FF"/>
                </a:solidFill>
              </a:rPr>
              <a:t>ÔN TẬP HỌC KÌ I</a:t>
            </a:r>
            <a:r>
              <a:rPr lang="en-US" sz="2400" b="1">
                <a:solidFill>
                  <a:srgbClr val="0000FF"/>
                </a:solidFill>
              </a:rPr>
              <a:t> (tiếp)</a:t>
            </a:r>
          </a:p>
        </p:txBody>
      </p:sp>
      <p:graphicFrame>
        <p:nvGraphicFramePr>
          <p:cNvPr id="17435" name="Object 27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2984500" y="2497138"/>
          <a:ext cx="635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0" name="Equation" r:id="rId15" imgW="634680" imgH="393480" progId="Equation.DSMT4">
                  <p:embed/>
                </p:oleObj>
              </mc:Choice>
              <mc:Fallback>
                <p:oleObj name="Equation" r:id="rId15" imgW="634680" imgH="3934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2497138"/>
                        <a:ext cx="635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6" name="Object 28"/>
          <p:cNvGraphicFramePr>
            <a:graphicFrameLocks noChangeAspect="1"/>
          </p:cNvGraphicFramePr>
          <p:nvPr/>
        </p:nvGraphicFramePr>
        <p:xfrm>
          <a:off x="8915401" y="5314951"/>
          <a:ext cx="150813" cy="188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1" name="Equation" r:id="rId17" imgW="139680" imgH="139680" progId="Equation.DSMT4">
                  <p:embed/>
                </p:oleObj>
              </mc:Choice>
              <mc:Fallback>
                <p:oleObj name="Equation" r:id="rId17" imgW="139680" imgH="13968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15401" y="5314951"/>
                        <a:ext cx="150813" cy="188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8229601" y="5210176"/>
            <a:ext cx="2295525" cy="606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4AAE1"/>
                    </a:gs>
                    <a:gs pos="100000">
                      <a:srgbClr val="F4AAE1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cs typeface="Arial" panose="020B0604020202020204" pitchFamily="34" charset="0"/>
              </a:rPr>
              <a:t>Nếu M    0 thì</a:t>
            </a:r>
            <a:r>
              <a:rPr lang="en-US">
                <a:cs typeface="Arial" panose="020B0604020202020204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 sz="1000">
              <a:cs typeface="Arial" panose="020B0604020202020204" pitchFamily="34" charset="0"/>
            </a:endParaRPr>
          </a:p>
        </p:txBody>
      </p:sp>
      <p:grpSp>
        <p:nvGrpSpPr>
          <p:cNvPr id="17438" name="Group 30"/>
          <p:cNvGrpSpPr>
            <a:grpSpLocks/>
          </p:cNvGrpSpPr>
          <p:nvPr/>
        </p:nvGrpSpPr>
        <p:grpSpPr bwMode="auto">
          <a:xfrm>
            <a:off x="2514600" y="949326"/>
            <a:ext cx="1314450" cy="828675"/>
            <a:chOff x="528" y="528"/>
            <a:chExt cx="828" cy="522"/>
          </a:xfrm>
        </p:grpSpPr>
        <p:graphicFrame>
          <p:nvGraphicFramePr>
            <p:cNvPr id="17439" name="Object 31"/>
            <p:cNvGraphicFramePr>
              <a:graphicFrameLocks noChangeAspect="1"/>
            </p:cNvGraphicFramePr>
            <p:nvPr/>
          </p:nvGraphicFramePr>
          <p:xfrm>
            <a:off x="588" y="672"/>
            <a:ext cx="768" cy="2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572" name="Equation" r:id="rId19" imgW="1066680" imgH="393480" progId="Equation.DSMT4">
                    <p:embed/>
                  </p:oleObj>
                </mc:Choice>
                <mc:Fallback>
                  <p:oleObj name="Equation" r:id="rId19" imgW="1066680" imgH="393480" progId="Equation.DSMT4">
                    <p:embed/>
                    <p:pic>
                      <p:nvPicPr>
                        <p:cNvPr id="0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8" y="672"/>
                          <a:ext cx="768" cy="28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440" name="Oval 32"/>
            <p:cNvSpPr>
              <a:spLocks noChangeArrowheads="1"/>
            </p:cNvSpPr>
            <p:nvPr/>
          </p:nvSpPr>
          <p:spPr bwMode="auto">
            <a:xfrm>
              <a:off x="528" y="528"/>
              <a:ext cx="816" cy="52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cs typeface="Arial" panose="020B0604020202020204" pitchFamily="34" charset="0"/>
              </a:endParaRPr>
            </a:p>
          </p:txBody>
        </p:sp>
      </p:grp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1676400" y="1743075"/>
            <a:ext cx="1828800" cy="952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400">
                <a:latin typeface="Times New Roman" panose="02020603050405020304" pitchFamily="18" charset="0"/>
                <a:cs typeface="Arial" panose="020B0604020202020204" pitchFamily="34" charset="0"/>
              </a:rPr>
              <a:t>-Quy đông mẫu thức.</a:t>
            </a:r>
          </a:p>
          <a:p>
            <a:r>
              <a:rPr lang="en-US" sz="1400">
                <a:latin typeface="Times New Roman" panose="02020603050405020304" pitchFamily="18" charset="0"/>
                <a:cs typeface="Arial" panose="020B0604020202020204" pitchFamily="34" charset="0"/>
              </a:rPr>
              <a:t>-Cộng hai phân thức</a:t>
            </a:r>
          </a:p>
          <a:p>
            <a:r>
              <a:rPr lang="en-US" sz="1400">
                <a:latin typeface="Times New Roman" panose="02020603050405020304" pitchFamily="18" charset="0"/>
                <a:cs typeface="Arial" panose="020B0604020202020204" pitchFamily="34" charset="0"/>
              </a:rPr>
              <a:t> cùng mẫu vừa tìm được</a:t>
            </a: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3581400" y="2647951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cs typeface="Arial" panose="020B0604020202020204" pitchFamily="34" charset="0"/>
            </a:endParaRPr>
          </a:p>
        </p:txBody>
      </p:sp>
      <p:graphicFrame>
        <p:nvGraphicFramePr>
          <p:cNvPr id="17443" name="Object 35"/>
          <p:cNvGraphicFramePr>
            <a:graphicFrameLocks noChangeAspect="1"/>
          </p:cNvGraphicFramePr>
          <p:nvPr/>
        </p:nvGraphicFramePr>
        <p:xfrm>
          <a:off x="2667000" y="2952750"/>
          <a:ext cx="1270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3" name="Equation" r:id="rId21" imgW="1269720" imgH="431640" progId="Equation.DSMT4">
                  <p:embed/>
                </p:oleObj>
              </mc:Choice>
              <mc:Fallback>
                <p:oleObj name="Equation" r:id="rId21" imgW="1269720" imgH="43164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952750"/>
                        <a:ext cx="1270000" cy="4318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44" name="Line 36"/>
          <p:cNvSpPr>
            <a:spLocks noChangeShapeType="1"/>
          </p:cNvSpPr>
          <p:nvPr/>
        </p:nvSpPr>
        <p:spPr bwMode="auto">
          <a:xfrm flipH="1">
            <a:off x="3962400" y="2876550"/>
            <a:ext cx="5334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5" name="Line 37"/>
          <p:cNvSpPr>
            <a:spLocks noChangeShapeType="1"/>
          </p:cNvSpPr>
          <p:nvPr/>
        </p:nvSpPr>
        <p:spPr bwMode="auto">
          <a:xfrm flipH="1" flipV="1">
            <a:off x="3581400" y="1657350"/>
            <a:ext cx="152400" cy="228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6" name="Line 38"/>
          <p:cNvSpPr>
            <a:spLocks noChangeShapeType="1"/>
          </p:cNvSpPr>
          <p:nvPr/>
        </p:nvSpPr>
        <p:spPr bwMode="auto">
          <a:xfrm flipH="1">
            <a:off x="3505200" y="2419350"/>
            <a:ext cx="76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2743200" y="3562351"/>
            <a:ext cx="160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cs typeface="Arial" panose="020B0604020202020204" pitchFamily="34" charset="0"/>
            </a:endParaRPr>
          </a:p>
        </p:txBody>
      </p:sp>
      <p:graphicFrame>
        <p:nvGraphicFramePr>
          <p:cNvPr id="17448" name="Object 40"/>
          <p:cNvGraphicFramePr>
            <a:graphicFrameLocks noChangeAspect="1"/>
          </p:cNvGraphicFramePr>
          <p:nvPr/>
        </p:nvGraphicFramePr>
        <p:xfrm>
          <a:off x="3000375" y="3486150"/>
          <a:ext cx="800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4" name="Equation" r:id="rId23" imgW="799920" imgH="393480" progId="Equation.DSMT4">
                  <p:embed/>
                </p:oleObj>
              </mc:Choice>
              <mc:Fallback>
                <p:oleObj name="Equation" r:id="rId23" imgW="799920" imgH="39348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5" y="3486150"/>
                        <a:ext cx="800100" cy="3937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49" name="Line 41"/>
          <p:cNvSpPr>
            <a:spLocks noChangeShapeType="1"/>
          </p:cNvSpPr>
          <p:nvPr/>
        </p:nvSpPr>
        <p:spPr bwMode="auto">
          <a:xfrm flipH="1">
            <a:off x="3810000" y="3486150"/>
            <a:ext cx="685800" cy="76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2971800" y="3943351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cs typeface="Arial" panose="020B0604020202020204" pitchFamily="34" charset="0"/>
            </a:endParaRPr>
          </a:p>
        </p:txBody>
      </p:sp>
      <p:graphicFrame>
        <p:nvGraphicFramePr>
          <p:cNvPr id="17451" name="Object 43"/>
          <p:cNvGraphicFramePr>
            <a:graphicFrameLocks noChangeAspect="1"/>
          </p:cNvGraphicFramePr>
          <p:nvPr/>
        </p:nvGraphicFramePr>
        <p:xfrm>
          <a:off x="2743200" y="3943350"/>
          <a:ext cx="1435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5" name="Equation" r:id="rId25" imgW="1434960" imgH="431640" progId="Equation.DSMT4">
                  <p:embed/>
                </p:oleObj>
              </mc:Choice>
              <mc:Fallback>
                <p:oleObj name="Equation" r:id="rId25" imgW="1434960" imgH="43164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943350"/>
                        <a:ext cx="1435100" cy="4318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52" name="Line 44"/>
          <p:cNvSpPr>
            <a:spLocks noChangeShapeType="1"/>
          </p:cNvSpPr>
          <p:nvPr/>
        </p:nvSpPr>
        <p:spPr bwMode="auto">
          <a:xfrm flipH="1">
            <a:off x="4191000" y="3943350"/>
            <a:ext cx="304800" cy="76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3" name="Line 45"/>
          <p:cNvSpPr>
            <a:spLocks noChangeShapeType="1"/>
          </p:cNvSpPr>
          <p:nvPr/>
        </p:nvSpPr>
        <p:spPr bwMode="auto">
          <a:xfrm>
            <a:off x="1665288" y="1285875"/>
            <a:ext cx="0" cy="320040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4" name="Line 46"/>
          <p:cNvSpPr>
            <a:spLocks noChangeShapeType="1"/>
          </p:cNvSpPr>
          <p:nvPr/>
        </p:nvSpPr>
        <p:spPr bwMode="auto">
          <a:xfrm>
            <a:off x="1668463" y="1285875"/>
            <a:ext cx="8382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5" name="Line 47"/>
          <p:cNvSpPr>
            <a:spLocks noChangeShapeType="1"/>
          </p:cNvSpPr>
          <p:nvPr/>
        </p:nvSpPr>
        <p:spPr bwMode="auto">
          <a:xfrm flipH="1">
            <a:off x="1668463" y="3038475"/>
            <a:ext cx="9906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6" name="Line 48"/>
          <p:cNvSpPr>
            <a:spLocks noChangeShapeType="1"/>
          </p:cNvSpPr>
          <p:nvPr/>
        </p:nvSpPr>
        <p:spPr bwMode="auto">
          <a:xfrm flipH="1">
            <a:off x="1668463" y="3571875"/>
            <a:ext cx="12954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7" name="Line 49"/>
          <p:cNvSpPr>
            <a:spLocks noChangeShapeType="1"/>
          </p:cNvSpPr>
          <p:nvPr/>
        </p:nvSpPr>
        <p:spPr bwMode="auto">
          <a:xfrm flipH="1">
            <a:off x="1668463" y="4029075"/>
            <a:ext cx="10668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8" name="Line 50"/>
          <p:cNvSpPr>
            <a:spLocks noChangeShapeType="1"/>
          </p:cNvSpPr>
          <p:nvPr/>
        </p:nvSpPr>
        <p:spPr bwMode="auto">
          <a:xfrm>
            <a:off x="1676400" y="4486275"/>
            <a:ext cx="31242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60" name="Line 52"/>
          <p:cNvSpPr>
            <a:spLocks noChangeShapeType="1"/>
          </p:cNvSpPr>
          <p:nvPr/>
        </p:nvSpPr>
        <p:spPr bwMode="auto">
          <a:xfrm>
            <a:off x="4800600" y="4557713"/>
            <a:ext cx="0" cy="30480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61" name="Line 53"/>
          <p:cNvSpPr>
            <a:spLocks noChangeShapeType="1"/>
          </p:cNvSpPr>
          <p:nvPr/>
        </p:nvSpPr>
        <p:spPr bwMode="auto">
          <a:xfrm flipH="1">
            <a:off x="5029200" y="4257676"/>
            <a:ext cx="990600" cy="600075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7462" name="Picture 54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3257551"/>
            <a:ext cx="21336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63" name="Line 55"/>
          <p:cNvSpPr>
            <a:spLocks noChangeShapeType="1"/>
          </p:cNvSpPr>
          <p:nvPr/>
        </p:nvSpPr>
        <p:spPr bwMode="auto">
          <a:xfrm flipV="1">
            <a:off x="7772400" y="3562350"/>
            <a:ext cx="457200" cy="304800"/>
          </a:xfrm>
          <a:prstGeom prst="line">
            <a:avLst/>
          </a:prstGeom>
          <a:noFill/>
          <a:ln w="57150" cmpd="thinThick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64" name="Text Box 56"/>
          <p:cNvSpPr txBox="1">
            <a:spLocks noChangeArrowheads="1"/>
          </p:cNvSpPr>
          <p:nvPr/>
        </p:nvSpPr>
        <p:spPr bwMode="auto">
          <a:xfrm>
            <a:off x="8321675" y="3584576"/>
            <a:ext cx="2209800" cy="530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>
                <a:latin typeface="Times New Roman" panose="02020603050405020304" pitchFamily="18" charset="0"/>
              </a:rPr>
              <a:t>nếu A.D = B.C</a:t>
            </a:r>
          </a:p>
          <a:p>
            <a:pPr algn="r">
              <a:spcBef>
                <a:spcPct val="50000"/>
              </a:spcBef>
            </a:pPr>
            <a:endParaRPr lang="en-US" sz="800">
              <a:latin typeface="Times New Roman" panose="02020603050405020304" pitchFamily="18" charset="0"/>
            </a:endParaRPr>
          </a:p>
        </p:txBody>
      </p:sp>
      <p:graphicFrame>
        <p:nvGraphicFramePr>
          <p:cNvPr id="17465" name="Object 57"/>
          <p:cNvGraphicFramePr>
            <a:graphicFrameLocks noChangeAspect="1"/>
          </p:cNvGraphicFramePr>
          <p:nvPr/>
        </p:nvGraphicFramePr>
        <p:xfrm>
          <a:off x="8382000" y="3581400"/>
          <a:ext cx="762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6" name="Equation" r:id="rId28" imgW="469800" imgH="393480" progId="Equation.DSMT4">
                  <p:embed/>
                </p:oleObj>
              </mc:Choice>
              <mc:Fallback>
                <p:oleObj name="Equation" r:id="rId28" imgW="469800" imgH="393480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0" y="3581400"/>
                        <a:ext cx="7620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68" name="Line 60"/>
          <p:cNvSpPr>
            <a:spLocks noChangeShapeType="1"/>
          </p:cNvSpPr>
          <p:nvPr/>
        </p:nvSpPr>
        <p:spPr bwMode="auto">
          <a:xfrm>
            <a:off x="1676400" y="4486275"/>
            <a:ext cx="0" cy="83820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69" name="Line 61"/>
          <p:cNvSpPr>
            <a:spLocks noChangeShapeType="1"/>
          </p:cNvSpPr>
          <p:nvPr/>
        </p:nvSpPr>
        <p:spPr bwMode="auto">
          <a:xfrm>
            <a:off x="1676400" y="5324475"/>
            <a:ext cx="44958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70" name="Line 62"/>
          <p:cNvSpPr>
            <a:spLocks noChangeShapeType="1"/>
          </p:cNvSpPr>
          <p:nvPr/>
        </p:nvSpPr>
        <p:spPr bwMode="auto">
          <a:xfrm>
            <a:off x="6172200" y="5467350"/>
            <a:ext cx="0" cy="15240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71" name="Line 63"/>
          <p:cNvSpPr>
            <a:spLocks noChangeShapeType="1"/>
          </p:cNvSpPr>
          <p:nvPr/>
        </p:nvSpPr>
        <p:spPr bwMode="auto">
          <a:xfrm flipH="1">
            <a:off x="6400800" y="4476750"/>
            <a:ext cx="533400" cy="114300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7473" name="Picture 65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133476"/>
            <a:ext cx="16954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74" name="Line 66"/>
          <p:cNvSpPr>
            <a:spLocks noChangeShapeType="1"/>
          </p:cNvSpPr>
          <p:nvPr/>
        </p:nvSpPr>
        <p:spPr bwMode="auto">
          <a:xfrm flipV="1">
            <a:off x="7315200" y="1514475"/>
            <a:ext cx="228600" cy="236220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7475" name="Picture 67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1" y="5629276"/>
            <a:ext cx="181927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76" name="Rectangle 68"/>
          <p:cNvSpPr>
            <a:spLocks noChangeArrowheads="1"/>
          </p:cNvSpPr>
          <p:nvPr/>
        </p:nvSpPr>
        <p:spPr bwMode="auto">
          <a:xfrm>
            <a:off x="8305800" y="1057275"/>
            <a:ext cx="20574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Tx/>
              <a:buChar char="-"/>
            </a:pPr>
            <a:r>
              <a:rPr lang="en-US" sz="1400" b="1">
                <a:latin typeface="Times New Roman" panose="02020603050405020304" pitchFamily="18" charset="0"/>
              </a:rPr>
              <a:t>Tìm mẫu thức chung</a:t>
            </a:r>
          </a:p>
          <a:p>
            <a:r>
              <a:rPr lang="en-US" sz="1400" b="1">
                <a:latin typeface="Times New Roman" panose="02020603050405020304" pitchFamily="18" charset="0"/>
              </a:rPr>
              <a:t>-Quy đồng mẫu thức</a:t>
            </a:r>
          </a:p>
        </p:txBody>
      </p:sp>
      <p:sp>
        <p:nvSpPr>
          <p:cNvPr id="17477" name="Text Box 69"/>
          <p:cNvSpPr txBox="1">
            <a:spLocks noChangeArrowheads="1"/>
          </p:cNvSpPr>
          <p:nvPr/>
        </p:nvSpPr>
        <p:spPr bwMode="auto">
          <a:xfrm>
            <a:off x="2962276" y="593726"/>
            <a:ext cx="6791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      SƠ ĐỒ HỆ THỐNG KIẾN THỨC CHƯƠNG II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4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4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4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7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7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7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7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7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7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1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17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17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17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17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17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1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1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1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1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17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17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17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17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17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17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1" grpId="0" animBg="1"/>
      <p:bldP spid="17422" grpId="0" animBg="1"/>
      <p:bldP spid="17423" grpId="0" animBg="1"/>
      <p:bldP spid="17424" grpId="0" animBg="1"/>
      <p:bldP spid="17425" grpId="0" animBg="1"/>
      <p:bldP spid="17426" grpId="0" animBg="1"/>
      <p:bldP spid="17427" grpId="0" animBg="1"/>
      <p:bldP spid="17428" grpId="0" animBg="1"/>
      <p:bldP spid="17429" grpId="0" animBg="1"/>
      <p:bldP spid="17430" grpId="0" animBg="1"/>
      <p:bldP spid="17434" grpId="0" animBg="1"/>
      <p:bldP spid="17437" grpId="0" animBg="1"/>
      <p:bldP spid="17441" grpId="0" animBg="1"/>
      <p:bldP spid="17444" grpId="0" animBg="1"/>
      <p:bldP spid="17445" grpId="0" animBg="1"/>
      <p:bldP spid="17446" grpId="0" animBg="1"/>
      <p:bldP spid="17449" grpId="0" animBg="1"/>
      <p:bldP spid="17452" grpId="0" animBg="1"/>
      <p:bldP spid="17453" grpId="0" animBg="1"/>
      <p:bldP spid="17454" grpId="0" animBg="1"/>
      <p:bldP spid="17455" grpId="0" animBg="1"/>
      <p:bldP spid="17456" grpId="0" animBg="1"/>
      <p:bldP spid="17457" grpId="0" animBg="1"/>
      <p:bldP spid="17458" grpId="0" animBg="1"/>
      <p:bldP spid="17460" grpId="0" animBg="1"/>
      <p:bldP spid="17461" grpId="0" animBg="1"/>
      <p:bldP spid="17463" grpId="0" animBg="1"/>
      <p:bldP spid="17464" grpId="0" animBg="1"/>
      <p:bldP spid="17468" grpId="0" animBg="1"/>
      <p:bldP spid="17469" grpId="0" animBg="1"/>
      <p:bldP spid="17470" grpId="0" animBg="1"/>
      <p:bldP spid="17471" grpId="0" animBg="1"/>
      <p:bldP spid="17474" grpId="0" animBg="1"/>
      <p:bldP spid="17476" grpId="0" animBg="1"/>
      <p:bldP spid="1747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457200"/>
            <a:ext cx="6477000" cy="762000"/>
          </a:xfr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b="1" dirty="0" err="1">
                <a:latin typeface="Times New Roman" panose="02020603050405020304" pitchFamily="18" charset="0"/>
              </a:rPr>
              <a:t>Tìm</a:t>
            </a:r>
            <a:r>
              <a:rPr lang="en-US" b="1" dirty="0"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</a:rPr>
              <a:t>điều</a:t>
            </a:r>
            <a:r>
              <a:rPr lang="en-US" b="1" dirty="0"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</a:rPr>
              <a:t>kiện</a:t>
            </a:r>
            <a:r>
              <a:rPr lang="en-US" b="1" dirty="0"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</a:rPr>
              <a:t>xác</a:t>
            </a:r>
            <a:r>
              <a:rPr lang="en-US" b="1" dirty="0">
                <a:latin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</a:rPr>
              <a:t>định</a:t>
            </a:r>
            <a:r>
              <a:rPr lang="en-US" b="1" dirty="0" smtClean="0">
                <a:latin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</a:rPr>
              <a:t>của</a:t>
            </a:r>
            <a:r>
              <a:rPr lang="en-US" b="1" dirty="0" smtClean="0">
                <a:latin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</a:rPr>
              <a:t>phân</a:t>
            </a:r>
            <a:r>
              <a:rPr lang="en-US" b="1" dirty="0" smtClean="0">
                <a:latin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</a:rPr>
              <a:t>thức</a:t>
            </a:r>
            <a:r>
              <a:rPr lang="en-US" b="1" dirty="0" smtClean="0">
                <a:latin typeface="Times New Roman" panose="02020603050405020304" pitchFamily="18" charset="0"/>
              </a:rPr>
              <a:t>:</a:t>
            </a:r>
            <a:endParaRPr lang="en-US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286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5577659"/>
              </p:ext>
            </p:extLst>
          </p:nvPr>
        </p:nvGraphicFramePr>
        <p:xfrm>
          <a:off x="6734176" y="233364"/>
          <a:ext cx="1600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60" name="Equation" r:id="rId3" imgW="482400" imgH="393480" progId="Equation.DSMT4">
                  <p:embed/>
                </p:oleObj>
              </mc:Choice>
              <mc:Fallback>
                <p:oleObj name="Equation" r:id="rId3" imgW="482400" imgH="393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4176" y="233364"/>
                        <a:ext cx="16002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1524000" y="3130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86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0124328"/>
              </p:ext>
            </p:extLst>
          </p:nvPr>
        </p:nvGraphicFramePr>
        <p:xfrm>
          <a:off x="1905000" y="3532023"/>
          <a:ext cx="6096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61" name="Equation" r:id="rId5" imgW="2527200" imgH="228600" progId="Equation.DSMT4">
                  <p:embed/>
                </p:oleObj>
              </mc:Choice>
              <mc:Fallback>
                <p:oleObj name="Equation" r:id="rId5" imgW="252720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32023"/>
                        <a:ext cx="6096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838200" y="3042166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</a:rPr>
              <a:t>ĐKXĐ</a:t>
            </a:r>
          </a:p>
        </p:txBody>
      </p:sp>
      <p:graphicFrame>
        <p:nvGraphicFramePr>
          <p:cNvPr id="286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3202627"/>
              </p:ext>
            </p:extLst>
          </p:nvPr>
        </p:nvGraphicFramePr>
        <p:xfrm>
          <a:off x="2379663" y="2027238"/>
          <a:ext cx="2098675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62" name="Equation" r:id="rId7" imgW="685800" imgH="203040" progId="Equation.DSMT4">
                  <p:embed/>
                </p:oleObj>
              </mc:Choice>
              <mc:Fallback>
                <p:oleObj name="Equation" r:id="rId7" imgW="685800" imgH="20304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663" y="2027238"/>
                        <a:ext cx="2098675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295519"/>
              </p:ext>
            </p:extLst>
          </p:nvPr>
        </p:nvGraphicFramePr>
        <p:xfrm>
          <a:off x="5180013" y="2012950"/>
          <a:ext cx="163195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63" name="Equation" r:id="rId9" imgW="533160" imgH="203040" progId="Equation.DSMT4">
                  <p:embed/>
                </p:oleObj>
              </mc:Choice>
              <mc:Fallback>
                <p:oleObj name="Equation" r:id="rId9" imgW="533160" imgH="2030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0013" y="2012950"/>
                        <a:ext cx="163195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807730"/>
              </p:ext>
            </p:extLst>
          </p:nvPr>
        </p:nvGraphicFramePr>
        <p:xfrm>
          <a:off x="7770813" y="2055813"/>
          <a:ext cx="1903412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64" name="Equation" r:id="rId11" imgW="622080" imgH="203040" progId="Equation.DSMT4">
                  <p:embed/>
                </p:oleObj>
              </mc:Choice>
              <mc:Fallback>
                <p:oleObj name="Equation" r:id="rId11" imgW="622080" imgH="2030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0813" y="2055813"/>
                        <a:ext cx="1903412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Oval 1"/>
          <p:cNvSpPr/>
          <p:nvPr/>
        </p:nvSpPr>
        <p:spPr>
          <a:xfrm>
            <a:off x="7688490" y="1964531"/>
            <a:ext cx="609600" cy="609600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3" grpId="0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904290" y="1004502"/>
            <a:ext cx="764343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3600" dirty="0" err="1" smtClean="0">
                <a:latin typeface="VNI-Times" pitchFamily="2" charset="0"/>
              </a:rPr>
              <a:t>Phaân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thöùc</a:t>
            </a:r>
            <a:r>
              <a:rPr lang="en-US" sz="3600" dirty="0">
                <a:latin typeface="VNI-Times" pitchFamily="2" charset="0"/>
              </a:rPr>
              <a:t>  </a:t>
            </a:r>
            <a:r>
              <a:rPr lang="en-US" sz="3600" dirty="0" err="1">
                <a:latin typeface="VNI-Times" pitchFamily="2" charset="0"/>
              </a:rPr>
              <a:t>ñoái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cuûa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phaân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thöùc</a:t>
            </a:r>
            <a:r>
              <a:rPr lang="en-US" sz="3600" dirty="0">
                <a:latin typeface="VNI-Times" pitchFamily="2" charset="0"/>
              </a:rPr>
              <a:t>            </a:t>
            </a:r>
            <a:r>
              <a:rPr lang="en-US" sz="3600" dirty="0" err="1">
                <a:latin typeface="VNI-Times" pitchFamily="2" charset="0"/>
              </a:rPr>
              <a:t>laø</a:t>
            </a:r>
            <a:r>
              <a:rPr lang="en-US" sz="3600" dirty="0">
                <a:latin typeface="VNI-Times" pitchFamily="2" charset="0"/>
              </a:rPr>
              <a:t> </a:t>
            </a:r>
          </a:p>
        </p:txBody>
      </p:sp>
      <p:graphicFrame>
        <p:nvGraphicFramePr>
          <p:cNvPr id="3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9834700"/>
              </p:ext>
            </p:extLst>
          </p:nvPr>
        </p:nvGraphicFramePr>
        <p:xfrm>
          <a:off x="7620000" y="838200"/>
          <a:ext cx="1199058" cy="11218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0" name="Equation" r:id="rId3" imgW="444240" imgH="419040" progId="Equation.DSMT4">
                  <p:embed/>
                </p:oleObj>
              </mc:Choice>
              <mc:Fallback>
                <p:oleObj name="Equation" r:id="rId3" imgW="4442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838200"/>
                        <a:ext cx="1199058" cy="112184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286000"/>
            <a:ext cx="13304838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5116409" y="2453481"/>
            <a:ext cx="609600" cy="609600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09145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213927" y="730480"/>
            <a:ext cx="98090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Phaân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thöùc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nghòch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ñaûo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cuûa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cuûa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>
                <a:latin typeface="VNI-Times" pitchFamily="2" charset="0"/>
              </a:rPr>
              <a:t>phaân</a:t>
            </a:r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thöùc</a:t>
            </a:r>
            <a:r>
              <a:rPr lang="en-US" sz="3200" b="1" dirty="0" smtClean="0">
                <a:latin typeface="VNI-Times" pitchFamily="2" charset="0"/>
              </a:rPr>
              <a:t>                 </a:t>
            </a:r>
            <a:r>
              <a:rPr lang="en-US" sz="3200" b="1" dirty="0" err="1">
                <a:latin typeface="VNI-Times" pitchFamily="2" charset="0"/>
              </a:rPr>
              <a:t>laø</a:t>
            </a:r>
            <a:r>
              <a:rPr lang="en-US" sz="3200" b="1" dirty="0">
                <a:latin typeface="VNI-Times" pitchFamily="2" charset="0"/>
              </a:rPr>
              <a:t> </a:t>
            </a:r>
          </a:p>
        </p:txBody>
      </p:sp>
      <p:graphicFrame>
        <p:nvGraphicFramePr>
          <p:cNvPr id="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074522"/>
              </p:ext>
            </p:extLst>
          </p:nvPr>
        </p:nvGraphicFramePr>
        <p:xfrm>
          <a:off x="8763000" y="435607"/>
          <a:ext cx="1516869" cy="1174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4" name="Equation" r:id="rId3" imgW="507960" imgH="393480" progId="Equation.DSMT4">
                  <p:embed/>
                </p:oleObj>
              </mc:Choice>
              <mc:Fallback>
                <p:oleObj name="Equation" r:id="rId3" imgW="5079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0" y="435607"/>
                        <a:ext cx="1516869" cy="117452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590800"/>
            <a:ext cx="135636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3493168" y="3003884"/>
            <a:ext cx="228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334000" y="2895600"/>
            <a:ext cx="609600" cy="609600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18458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937066" y="698958"/>
            <a:ext cx="942613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fr-FR" sz="3200" b="1" dirty="0" err="1" smtClean="0">
                <a:latin typeface="VNI-Times" pitchFamily="2" charset="0"/>
              </a:rPr>
              <a:t>Duøng</a:t>
            </a:r>
            <a:r>
              <a:rPr lang="fr-FR" sz="3200" b="1" dirty="0" smtClean="0">
                <a:latin typeface="VNI-Times" pitchFamily="2" charset="0"/>
              </a:rPr>
              <a:t> </a:t>
            </a:r>
            <a:r>
              <a:rPr lang="fr-FR" sz="3200" b="1" dirty="0">
                <a:latin typeface="VNI-Times" pitchFamily="2" charset="0"/>
              </a:rPr>
              <a:t>qui </a:t>
            </a:r>
            <a:r>
              <a:rPr lang="fr-FR" sz="3200" b="1" dirty="0" err="1">
                <a:latin typeface="VNI-Times" pitchFamily="2" charset="0"/>
              </a:rPr>
              <a:t>taéc</a:t>
            </a:r>
            <a:r>
              <a:rPr lang="fr-FR" sz="3200" b="1" dirty="0">
                <a:latin typeface="VNI-Times" pitchFamily="2" charset="0"/>
              </a:rPr>
              <a:t> </a:t>
            </a:r>
            <a:r>
              <a:rPr lang="fr-FR" sz="3200" b="1" dirty="0" err="1">
                <a:latin typeface="VNI-Times" pitchFamily="2" charset="0"/>
              </a:rPr>
              <a:t>ñoåi</a:t>
            </a:r>
            <a:r>
              <a:rPr lang="fr-FR" sz="3200" b="1" dirty="0">
                <a:latin typeface="VNI-Times" pitchFamily="2" charset="0"/>
              </a:rPr>
              <a:t> </a:t>
            </a:r>
            <a:r>
              <a:rPr lang="fr-FR" sz="3200" b="1" dirty="0" err="1">
                <a:latin typeface="VNI-Times" pitchFamily="2" charset="0"/>
              </a:rPr>
              <a:t>daáu</a:t>
            </a:r>
            <a:r>
              <a:rPr lang="fr-FR" sz="3200" b="1" dirty="0">
                <a:latin typeface="VNI-Times" pitchFamily="2" charset="0"/>
              </a:rPr>
              <a:t> </a:t>
            </a:r>
            <a:r>
              <a:rPr lang="fr-FR" sz="3200" b="1" dirty="0" err="1">
                <a:latin typeface="VNI-Times" pitchFamily="2" charset="0"/>
              </a:rPr>
              <a:t>haõy</a:t>
            </a:r>
            <a:r>
              <a:rPr lang="fr-FR" sz="3200" b="1" dirty="0">
                <a:latin typeface="VNI-Times" pitchFamily="2" charset="0"/>
              </a:rPr>
              <a:t> </a:t>
            </a:r>
            <a:r>
              <a:rPr lang="fr-FR" sz="3200" b="1" dirty="0" err="1">
                <a:latin typeface="VNI-Times" pitchFamily="2" charset="0"/>
              </a:rPr>
              <a:t>ñieàn</a:t>
            </a:r>
            <a:r>
              <a:rPr lang="fr-FR" sz="3200" b="1" dirty="0">
                <a:latin typeface="VNI-Times" pitchFamily="2" charset="0"/>
              </a:rPr>
              <a:t>  </a:t>
            </a:r>
            <a:r>
              <a:rPr lang="fr-FR" sz="3200" b="1" dirty="0" err="1">
                <a:latin typeface="VNI-Times" pitchFamily="2" charset="0"/>
              </a:rPr>
              <a:t>moät</a:t>
            </a:r>
            <a:r>
              <a:rPr lang="fr-FR" sz="3200" b="1" dirty="0">
                <a:latin typeface="VNI-Times" pitchFamily="2" charset="0"/>
              </a:rPr>
              <a:t> </a:t>
            </a:r>
            <a:r>
              <a:rPr lang="fr-FR" sz="3200" b="1" dirty="0" err="1">
                <a:latin typeface="VNI-Times" pitchFamily="2" charset="0"/>
              </a:rPr>
              <a:t>ña</a:t>
            </a:r>
            <a:r>
              <a:rPr lang="fr-FR" sz="3200" b="1" dirty="0">
                <a:latin typeface="VNI-Times" pitchFamily="2" charset="0"/>
              </a:rPr>
              <a:t> </a:t>
            </a:r>
            <a:r>
              <a:rPr lang="fr-FR" sz="3200" b="1" dirty="0" err="1">
                <a:latin typeface="VNI-Times" pitchFamily="2" charset="0"/>
              </a:rPr>
              <a:t>thöùc</a:t>
            </a:r>
            <a:r>
              <a:rPr lang="fr-FR" sz="3200" b="1" dirty="0">
                <a:latin typeface="VNI-Times" pitchFamily="2" charset="0"/>
              </a:rPr>
              <a:t> </a:t>
            </a:r>
            <a:r>
              <a:rPr lang="fr-FR" sz="3200" b="1" dirty="0" err="1">
                <a:latin typeface="VNI-Times" pitchFamily="2" charset="0"/>
              </a:rPr>
              <a:t>thích</a:t>
            </a:r>
            <a:r>
              <a:rPr lang="fr-FR" sz="3200" b="1" dirty="0">
                <a:latin typeface="VNI-Times" pitchFamily="2" charset="0"/>
              </a:rPr>
              <a:t> </a:t>
            </a:r>
            <a:r>
              <a:rPr lang="fr-FR" sz="3200" b="1" dirty="0" err="1">
                <a:latin typeface="VNI-Times" pitchFamily="2" charset="0"/>
              </a:rPr>
              <a:t>hôïp</a:t>
            </a:r>
            <a:r>
              <a:rPr lang="fr-FR" sz="3200" b="1" dirty="0">
                <a:latin typeface="VNI-Times" pitchFamily="2" charset="0"/>
              </a:rPr>
              <a:t>  </a:t>
            </a:r>
            <a:r>
              <a:rPr lang="fr-FR" sz="3200" b="1" dirty="0" err="1">
                <a:latin typeface="VNI-Times" pitchFamily="2" charset="0"/>
              </a:rPr>
              <a:t>vaøo</a:t>
            </a:r>
            <a:r>
              <a:rPr lang="fr-FR" sz="3200" b="1" dirty="0">
                <a:latin typeface="VNI-Times" pitchFamily="2" charset="0"/>
              </a:rPr>
              <a:t> </a:t>
            </a:r>
            <a:r>
              <a:rPr lang="fr-FR" sz="3200" b="1" dirty="0" err="1">
                <a:latin typeface="VNI-Times" pitchFamily="2" charset="0"/>
              </a:rPr>
              <a:t>choã</a:t>
            </a:r>
            <a:r>
              <a:rPr lang="fr-FR" sz="3200" b="1" dirty="0">
                <a:latin typeface="VNI-Times" pitchFamily="2" charset="0"/>
              </a:rPr>
              <a:t> </a:t>
            </a:r>
            <a:r>
              <a:rPr lang="fr-FR" sz="3200" b="1" dirty="0" err="1">
                <a:latin typeface="VNI-Times" pitchFamily="2" charset="0"/>
              </a:rPr>
              <a:t>troáng</a:t>
            </a:r>
            <a:r>
              <a:rPr lang="fr-FR" sz="3200" b="1" dirty="0">
                <a:latin typeface="VNI-Times" pitchFamily="2" charset="0"/>
              </a:rPr>
              <a:t> </a:t>
            </a:r>
            <a:r>
              <a:rPr lang="fr-FR" sz="3200" b="1" dirty="0" err="1">
                <a:latin typeface="VNI-Times" pitchFamily="2" charset="0"/>
              </a:rPr>
              <a:t>trong</a:t>
            </a:r>
            <a:r>
              <a:rPr lang="fr-FR" sz="3200" b="1" dirty="0">
                <a:latin typeface="VNI-Times" pitchFamily="2" charset="0"/>
              </a:rPr>
              <a:t> </a:t>
            </a:r>
            <a:r>
              <a:rPr lang="fr-FR" sz="3200" b="1" dirty="0" err="1">
                <a:latin typeface="VNI-Times" pitchFamily="2" charset="0"/>
              </a:rPr>
              <a:t>moãi</a:t>
            </a:r>
            <a:r>
              <a:rPr lang="fr-FR" sz="3200" b="1" dirty="0">
                <a:latin typeface="VNI-Times" pitchFamily="2" charset="0"/>
              </a:rPr>
              <a:t> </a:t>
            </a:r>
            <a:r>
              <a:rPr lang="fr-FR" sz="3200" b="1" dirty="0" err="1">
                <a:latin typeface="VNI-Times" pitchFamily="2" charset="0"/>
              </a:rPr>
              <a:t>ñaúng</a:t>
            </a:r>
            <a:r>
              <a:rPr lang="fr-FR" sz="3200" b="1" dirty="0">
                <a:latin typeface="VNI-Times" pitchFamily="2" charset="0"/>
              </a:rPr>
              <a:t> </a:t>
            </a:r>
            <a:r>
              <a:rPr lang="fr-FR" sz="3200" b="1" dirty="0" err="1">
                <a:latin typeface="VNI-Times" pitchFamily="2" charset="0"/>
              </a:rPr>
              <a:t>thöùc</a:t>
            </a:r>
            <a:r>
              <a:rPr lang="fr-FR" sz="3200" b="1" dirty="0">
                <a:latin typeface="VNI-Times" pitchFamily="2" charset="0"/>
              </a:rPr>
              <a:t> </a:t>
            </a:r>
            <a:r>
              <a:rPr lang="fr-FR" sz="3200" b="1" dirty="0" err="1">
                <a:latin typeface="VNI-Times" pitchFamily="2" charset="0"/>
              </a:rPr>
              <a:t>sau</a:t>
            </a:r>
            <a:r>
              <a:rPr lang="fr-FR" sz="3200" b="1" dirty="0">
                <a:latin typeface="VNI-Times" pitchFamily="2" charset="0"/>
              </a:rPr>
              <a:t> :</a:t>
            </a:r>
            <a:r>
              <a:rPr lang="en-US" sz="3200" b="1" dirty="0">
                <a:latin typeface="VNI-Times" pitchFamily="2" charset="0"/>
              </a:rPr>
              <a:t> 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2684529"/>
            <a:ext cx="14083281" cy="1284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048000" y="3326575"/>
            <a:ext cx="9286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VNI-Times" pitchFamily="2" charset="0"/>
              </a:rPr>
              <a:t>x - 4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467600" y="2668487"/>
            <a:ext cx="9286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VNI-Times" pitchFamily="2" charset="0"/>
              </a:rPr>
              <a:t>x - 5</a:t>
            </a:r>
          </a:p>
        </p:txBody>
      </p:sp>
    </p:spTree>
    <p:extLst>
      <p:ext uri="{BB962C8B-B14F-4D97-AF65-F5344CB8AC3E}">
        <p14:creationId xmlns:p14="http://schemas.microsoft.com/office/powerpoint/2010/main" val="773637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987034" y="272203"/>
            <a:ext cx="706635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381000" algn="l"/>
                <a:tab pos="3505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81000" algn="l"/>
                <a:tab pos="3505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81000" algn="l"/>
                <a:tab pos="3505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81000" algn="l"/>
                <a:tab pos="3505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81000" algn="l"/>
                <a:tab pos="3505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3505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3505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3505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3505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t-BR" sz="2800" b="1" dirty="0">
                <a:latin typeface="VNI-Times" pitchFamily="2" charset="0"/>
              </a:rPr>
              <a:t>  </a:t>
            </a:r>
            <a:r>
              <a:rPr lang="pt-BR" sz="2800" b="1" dirty="0" smtClean="0">
                <a:latin typeface="VNI-Times" pitchFamily="2" charset="0"/>
              </a:rPr>
              <a:t>Phaân </a:t>
            </a:r>
            <a:r>
              <a:rPr lang="pt-BR" sz="2800" b="1" dirty="0">
                <a:latin typeface="VNI-Times" pitchFamily="2" charset="0"/>
              </a:rPr>
              <a:t>thöùc                   </a:t>
            </a:r>
            <a:r>
              <a:rPr lang="pt-BR" sz="2800" b="1" dirty="0" smtClean="0">
                <a:latin typeface="VNI-Times" pitchFamily="2" charset="0"/>
              </a:rPr>
              <a:t>   ñöôïc </a:t>
            </a:r>
            <a:r>
              <a:rPr lang="pt-BR" sz="2800" b="1" dirty="0">
                <a:latin typeface="VNI-Times" pitchFamily="2" charset="0"/>
              </a:rPr>
              <a:t>ruùt goïn baèng :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82562" y="3015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b="1"/>
          </a:p>
        </p:txBody>
      </p:sp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9757704"/>
              </p:ext>
            </p:extLst>
          </p:nvPr>
        </p:nvGraphicFramePr>
        <p:xfrm>
          <a:off x="3048000" y="0"/>
          <a:ext cx="1598012" cy="13262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0" name="Equation" r:id="rId3" imgW="685800" imgH="571320" progId="Equation.DSMT4">
                  <p:embed/>
                </p:oleObj>
              </mc:Choice>
              <mc:Fallback>
                <p:oleObj name="Equation" r:id="rId3" imgW="685800" imgH="571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0"/>
                        <a:ext cx="1598012" cy="132622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034" y="1442110"/>
            <a:ext cx="11524668" cy="1067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838200" y="1709016"/>
            <a:ext cx="533400" cy="5334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182562" y="29395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b="1"/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182562" y="30490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b="1"/>
          </a:p>
        </p:txBody>
      </p:sp>
      <p:graphicFrame>
        <p:nvGraphicFramePr>
          <p:cNvPr id="2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4921195"/>
              </p:ext>
            </p:extLst>
          </p:nvPr>
        </p:nvGraphicFramePr>
        <p:xfrm>
          <a:off x="1600200" y="3128963"/>
          <a:ext cx="5032376" cy="132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1" name="Equation" r:id="rId6" imgW="2158920" imgH="571320" progId="Equation.DSMT4">
                  <p:embed/>
                </p:oleObj>
              </mc:Choice>
              <mc:Fallback>
                <p:oleObj name="Equation" r:id="rId6" imgW="2158920" imgH="571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128963"/>
                        <a:ext cx="5032376" cy="13271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487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685800"/>
            <a:ext cx="2362200" cy="838200"/>
          </a:xfr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b="1" u="sng" dirty="0" err="1"/>
              <a:t>Rút</a:t>
            </a:r>
            <a:r>
              <a:rPr lang="en-US" b="1" u="sng" dirty="0"/>
              <a:t> </a:t>
            </a:r>
            <a:r>
              <a:rPr lang="en-US" b="1" u="sng" dirty="0" err="1"/>
              <a:t>gọn</a:t>
            </a:r>
            <a:endParaRPr lang="en-US" b="1" u="sng" dirty="0"/>
          </a:p>
        </p:txBody>
      </p:sp>
      <p:graphicFrame>
        <p:nvGraphicFramePr>
          <p:cNvPr id="29705" name="Object 9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620954303"/>
              </p:ext>
            </p:extLst>
          </p:nvPr>
        </p:nvGraphicFramePr>
        <p:xfrm>
          <a:off x="7924800" y="1833563"/>
          <a:ext cx="1074738" cy="83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78" name="Equation" r:id="rId3" imgW="507960" imgH="393480" progId="Equation.DSMT4">
                  <p:embed/>
                </p:oleObj>
              </mc:Choice>
              <mc:Fallback>
                <p:oleObj name="Equation" r:id="rId3" imgW="50796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1833563"/>
                        <a:ext cx="1074738" cy="833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12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19592134"/>
              </p:ext>
            </p:extLst>
          </p:nvPr>
        </p:nvGraphicFramePr>
        <p:xfrm>
          <a:off x="4961731" y="393700"/>
          <a:ext cx="3665538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79" name="Equation" r:id="rId5" imgW="1523880" imgH="469800" progId="Equation.DSMT4">
                  <p:embed/>
                </p:oleObj>
              </mc:Choice>
              <mc:Fallback>
                <p:oleObj name="Equation" r:id="rId5" imgW="1523880" imgH="4698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1731" y="393700"/>
                        <a:ext cx="3665538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1524000" y="3015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97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58851"/>
              </p:ext>
            </p:extLst>
          </p:nvPr>
        </p:nvGraphicFramePr>
        <p:xfrm>
          <a:off x="3641725" y="223837"/>
          <a:ext cx="214630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0" name="Equation" r:id="rId7" imgW="698400" imgH="419040" progId="Equation.DSMT4">
                  <p:embed/>
                </p:oleObj>
              </mc:Choice>
              <mc:Fallback>
                <p:oleObj name="Equation" r:id="rId7" imgW="698400" imgH="419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5" y="223837"/>
                        <a:ext cx="2146300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002744"/>
              </p:ext>
            </p:extLst>
          </p:nvPr>
        </p:nvGraphicFramePr>
        <p:xfrm>
          <a:off x="4724400" y="1924050"/>
          <a:ext cx="20701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1" name="Equation" r:id="rId9" imgW="1168200" imgH="419040" progId="Equation.DSMT4">
                  <p:embed/>
                </p:oleObj>
              </mc:Choice>
              <mc:Fallback>
                <p:oleObj name="Equation" r:id="rId9" imgW="1168200" imgH="4190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924050"/>
                        <a:ext cx="2070100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630984"/>
              </p:ext>
            </p:extLst>
          </p:nvPr>
        </p:nvGraphicFramePr>
        <p:xfrm>
          <a:off x="2209800" y="1905001"/>
          <a:ext cx="1530350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2" name="Equation" r:id="rId11" imgW="863280" imgH="520560" progId="Equation.DSMT4">
                  <p:embed/>
                </p:oleObj>
              </mc:Choice>
              <mc:Fallback>
                <p:oleObj name="Equation" r:id="rId11" imgW="863280" imgH="5205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905001"/>
                        <a:ext cx="1530350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Oval 11"/>
          <p:cNvSpPr/>
          <p:nvPr/>
        </p:nvSpPr>
        <p:spPr>
          <a:xfrm>
            <a:off x="7688490" y="1964531"/>
            <a:ext cx="609600" cy="609600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657350" y="1209675"/>
            <a:ext cx="1752600" cy="609600"/>
          </a:xfr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b="1" u="sng"/>
              <a:t>Rút gọn:</a:t>
            </a:r>
          </a:p>
        </p:txBody>
      </p:sp>
      <p:graphicFrame>
        <p:nvGraphicFramePr>
          <p:cNvPr id="32779" name="Object 11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564005786"/>
              </p:ext>
            </p:extLst>
          </p:nvPr>
        </p:nvGraphicFramePr>
        <p:xfrm>
          <a:off x="5410200" y="892175"/>
          <a:ext cx="5167313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6" name="Equation" r:id="rId3" imgW="2336760" imgH="495000" progId="Equation.DSMT4">
                  <p:embed/>
                </p:oleObj>
              </mc:Choice>
              <mc:Fallback>
                <p:oleObj name="Equation" r:id="rId3" imgW="2336760" imgH="4950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892175"/>
                        <a:ext cx="5167313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6" name="Object 18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169809572"/>
              </p:ext>
            </p:extLst>
          </p:nvPr>
        </p:nvGraphicFramePr>
        <p:xfrm>
          <a:off x="7848600" y="2405063"/>
          <a:ext cx="1871663" cy="1065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7" name="Equation" r:id="rId5" imgW="736560" imgH="419040" progId="Equation.DSMT4">
                  <p:embed/>
                </p:oleObj>
              </mc:Choice>
              <mc:Fallback>
                <p:oleObj name="Equation" r:id="rId5" imgW="736560" imgH="41904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2405063"/>
                        <a:ext cx="1871663" cy="1065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1524000" y="30347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27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957489"/>
              </p:ext>
            </p:extLst>
          </p:nvPr>
        </p:nvGraphicFramePr>
        <p:xfrm>
          <a:off x="3276600" y="781051"/>
          <a:ext cx="2152650" cy="1293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8" name="Equation" r:id="rId7" imgW="863280" imgH="419040" progId="Equation.DSMT4">
                  <p:embed/>
                </p:oleObj>
              </mc:Choice>
              <mc:Fallback>
                <p:oleObj name="Equation" r:id="rId7" imgW="863280" imgH="419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781051"/>
                        <a:ext cx="2152650" cy="1293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0999608"/>
              </p:ext>
            </p:extLst>
          </p:nvPr>
        </p:nvGraphicFramePr>
        <p:xfrm>
          <a:off x="4876801" y="2457451"/>
          <a:ext cx="1871663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9" name="Equation" r:id="rId9" imgW="660240" imgH="393480" progId="Equation.DSMT4">
                  <p:embed/>
                </p:oleObj>
              </mc:Choice>
              <mc:Fallback>
                <p:oleObj name="Equation" r:id="rId9" imgW="660240" imgH="3934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1" y="2457451"/>
                        <a:ext cx="1871663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2079861"/>
              </p:ext>
            </p:extLst>
          </p:nvPr>
        </p:nvGraphicFramePr>
        <p:xfrm>
          <a:off x="1873035" y="2424113"/>
          <a:ext cx="1871663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60" name="Equation" r:id="rId11" imgW="660240" imgH="393480" progId="Equation.DSMT4">
                  <p:embed/>
                </p:oleObj>
              </mc:Choice>
              <mc:Fallback>
                <p:oleObj name="Equation" r:id="rId11" imgW="660240" imgH="39348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3035" y="2424113"/>
                        <a:ext cx="1871663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Oval 11"/>
          <p:cNvSpPr/>
          <p:nvPr/>
        </p:nvSpPr>
        <p:spPr>
          <a:xfrm>
            <a:off x="1770643" y="2729984"/>
            <a:ext cx="609600" cy="609600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834</TotalTime>
  <Words>302</Words>
  <Application>Microsoft Office PowerPoint</Application>
  <PresentationFormat>Widescreen</PresentationFormat>
  <Paragraphs>46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Times New Roman</vt:lpstr>
      <vt:lpstr>VNI-Times</vt:lpstr>
      <vt:lpstr>Office Theme</vt:lpstr>
      <vt:lpstr>Equation</vt:lpstr>
      <vt:lpstr>PowerPoint Presentation</vt:lpstr>
      <vt:lpstr>TIẾT 38: ÔN TẬP HỌC KÌ I (tiếp)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Viettel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Anh</dc:creator>
  <cp:lastModifiedBy>DELL</cp:lastModifiedBy>
  <cp:revision>98</cp:revision>
  <dcterms:created xsi:type="dcterms:W3CDTF">2011-12-01T09:35:46Z</dcterms:created>
  <dcterms:modified xsi:type="dcterms:W3CDTF">2022-01-08T06:38:15Z</dcterms:modified>
</cp:coreProperties>
</file>