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media/audio6.wav" ContentType="audio/x-wav"/>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89" r:id="rId3"/>
    <p:sldId id="288" r:id="rId4"/>
    <p:sldId id="275" r:id="rId5"/>
    <p:sldId id="258" r:id="rId6"/>
    <p:sldId id="259" r:id="rId7"/>
    <p:sldId id="260" r:id="rId8"/>
    <p:sldId id="261" r:id="rId9"/>
    <p:sldId id="263" r:id="rId10"/>
    <p:sldId id="264" r:id="rId11"/>
    <p:sldId id="269" r:id="rId12"/>
    <p:sldId id="270" r:id="rId13"/>
    <p:sldId id="273" r:id="rId14"/>
    <p:sldId id="280" r:id="rId15"/>
    <p:sldId id="281" r:id="rId16"/>
    <p:sldId id="283" r:id="rId17"/>
    <p:sldId id="282" r:id="rId18"/>
    <p:sldId id="284"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33B06-0ED0-4C5E-9EFE-A6ABCFEBB007}" type="datetimeFigureOut">
              <a:rPr lang="en-US" smtClean="0"/>
              <a:t>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20C69-49F8-4BFE-B807-55F90107F470}" type="slidenum">
              <a:rPr lang="en-US" smtClean="0"/>
              <a:t>‹#›</a:t>
            </a:fld>
            <a:endParaRPr lang="en-US"/>
          </a:p>
        </p:txBody>
      </p:sp>
    </p:spTree>
    <p:extLst>
      <p:ext uri="{BB962C8B-B14F-4D97-AF65-F5344CB8AC3E}">
        <p14:creationId xmlns:p14="http://schemas.microsoft.com/office/powerpoint/2010/main" val="169119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85800">
              <a:defRPr/>
            </a:pPr>
            <a:fld id="{60D4C845-2BE2-4423-97B3-49F88020EF3B}" type="slidenum">
              <a:rPr lang="zh-CN" altLang="en-US" smtClean="0">
                <a:solidFill>
                  <a:prstClr val="black"/>
                </a:solidFill>
              </a:rPr>
              <a:pPr defTabSz="685800">
                <a:defRPr/>
              </a:pPr>
              <a:t>1</a:t>
            </a:fld>
            <a:endParaRPr lang="zh-CN" altLang="en-US">
              <a:solidFill>
                <a:prstClr val="black"/>
              </a:solidFill>
            </a:endParaRPr>
          </a:p>
        </p:txBody>
      </p:sp>
    </p:spTree>
    <p:extLst>
      <p:ext uri="{BB962C8B-B14F-4D97-AF65-F5344CB8AC3E}">
        <p14:creationId xmlns:p14="http://schemas.microsoft.com/office/powerpoint/2010/main" val="42386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7B5E36-9645-49D2-9F20-921561B345AC}" type="slidenum">
              <a:rPr lang="vi-VN" smtClean="0"/>
              <a:t>6</a:t>
            </a:fld>
            <a:endParaRPr lang="vi-VN"/>
          </a:p>
        </p:txBody>
      </p:sp>
    </p:spTree>
    <p:extLst>
      <p:ext uri="{BB962C8B-B14F-4D97-AF65-F5344CB8AC3E}">
        <p14:creationId xmlns:p14="http://schemas.microsoft.com/office/powerpoint/2010/main" val="230722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FB545-59D6-467A-831A-17F53297F0C3}" type="slidenum">
              <a:rPr lang="en-US" altLang="en-US"/>
              <a:pPr/>
              <a:t>18</a:t>
            </a:fld>
            <a:endParaRPr lang="en-US" altLang="en-US"/>
          </a:p>
        </p:txBody>
      </p:sp>
      <p:sp>
        <p:nvSpPr>
          <p:cNvPr id="44034" name="Rectangle 2"/>
          <p:cNvSpPr>
            <a:spLocks noGrp="1" noRot="1" noChangeAspect="1" noChangeArrowheads="1" noTextEdit="1"/>
          </p:cNvSpPr>
          <p:nvPr>
            <p:ph type="sldImg"/>
          </p:nvPr>
        </p:nvSpPr>
        <p:spPr>
          <a:xfrm>
            <a:off x="1371600" y="1143000"/>
            <a:ext cx="4114800" cy="3086100"/>
          </a:xfrm>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394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115241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121327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4"/>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12863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96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39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7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6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3"/>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6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526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728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77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3504609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44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02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E5E56-EFB3-441F-8294-541C63E84C65}" type="datetimeFigureOut">
              <a:rPr lang="en-US" smtClean="0">
                <a:solidFill>
                  <a:prstClr val="black">
                    <a:tint val="75000"/>
                  </a:prstClr>
                </a:solidFill>
              </a: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826C5F-FD93-47C5-A960-262B3D48B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761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8221934" y="5678327"/>
            <a:ext cx="9261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defTabSz="914333"/>
              <a:endParaRPr lang="en-US" dirty="0">
                <a:solidFill>
                  <a:prstClr val="black"/>
                </a:solidFill>
              </a:endParaRPr>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defTabSz="914333"/>
              <a:endParaRPr lang="en-US" dirty="0">
                <a:solidFill>
                  <a:prstClr val="black"/>
                </a:solidFill>
              </a:endParaRPr>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561023" y="2442380"/>
            <a:ext cx="2935224" cy="804672"/>
          </a:xfrm>
          <a:gradFill>
            <a:gsLst>
              <a:gs pos="0">
                <a:schemeClr val="tx2"/>
              </a:gs>
              <a:gs pos="100000">
                <a:schemeClr val="tx1"/>
              </a:gs>
            </a:gsLst>
            <a:lin ang="10800000" scaled="1"/>
          </a:gradFill>
        </p:spPr>
        <p:txBody>
          <a:bodyPr lIns="107994" tIns="53998" rIns="68577" bIns="53998" anchor="ctr" anchorCtr="0">
            <a:normAutofit/>
          </a:bodyPr>
          <a:lstStyle>
            <a:lvl1pPr marL="0" indent="0">
              <a:buNone/>
              <a:defRPr sz="1500" b="1">
                <a:solidFill>
                  <a:schemeClr val="bg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lIns="68577" tIns="34289" rIns="68577" bIns="34289"/>
          <a:lstStyle/>
          <a:p>
            <a:r>
              <a:rPr lang="en-US" dirty="0">
                <a:solidFill>
                  <a:prstClr val="black">
                    <a:tint val="75000"/>
                  </a:prstClr>
                </a:solidFill>
              </a:rPr>
              <a:t>MM.DD.20XX</a:t>
            </a:r>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tIns="34289" rIns="68577" bIns="34289"/>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lIns="68577" tIns="34289" rIns="68577" bIns="34289"/>
          <a:lstStyle/>
          <a:p>
            <a:fld id="{98C0CDE5-970C-4CC4-BF43-0DA127E73E82}" type="slidenum">
              <a:rPr lang="en-US" smtClean="0">
                <a:solidFill>
                  <a:prstClr val="black">
                    <a:tint val="75000"/>
                  </a:prstClr>
                </a:solidFill>
              </a:rPr>
              <a:pPr/>
              <a:t>‹#›</a:t>
            </a:fld>
            <a:endParaRPr lang="en-US" dirty="0">
              <a:solidFill>
                <a:prstClr val="black">
                  <a:tint val="75000"/>
                </a:prstClr>
              </a:solidFill>
            </a:endParaRPr>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77" tIns="34289" rIns="68577" bIns="34289" rtlCol="0" anchor="ctr"/>
          <a:lstStyle/>
          <a:p>
            <a:pPr defTabSz="914333"/>
            <a:endParaRPr lang="en-US" dirty="0">
              <a:solidFill>
                <a:prstClr val="black"/>
              </a:solidFill>
            </a:endParaRPr>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77" tIns="34289" rIns="68577" bIns="34289" rtlCol="0" anchor="ctr"/>
          <a:lstStyle/>
          <a:p>
            <a:pPr defTabSz="914333"/>
            <a:endParaRPr lang="en-US" dirty="0">
              <a:solidFill>
                <a:prstClr val="black"/>
              </a:solidFill>
            </a:endParaRPr>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634590" y="974891"/>
            <a:ext cx="2950215" cy="734415"/>
          </a:xfrm>
        </p:spPr>
        <p:txBody>
          <a:bodyPr lIns="68577" tIns="34289" rIns="68577" bIns="34289" anchor="b">
            <a:normAutofit/>
          </a:bodyPr>
          <a:lstStyle>
            <a:lvl1pPr>
              <a:defRPr sz="3000">
                <a:solidFill>
                  <a:schemeClr val="bg1"/>
                </a:solidFill>
              </a:defRPr>
            </a:lvl1pPr>
          </a:lstStyle>
          <a:p>
            <a:r>
              <a:rPr lang="en-US" noProof="0"/>
              <a:t>Text Layout 1</a:t>
            </a:r>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606752" y="3392623"/>
            <a:ext cx="2934891" cy="2249488"/>
          </a:xfrm>
        </p:spPr>
        <p:txBody>
          <a:bodyPr lIns="68577" tIns="34289" rIns="68577" bIns="34289">
            <a:normAutofit/>
          </a:bodyPr>
          <a:lstStyle>
            <a:lvl1pPr marL="134994" indent="-134994">
              <a:spcBef>
                <a:spcPts val="450"/>
              </a:spcBef>
              <a:buClr>
                <a:schemeClr val="accent2"/>
              </a:buClr>
              <a:defRPr sz="1200" b="0">
                <a:latin typeface="+mn-lt"/>
              </a:defRPr>
            </a:lvl1pPr>
            <a:lvl2pPr marL="342884"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4148043" y="0"/>
            <a:ext cx="4755490"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defTabSz="914333"/>
              <a:endParaRPr lang="en-US" dirty="0">
                <a:solidFill>
                  <a:prstClr val="black"/>
                </a:solidFill>
              </a:endParaRPr>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defTabSz="914333"/>
              <a:endParaRPr lang="en-US" dirty="0">
                <a:solidFill>
                  <a:prstClr val="black"/>
                </a:solidFill>
              </a:endParaRPr>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defTabSz="914333"/>
              <a:endParaRPr lang="en-US" dirty="0">
                <a:solidFill>
                  <a:prstClr val="black"/>
                </a:solidFill>
              </a:endParaRPr>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4788142" y="209524"/>
            <a:ext cx="3485774"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lIns="68577" tIns="34289" rIns="68577" bIns="34289" anchor="ctr" anchorCtr="0">
            <a:normAutofit/>
          </a:bodyPr>
          <a:lstStyle>
            <a:lvl1pPr marL="0" indent="0" algn="ctr">
              <a:buNone/>
              <a:defRPr sz="1100"/>
            </a:lvl1pPr>
          </a:lstStyle>
          <a:p>
            <a:r>
              <a:rPr lang="en-US" noProof="0"/>
              <a:t>Click icon to add picture</a:t>
            </a:r>
            <a:endParaRPr lang="en-US" noProof="0" dirty="0"/>
          </a:p>
        </p:txBody>
      </p:sp>
    </p:spTree>
    <p:extLst>
      <p:ext uri="{BB962C8B-B14F-4D97-AF65-F5344CB8AC3E}">
        <p14:creationId xmlns:p14="http://schemas.microsoft.com/office/powerpoint/2010/main" val="247557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srgbClr val="3F3F3F">
                    <a:tint val="75000"/>
                  </a:srgbClr>
                </a:solidFill>
              </a:rPr>
              <a:pPr/>
              <a:t>1/12/2022</a:t>
            </a:fld>
            <a:endParaRPr lang="en-US">
              <a:solidFill>
                <a:srgbClr val="3F3F3F">
                  <a:tint val="75000"/>
                </a:srgbClr>
              </a:solidFill>
            </a:endParaRPr>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236329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srgbClr val="3F3F3F">
                    <a:tint val="75000"/>
                  </a:srgbClr>
                </a:solidFill>
              </a:rPr>
              <a:pPr/>
              <a:t>1/12/2022</a:t>
            </a:fld>
            <a:endParaRPr lang="en-US">
              <a:solidFill>
                <a:srgbClr val="3F3F3F">
                  <a:tint val="75000"/>
                </a:srgbClr>
              </a:solidFill>
            </a:endParaRPr>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2007692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srgbClr val="3F3F3F">
                    <a:tint val="75000"/>
                  </a:srgbClr>
                </a:solidFill>
              </a:rPr>
              <a:pPr/>
              <a:t>1/12/2022</a:t>
            </a:fld>
            <a:endParaRPr lang="en-US">
              <a:solidFill>
                <a:srgbClr val="3F3F3F">
                  <a:tint val="75000"/>
                </a:srgbClr>
              </a:solidFill>
            </a:endParaRPr>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3017727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srgbClr val="3F3F3F">
                    <a:tint val="75000"/>
                  </a:srgbClr>
                </a:solidFill>
              </a:rPr>
              <a:pPr/>
              <a:t>1/12/2022</a:t>
            </a:fld>
            <a:endParaRPr lang="en-US">
              <a:solidFill>
                <a:srgbClr val="3F3F3F">
                  <a:tint val="75000"/>
                </a:srgbClr>
              </a:solidFill>
            </a:endParaRPr>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2492451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srgbClr val="3F3F3F">
                    <a:tint val="75000"/>
                  </a:srgbClr>
                </a:solidFill>
              </a:rPr>
              <a:pPr/>
              <a:t>1/12/2022</a:t>
            </a:fld>
            <a:endParaRPr lang="en-US">
              <a:solidFill>
                <a:srgbClr val="3F3F3F">
                  <a:tint val="75000"/>
                </a:srgbClr>
              </a:solidFill>
            </a:endParaRPr>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solidFill>
                <a:srgbClr val="3F3F3F">
                  <a:tint val="75000"/>
                </a:srgbClr>
              </a:solidFill>
            </a:endParaRPr>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8734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55466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37916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210334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212680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357569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96733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89C65-2C03-4D43-BDD9-4C92FB812499}"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1F0E2D-6BED-4C0A-84D3-8BE908451EA1}" type="slidenum">
              <a:rPr lang="en-US" smtClean="0"/>
              <a:t>‹#›</a:t>
            </a:fld>
            <a:endParaRPr lang="en-US" dirty="0"/>
          </a:p>
        </p:txBody>
      </p:sp>
    </p:spTree>
    <p:extLst>
      <p:ext uri="{BB962C8B-B14F-4D97-AF65-F5344CB8AC3E}">
        <p14:creationId xmlns:p14="http://schemas.microsoft.com/office/powerpoint/2010/main" val="60855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89C65-2C03-4D43-BDD9-4C92FB812499}" type="datetimeFigureOut">
              <a:rPr lang="en-US" smtClean="0"/>
              <a:t>1/12/2022</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F0E2D-6BED-4C0A-84D3-8BE908451EA1}" type="slidenum">
              <a:rPr lang="en-US" smtClean="0"/>
              <a:t>‹#›</a:t>
            </a:fld>
            <a:endParaRPr lang="en-US" dirty="0"/>
          </a:p>
        </p:txBody>
      </p:sp>
    </p:spTree>
    <p:extLst>
      <p:ext uri="{BB962C8B-B14F-4D97-AF65-F5344CB8AC3E}">
        <p14:creationId xmlns:p14="http://schemas.microsoft.com/office/powerpoint/2010/main" val="15191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pPr defTabSz="914333"/>
            <a:fld id="{410E5E56-EFB3-441F-8294-541C63E84C65}" type="datetimeFigureOut">
              <a:rPr lang="en-US" smtClean="0">
                <a:solidFill>
                  <a:prstClr val="black">
                    <a:tint val="75000"/>
                  </a:prstClr>
                </a:solidFill>
              </a:rPr>
              <a:pPr defTabSz="914333"/>
              <a:t>1/12/2022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pPr defTabSz="914333"/>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pPr defTabSz="914333"/>
            <a:fld id="{FE826C5F-FD93-47C5-A960-262B3D48BA91}" type="slidenum">
              <a:rPr lang="en-US" smtClean="0">
                <a:solidFill>
                  <a:prstClr val="black">
                    <a:tint val="75000"/>
                  </a:prstClr>
                </a:solidFill>
              </a:rPr>
              <a:pPr defTabSz="914333"/>
              <a:t>‹#›</a:t>
            </a:fld>
            <a:endParaRPr lang="en-US">
              <a:solidFill>
                <a:prstClr val="black">
                  <a:tint val="75000"/>
                </a:prstClr>
              </a:solidFill>
            </a:endParaRPr>
          </a:p>
        </p:txBody>
      </p:sp>
    </p:spTree>
    <p:extLst>
      <p:ext uri="{BB962C8B-B14F-4D97-AF65-F5344CB8AC3E}">
        <p14:creationId xmlns:p14="http://schemas.microsoft.com/office/powerpoint/2010/main" val="751034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slide" Target="slide6.xml"/><Relationship Id="rId12"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image" Target="../media/image43.emf"/><Relationship Id="rId5" Type="http://schemas.openxmlformats.org/officeDocument/2006/relationships/audio" Target="../media/audio6.wav"/><Relationship Id="rId10" Type="http://schemas.openxmlformats.org/officeDocument/2006/relationships/image" Target="../media/image42.emf"/><Relationship Id="rId4" Type="http://schemas.openxmlformats.org/officeDocument/2006/relationships/audio" Target="../media/audio5.wav"/><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slide" Target="slide6.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37.jpeg"/><Relationship Id="rId5" Type="http://schemas.openxmlformats.org/officeDocument/2006/relationships/audio" Target="../media/audio6.wav"/><Relationship Id="rId10" Type="http://schemas.openxmlformats.org/officeDocument/2006/relationships/image" Target="../media/image45.emf"/><Relationship Id="rId4" Type="http://schemas.openxmlformats.org/officeDocument/2006/relationships/audio" Target="../media/audio5.wav"/><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0.emf"/></Relationships>
</file>

<file path=ppt/slides/_rels/slide1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8.emf"/><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slide" Target="slide8.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5.xml"/><Relationship Id="rId4" Type="http://schemas.microsoft.com/office/2007/relationships/hdphoto" Target="../media/hdphoto1.wdp"/><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9.png"/><Relationship Id="rId18" Type="http://schemas.openxmlformats.org/officeDocument/2006/relationships/slide" Target="slide9.xml"/><Relationship Id="rId3" Type="http://schemas.openxmlformats.org/officeDocument/2006/relationships/audio" Target="../media/audio2.wav"/><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slide" Target="slide8.xml"/><Relationship Id="rId2" Type="http://schemas.openxmlformats.org/officeDocument/2006/relationships/notesSlide" Target="../notesSlides/notesSlide2.xml"/><Relationship Id="rId16" Type="http://schemas.openxmlformats.org/officeDocument/2006/relationships/slide" Target="slide7.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27.png"/><Relationship Id="rId5" Type="http://schemas.microsoft.com/office/2007/relationships/hdphoto" Target="../media/hdphoto3.wdp"/><Relationship Id="rId15" Type="http://schemas.openxmlformats.org/officeDocument/2006/relationships/image" Target="../media/image31.png"/><Relationship Id="rId10" Type="http://schemas.microsoft.com/office/2007/relationships/hdphoto" Target="../media/hdphoto5.wdp"/><Relationship Id="rId19" Type="http://schemas.openxmlformats.org/officeDocument/2006/relationships/slide" Target="slide10.xml"/><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slide" Target="slide6.xml"/><Relationship Id="rId12"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6.emf"/><Relationship Id="rId5" Type="http://schemas.openxmlformats.org/officeDocument/2006/relationships/audio" Target="../media/audio6.wav"/><Relationship Id="rId10" Type="http://schemas.openxmlformats.org/officeDocument/2006/relationships/image" Target="../media/image35.emf"/><Relationship Id="rId4" Type="http://schemas.openxmlformats.org/officeDocument/2006/relationships/audio" Target="../media/audio5.wav"/><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slide" Target="slide6.xml"/><Relationship Id="rId12"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39.emf"/><Relationship Id="rId5" Type="http://schemas.openxmlformats.org/officeDocument/2006/relationships/audio" Target="../media/audio6.wav"/><Relationship Id="rId10" Type="http://schemas.openxmlformats.org/officeDocument/2006/relationships/image" Target="../media/image38.emf"/><Relationship Id="rId4" Type="http://schemas.openxmlformats.org/officeDocument/2006/relationships/audio" Target="../media/audio5.wav"/><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4.wav"/><Relationship Id="rId7" Type="http://schemas.openxmlformats.org/officeDocument/2006/relationships/slide" Target="slide6.xml"/><Relationship Id="rId12"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41.emf"/><Relationship Id="rId5" Type="http://schemas.openxmlformats.org/officeDocument/2006/relationships/audio" Target="../media/audio6.wav"/><Relationship Id="rId10" Type="http://schemas.openxmlformats.org/officeDocument/2006/relationships/image" Target="../media/image40.emf"/><Relationship Id="rId4" Type="http://schemas.openxmlformats.org/officeDocument/2006/relationships/audio" Target="../media/audio5.wav"/><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772" y="704055"/>
            <a:ext cx="1996233" cy="891500"/>
          </a:xfrm>
          <a:prstGeom prst="rect">
            <a:avLst/>
          </a:prstGeom>
        </p:spPr>
      </p:pic>
      <p:pic>
        <p:nvPicPr>
          <p:cNvPr id="81" name="图片 80"/>
          <p:cNvPicPr>
            <a:picLocks noChangeAspect="1"/>
          </p:cNvPicPr>
          <p:nvPr/>
        </p:nvPicPr>
        <p:blipFill rotWithShape="1">
          <a:blip r:embed="rId5">
            <a:extLst>
              <a:ext uri="{28A0092B-C50C-407E-A947-70E740481C1C}">
                <a14:useLocalDpi xmlns:a14="http://schemas.microsoft.com/office/drawing/2010/main" val="0"/>
              </a:ext>
            </a:extLst>
          </a:blip>
          <a:srcRect l="135" t="36971" r="-1"/>
          <a:stretch/>
        </p:blipFill>
        <p:spPr>
          <a:xfrm>
            <a:off x="3" y="2438401"/>
            <a:ext cx="9143998" cy="4005651"/>
          </a:xfrm>
          <a:prstGeom prst="rect">
            <a:avLst/>
          </a:prstGeom>
        </p:spPr>
      </p:pic>
      <p:pic>
        <p:nvPicPr>
          <p:cNvPr id="82" name="图片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77331"/>
            <a:ext cx="9613558" cy="2010708"/>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412" y="-1298092"/>
            <a:ext cx="9248571" cy="10693183"/>
          </a:xfrm>
          <a:prstGeom prst="rect">
            <a:avLst/>
          </a:prstGeom>
        </p:spPr>
      </p:pic>
      <p:sp>
        <p:nvSpPr>
          <p:cNvPr id="26" name="任意多边形 25"/>
          <p:cNvSpPr/>
          <p:nvPr/>
        </p:nvSpPr>
        <p:spPr>
          <a:xfrm>
            <a:off x="1205068" y="1092503"/>
            <a:ext cx="6598506" cy="5138716"/>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15"/>
            <a:endParaRPr lang="zh-CN" altLang="en-US" sz="1400">
              <a:solidFill>
                <a:prstClr val="white"/>
              </a:solidFill>
              <a:latin typeface="DFPOP1-W9" panose="020F0502020204030204"/>
              <a:cs typeface="+mn-ea"/>
              <a:sym typeface="+mn-lt"/>
            </a:endParaRPr>
          </a:p>
        </p:txBody>
      </p:sp>
      <p:pic>
        <p:nvPicPr>
          <p:cNvPr id="89" name="图片 88"/>
          <p:cNvPicPr>
            <a:picLocks noChangeAspect="1"/>
          </p:cNvPicPr>
          <p:nvPr/>
        </p:nvPicPr>
        <p:blipFill rotWithShape="1">
          <a:blip r:embed="rId8">
            <a:extLst>
              <a:ext uri="{28A0092B-C50C-407E-A947-70E740481C1C}">
                <a14:useLocalDpi xmlns:a14="http://schemas.microsoft.com/office/drawing/2010/main" val="0"/>
              </a:ext>
            </a:extLst>
          </a:blip>
          <a:srcRect l="30889" t="27748" r="21866"/>
          <a:stretch/>
        </p:blipFill>
        <p:spPr>
          <a:xfrm>
            <a:off x="6598530" y="-32952"/>
            <a:ext cx="2545493" cy="3285056"/>
          </a:xfrm>
          <a:prstGeom prst="rect">
            <a:avLst/>
          </a:prstGeom>
        </p:spPr>
      </p:pic>
      <p:pic>
        <p:nvPicPr>
          <p:cNvPr id="80" name="图片 79"/>
          <p:cNvPicPr>
            <a:picLocks noChangeAspect="1"/>
          </p:cNvPicPr>
          <p:nvPr/>
        </p:nvPicPr>
        <p:blipFill rotWithShape="1">
          <a:blip r:embed="rId9">
            <a:extLst>
              <a:ext uri="{28A0092B-C50C-407E-A947-70E740481C1C}">
                <a14:useLocalDpi xmlns:a14="http://schemas.microsoft.com/office/drawing/2010/main" val="0"/>
              </a:ext>
            </a:extLst>
          </a:blip>
          <a:srcRect l="1" r="77432"/>
          <a:stretch/>
        </p:blipFill>
        <p:spPr>
          <a:xfrm>
            <a:off x="0" y="4840823"/>
            <a:ext cx="2063578" cy="1620820"/>
          </a:xfrm>
          <a:prstGeom prst="rect">
            <a:avLst/>
          </a:prstGeom>
        </p:spPr>
      </p:pic>
      <p:grpSp>
        <p:nvGrpSpPr>
          <p:cNvPr id="108" name="组合 107"/>
          <p:cNvGrpSpPr/>
          <p:nvPr/>
        </p:nvGrpSpPr>
        <p:grpSpPr>
          <a:xfrm>
            <a:off x="479785" y="3481240"/>
            <a:ext cx="1053959" cy="2687453"/>
            <a:chOff x="181346" y="1761375"/>
            <a:chExt cx="1517253" cy="2901593"/>
          </a:xfrm>
        </p:grpSpPr>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9">
            <a:extLst>
              <a:ext uri="{28A0092B-C50C-407E-A947-70E740481C1C}">
                <a14:useLocalDpi xmlns:a14="http://schemas.microsoft.com/office/drawing/2010/main" val="0"/>
              </a:ext>
            </a:extLst>
          </a:blip>
          <a:srcRect l="77162"/>
          <a:stretch/>
        </p:blipFill>
        <p:spPr>
          <a:xfrm>
            <a:off x="7055709" y="4800727"/>
            <a:ext cx="2088292" cy="1620820"/>
          </a:xfrm>
          <a:prstGeom prst="rect">
            <a:avLst/>
          </a:prstGeom>
        </p:spPr>
      </p:pic>
      <p:pic>
        <p:nvPicPr>
          <p:cNvPr id="27"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r="45910"/>
          <a:stretch/>
        </p:blipFill>
        <p:spPr>
          <a:xfrm>
            <a:off x="7252680" y="3330334"/>
            <a:ext cx="1632418" cy="3377231"/>
          </a:xfrm>
          <a:prstGeom prst="rect">
            <a:avLst/>
          </a:prstGeom>
        </p:spPr>
      </p:pic>
      <p:sp>
        <p:nvSpPr>
          <p:cNvPr id="92" name="任意多边形 91"/>
          <p:cNvSpPr/>
          <p:nvPr/>
        </p:nvSpPr>
        <p:spPr>
          <a:xfrm>
            <a:off x="-4933" y="6168718"/>
            <a:ext cx="9144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15"/>
            <a:endParaRPr lang="zh-CN" altLang="en-US" sz="1400">
              <a:solidFill>
                <a:prstClr val="white"/>
              </a:solidFill>
              <a:latin typeface="DFPOP1-W9" panose="020F0502020204030204"/>
              <a:cs typeface="+mn-ea"/>
              <a:sym typeface="+mn-lt"/>
            </a:endParaRPr>
          </a:p>
        </p:txBody>
      </p:sp>
      <p:sp>
        <p:nvSpPr>
          <p:cNvPr id="111" name="任意多边形 110"/>
          <p:cNvSpPr/>
          <p:nvPr/>
        </p:nvSpPr>
        <p:spPr>
          <a:xfrm>
            <a:off x="-4933" y="6291755"/>
            <a:ext cx="9144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15"/>
            <a:endParaRPr lang="zh-CN" altLang="en-US" sz="1400">
              <a:solidFill>
                <a:prstClr val="white"/>
              </a:solidFill>
              <a:latin typeface="DFPOP1-W9" panose="020F0502020204030204"/>
              <a:cs typeface="+mn-ea"/>
              <a:sym typeface="+mn-lt"/>
            </a:endParaRPr>
          </a:p>
        </p:txBody>
      </p:sp>
      <p:sp>
        <p:nvSpPr>
          <p:cNvPr id="112" name="任意多边形 111"/>
          <p:cNvSpPr/>
          <p:nvPr/>
        </p:nvSpPr>
        <p:spPr>
          <a:xfrm>
            <a:off x="-4933" y="6487491"/>
            <a:ext cx="9144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15"/>
            <a:endParaRPr lang="zh-CN" altLang="en-US" sz="1400">
              <a:solidFill>
                <a:prstClr val="white"/>
              </a:solidFill>
              <a:latin typeface="DFPOP1-W9" panose="020F0502020204030204"/>
              <a:cs typeface="+mn-ea"/>
              <a:sym typeface="+mn-lt"/>
            </a:endParaRPr>
          </a:p>
        </p:txBody>
      </p:sp>
      <p:pic>
        <p:nvPicPr>
          <p:cNvPr id="28" name="图片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45290" y="5108596"/>
            <a:ext cx="2341475" cy="1772088"/>
          </a:xfrm>
          <a:prstGeom prst="rect">
            <a:avLst/>
          </a:prstGeom>
        </p:spPr>
      </p:pic>
      <p:sp>
        <p:nvSpPr>
          <p:cNvPr id="21" name="Text Box 8"/>
          <p:cNvSpPr txBox="1">
            <a:spLocks noChangeArrowheads="1"/>
          </p:cNvSpPr>
          <p:nvPr/>
        </p:nvSpPr>
        <p:spPr bwMode="auto">
          <a:xfrm>
            <a:off x="147467" y="2079501"/>
            <a:ext cx="8839200" cy="230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288" eaLnBrk="1" hangingPunct="1">
              <a:spcBef>
                <a:spcPct val="50000"/>
              </a:spcBef>
            </a:pP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34: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a:p>
            <a:pPr algn="ctr" defTabSz="914288" eaLnBrk="1" hangingPunct="1">
              <a:spcBef>
                <a:spcPct val="50000"/>
              </a:spcBef>
            </a:pP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hợp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nhau</a:t>
            </a:r>
            <a:endParaRPr lang="en-US" sz="3600" b="1" dirty="0">
              <a:solidFill>
                <a:srgbClr val="FF0000"/>
              </a:solidFill>
              <a:latin typeface="Times New Roman" pitchFamily="18" charset="0"/>
              <a:cs typeface="Times New Roman" pitchFamily="18" charset="0"/>
            </a:endParaRPr>
          </a:p>
          <a:p>
            <a:pPr algn="ctr" defTabSz="914288" eaLnBrk="1" hangingPunct="1">
              <a:spcBef>
                <a:spcPct val="50000"/>
              </a:spcBef>
            </a:pP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tam </a:t>
            </a:r>
            <a:r>
              <a:rPr lang="en-US" sz="3600" b="1" dirty="0" err="1">
                <a:solidFill>
                  <a:srgbClr val="FF0000"/>
                </a:solidFill>
                <a:latin typeface="Times New Roman" pitchFamily="18" charset="0"/>
                <a:cs typeface="Times New Roman" pitchFamily="18" charset="0"/>
              </a:rPr>
              <a:t>giác</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687983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8" fill="hold" nodeType="withEffect">
                                  <p:stCondLst>
                                    <p:cond delay="5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2" fill="hold" nodeType="withEffect">
                                  <p:stCondLst>
                                    <p:cond delay="500"/>
                                  </p:stCondLst>
                                  <p:childTnLst>
                                    <p:set>
                                      <p:cBhvr>
                                        <p:cTn id="36" dur="1" fill="hold">
                                          <p:stCondLst>
                                            <p:cond delay="0"/>
                                          </p:stCondLst>
                                        </p:cTn>
                                        <p:tgtEl>
                                          <p:spTgt spid="86"/>
                                        </p:tgtEl>
                                        <p:attrNameLst>
                                          <p:attrName>style.visibility</p:attrName>
                                        </p:attrNameLst>
                                      </p:cBhvr>
                                      <p:to>
                                        <p:strVal val="visible"/>
                                      </p:to>
                                    </p:set>
                                    <p:animEffect transition="in" filter="wipe(right)">
                                      <p:cBhvr>
                                        <p:cTn id="37" dur="500"/>
                                        <p:tgtEl>
                                          <p:spTgt spid="86"/>
                                        </p:tgtEl>
                                      </p:cBhvr>
                                    </p:animEffect>
                                  </p:childTnLst>
                                </p:cTn>
                              </p:par>
                              <p:par>
                                <p:cTn id="38" presetID="42" presetClass="entr" presetSubtype="0" fill="hold" nodeType="withEffect">
                                  <p:stCondLst>
                                    <p:cond delay="10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1000"/>
                                        <p:tgtEl>
                                          <p:spTgt spid="108"/>
                                        </p:tgtEl>
                                      </p:cBhvr>
                                    </p:animEffect>
                                    <p:anim calcmode="lin" valueType="num">
                                      <p:cBhvr>
                                        <p:cTn id="41" dur="1000" fill="hold"/>
                                        <p:tgtEl>
                                          <p:spTgt spid="108"/>
                                        </p:tgtEl>
                                        <p:attrNameLst>
                                          <p:attrName>ppt_x</p:attrName>
                                        </p:attrNameLst>
                                      </p:cBhvr>
                                      <p:tavLst>
                                        <p:tav tm="0">
                                          <p:val>
                                            <p:strVal val="#ppt_x"/>
                                          </p:val>
                                        </p:tav>
                                        <p:tav tm="100000">
                                          <p:val>
                                            <p:strVal val="#ppt_x"/>
                                          </p:val>
                                        </p:tav>
                                      </p:tavLst>
                                    </p:anim>
                                    <p:anim calcmode="lin" valueType="num">
                                      <p:cBhvr>
                                        <p:cTn id="42" dur="1000" fill="hold"/>
                                        <p:tgtEl>
                                          <p:spTgt spid="10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53" presetClass="entr" presetSubtype="528" fill="hold" nodeType="withEffect">
                                  <p:stCondLst>
                                    <p:cond delay="2000"/>
                                  </p:stCondLst>
                                  <p:childTnLst>
                                    <p:set>
                                      <p:cBhvr>
                                        <p:cTn id="49" dur="1" fill="hold">
                                          <p:stCondLst>
                                            <p:cond delay="0"/>
                                          </p:stCondLst>
                                        </p:cTn>
                                        <p:tgtEl>
                                          <p:spTgt spid="2"/>
                                        </p:tgtEl>
                                        <p:attrNameLst>
                                          <p:attrName>style.visibility</p:attrName>
                                        </p:attrNameLst>
                                      </p:cBhvr>
                                      <p:to>
                                        <p:strVal val="visible"/>
                                      </p:to>
                                    </p:set>
                                    <p:anim calcmode="lin" valueType="num">
                                      <p:cBhvr>
                                        <p:cTn id="50" dur="1250" fill="hold"/>
                                        <p:tgtEl>
                                          <p:spTgt spid="2"/>
                                        </p:tgtEl>
                                        <p:attrNameLst>
                                          <p:attrName>ppt_w</p:attrName>
                                        </p:attrNameLst>
                                      </p:cBhvr>
                                      <p:tavLst>
                                        <p:tav tm="0">
                                          <p:val>
                                            <p:fltVal val="0"/>
                                          </p:val>
                                        </p:tav>
                                        <p:tav tm="100000">
                                          <p:val>
                                            <p:strVal val="#ppt_w"/>
                                          </p:val>
                                        </p:tav>
                                      </p:tavLst>
                                    </p:anim>
                                    <p:anim calcmode="lin" valueType="num">
                                      <p:cBhvr>
                                        <p:cTn id="51" dur="1250" fill="hold"/>
                                        <p:tgtEl>
                                          <p:spTgt spid="2"/>
                                        </p:tgtEl>
                                        <p:attrNameLst>
                                          <p:attrName>ppt_h</p:attrName>
                                        </p:attrNameLst>
                                      </p:cBhvr>
                                      <p:tavLst>
                                        <p:tav tm="0">
                                          <p:val>
                                            <p:fltVal val="0"/>
                                          </p:val>
                                        </p:tav>
                                        <p:tav tm="100000">
                                          <p:val>
                                            <p:strVal val="#ppt_h"/>
                                          </p:val>
                                        </p:tav>
                                      </p:tavLst>
                                    </p:anim>
                                    <p:animEffect transition="in" filter="fade">
                                      <p:cBhvr>
                                        <p:cTn id="52" dur="1250"/>
                                        <p:tgtEl>
                                          <p:spTgt spid="2"/>
                                        </p:tgtEl>
                                      </p:cBhvr>
                                    </p:animEffect>
                                    <p:anim calcmode="lin" valueType="num">
                                      <p:cBhvr>
                                        <p:cTn id="53" dur="1250" fill="hold"/>
                                        <p:tgtEl>
                                          <p:spTgt spid="2"/>
                                        </p:tgtEl>
                                        <p:attrNameLst>
                                          <p:attrName>ppt_x</p:attrName>
                                        </p:attrNameLst>
                                      </p:cBhvr>
                                      <p:tavLst>
                                        <p:tav tm="0">
                                          <p:val>
                                            <p:fltVal val="0.5"/>
                                          </p:val>
                                        </p:tav>
                                        <p:tav tm="100000">
                                          <p:val>
                                            <p:strVal val="#ppt_x"/>
                                          </p:val>
                                        </p:tav>
                                      </p:tavLst>
                                    </p:anim>
                                    <p:anim calcmode="lin" valueType="num">
                                      <p:cBhvr>
                                        <p:cTn id="54" dur="1250" fill="hold"/>
                                        <p:tgtEl>
                                          <p:spTgt spid="2"/>
                                        </p:tgtEl>
                                        <p:attrNameLst>
                                          <p:attrName>ppt_y</p:attrName>
                                        </p:attrNameLst>
                                      </p:cBhvr>
                                      <p:tavLst>
                                        <p:tav tm="0">
                                          <p:val>
                                            <p:fltVal val="0.5"/>
                                          </p:val>
                                        </p:tav>
                                        <p:tav tm="100000">
                                          <p:val>
                                            <p:strVal val="#ppt_y"/>
                                          </p:val>
                                        </p:tav>
                                      </p:tavLst>
                                    </p:anim>
                                  </p:childTnLst>
                                </p:cTn>
                              </p:par>
                              <p:par>
                                <p:cTn id="55" presetID="2" presetClass="entr" presetSubtype="8" decel="41000" fill="hold" nodeType="withEffect">
                                  <p:stCondLst>
                                    <p:cond delay="275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4500" fill="hold"/>
                                        <p:tgtEl>
                                          <p:spTgt spid="28"/>
                                        </p:tgtEl>
                                        <p:attrNameLst>
                                          <p:attrName>ppt_x</p:attrName>
                                        </p:attrNameLst>
                                      </p:cBhvr>
                                      <p:tavLst>
                                        <p:tav tm="0">
                                          <p:val>
                                            <p:strVal val="0-#ppt_w/2"/>
                                          </p:val>
                                        </p:tav>
                                        <p:tav tm="100000">
                                          <p:val>
                                            <p:strVal val="#ppt_x"/>
                                          </p:val>
                                        </p:tav>
                                      </p:tavLst>
                                    </p:anim>
                                    <p:anim calcmode="lin" valueType="num">
                                      <p:cBhvr additive="base">
                                        <p:cTn id="58" dur="4500" fill="hold"/>
                                        <p:tgtEl>
                                          <p:spTgt spid="28"/>
                                        </p:tgtEl>
                                        <p:attrNameLst>
                                          <p:attrName>ppt_y</p:attrName>
                                        </p:attrNameLst>
                                      </p:cBhvr>
                                      <p:tavLst>
                                        <p:tav tm="0">
                                          <p:val>
                                            <p:strVal val="#ppt_y"/>
                                          </p:val>
                                        </p:tav>
                                        <p:tav tm="100000">
                                          <p:val>
                                            <p:strVal val="#ppt_y"/>
                                          </p:val>
                                        </p:tav>
                                      </p:tavLst>
                                    </p:anim>
                                  </p:childTnLst>
                                </p:cTn>
                              </p:par>
                              <p:par>
                                <p:cTn id="59" presetID="6" presetClass="emph" presetSubtype="0" repeatCount="14000" autoRev="1" fill="hold" nodeType="withEffect">
                                  <p:stCondLst>
                                    <p:cond delay="2750"/>
                                  </p:stCondLst>
                                  <p:childTnLst>
                                    <p:animScale>
                                      <p:cBhvr>
                                        <p:cTn id="60" dur="250" fill="hold"/>
                                        <p:tgtEl>
                                          <p:spTgt spid="28"/>
                                        </p:tgtEl>
                                      </p:cBhvr>
                                      <p:by x="95000" y="95000"/>
                                    </p:animScale>
                                  </p:childTnLst>
                                </p:cTn>
                              </p:par>
                              <p:par>
                                <p:cTn id="61" presetID="26"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80">
                                          <p:stCondLst>
                                            <p:cond delay="0"/>
                                          </p:stCondLst>
                                        </p:cTn>
                                        <p:tgtEl>
                                          <p:spTgt spid="21"/>
                                        </p:tgtEl>
                                      </p:cBhvr>
                                    </p:animEffect>
                                    <p:anim calcmode="lin" valueType="num">
                                      <p:cBhvr>
                                        <p:cTn id="6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9" dur="26">
                                          <p:stCondLst>
                                            <p:cond delay="650"/>
                                          </p:stCondLst>
                                        </p:cTn>
                                        <p:tgtEl>
                                          <p:spTgt spid="21"/>
                                        </p:tgtEl>
                                      </p:cBhvr>
                                      <p:to x="100000" y="60000"/>
                                    </p:animScale>
                                    <p:animScale>
                                      <p:cBhvr>
                                        <p:cTn id="70" dur="166" decel="50000">
                                          <p:stCondLst>
                                            <p:cond delay="676"/>
                                          </p:stCondLst>
                                        </p:cTn>
                                        <p:tgtEl>
                                          <p:spTgt spid="21"/>
                                        </p:tgtEl>
                                      </p:cBhvr>
                                      <p:to x="100000" y="100000"/>
                                    </p:animScale>
                                    <p:animScale>
                                      <p:cBhvr>
                                        <p:cTn id="71" dur="26">
                                          <p:stCondLst>
                                            <p:cond delay="1312"/>
                                          </p:stCondLst>
                                        </p:cTn>
                                        <p:tgtEl>
                                          <p:spTgt spid="21"/>
                                        </p:tgtEl>
                                      </p:cBhvr>
                                      <p:to x="100000" y="80000"/>
                                    </p:animScale>
                                    <p:animScale>
                                      <p:cBhvr>
                                        <p:cTn id="72" dur="166" decel="50000">
                                          <p:stCondLst>
                                            <p:cond delay="1338"/>
                                          </p:stCondLst>
                                        </p:cTn>
                                        <p:tgtEl>
                                          <p:spTgt spid="21"/>
                                        </p:tgtEl>
                                      </p:cBhvr>
                                      <p:to x="100000" y="100000"/>
                                    </p:animScale>
                                    <p:animScale>
                                      <p:cBhvr>
                                        <p:cTn id="73" dur="26">
                                          <p:stCondLst>
                                            <p:cond delay="1642"/>
                                          </p:stCondLst>
                                        </p:cTn>
                                        <p:tgtEl>
                                          <p:spTgt spid="21"/>
                                        </p:tgtEl>
                                      </p:cBhvr>
                                      <p:to x="100000" y="90000"/>
                                    </p:animScale>
                                    <p:animScale>
                                      <p:cBhvr>
                                        <p:cTn id="74" dur="166" decel="50000">
                                          <p:stCondLst>
                                            <p:cond delay="1668"/>
                                          </p:stCondLst>
                                        </p:cTn>
                                        <p:tgtEl>
                                          <p:spTgt spid="21"/>
                                        </p:tgtEl>
                                      </p:cBhvr>
                                      <p:to x="100000" y="100000"/>
                                    </p:animScale>
                                    <p:animScale>
                                      <p:cBhvr>
                                        <p:cTn id="75" dur="26">
                                          <p:stCondLst>
                                            <p:cond delay="1808"/>
                                          </p:stCondLst>
                                        </p:cTn>
                                        <p:tgtEl>
                                          <p:spTgt spid="21"/>
                                        </p:tgtEl>
                                      </p:cBhvr>
                                      <p:to x="100000" y="95000"/>
                                    </p:animScale>
                                    <p:animScale>
                                      <p:cBhvr>
                                        <p:cTn id="76" dur="166" decel="50000">
                                          <p:stCondLst>
                                            <p:cond delay="1834"/>
                                          </p:stCondLst>
                                        </p:cTn>
                                        <p:tgtEl>
                                          <p:spTgt spid="21"/>
                                        </p:tgtEl>
                                      </p:cBhvr>
                                      <p:to x="100000" y="100000"/>
                                    </p:animScale>
                                  </p:childTnLst>
                                  <p:subTnLst>
                                    <p:audio>
                                      <p:cMediaNode vol="0" mute="1">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771751" y="965806"/>
                <a:ext cx="7469868" cy="510488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Câu 4: </a:t>
                </a:r>
                <a:r>
                  <a:rPr lang="en-US" sz="2400" smtClean="0">
                    <a:solidFill>
                      <a:schemeClr val="tx1"/>
                    </a:solidFill>
                    <a:latin typeface="Times New Roman" panose="02020603050405020304" pitchFamily="18" charset="0"/>
                    <a:cs typeface="Times New Roman" panose="02020603050405020304" pitchFamily="18" charset="0"/>
                  </a:rPr>
                  <a:t>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𝐴𝐵𝐶</m:t>
                    </m:r>
                  </m:oMath>
                </a14:m>
                <a:r>
                  <a:rPr lang="en-US" sz="2400" smtClean="0">
                    <a:solidFill>
                      <a:schemeClr val="tx1"/>
                    </a:solidFill>
                    <a:latin typeface="Times New Roman" panose="02020603050405020304" pitchFamily="18" charset="0"/>
                    <a:cs typeface="Times New Roman" panose="02020603050405020304" pitchFamily="18" charset="0"/>
                  </a:rPr>
                  <a:t> và 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𝐾𝐻𝐼</m:t>
                    </m:r>
                  </m:oMath>
                </a14:m>
                <a:r>
                  <a:rPr lang="en-US" sz="2400" smtClean="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𝐴</m:t>
                        </m:r>
                      </m:e>
                    </m:acc>
                    <m:r>
                      <a:rPr lang="en-US" sz="2400" i="1">
                        <a:solidFill>
                          <a:schemeClr val="tx1"/>
                        </a:solidFill>
                        <a:latin typeface="Cambria Math" panose="02040503050406030204" pitchFamily="18" charset="0"/>
                      </a:rPr>
                      <m:t>=</m:t>
                    </m:r>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𝐾</m:t>
                        </m:r>
                      </m:e>
                    </m:acc>
                    <m:r>
                      <a:rPr lang="en-US" sz="2400" i="1">
                        <a:solidFill>
                          <a:schemeClr val="tx1"/>
                        </a:solidFill>
                        <a:latin typeface="Cambria Math" panose="02040503050406030204" pitchFamily="18" charset="0"/>
                      </a:rPr>
                      <m:t>=</m:t>
                    </m:r>
                    <m:sSup>
                      <m:sSupPr>
                        <m:ctrlPr>
                          <a:rPr lang="en-US" sz="2400" i="1">
                            <a:solidFill>
                              <a:schemeClr val="tx1"/>
                            </a:solidFill>
                            <a:latin typeface="Cambria Math"/>
                          </a:rPr>
                        </m:ctrlPr>
                      </m:sSupPr>
                      <m:e>
                        <m:r>
                          <a:rPr lang="en-US" sz="2400" i="1">
                            <a:solidFill>
                              <a:schemeClr val="tx1"/>
                            </a:solidFill>
                            <a:latin typeface="Cambria Math" panose="02040503050406030204" pitchFamily="18" charset="0"/>
                          </a:rPr>
                          <m:t>90</m:t>
                        </m:r>
                      </m:e>
                      <m:sup>
                        <m:r>
                          <a:rPr lang="en-US" sz="2400" i="1">
                            <a:solidFill>
                              <a:schemeClr val="tx1"/>
                            </a:solidFill>
                            <a:latin typeface="Cambria Math" panose="02040503050406030204" pitchFamily="18" charset="0"/>
                          </a:rPr>
                          <m:t>0</m:t>
                        </m:r>
                      </m:sup>
                    </m:sSup>
                    <m:r>
                      <a:rPr lang="en-US" sz="2400">
                        <a:solidFill>
                          <a:schemeClr val="tx1"/>
                        </a:solidFill>
                        <a:latin typeface="Cambria Math" panose="02040503050406030204" pitchFamily="18" charset="0"/>
                      </a:rPr>
                      <m:t>;</m:t>
                    </m:r>
                  </m:oMath>
                </a14:m>
                <a:r>
                  <a:rPr lang="en-US" sz="2400" b="0" i="0" smtClean="0">
                    <a:solidFill>
                      <a:schemeClr val="tx1"/>
                    </a:solidFill>
                    <a:latin typeface="+mj-lt"/>
                  </a:rPr>
                  <a:t> 	</a:t>
                </a:r>
                <a14:m>
                  <m:oMath xmlns:m="http://schemas.openxmlformats.org/officeDocument/2006/math">
                    <m:r>
                      <a:rPr lang="en-US" sz="2400" b="0" i="1" smtClean="0">
                        <a:solidFill>
                          <a:schemeClr val="tx1"/>
                        </a:solidFill>
                        <a:latin typeface="Cambria Math" panose="02040503050406030204" pitchFamily="18" charset="0"/>
                      </a:rPr>
                      <m:t>𝐴𝐵</m:t>
                    </m:r>
                    <m:r>
                      <a:rPr lang="en-US" sz="2400" i="1" smtClean="0">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𝐾</m:t>
                    </m:r>
                    <m:r>
                      <a:rPr lang="en-US" sz="2400" b="0" i="1" smtClean="0">
                        <a:solidFill>
                          <a:schemeClr val="tx1"/>
                        </a:solidFill>
                        <a:latin typeface="Cambria Math" panose="02040503050406030204" pitchFamily="18" charset="0"/>
                      </a:rPr>
                      <m:t>𝐻</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𝐵𝐶</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𝐻𝐼</m:t>
                    </m:r>
                  </m:oMath>
                </a14:m>
                <a:endParaRPr lang="en-US" sz="2400" b="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Phát biểu nào trong các phát biểu sau đây là đúng</a:t>
                </a:r>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𝐵𝐴𝐶</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𝐾𝐻𝐼</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𝐴𝐵𝐶</m:t>
                    </m:r>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𝐻𝐼𝐾</m:t>
                    </m:r>
                  </m:oMath>
                </a14:m>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𝐴𝐵𝐶</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𝐾𝐻𝐼</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𝐴𝐶𝐵</m:t>
                    </m:r>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𝐾𝐻𝐼</m:t>
                    </m:r>
                  </m:oMath>
                </a14:m>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1751" y="965806"/>
                <a:ext cx="7469868" cy="5104883"/>
              </a:xfrm>
              <a:prstGeom prst="rect">
                <a:avLst/>
              </a:prstGeom>
              <a:blipFill rotWithShape="0">
                <a:blip r:embed="rId6"/>
                <a:stretch>
                  <a:fillRect l="-1222"/>
                </a:stretch>
              </a:blipFill>
            </p:spPr>
            <p:txBody>
              <a:bodyPr/>
              <a:lstStyle/>
              <a:p>
                <a:r>
                  <a:rPr lang="en-US">
                    <a:noFill/>
                  </a:rPr>
                  <a:t> </a:t>
                </a:r>
              </a:p>
            </p:txBody>
          </p:sp>
        </mc:Fallback>
      </mc:AlternateContent>
      <p:sp>
        <p:nvSpPr>
          <p:cNvPr id="26" name="Hexagon 25">
            <a:hlinkClick r:id="rId7" action="ppaction://hlinksldjump"/>
          </p:cNvPr>
          <p:cNvSpPr/>
          <p:nvPr/>
        </p:nvSpPr>
        <p:spPr>
          <a:xfrm>
            <a:off x="228602" y="8309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HOME</a:t>
            </a:r>
            <a:endParaRPr lang="vi-VN"/>
          </a:p>
        </p:txBody>
      </p:sp>
      <p:sp>
        <p:nvSpPr>
          <p:cNvPr id="27" name="D1"/>
          <p:cNvSpPr/>
          <p:nvPr/>
        </p:nvSpPr>
        <p:spPr>
          <a:xfrm>
            <a:off x="909960" y="396764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8" name="D2" descr="Kết quả hình ảnh cho đúng sai png"/>
          <p:cNvPicPr>
            <a:picLocks noChangeAspect="1" noChangeArrowheads="1"/>
          </p:cNvPicPr>
          <p:nvPr/>
        </p:nvPicPr>
        <p:blipFill>
          <a:blip r:embed="rId8" cstate="print"/>
          <a:srcRect/>
          <a:stretch>
            <a:fillRect/>
          </a:stretch>
        </p:blipFill>
        <p:spPr bwMode="auto">
          <a:xfrm>
            <a:off x="909960" y="3929547"/>
            <a:ext cx="304800" cy="304800"/>
          </a:xfrm>
          <a:prstGeom prst="rect">
            <a:avLst/>
          </a:prstGeom>
          <a:noFill/>
          <a:ln w="9525">
            <a:noFill/>
            <a:miter lim="800000"/>
            <a:headEnd/>
            <a:tailEnd/>
          </a:ln>
        </p:spPr>
      </p:pic>
      <p:sp>
        <p:nvSpPr>
          <p:cNvPr id="29" name="S3"/>
          <p:cNvSpPr/>
          <p:nvPr/>
        </p:nvSpPr>
        <p:spPr>
          <a:xfrm>
            <a:off x="909960" y="292070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0" name="SS3" descr="Hình ảnh có liên quan"/>
          <p:cNvPicPr>
            <a:picLocks noChangeAspect="1" noChangeArrowheads="1"/>
          </p:cNvPicPr>
          <p:nvPr/>
        </p:nvPicPr>
        <p:blipFill>
          <a:blip r:embed="rId9" cstate="print"/>
          <a:srcRect l="14398" t="13542" r="14490" b="14236"/>
          <a:stretch>
            <a:fillRect/>
          </a:stretch>
        </p:blipFill>
        <p:spPr bwMode="auto">
          <a:xfrm>
            <a:off x="909962" y="2903247"/>
            <a:ext cx="252413" cy="255587"/>
          </a:xfrm>
          <a:prstGeom prst="rect">
            <a:avLst/>
          </a:prstGeom>
          <a:noFill/>
          <a:ln w="9525">
            <a:noFill/>
            <a:miter lim="800000"/>
            <a:headEnd/>
            <a:tailEnd/>
          </a:ln>
        </p:spPr>
      </p:pic>
      <p:sp>
        <p:nvSpPr>
          <p:cNvPr id="31" name="S3"/>
          <p:cNvSpPr/>
          <p:nvPr/>
        </p:nvSpPr>
        <p:spPr>
          <a:xfrm>
            <a:off x="909960" y="344336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2" name="SS3" descr="Hình ảnh có liên quan"/>
          <p:cNvPicPr>
            <a:picLocks noChangeAspect="1" noChangeArrowheads="1"/>
          </p:cNvPicPr>
          <p:nvPr/>
        </p:nvPicPr>
        <p:blipFill>
          <a:blip r:embed="rId9" cstate="print"/>
          <a:srcRect l="14398" t="13542" r="14490" b="14236"/>
          <a:stretch>
            <a:fillRect/>
          </a:stretch>
        </p:blipFill>
        <p:spPr bwMode="auto">
          <a:xfrm>
            <a:off x="909962" y="3425904"/>
            <a:ext cx="252413" cy="255587"/>
          </a:xfrm>
          <a:prstGeom prst="rect">
            <a:avLst/>
          </a:prstGeom>
          <a:noFill/>
          <a:ln w="9525">
            <a:noFill/>
            <a:miter lim="800000"/>
            <a:headEnd/>
            <a:tailEnd/>
          </a:ln>
        </p:spPr>
      </p:pic>
      <p:sp>
        <p:nvSpPr>
          <p:cNvPr id="33" name="S3"/>
          <p:cNvSpPr/>
          <p:nvPr/>
        </p:nvSpPr>
        <p:spPr>
          <a:xfrm>
            <a:off x="909960" y="457862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4" name="SS3" descr="Hình ảnh có liên quan"/>
          <p:cNvPicPr>
            <a:picLocks noChangeAspect="1" noChangeArrowheads="1"/>
          </p:cNvPicPr>
          <p:nvPr/>
        </p:nvPicPr>
        <p:blipFill>
          <a:blip r:embed="rId9" cstate="print"/>
          <a:srcRect l="14398" t="13542" r="14490" b="14236"/>
          <a:stretch>
            <a:fillRect/>
          </a:stretch>
        </p:blipFill>
        <p:spPr bwMode="auto">
          <a:xfrm>
            <a:off x="909962" y="4561159"/>
            <a:ext cx="252413" cy="255587"/>
          </a:xfrm>
          <a:prstGeom prst="rect">
            <a:avLst/>
          </a:prstGeom>
          <a:noFill/>
          <a:ln w="9525">
            <a:noFill/>
            <a:miter lim="800000"/>
            <a:headEnd/>
            <a:tailEnd/>
          </a:ln>
        </p:spPr>
      </p:pic>
      <p:pic>
        <p:nvPicPr>
          <p:cNvPr id="2" name="Picture 1"/>
          <p:cNvPicPr>
            <a:picLocks noChangeAspect="1"/>
          </p:cNvPicPr>
          <p:nvPr/>
        </p:nvPicPr>
        <p:blipFill>
          <a:blip r:embed="rId10"/>
          <a:stretch>
            <a:fillRect/>
          </a:stretch>
        </p:blipFill>
        <p:spPr>
          <a:xfrm>
            <a:off x="4051845" y="3088646"/>
            <a:ext cx="2137590" cy="2964583"/>
          </a:xfrm>
          <a:prstGeom prst="rect">
            <a:avLst/>
          </a:prstGeom>
        </p:spPr>
      </p:pic>
      <p:pic>
        <p:nvPicPr>
          <p:cNvPr id="3" name="Picture 2"/>
          <p:cNvPicPr>
            <a:picLocks noChangeAspect="1"/>
          </p:cNvPicPr>
          <p:nvPr/>
        </p:nvPicPr>
        <p:blipFill>
          <a:blip r:embed="rId11"/>
          <a:stretch>
            <a:fillRect/>
          </a:stretch>
        </p:blipFill>
        <p:spPr>
          <a:xfrm>
            <a:off x="6177799" y="3114838"/>
            <a:ext cx="2059943" cy="2964583"/>
          </a:xfrm>
          <a:prstGeom prst="rect">
            <a:avLst/>
          </a:prstGeom>
        </p:spPr>
      </p:pic>
      <p:sp>
        <p:nvSpPr>
          <p:cNvPr id="35" name="Rounded Rectangle 3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36" name="Rounded Rectangle 3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37" name="Rounded Rectangle 3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38" name="Rounded Rectangle 3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39" name="Rounded Rectangle 3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0" name="Rounded Rectangle 3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1" name="Rounded Rectangle 4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2" name="Rounded Rectangle 4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3" name="Rounded Rectangle 4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4" name="Rounded Rectangle 4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45" name="Rounded Rectangle 4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46" name="Rounded Rectangle 4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47" name="Rounded Rectangle 4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48" name="Rounded Rectangle 4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49" name="Rounded Rectangle 4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0" name="Rounded Rectangle 4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1" name="Rounded Rectangle 5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2" name="Rounded Rectangle 5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3" name="Rounded Rectangle 5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4" name="Rounded Rectangle 5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55" name="Rounded Rectangle 5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6" name="Rounded Rectangle 5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57" name="Rounded Rectangle 5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8" name="Rounded Rectangle 5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9" name="Rounded Rectangle 5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0" name="Rounded Rectangle 5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1" name="Rounded Rectangle 6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2" name="Rounded Rectangle 6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3" name="Rounded Rectangle 6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4" name="Rounded Rectangle 6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65" name="Rounded Rectangle 6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66"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34528" y="83097"/>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60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66"/>
                  </p:tgtEl>
                </p:cond>
              </p:nextCondLst>
            </p:seq>
          </p:childTnLst>
        </p:cTn>
      </p:par>
    </p:tnLst>
    <p:bldLst>
      <p:bldP spid="29"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771751" y="965806"/>
                <a:ext cx="7469868" cy="510488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5</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Tam </a:t>
                </a:r>
                <a:r>
                  <a:rPr lang="en-US" sz="2400" dirty="0" err="1" smtClean="0">
                    <a:solidFill>
                      <a:schemeClr val="tx1"/>
                    </a:solidFill>
                    <a:latin typeface="Times New Roman" panose="02020603050405020304" pitchFamily="18" charset="0"/>
                    <a:cs typeface="Times New Roman" panose="02020603050405020304" pitchFamily="18" charset="0"/>
                  </a:rPr>
                  <a:t>giác</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𝐴𝐵𝐶</m:t>
                    </m:r>
                  </m:oMath>
                </a14:m>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𝑀</m:t>
                    </m:r>
                  </m:oMath>
                </a14:m>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trung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điểm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𝐵𝐶</m:t>
                    </m:r>
                  </m:oMath>
                </a14:m>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𝐴𝑀</m:t>
                    </m:r>
                  </m:oMath>
                </a14:m>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góc</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m:t>
                    </m:r>
                  </m:oMath>
                </a14:m>
                <a:r>
                  <a:rPr lang="en-US" sz="2400" dirty="0" smtClean="0">
                    <a:solidFill>
                      <a:schemeClr val="tx1"/>
                    </a:solidFill>
                    <a:latin typeface="Times New Roman" panose="02020603050405020304" pitchFamily="18" charset="0"/>
                    <a:cs typeface="Times New Roman" panose="02020603050405020304" pitchFamily="18" charset="0"/>
                  </a:rPr>
                  <a:t>. </a:t>
                </a:r>
              </a:p>
              <a:p>
                <a:pPr>
                  <a:lnSpc>
                    <a:spcPct val="150000"/>
                  </a:lnSpc>
                </a:pPr>
                <a:r>
                  <a:rPr lang="en-US" sz="2400" dirty="0" err="1" smtClean="0">
                    <a:solidFill>
                      <a:schemeClr val="tx1"/>
                    </a:solidFill>
                    <a:latin typeface="Times New Roman" panose="02020603050405020304" pitchFamily="18" charset="0"/>
                    <a:cs typeface="Times New Roman" panose="02020603050405020304" pitchFamily="18" charset="0"/>
                  </a:rPr>
                  <a:t>Khi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đó</a:t>
                </a:r>
                <a:r>
                  <a:rPr lang="en-US" sz="2400" dirty="0" smtClean="0">
                    <a:solidFill>
                      <a:schemeClr val="tx1"/>
                    </a:solidFill>
                    <a:latin typeface="Times New Roman" panose="02020603050405020304" pitchFamily="18" charset="0"/>
                    <a:cs typeface="Times New Roman" panose="02020603050405020304" pitchFamily="18" charset="0"/>
                  </a:rPr>
                  <a:t> tam </a:t>
                </a:r>
                <a:r>
                  <a:rPr lang="en-US" sz="2400" dirty="0" err="1" smtClean="0">
                    <a:solidFill>
                      <a:schemeClr val="tx1"/>
                    </a:solidFill>
                    <a:latin typeface="Times New Roman" panose="02020603050405020304" pitchFamily="18" charset="0"/>
                    <a:cs typeface="Times New Roman" panose="02020603050405020304" pitchFamily="18" charset="0"/>
                  </a:rPr>
                  <a:t>giác</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𝐴𝐵𝐶</m:t>
                    </m:r>
                  </m:oMath>
                </a14:m>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gì</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đặc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biệt</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b="0" dirty="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𝐴𝐵𝐶</m:t>
                    </m:r>
                  </m:oMath>
                </a14:m>
                <a:r>
                  <a:rPr lang="en-US" sz="2400" b="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 BA = BC</a:t>
                </a:r>
                <a:endParaRPr lang="en-US" sz="2400" b="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𝐴𝐵𝐶</m:t>
                    </m:r>
                    <m:r>
                      <a:rPr lang="en-US" sz="2400" b="0" i="0" smtClean="0">
                        <a:solidFill>
                          <a:schemeClr val="tx1"/>
                        </a:solidFill>
                        <a:latin typeface="Cambria Math"/>
                        <a:ea typeface="Cambria Math" panose="02040503050406030204" pitchFamily="18" charset="0"/>
                      </a:rPr>
                      <m:t>: </m:t>
                    </m:r>
                  </m:oMath>
                </a14:m>
                <a:r>
                  <a:rPr lang="en-US" sz="2400" dirty="0" smtClean="0">
                    <a:solidFill>
                      <a:schemeClr val="tx1"/>
                    </a:solidFill>
                    <a:latin typeface="Times New Roman" panose="02020603050405020304" pitchFamily="18" charset="0"/>
                    <a:cs typeface="Times New Roman" panose="02020603050405020304" pitchFamily="18" charset="0"/>
                  </a:rPr>
                  <a:t> CA = CB</a:t>
                </a:r>
                <a:endParaRPr lang="en-US" sz="2400" dirty="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𝐵𝐶</m:t>
                    </m:r>
                  </m:oMath>
                </a14:m>
                <a:r>
                  <a:rPr lang="en-US" sz="2400" b="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AB = BC = CA</a:t>
                </a:r>
                <a:endParaRPr lang="en-US" sz="2400" b="0"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𝐴𝐵𝐶</m:t>
                    </m:r>
                  </m:oMath>
                </a14:m>
                <a:r>
                  <a:rPr lang="en-US" sz="2400" dirty="0" smtClean="0">
                    <a:solidFill>
                      <a:schemeClr val="tx1"/>
                    </a:solidFill>
                    <a:latin typeface="Times New Roman" panose="02020603050405020304" pitchFamily="18" charset="0"/>
                    <a:cs typeface="Times New Roman" panose="02020603050405020304" pitchFamily="18" charset="0"/>
                  </a:rPr>
                  <a:t>: AB = AC</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771751" y="965806"/>
                <a:ext cx="7469868" cy="5104883"/>
              </a:xfrm>
              <a:prstGeom prst="rect">
                <a:avLst/>
              </a:prstGeom>
              <a:blipFill rotWithShape="1">
                <a:blip r:embed="rId6"/>
                <a:stretch>
                  <a:fillRect l="-1222" r="-978"/>
                </a:stretch>
              </a:blipFill>
            </p:spPr>
            <p:txBody>
              <a:bodyPr/>
              <a:lstStyle/>
              <a:p>
                <a:r>
                  <a:rPr lang="en-US">
                    <a:noFill/>
                  </a:rPr>
                  <a:t> </a:t>
                </a:r>
              </a:p>
            </p:txBody>
          </p:sp>
        </mc:Fallback>
      </mc:AlternateContent>
      <p:sp>
        <p:nvSpPr>
          <p:cNvPr id="26" name="Hexagon 25">
            <a:hlinkClick r:id="rId7" action="ppaction://hlinksldjump"/>
          </p:cNvPr>
          <p:cNvSpPr/>
          <p:nvPr/>
        </p:nvSpPr>
        <p:spPr>
          <a:xfrm>
            <a:off x="228602" y="8309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HOME</a:t>
            </a:r>
            <a:endParaRPr lang="vi-VN"/>
          </a:p>
        </p:txBody>
      </p:sp>
      <p:sp>
        <p:nvSpPr>
          <p:cNvPr id="27" name="D1"/>
          <p:cNvSpPr/>
          <p:nvPr/>
        </p:nvSpPr>
        <p:spPr>
          <a:xfrm>
            <a:off x="913574" y="48571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8" name="D2" descr="Kết quả hình ảnh cho đúng sai png"/>
          <p:cNvPicPr>
            <a:picLocks noChangeAspect="1" noChangeArrowheads="1"/>
          </p:cNvPicPr>
          <p:nvPr/>
        </p:nvPicPr>
        <p:blipFill>
          <a:blip r:embed="rId8" cstate="print"/>
          <a:srcRect/>
          <a:stretch>
            <a:fillRect/>
          </a:stretch>
        </p:blipFill>
        <p:spPr bwMode="auto">
          <a:xfrm>
            <a:off x="858156" y="4819000"/>
            <a:ext cx="304800" cy="304800"/>
          </a:xfrm>
          <a:prstGeom prst="rect">
            <a:avLst/>
          </a:prstGeom>
          <a:noFill/>
          <a:ln w="9525">
            <a:noFill/>
            <a:miter lim="800000"/>
            <a:headEnd/>
            <a:tailEnd/>
          </a:ln>
        </p:spPr>
      </p:pic>
      <p:sp>
        <p:nvSpPr>
          <p:cNvPr id="29" name="S3"/>
          <p:cNvSpPr/>
          <p:nvPr/>
        </p:nvSpPr>
        <p:spPr>
          <a:xfrm>
            <a:off x="937387" y="323079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0" name="SS3" descr="Hình ảnh có liên quan"/>
          <p:cNvPicPr>
            <a:picLocks noChangeAspect="1" noChangeArrowheads="1"/>
          </p:cNvPicPr>
          <p:nvPr/>
        </p:nvPicPr>
        <p:blipFill>
          <a:blip r:embed="rId9" cstate="print"/>
          <a:srcRect l="14398" t="13542" r="14490" b="14236"/>
          <a:stretch>
            <a:fillRect/>
          </a:stretch>
        </p:blipFill>
        <p:spPr bwMode="auto">
          <a:xfrm>
            <a:off x="913576" y="3213337"/>
            <a:ext cx="252413" cy="255587"/>
          </a:xfrm>
          <a:prstGeom prst="rect">
            <a:avLst/>
          </a:prstGeom>
          <a:noFill/>
          <a:ln w="9525">
            <a:noFill/>
            <a:miter lim="800000"/>
            <a:headEnd/>
            <a:tailEnd/>
          </a:ln>
        </p:spPr>
      </p:pic>
      <p:sp>
        <p:nvSpPr>
          <p:cNvPr id="31" name="S3"/>
          <p:cNvSpPr/>
          <p:nvPr/>
        </p:nvSpPr>
        <p:spPr>
          <a:xfrm>
            <a:off x="947056" y="375345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2" name="SS3" descr="Hình ảnh có liên quan"/>
          <p:cNvPicPr>
            <a:picLocks noChangeAspect="1" noChangeArrowheads="1"/>
          </p:cNvPicPr>
          <p:nvPr/>
        </p:nvPicPr>
        <p:blipFill>
          <a:blip r:embed="rId9" cstate="print"/>
          <a:srcRect l="14398" t="13542" r="14490" b="14236"/>
          <a:stretch>
            <a:fillRect/>
          </a:stretch>
        </p:blipFill>
        <p:spPr bwMode="auto">
          <a:xfrm>
            <a:off x="923245" y="3735994"/>
            <a:ext cx="252413" cy="255587"/>
          </a:xfrm>
          <a:prstGeom prst="rect">
            <a:avLst/>
          </a:prstGeom>
          <a:noFill/>
          <a:ln w="9525">
            <a:noFill/>
            <a:miter lim="800000"/>
            <a:headEnd/>
            <a:tailEnd/>
          </a:ln>
        </p:spPr>
      </p:pic>
      <p:sp>
        <p:nvSpPr>
          <p:cNvPr id="33" name="S3"/>
          <p:cNvSpPr/>
          <p:nvPr/>
        </p:nvSpPr>
        <p:spPr>
          <a:xfrm>
            <a:off x="934212" y="430264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4" name="SS3" descr="Hình ảnh có liên quan"/>
          <p:cNvPicPr>
            <a:picLocks noChangeAspect="1" noChangeArrowheads="1"/>
          </p:cNvPicPr>
          <p:nvPr/>
        </p:nvPicPr>
        <p:blipFill>
          <a:blip r:embed="rId9" cstate="print"/>
          <a:srcRect l="14398" t="13542" r="14490" b="14236"/>
          <a:stretch>
            <a:fillRect/>
          </a:stretch>
        </p:blipFill>
        <p:spPr bwMode="auto">
          <a:xfrm>
            <a:off x="910401" y="4285181"/>
            <a:ext cx="252413" cy="255587"/>
          </a:xfrm>
          <a:prstGeom prst="rect">
            <a:avLst/>
          </a:prstGeom>
          <a:noFill/>
          <a:ln w="9525">
            <a:noFill/>
            <a:miter lim="800000"/>
            <a:headEnd/>
            <a:tailEnd/>
          </a:ln>
        </p:spPr>
      </p:pic>
      <p:pic>
        <p:nvPicPr>
          <p:cNvPr id="2" name="Picture 1"/>
          <p:cNvPicPr>
            <a:picLocks noChangeAspect="1"/>
          </p:cNvPicPr>
          <p:nvPr/>
        </p:nvPicPr>
        <p:blipFill>
          <a:blip r:embed="rId10"/>
          <a:stretch>
            <a:fillRect/>
          </a:stretch>
        </p:blipFill>
        <p:spPr>
          <a:xfrm>
            <a:off x="5171765" y="2706986"/>
            <a:ext cx="2877525" cy="3069647"/>
          </a:xfrm>
          <a:prstGeom prst="rect">
            <a:avLst/>
          </a:prstGeom>
        </p:spPr>
      </p:pic>
      <p:sp>
        <p:nvSpPr>
          <p:cNvPr id="35" name="Rounded Rectangle 3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36" name="Rounded Rectangle 3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37" name="Rounded Rectangle 3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38" name="Rounded Rectangle 3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39" name="Rounded Rectangle 3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0" name="Rounded Rectangle 3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1" name="Rounded Rectangle 4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2" name="Rounded Rectangle 4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3" name="Rounded Rectangle 4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4" name="Rounded Rectangle 4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45" name="Rounded Rectangle 4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46" name="Rounded Rectangle 4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47" name="Rounded Rectangle 4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48" name="Rounded Rectangle 4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49" name="Rounded Rectangle 4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0" name="Rounded Rectangle 4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1" name="Rounded Rectangle 5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2" name="Rounded Rectangle 5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3" name="Rounded Rectangle 5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4" name="Rounded Rectangle 5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55" name="Rounded Rectangle 5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6" name="Rounded Rectangle 5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57" name="Rounded Rectangle 5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8" name="Rounded Rectangle 5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9" name="Rounded Rectangle 5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0" name="Rounded Rectangle 5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1" name="Rounded Rectangle 6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2" name="Rounded Rectangle 6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3" name="Rounded Rectangle 6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4" name="Rounded Rectangle 6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65" name="Rounded Rectangle 6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66"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34528" y="83097"/>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93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66"/>
                  </p:tgtEl>
                </p:cond>
              </p:nextCondLst>
            </p:seq>
          </p:childTnLst>
        </p:cTn>
      </p:par>
    </p:tnLst>
    <p:bldLst>
      <p:bldP spid="29"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 Bà Trưng (tranh Đông Hồ).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909" y="512761"/>
            <a:ext cx="3671466" cy="24971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909" y="505243"/>
            <a:ext cx="4572000" cy="2677656"/>
          </a:xfrm>
          <a:prstGeom prst="rect">
            <a:avLst/>
          </a:prstGeom>
        </p:spPr>
        <p:txBody>
          <a:bodyPr>
            <a:spAutoFit/>
          </a:bodyPr>
          <a:lstStyle/>
          <a:p>
            <a:pPr algn="just"/>
            <a:r>
              <a:rPr lang="vi-VN" sz="2400" b="1">
                <a:latin typeface="+mj-lt"/>
              </a:rPr>
              <a:t>Hai Bà Trưng</a:t>
            </a:r>
            <a:r>
              <a:rPr lang="vi-VN" sz="2400">
                <a:latin typeface="+mj-lt"/>
              </a:rPr>
              <a:t> (chữ Nôm: </a:t>
            </a:r>
            <a:r>
              <a:rPr lang="ja-JP" altLang="en-US" sz="2400">
                <a:latin typeface="+mj-lt"/>
              </a:rPr>
              <a:t>𠄩婆徵</a:t>
            </a:r>
            <a:r>
              <a:rPr lang="en-US" altLang="ja-JP" sz="2400">
                <a:latin typeface="+mj-lt"/>
              </a:rPr>
              <a:t>; 13 </a:t>
            </a:r>
            <a:r>
              <a:rPr lang="vi-VN" sz="2400">
                <a:latin typeface="+mj-lt"/>
              </a:rPr>
              <a:t>tháng 9 năm 14 - 5 tháng 3 năm 43) là tên gọi chung của hai chị em </a:t>
            </a:r>
            <a:r>
              <a:rPr lang="vi-VN" sz="2400" b="1">
                <a:latin typeface="+mj-lt"/>
              </a:rPr>
              <a:t>Trưng Trắc</a:t>
            </a:r>
            <a:r>
              <a:rPr lang="vi-VN" sz="2400">
                <a:latin typeface="+mj-lt"/>
              </a:rPr>
              <a:t> (</a:t>
            </a:r>
            <a:r>
              <a:rPr lang="ja-JP" altLang="en-US" sz="2400">
                <a:latin typeface="+mj-lt"/>
              </a:rPr>
              <a:t>徵側</a:t>
            </a:r>
            <a:r>
              <a:rPr lang="en-US" altLang="ja-JP" sz="2400">
                <a:latin typeface="+mj-lt"/>
              </a:rPr>
              <a:t>) </a:t>
            </a:r>
            <a:r>
              <a:rPr lang="vi-VN" sz="2400">
                <a:latin typeface="+mj-lt"/>
              </a:rPr>
              <a:t>và </a:t>
            </a:r>
            <a:r>
              <a:rPr lang="vi-VN" sz="2400" b="1">
                <a:latin typeface="+mj-lt"/>
              </a:rPr>
              <a:t>Trưng Nhị</a:t>
            </a:r>
            <a:r>
              <a:rPr lang="vi-VN" sz="2400">
                <a:latin typeface="+mj-lt"/>
              </a:rPr>
              <a:t> (</a:t>
            </a:r>
            <a:r>
              <a:rPr lang="ja-JP" altLang="en-US" sz="2400">
                <a:latin typeface="+mj-lt"/>
              </a:rPr>
              <a:t>徵貳</a:t>
            </a:r>
            <a:r>
              <a:rPr lang="en-US" altLang="ja-JP" sz="2400">
                <a:latin typeface="+mj-lt"/>
              </a:rPr>
              <a:t>), </a:t>
            </a:r>
            <a:r>
              <a:rPr lang="vi-VN" sz="2400">
                <a:latin typeface="+mj-lt"/>
              </a:rPr>
              <a:t>hai người phụ nữ được đánh giá là anh hùng dân tộc của người Việt</a:t>
            </a:r>
            <a:r>
              <a:rPr lang="vi-VN" sz="2400" smtClean="0">
                <a:latin typeface="+mj-lt"/>
              </a:rPr>
              <a:t>.</a:t>
            </a:r>
            <a:endParaRPr lang="en-US" sz="2400">
              <a:latin typeface="+mj-lt"/>
            </a:endParaRPr>
          </a:p>
        </p:txBody>
      </p:sp>
      <p:sp>
        <p:nvSpPr>
          <p:cNvPr id="3" name="Rectangle 2"/>
          <p:cNvSpPr/>
          <p:nvPr/>
        </p:nvSpPr>
        <p:spPr>
          <a:xfrm>
            <a:off x="217909" y="3587879"/>
            <a:ext cx="8243466" cy="2308324"/>
          </a:xfrm>
          <a:prstGeom prst="rect">
            <a:avLst/>
          </a:prstGeom>
        </p:spPr>
        <p:txBody>
          <a:bodyPr wrap="square">
            <a:spAutoFit/>
          </a:bodyPr>
          <a:lstStyle/>
          <a:p>
            <a:pPr algn="just"/>
            <a:r>
              <a:rPr lang="vi-VN" sz="2400">
                <a:latin typeface="+mj-lt"/>
              </a:rPr>
              <a:t>Trong sử sách, hai Bà được biết đến như là những thủ lĩnh khởi binh chống lại chính quyền đô hộ của Đông Hán, lập ra một quốc gia với kinh đô tại Mê Linh và Trưng Trắc tự phong là Nữ vương. Thời kì của hai Bà xen giữa thời kỳ Bắc thuộc lần 1 và Bắc thuộc lần 2 trong lịch sử Việt Nam. Đại Việt sử ký toàn thư coi Trưng Trắc là một vị vua trong lịch sử, với tên gọi </a:t>
            </a:r>
            <a:r>
              <a:rPr lang="vi-VN" sz="2400" b="1">
                <a:latin typeface="+mj-lt"/>
              </a:rPr>
              <a:t>Trưng Nữ vương</a:t>
            </a:r>
            <a:endParaRPr lang="en-US" sz="2400">
              <a:latin typeface="+mj-lt"/>
            </a:endParaRPr>
          </a:p>
        </p:txBody>
      </p:sp>
    </p:spTree>
    <p:extLst>
      <p:ext uri="{BB962C8B-B14F-4D97-AF65-F5344CB8AC3E}">
        <p14:creationId xmlns:p14="http://schemas.microsoft.com/office/powerpoint/2010/main" val="15336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7867" y="4838997"/>
            <a:ext cx="4154022" cy="923330"/>
          </a:xfrm>
          <a:prstGeom prst="rect">
            <a:avLst/>
          </a:prstGeom>
          <a:noFill/>
        </p:spPr>
        <p:txBody>
          <a:bodyPr wrap="none" lIns="91440" tIns="45720" rIns="91440" bIns="45720">
            <a:spAutoFit/>
          </a:bodyPr>
          <a:lstStyle/>
          <a:p>
            <a:pPr algn="ctr"/>
            <a:r>
              <a:rPr lang="en-US" sz="5400" b="1" i="0"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124" name="Picture 4" descr="5 tuyệt chiêu luyện nói tiếng Anh cho học sinh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77" y="280692"/>
            <a:ext cx="7645400" cy="400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6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6906" y="221776"/>
            <a:ext cx="1744782" cy="651691"/>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Bài 65</a:t>
            </a:r>
            <a:endParaRPr lang="en-US" sz="24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26906" y="873465"/>
                <a:ext cx="8384566" cy="1951496"/>
              </a:xfrm>
              <a:prstGeom prst="rect">
                <a:avLst/>
              </a:prstGeom>
            </p:spPr>
            <p:txBody>
              <a:bodyPr wrap="square">
                <a:spAutoFit/>
              </a:bodyPr>
              <a:lstStyle/>
              <a:p>
                <a:r>
                  <a:rPr lang="en-US" sz="2400" smtClean="0">
                    <a:latin typeface="Times New Roman" panose="02020603050405020304" pitchFamily="18" charset="0"/>
                    <a:cs typeface="Times New Roman" panose="02020603050405020304" pitchFamily="18" charset="0"/>
                  </a:rPr>
                  <a:t>Cho tam giác </a:t>
                </a:r>
                <a14:m>
                  <m:oMath xmlns:m="http://schemas.openxmlformats.org/officeDocument/2006/math">
                    <m:r>
                      <a:rPr lang="en-US" sz="2400" i="1" smtClean="0">
                        <a:latin typeface="Cambria Math" panose="02040503050406030204" pitchFamily="18" charset="0"/>
                        <a:cs typeface="Times New Roman" panose="02020603050405020304" pitchFamily="18" charset="0"/>
                      </a:rPr>
                      <m:t>𝐴𝐵𝐶</m:t>
                    </m:r>
                    <m:r>
                      <a:rPr lang="en-US" sz="2400" i="1" smtClean="0">
                        <a:latin typeface="Cambria Math" panose="02040503050406030204" pitchFamily="18" charset="0"/>
                        <a:cs typeface="Times New Roman" panose="02020603050405020304" pitchFamily="18" charset="0"/>
                      </a:rPr>
                      <m:t> </m:t>
                    </m:r>
                  </m:oMath>
                </a14:m>
                <a:r>
                  <a:rPr lang="en-US" sz="2400" smtClean="0">
                    <a:latin typeface="Times New Roman" panose="02020603050405020304" pitchFamily="18" charset="0"/>
                    <a:cs typeface="Times New Roman" panose="02020603050405020304" pitchFamily="18" charset="0"/>
                  </a:rPr>
                  <a:t>cân tại </a:t>
                </a:r>
                <a14:m>
                  <m:oMath xmlns:m="http://schemas.openxmlformats.org/officeDocument/2006/math">
                    <m:r>
                      <a:rPr lang="en-US" sz="2400" i="1" smtClean="0">
                        <a:latin typeface="Cambria Math" panose="02040503050406030204" pitchFamily="18" charset="0"/>
                        <a:cs typeface="Times New Roman" panose="02020603050405020304" pitchFamily="18" charset="0"/>
                      </a:rPr>
                      <m:t>𝐴</m:t>
                    </m:r>
                  </m:oMath>
                </a14:m>
                <a:r>
                  <a:rPr lang="en-US" sz="240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latin typeface="Cambria Math"/>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𝐴</m:t>
                        </m:r>
                      </m:e>
                    </m:acc>
                    <m:r>
                      <a:rPr lang="en-US" sz="2400" b="0" i="1" smtClean="0">
                        <a:latin typeface="Cambria Math" panose="02040503050406030204" pitchFamily="18" charset="0"/>
                        <a:cs typeface="Times New Roman" panose="02020603050405020304" pitchFamily="18" charset="0"/>
                      </a:rPr>
                      <m:t>&lt;</m:t>
                    </m:r>
                    <m:sSup>
                      <m:sSupPr>
                        <m:ctrlPr>
                          <a:rPr lang="en-US" sz="2400" b="0" i="1" smtClean="0">
                            <a:latin typeface="Cambria Math"/>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90</m:t>
                        </m:r>
                      </m:e>
                      <m:sup>
                        <m:r>
                          <a:rPr lang="en-US" sz="2400" b="0" i="1" smtClean="0">
                            <a:latin typeface="Cambria Math" panose="02040503050406030204" pitchFamily="18" charset="0"/>
                            <a:cs typeface="Times New Roman" panose="02020603050405020304" pitchFamily="18" charset="0"/>
                          </a:rPr>
                          <m:t>0</m:t>
                        </m:r>
                      </m:sup>
                    </m:sSup>
                    <m:r>
                      <a:rPr lang="en-US" sz="2400" b="0" i="1" smtClean="0">
                        <a:latin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 Vẽ </a:t>
                </a:r>
                <a14:m>
                  <m:oMath xmlns:m="http://schemas.openxmlformats.org/officeDocument/2006/math">
                    <m:r>
                      <m:rPr>
                        <m:sty m:val="p"/>
                      </m:rPr>
                      <a:rPr lang="en-US" sz="2400" b="0" i="0" smtClean="0">
                        <a:latin typeface="Cambria Math" panose="02040503050406030204" pitchFamily="18" charset="0"/>
                      </a:rPr>
                      <m:t>BH</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AC</m:t>
                    </m:r>
                  </m:oMath>
                </a14:m>
                <a:r>
                  <a:rPr lang="en-US" sz="240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𝐵𝐶</m:t>
                    </m:r>
                    <m:r>
                      <a:rPr lang="en-US" sz="2400" b="0" i="1" smtClean="0">
                        <a:latin typeface="Cambria Math" panose="02040503050406030204" pitchFamily="18" charset="0"/>
                        <a:ea typeface="Cambria Math" panose="02040503050406030204" pitchFamily="18" charset="0"/>
                      </a:rPr>
                      <m:t>)</m:t>
                    </m:r>
                  </m:oMath>
                </a14:m>
                <a:r>
                  <a:rPr lang="en-US" sz="240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smtClean="0">
                        <a:latin typeface="Cambria Math" panose="02040503050406030204" pitchFamily="18" charset="0"/>
                      </a:rPr>
                      <m:t>C</m:t>
                    </m:r>
                    <m:r>
                      <m:rPr>
                        <m:sty m:val="p"/>
                      </m:rPr>
                      <a:rPr lang="en-US" sz="2400" b="0" i="0" smtClean="0">
                        <a:latin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𝐴𝐵</m:t>
                    </m:r>
                  </m:oMath>
                </a14:m>
                <a:r>
                  <a:rPr lang="en-US" sz="240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𝐵𝐶</m:t>
                    </m:r>
                    <m:r>
                      <a:rPr lang="en-US" sz="2400" i="1">
                        <a:latin typeface="Cambria Math" panose="02040503050406030204" pitchFamily="18" charset="0"/>
                        <a:ea typeface="Cambria Math" panose="02040503050406030204" pitchFamily="18" charset="0"/>
                      </a:rPr>
                      <m:t>)</m:t>
                    </m:r>
                  </m:oMath>
                </a14:m>
                <a:r>
                  <a:rPr lang="en-US" sz="2400" smtClean="0">
                    <a:latin typeface="Times New Roman" panose="02020603050405020304" pitchFamily="18" charset="0"/>
                    <a:cs typeface="Times New Roman" panose="02020603050405020304" pitchFamily="18" charset="0"/>
                  </a:rPr>
                  <a:t> </a:t>
                </a:r>
              </a:p>
              <a:p>
                <a:r>
                  <a:rPr lang="en-US" sz="2400" smtClean="0">
                    <a:latin typeface="Times New Roman" panose="02020603050405020304" pitchFamily="18" charset="0"/>
                    <a:cs typeface="Times New Roman" panose="02020603050405020304" pitchFamily="18" charset="0"/>
                  </a:rPr>
                  <a:t>a) Chứng minh rằng </a:t>
                </a:r>
                <a14:m>
                  <m:oMath xmlns:m="http://schemas.openxmlformats.org/officeDocument/2006/math">
                    <m:r>
                      <a:rPr lang="en-US" sz="2400" i="1" smtClean="0">
                        <a:latin typeface="Cambria Math" panose="02040503050406030204" pitchFamily="18" charset="0"/>
                      </a:rPr>
                      <m:t>𝐴𝐻</m:t>
                    </m:r>
                    <m:r>
                      <a:rPr lang="en-US" sz="2400" i="1" smtClean="0">
                        <a:latin typeface="Cambria Math" panose="02040503050406030204" pitchFamily="18" charset="0"/>
                      </a:rPr>
                      <m:t>=</m:t>
                    </m:r>
                    <m:r>
                      <a:rPr lang="en-US" sz="2400" i="1" smtClean="0">
                        <a:latin typeface="Cambria Math" panose="02040503050406030204" pitchFamily="18" charset="0"/>
                      </a:rPr>
                      <m:t>𝐴𝐾</m:t>
                    </m:r>
                  </m:oMath>
                </a14:m>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b) Gọi I là giao điểm của </a:t>
                </a:r>
                <a14:m>
                  <m:oMath xmlns:m="http://schemas.openxmlformats.org/officeDocument/2006/math">
                    <m:r>
                      <a:rPr lang="en-US" sz="2400" i="1" smtClean="0">
                        <a:latin typeface="Cambria Math" panose="02040503050406030204" pitchFamily="18" charset="0"/>
                      </a:rPr>
                      <m:t>𝐵𝐻</m:t>
                    </m:r>
                  </m:oMath>
                </a14:m>
                <a:r>
                  <a:rPr lang="en-US" sz="2400" smtClean="0">
                    <a:latin typeface="Times New Roman" panose="02020603050405020304" pitchFamily="18" charset="0"/>
                    <a:cs typeface="Times New Roman" panose="02020603050405020304" pitchFamily="18" charset="0"/>
                  </a:rPr>
                  <a:t> và </a:t>
                </a:r>
                <a14:m>
                  <m:oMath xmlns:m="http://schemas.openxmlformats.org/officeDocument/2006/math">
                    <m:r>
                      <a:rPr lang="en-US" sz="2400" i="1" smtClean="0">
                        <a:latin typeface="Cambria Math" panose="02040503050406030204" pitchFamily="18" charset="0"/>
                      </a:rPr>
                      <m:t>𝐶𝐾</m:t>
                    </m:r>
                  </m:oMath>
                </a14:m>
                <a:r>
                  <a:rPr lang="en-US" sz="2400" smtClean="0">
                    <a:latin typeface="Times New Roman" panose="02020603050405020304" pitchFamily="18" charset="0"/>
                    <a:cs typeface="Times New Roman" panose="02020603050405020304" pitchFamily="18" charset="0"/>
                  </a:rPr>
                  <a:t>. Chứng minh rằng </a:t>
                </a:r>
                <a14:m>
                  <m:oMath xmlns:m="http://schemas.openxmlformats.org/officeDocument/2006/math">
                    <m:r>
                      <a:rPr lang="en-US" sz="2400" i="1" smtClean="0">
                        <a:latin typeface="Cambria Math" panose="02040503050406030204" pitchFamily="18" charset="0"/>
                      </a:rPr>
                      <m:t>𝐴𝐼</m:t>
                    </m:r>
                  </m:oMath>
                </a14:m>
                <a:r>
                  <a:rPr lang="en-US" sz="2400" smtClean="0">
                    <a:latin typeface="Times New Roman" panose="02020603050405020304" pitchFamily="18" charset="0"/>
                    <a:cs typeface="Times New Roman" panose="02020603050405020304" pitchFamily="18" charset="0"/>
                  </a:rPr>
                  <a:t> là tia phân giác của góc </a:t>
                </a:r>
                <a14:m>
                  <m:oMath xmlns:m="http://schemas.openxmlformats.org/officeDocument/2006/math">
                    <m:r>
                      <a:rPr lang="en-US" sz="2400" i="1" smtClean="0">
                        <a:latin typeface="Cambria Math" panose="02040503050406030204" pitchFamily="18" charset="0"/>
                      </a:rPr>
                      <m:t>𝐴</m:t>
                    </m:r>
                  </m:oMath>
                </a14:m>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6906" y="873466"/>
                <a:ext cx="8384566" cy="1951496"/>
              </a:xfrm>
              <a:prstGeom prst="rect">
                <a:avLst/>
              </a:prstGeom>
              <a:blipFill rotWithShape="0">
                <a:blip r:embed="rId2"/>
                <a:stretch>
                  <a:fillRect l="-1164" t="-1875" b="-6250"/>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5833949" y="3237618"/>
            <a:ext cx="2877525" cy="2982855"/>
          </a:xfrm>
          <a:prstGeom prst="rect">
            <a:avLst/>
          </a:prstGeom>
        </p:spPr>
      </p:pic>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180346202"/>
                  </p:ext>
                </p:extLst>
              </p:nvPr>
            </p:nvGraphicFramePr>
            <p:xfrm>
              <a:off x="566057" y="3476654"/>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smtClean="0">
                              <a:latin typeface="Times New Roman" panose="02020603050405020304" pitchFamily="18" charset="0"/>
                              <a:cs typeface="Times New Roman" panose="02020603050405020304" pitchFamily="18" charset="0"/>
                            </a:rPr>
                            <a:t>GT</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𝐴𝐵𝐶</m:t>
                              </m:r>
                              <m:r>
                                <a:rPr lang="en-US" sz="240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𝐵</m:t>
                              </m:r>
                              <m:r>
                                <a:rPr lang="en-US" sz="240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𝐶</m:t>
                              </m:r>
                            </m:oMath>
                          </a14:m>
                          <a:r>
                            <a:rPr lang="en-US" sz="2400" smtClean="0">
                              <a:latin typeface="Times New Roman" panose="02020603050405020304" pitchFamily="18" charset="0"/>
                              <a:cs typeface="Times New Roman" panose="02020603050405020304" pitchFamily="18" charset="0"/>
                            </a:rPr>
                            <a:t>;</a:t>
                          </a:r>
                          <a:r>
                            <a:rPr lang="en-US" sz="2400" baseline="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smtClean="0">
                                  <a:latin typeface="Cambria Math" panose="02040503050406030204" pitchFamily="18" charset="0"/>
                                </a:rPr>
                                <m:t>BH</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AC</m:t>
                              </m:r>
                            </m:oMath>
                          </a14:m>
                          <a:r>
                            <a:rPr lang="en-US" sz="2400" smtClean="0">
                              <a:latin typeface="Times New Roman" panose="02020603050405020304" pitchFamily="18" charset="0"/>
                              <a:cs typeface="Times New Roman" panose="02020603050405020304" pitchFamily="18" charset="0"/>
                            </a:rPr>
                            <a:t> ; </a:t>
                          </a:r>
                          <a14:m>
                            <m:oMath xmlns:m="http://schemas.openxmlformats.org/officeDocument/2006/math">
                              <m:r>
                                <m:rPr>
                                  <m:sty m:val="p"/>
                                </m:rPr>
                                <a:rPr lang="en-US" sz="2400" smtClean="0">
                                  <a:latin typeface="Cambria Math" panose="02040503050406030204" pitchFamily="18" charset="0"/>
                                </a:rPr>
                                <m:t>C</m:t>
                              </m:r>
                              <m:r>
                                <m:rPr>
                                  <m:sty m:val="p"/>
                                </m:rPr>
                                <a:rPr lang="en-US" sz="2400" b="0" i="0" smtClean="0">
                                  <a:latin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𝐴𝐵</m:t>
                              </m:r>
                            </m:oMath>
                          </a14:m>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BH</a:t>
                          </a:r>
                          <a:r>
                            <a:rPr lang="en-US" sz="2400" baseline="0" smtClean="0">
                              <a:latin typeface="Times New Roman" panose="02020603050405020304" pitchFamily="18" charset="0"/>
                              <a:cs typeface="Times New Roman" panose="02020603050405020304" pitchFamily="18" charset="0"/>
                            </a:rPr>
                            <a:t> cắt </a:t>
                          </a:r>
                          <a:r>
                            <a:rPr lang="en-US" sz="2400" i="1" baseline="0" smtClean="0">
                              <a:latin typeface="Times New Roman" panose="02020603050405020304" pitchFamily="18" charset="0"/>
                              <a:cs typeface="Times New Roman" panose="02020603050405020304" pitchFamily="18" charset="0"/>
                            </a:rPr>
                            <a:t>CK</a:t>
                          </a:r>
                          <a:r>
                            <a:rPr lang="en-US" sz="2400" baseline="0" smtClean="0">
                              <a:latin typeface="Times New Roman" panose="02020603050405020304" pitchFamily="18" charset="0"/>
                              <a:cs typeface="Times New Roman" panose="02020603050405020304" pitchFamily="18" charset="0"/>
                            </a:rPr>
                            <a:t> tại </a:t>
                          </a:r>
                          <a:r>
                            <a:rPr lang="en-US" sz="2400" i="1" baseline="0" smtClean="0">
                              <a:latin typeface="Times New Roman" panose="02020603050405020304" pitchFamily="18" charset="0"/>
                              <a:cs typeface="Times New Roman" panose="02020603050405020304" pitchFamily="18" charset="0"/>
                            </a:rPr>
                            <a:t>I</a:t>
                          </a:r>
                          <a:endParaRPr lang="en-US" sz="2400" b="0" i="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8720">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2400" smtClean="0">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latin typeface="Cambria Math" panose="02040503050406030204" pitchFamily="18" charset="0"/>
                                </a:rPr>
                                <m:t>𝐴</m:t>
                              </m:r>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𝐴𝐾</m:t>
                              </m:r>
                            </m:oMath>
                          </a14:m>
                          <a:endParaRPr lang="en-US" sz="2400" b="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b="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𝐴𝐼</m:t>
                              </m:r>
                            </m:oMath>
                          </a14:m>
                          <a:r>
                            <a:rPr lang="en-US" sz="2400" b="0" smtClean="0">
                              <a:solidFill>
                                <a:schemeClr val="tx1"/>
                              </a:solidFill>
                              <a:latin typeface="Times New Roman" panose="02020603050405020304" pitchFamily="18" charset="0"/>
                              <a:cs typeface="Times New Roman" panose="02020603050405020304" pitchFamily="18" charset="0"/>
                            </a:rPr>
                            <a:t> là</a:t>
                          </a:r>
                          <a:r>
                            <a:rPr lang="en-US" sz="2400" b="0" baseline="0" smtClean="0">
                              <a:solidFill>
                                <a:schemeClr val="tx1"/>
                              </a:solidFill>
                              <a:latin typeface="Times New Roman" panose="02020603050405020304" pitchFamily="18" charset="0"/>
                              <a:cs typeface="Times New Roman" panose="02020603050405020304" pitchFamily="18" charset="0"/>
                            </a:rPr>
                            <a:t> tia phân giác góc </a:t>
                          </a:r>
                          <a14:m>
                            <m:oMath xmlns:m="http://schemas.openxmlformats.org/officeDocument/2006/math">
                              <m:r>
                                <a:rPr lang="en-US" sz="2400" b="0" i="1" baseline="0" smtClean="0">
                                  <a:solidFill>
                                    <a:schemeClr val="tx1"/>
                                  </a:solidFill>
                                  <a:latin typeface="Cambria Math" panose="02040503050406030204" pitchFamily="18" charset="0"/>
                                  <a:cs typeface="Times New Roman" panose="02020603050405020304" pitchFamily="18" charset="0"/>
                                </a:rPr>
                                <m:t>𝐵𝐴𝐶</m:t>
                              </m:r>
                            </m:oMath>
                          </a14:m>
                          <a:endParaRPr lang="en-US" sz="24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180346202"/>
                  </p:ext>
                </p:extLst>
              </p:nvPr>
            </p:nvGraphicFramePr>
            <p:xfrm>
              <a:off x="566057" y="3476653"/>
              <a:ext cx="4963206" cy="2398069"/>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smtClean="0">
                              <a:latin typeface="Times New Roman" panose="02020603050405020304" pitchFamily="18" charset="0"/>
                              <a:cs typeface="Times New Roman" panose="02020603050405020304" pitchFamily="18" charset="0"/>
                            </a:rPr>
                            <a:t>GT</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7919" r="-145" b="-99522"/>
                          </a:stretch>
                        </a:blipFill>
                      </a:tcPr>
                    </a:tc>
                  </a:tr>
                  <a:tr h="1122998">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0">
                          <a:blip r:embed="rId4"/>
                          <a:stretch>
                            <a:fillRect l="-17919" t="-112973" r="-145" b="-12432"/>
                          </a:stretch>
                        </a:blipFill>
                      </a:tcPr>
                    </a:tc>
                  </a:tr>
                </a:tbl>
              </a:graphicData>
            </a:graphic>
          </p:graphicFrame>
        </mc:Fallback>
      </mc:AlternateContent>
    </p:spTree>
    <p:extLst>
      <p:ext uri="{BB962C8B-B14F-4D97-AF65-F5344CB8AC3E}">
        <p14:creationId xmlns:p14="http://schemas.microsoft.com/office/powerpoint/2010/main" val="33800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539837622"/>
                  </p:ext>
                </p:extLst>
              </p:nvPr>
            </p:nvGraphicFramePr>
            <p:xfrm>
              <a:off x="294595" y="88856"/>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dirty="0" smtClean="0">
                              <a:latin typeface="Times New Roman" panose="02020603050405020304" pitchFamily="18" charset="0"/>
                              <a:cs typeface="Times New Roman" panose="02020603050405020304" pitchFamily="18" charset="0"/>
                            </a:rPr>
                            <a:t>GT</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𝐴𝐵𝐶</m:t>
                              </m:r>
                              <m:r>
                                <a:rPr lang="en-US" sz="240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𝐵</m:t>
                              </m:r>
                              <m:r>
                                <a:rPr lang="en-US" sz="240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𝐶</m:t>
                              </m:r>
                            </m:oMath>
                          </a14:m>
                          <a:r>
                            <a:rPr lang="en-US" sz="2400" smtClean="0"/>
                            <a:t>;</a:t>
                          </a:r>
                          <a:r>
                            <a:rPr lang="en-US" sz="2400" baseline="0" smtClean="0"/>
                            <a:t> </a:t>
                          </a:r>
                          <a14:m>
                            <m:oMath xmlns:m="http://schemas.openxmlformats.org/officeDocument/2006/math">
                              <m:r>
                                <m:rPr>
                                  <m:sty m:val="p"/>
                                </m:rPr>
                                <a:rPr lang="en-US" sz="2400" b="0" i="0" smtClean="0">
                                  <a:latin typeface="Cambria Math" panose="02040503050406030204" pitchFamily="18" charset="0"/>
                                </a:rPr>
                                <m:t>BH</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AC</m:t>
                              </m:r>
                            </m:oMath>
                          </a14:m>
                          <a:r>
                            <a:rPr lang="en-US" sz="2400" smtClean="0">
                              <a:latin typeface="Times New Roman" panose="02020603050405020304" pitchFamily="18" charset="0"/>
                              <a:cs typeface="Times New Roman" panose="02020603050405020304" pitchFamily="18" charset="0"/>
                            </a:rPr>
                            <a:t> ; </a:t>
                          </a:r>
                          <a14:m>
                            <m:oMath xmlns:m="http://schemas.openxmlformats.org/officeDocument/2006/math">
                              <m:r>
                                <m:rPr>
                                  <m:sty m:val="p"/>
                                </m:rPr>
                                <a:rPr lang="en-US" sz="2400" smtClean="0">
                                  <a:latin typeface="Cambria Math" panose="02040503050406030204" pitchFamily="18" charset="0"/>
                                </a:rPr>
                                <m:t>C</m:t>
                              </m:r>
                              <m:r>
                                <m:rPr>
                                  <m:sty m:val="p"/>
                                </m:rPr>
                                <a:rPr lang="en-US" sz="2400" b="0" i="0" smtClean="0">
                                  <a:latin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𝐴𝐵</m:t>
                              </m:r>
                            </m:oMath>
                          </a14:m>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BH</a:t>
                          </a:r>
                          <a:r>
                            <a:rPr lang="en-US" sz="2400" baseline="0" smtClean="0">
                              <a:latin typeface="Times New Roman" panose="02020603050405020304" pitchFamily="18" charset="0"/>
                              <a:cs typeface="Times New Roman" panose="02020603050405020304" pitchFamily="18" charset="0"/>
                            </a:rPr>
                            <a:t> cắt </a:t>
                          </a:r>
                          <a:r>
                            <a:rPr lang="en-US" sz="2400" i="1" baseline="0" smtClean="0">
                              <a:latin typeface="Times New Roman" panose="02020603050405020304" pitchFamily="18" charset="0"/>
                              <a:cs typeface="Times New Roman" panose="02020603050405020304" pitchFamily="18" charset="0"/>
                            </a:rPr>
                            <a:t>CK</a:t>
                          </a:r>
                          <a:r>
                            <a:rPr lang="en-US" sz="2400" baseline="0" smtClean="0">
                              <a:latin typeface="Times New Roman" panose="02020603050405020304" pitchFamily="18" charset="0"/>
                              <a:cs typeface="Times New Roman" panose="02020603050405020304" pitchFamily="18" charset="0"/>
                            </a:rPr>
                            <a:t> tại </a:t>
                          </a:r>
                          <a:r>
                            <a:rPr lang="en-US" sz="2400" i="1" baseline="0" smtClean="0">
                              <a:latin typeface="Times New Roman" panose="02020603050405020304" pitchFamily="18" charset="0"/>
                              <a:cs typeface="Times New Roman" panose="02020603050405020304" pitchFamily="18" charset="0"/>
                            </a:rPr>
                            <a:t>I</a:t>
                          </a:r>
                          <a:endParaRPr lang="en-US" sz="2400" b="0" i="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8720">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2400" b="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400" b="1" i="1" smtClean="0">
                                  <a:latin typeface="Cambria Math" panose="02040503050406030204" pitchFamily="18" charset="0"/>
                                </a:rPr>
                                <m:t>𝑨𝑯</m:t>
                              </m:r>
                              <m:r>
                                <a:rPr lang="en-US" sz="2400" b="1" i="1" smtClean="0">
                                  <a:latin typeface="Cambria Math" panose="02040503050406030204" pitchFamily="18" charset="0"/>
                                </a:rPr>
                                <m:t>=</m:t>
                              </m:r>
                              <m:r>
                                <a:rPr lang="en-US" sz="2400" b="1" i="1" smtClean="0">
                                  <a:latin typeface="Cambria Math" panose="02040503050406030204" pitchFamily="18" charset="0"/>
                                </a:rPr>
                                <m:t>𝑨𝑲</m:t>
                              </m:r>
                            </m:oMath>
                          </a14:m>
                          <a:endParaRPr lang="en-US" sz="2400" b="1"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b="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𝐴𝐼</m:t>
                              </m:r>
                            </m:oMath>
                          </a14:m>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là</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tia</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phân</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giác</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góc</a:t>
                          </a:r>
                          <a:r>
                            <a:rPr lang="en-US" sz="2400" b="0" baseline="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baseline="0" smtClean="0">
                                  <a:solidFill>
                                    <a:schemeClr val="tx1"/>
                                  </a:solidFill>
                                  <a:latin typeface="Cambria Math" panose="02040503050406030204" pitchFamily="18" charset="0"/>
                                  <a:cs typeface="Times New Roman" panose="02020603050405020304" pitchFamily="18" charset="0"/>
                                </a:rPr>
                                <m:t>𝐵𝐴𝐶</m:t>
                              </m:r>
                            </m:oMath>
                          </a14:m>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539837622"/>
                  </p:ext>
                </p:extLst>
              </p:nvPr>
            </p:nvGraphicFramePr>
            <p:xfrm>
              <a:off x="294595" y="88856"/>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dirty="0" smtClean="0">
                              <a:latin typeface="Times New Roman" panose="02020603050405020304" pitchFamily="18" charset="0"/>
                              <a:cs typeface="Times New Roman" panose="02020603050405020304" pitchFamily="18" charset="0"/>
                            </a:rPr>
                            <a:t>GT</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7945" t="-478" b="-99522"/>
                          </a:stretch>
                        </a:blipFill>
                      </a:tcPr>
                    </a:tc>
                  </a:tr>
                  <a:tr h="1188720">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2"/>
                          <a:stretch>
                            <a:fillRect l="-17945" t="-107692" b="-6667"/>
                          </a:stretch>
                        </a:blipFill>
                      </a:tcPr>
                    </a:tc>
                  </a:tr>
                </a:tbl>
              </a:graphicData>
            </a:graphic>
          </p:graphicFrame>
        </mc:Fallback>
      </mc:AlternateContent>
      <p:sp>
        <p:nvSpPr>
          <p:cNvPr id="6" name="Rounded Rectangle 5"/>
          <p:cNvSpPr/>
          <p:nvPr/>
        </p:nvSpPr>
        <p:spPr>
          <a:xfrm>
            <a:off x="294595" y="2489293"/>
            <a:ext cx="2772228" cy="651691"/>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Lời giải</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5978948" y="365949"/>
            <a:ext cx="2877525" cy="29828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94595" y="3163217"/>
                <a:ext cx="8649380" cy="3453253"/>
              </a:xfrm>
              <a:prstGeom prst="rect">
                <a:avLst/>
              </a:prstGeom>
            </p:spPr>
            <p:txBody>
              <a:bodyPr wrap="square">
                <a:spAutoFit/>
              </a:bodyPr>
              <a:lstStyle/>
              <a:p>
                <a:pPr marL="457200" indent="-457200">
                  <a:lnSpc>
                    <a:spcPct val="150000"/>
                  </a:lnSpc>
                  <a:buAutoNum type="alphaLcParenR"/>
                </a:pPr>
                <a:r>
                  <a:rPr lang="en-US" sz="2400" dirty="0" smtClean="0">
                    <a:latin typeface="Times New Roman" panose="02020603050405020304" pitchFamily="18" charset="0"/>
                    <a:cs typeface="Times New Roman" panose="02020603050405020304" pitchFamily="18" charset="0"/>
                  </a:rPr>
                  <a:t>Xét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𝐴𝐻𝐵</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𝐴𝐾𝐶</m:t>
                    </m:r>
                  </m:oMath>
                </a14:m>
                <a:r>
                  <a:rPr lang="en-US" sz="2400" dirty="0" smtClean="0">
                    <a:latin typeface="Times New Roman" panose="02020603050405020304" pitchFamily="18" charset="0"/>
                    <a:cs typeface="Times New Roman" panose="02020603050405020304" pitchFamily="18" charset="0"/>
                  </a:rPr>
                  <a:t> có</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𝐴𝐻𝐵</m:t>
                        </m:r>
                      </m:e>
                    </m:acc>
                    <m:r>
                      <a:rPr lang="en-US" sz="2400" i="1">
                        <a:latin typeface="Cambria Math" panose="02040503050406030204" pitchFamily="18" charset="0"/>
                        <a:cs typeface="Times New Roman" panose="02020603050405020304" pitchFamily="18" charset="0"/>
                      </a:rPr>
                      <m:t>=</m:t>
                    </m:r>
                    <m:acc>
                      <m:accPr>
                        <m:chr m:val="̂"/>
                        <m:ctrlPr>
                          <a:rPr lang="en-US" sz="2400" i="1">
                            <a:latin typeface="Cambria Math"/>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𝐴𝐾𝐶</m:t>
                        </m:r>
                      </m:e>
                    </m:acc>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90</m:t>
                        </m:r>
                      </m:e>
                      <m:sup>
                        <m:r>
                          <a:rPr lang="en-US" sz="2400" i="1">
                            <a:latin typeface="Cambria Math" panose="02040503050406030204" pitchFamily="18" charset="0"/>
                            <a:cs typeface="Times New Roman" panose="02020603050405020304" pitchFamily="18" charset="0"/>
                          </a:rPr>
                          <m:t>0</m:t>
                        </m:r>
                      </m:sup>
                    </m:sSup>
                  </m:oMath>
                </a14:m>
                <a:endParaRPr lang="en-US" sz="2400" dirty="0" smtClean="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r>
                      <a:rPr lang="en-US" sz="2400" b="0" i="1" smtClean="0">
                        <a:latin typeface="Cambria Math"/>
                        <a:cs typeface="Times New Roman" panose="02020603050405020304" pitchFamily="18" charset="0"/>
                      </a:rPr>
                      <m:t>                           </m:t>
                    </m:r>
                    <m:r>
                      <a:rPr lang="en-US" sz="2400" i="1" smtClean="0">
                        <a:latin typeface="Cambria Math" panose="02040503050406030204" pitchFamily="18" charset="0"/>
                        <a:cs typeface="Times New Roman" panose="02020603050405020304" pitchFamily="18" charset="0"/>
                      </a:rPr>
                      <m:t>𝐴𝐵</m:t>
                    </m:r>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cs typeface="Times New Roman" panose="02020603050405020304" pitchFamily="18" charset="0"/>
                      </a:rPr>
                      <m:t>𝐴𝐶</m:t>
                    </m:r>
                  </m:oMath>
                </a14:m>
                <a:r>
                  <a:rPr lang="en-US" sz="2400" dirty="0" smtClean="0">
                    <a:latin typeface="Times New Roman" panose="02020603050405020304" pitchFamily="18" charset="0"/>
                    <a:cs typeface="Times New Roman" panose="02020603050405020304" pitchFamily="18" charset="0"/>
                  </a:rPr>
                  <a:t> (GT)</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cs typeface="Times New Roman" panose="02020603050405020304" pitchFamily="18" charset="0"/>
                  </a:rPr>
                  <a:t>  </a:t>
                </a:r>
                <a14:m>
                  <m:oMath xmlns:m="http://schemas.openxmlformats.org/officeDocument/2006/math">
                    <m:acc>
                      <m:accPr>
                        <m:chr m:val="̂"/>
                        <m:ctrlPr>
                          <a:rPr lang="en-US" sz="2400" i="1" smtClean="0">
                            <a:latin typeface="Cambria Math"/>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𝐵𝐴𝐶</m:t>
                        </m:r>
                      </m:e>
                    </m:acc>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=&gt;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𝐴𝐻𝐵</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𝐴𝐾𝐶</m:t>
                    </m:r>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huyền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góc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nhọn</a:t>
                </a:r>
                <a:r>
                  <a:rPr lang="en-US" sz="2400" dirty="0" smtClean="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𝐴𝐻</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𝐴𝐾</m:t>
                    </m:r>
                  </m:oMath>
                </a14:m>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hai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tương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4595" y="3163217"/>
                <a:ext cx="8649380" cy="3453253"/>
              </a:xfrm>
              <a:prstGeom prst="rect">
                <a:avLst/>
              </a:prstGeom>
              <a:blipFill rotWithShape="1">
                <a:blip r:embed="rId4"/>
                <a:stretch>
                  <a:fillRect l="-1057" b="-1413"/>
                </a:stretch>
              </a:blipFill>
            </p:spPr>
            <p:txBody>
              <a:bodyPr/>
              <a:lstStyle/>
              <a:p>
                <a:r>
                  <a:rPr lang="en-US">
                    <a:noFill/>
                  </a:rPr>
                  <a:t> </a:t>
                </a:r>
              </a:p>
            </p:txBody>
          </p:sp>
        </mc:Fallback>
      </mc:AlternateContent>
      <p:sp>
        <p:nvSpPr>
          <p:cNvPr id="3" name="Left Brace 2"/>
          <p:cNvSpPr/>
          <p:nvPr/>
        </p:nvSpPr>
        <p:spPr>
          <a:xfrm>
            <a:off x="1680710" y="3906982"/>
            <a:ext cx="314346" cy="13438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19554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677669321"/>
                  </p:ext>
                </p:extLst>
              </p:nvPr>
            </p:nvGraphicFramePr>
            <p:xfrm>
              <a:off x="294595" y="75003"/>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dirty="0" smtClean="0">
                              <a:latin typeface="Times New Roman" panose="02020603050405020304" pitchFamily="18" charset="0"/>
                              <a:cs typeface="Times New Roman" panose="02020603050405020304" pitchFamily="18" charset="0"/>
                            </a:rPr>
                            <a:t>GT</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𝐴𝐵𝐶</m:t>
                              </m:r>
                              <m:r>
                                <a:rPr lang="en-US" sz="240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𝐵</m:t>
                              </m:r>
                              <m:r>
                                <a:rPr lang="en-US" sz="240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𝐶</m:t>
                              </m:r>
                            </m:oMath>
                          </a14:m>
                          <a:r>
                            <a:rPr lang="en-US" sz="2400" dirty="0" smtClean="0"/>
                            <a:t>;</a:t>
                          </a:r>
                          <a:r>
                            <a:rPr lang="en-US" sz="2400" baseline="0" dirty="0" smtClean="0"/>
                            <a:t> </a:t>
                          </a:r>
                          <a14:m>
                            <m:oMath xmlns:m="http://schemas.openxmlformats.org/officeDocument/2006/math">
                              <m:r>
                                <m:rPr>
                                  <m:sty m:val="p"/>
                                </m:rPr>
                                <a:rPr lang="en-US" sz="2400" b="0" i="0" smtClean="0">
                                  <a:latin typeface="Cambria Math" panose="02040503050406030204" pitchFamily="18" charset="0"/>
                                </a:rPr>
                                <m:t>BH</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AC</m:t>
                              </m:r>
                            </m:oMath>
                          </a14:m>
                          <a:r>
                            <a:rPr lang="en-US" sz="2400" dirty="0" smtClean="0">
                              <a:latin typeface="Times New Roman" panose="02020603050405020304" pitchFamily="18" charset="0"/>
                              <a:cs typeface="Times New Roman" panose="02020603050405020304" pitchFamily="18" charset="0"/>
                            </a:rPr>
                            <a:t> ; </a:t>
                          </a:r>
                          <a14:m>
                            <m:oMath xmlns:m="http://schemas.openxmlformats.org/officeDocument/2006/math">
                              <m:r>
                                <m:rPr>
                                  <m:sty m:val="p"/>
                                </m:rPr>
                                <a:rPr lang="en-US" sz="2400" smtClean="0">
                                  <a:latin typeface="Cambria Math" panose="02040503050406030204" pitchFamily="18" charset="0"/>
                                </a:rPr>
                                <m:t>C</m:t>
                              </m:r>
                              <m:r>
                                <m:rPr>
                                  <m:sty m:val="p"/>
                                </m:rPr>
                                <a:rPr lang="en-US" sz="2400" b="0" i="0" smtClean="0">
                                  <a:latin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𝐴𝐵</m:t>
                              </m:r>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cắt</a:t>
                          </a:r>
                          <a:r>
                            <a:rPr lang="en-US" sz="2400" baseline="0" dirty="0" smtClean="0">
                              <a:latin typeface="Times New Roman" panose="02020603050405020304" pitchFamily="18" charset="0"/>
                              <a:cs typeface="Times New Roman" panose="02020603050405020304" pitchFamily="18" charset="0"/>
                            </a:rPr>
                            <a:t> </a:t>
                          </a:r>
                          <a:r>
                            <a:rPr lang="en-US" sz="2400" i="1" baseline="0" dirty="0" smtClean="0">
                              <a:latin typeface="Times New Roman" panose="02020603050405020304" pitchFamily="18" charset="0"/>
                              <a:cs typeface="Times New Roman" panose="02020603050405020304" pitchFamily="18" charset="0"/>
                            </a:rPr>
                            <a:t>CK</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tại</a:t>
                          </a:r>
                          <a:r>
                            <a:rPr lang="en-US" sz="2400" baseline="0" dirty="0" smtClean="0">
                              <a:latin typeface="Times New Roman" panose="02020603050405020304" pitchFamily="18" charset="0"/>
                              <a:cs typeface="Times New Roman" panose="02020603050405020304" pitchFamily="18" charset="0"/>
                            </a:rPr>
                            <a:t> </a:t>
                          </a:r>
                          <a:r>
                            <a:rPr lang="en-US" sz="2400" i="1" baseline="0" dirty="0" smtClean="0">
                              <a:latin typeface="Times New Roman" panose="02020603050405020304" pitchFamily="18" charset="0"/>
                              <a:cs typeface="Times New Roman" panose="02020603050405020304" pitchFamily="18" charset="0"/>
                            </a:rPr>
                            <a:t>I</a:t>
                          </a:r>
                          <a:endParaRPr lang="en-US" sz="24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8720">
                    <a:tc>
                      <a:txBody>
                        <a:bodyPr/>
                        <a:lstStyle/>
                        <a:p>
                          <a:r>
                            <a:rPr lang="en-US" sz="2400" b="1" dirty="0" smtClean="0">
                              <a:latin typeface="Times New Roman" panose="02020603050405020304" pitchFamily="18" charset="0"/>
                              <a:cs typeface="Times New Roman" panose="02020603050405020304" pitchFamily="18" charset="0"/>
                            </a:rPr>
                            <a:t>KL</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2400" b="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400" b="0" i="1" smtClean="0">
                                  <a:latin typeface="Cambria Math" panose="02040503050406030204" pitchFamily="18" charset="0"/>
                                </a:rPr>
                                <m:t>𝐴𝐻</m:t>
                              </m:r>
                              <m:r>
                                <a:rPr lang="en-US" sz="2400" b="0" i="1" smtClean="0">
                                  <a:latin typeface="Cambria Math" panose="02040503050406030204" pitchFamily="18" charset="0"/>
                                </a:rPr>
                                <m:t>=</m:t>
                              </m:r>
                              <m:r>
                                <a:rPr lang="en-US" sz="2400" b="0" i="1" smtClean="0">
                                  <a:latin typeface="Cambria Math" panose="02040503050406030204" pitchFamily="18" charset="0"/>
                                </a:rPr>
                                <m:t>𝐴𝐾</m:t>
                              </m:r>
                            </m:oMath>
                          </a14:m>
                          <a:endParaRPr lang="en-US" sz="24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b="1"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1" i="1" smtClean="0">
                                  <a:solidFill>
                                    <a:schemeClr val="tx1"/>
                                  </a:solidFill>
                                  <a:latin typeface="Cambria Math" panose="02040503050406030204" pitchFamily="18" charset="0"/>
                                  <a:cs typeface="Times New Roman" panose="02020603050405020304" pitchFamily="18" charset="0"/>
                                </a:rPr>
                                <m:t>𝑨𝑰</m:t>
                              </m:r>
                            </m:oMath>
                          </a14:m>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là</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tia</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phân</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giác</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góc</a:t>
                          </a:r>
                          <a:r>
                            <a:rPr lang="en-US" sz="2400" b="1" baseline="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1" i="1" baseline="0" smtClean="0">
                                  <a:solidFill>
                                    <a:schemeClr val="tx1"/>
                                  </a:solidFill>
                                  <a:latin typeface="Cambria Math" panose="02040503050406030204" pitchFamily="18" charset="0"/>
                                  <a:cs typeface="Times New Roman" panose="02020603050405020304" pitchFamily="18" charset="0"/>
                                </a:rPr>
                                <m:t>𝑩𝑨𝑪</m:t>
                              </m:r>
                            </m:oMath>
                          </a14:m>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677669321"/>
                  </p:ext>
                </p:extLst>
              </p:nvPr>
            </p:nvGraphicFramePr>
            <p:xfrm>
              <a:off x="294595" y="75003"/>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dirty="0" smtClean="0">
                              <a:latin typeface="Times New Roman" panose="02020603050405020304" pitchFamily="18" charset="0"/>
                              <a:cs typeface="Times New Roman" panose="02020603050405020304" pitchFamily="18" charset="0"/>
                            </a:rPr>
                            <a:t>GT</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7945" b="-99522"/>
                          </a:stretch>
                        </a:blipFill>
                      </a:tcPr>
                    </a:tc>
                  </a:tr>
                  <a:tr h="1188720">
                    <a:tc>
                      <a:txBody>
                        <a:bodyPr/>
                        <a:lstStyle/>
                        <a:p>
                          <a:r>
                            <a:rPr lang="en-US" sz="2400" b="1" dirty="0" smtClean="0">
                              <a:latin typeface="Times New Roman" panose="02020603050405020304" pitchFamily="18" charset="0"/>
                              <a:cs typeface="Times New Roman" panose="02020603050405020304" pitchFamily="18" charset="0"/>
                            </a:rPr>
                            <a:t>KL</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2"/>
                          <a:stretch>
                            <a:fillRect l="-17945" t="-107179" b="-6667"/>
                          </a:stretch>
                        </a:blipFill>
                      </a:tcPr>
                    </a:tc>
                  </a:tr>
                </a:tbl>
              </a:graphicData>
            </a:graphic>
          </p:graphicFrame>
        </mc:Fallback>
      </mc:AlternateContent>
      <p:sp>
        <p:nvSpPr>
          <p:cNvPr id="6" name="Rounded Rectangle 5"/>
          <p:cNvSpPr/>
          <p:nvPr/>
        </p:nvSpPr>
        <p:spPr>
          <a:xfrm>
            <a:off x="294595" y="2531793"/>
            <a:ext cx="2772228" cy="651691"/>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Lời giải</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933961" y="365949"/>
            <a:ext cx="2877525" cy="2982855"/>
          </a:xfrm>
          <a:prstGeom prst="rect">
            <a:avLst/>
          </a:prstGeom>
        </p:spPr>
      </p:pic>
      <p:pic>
        <p:nvPicPr>
          <p:cNvPr id="9" name="Picture 8"/>
          <p:cNvPicPr>
            <a:picLocks noChangeAspect="1"/>
          </p:cNvPicPr>
          <p:nvPr/>
        </p:nvPicPr>
        <p:blipFill>
          <a:blip r:embed="rId4"/>
          <a:stretch>
            <a:fillRect/>
          </a:stretch>
        </p:blipFill>
        <p:spPr>
          <a:xfrm>
            <a:off x="6775180" y="1297173"/>
            <a:ext cx="1251495" cy="50704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94594" y="3348803"/>
                <a:ext cx="8849405" cy="3452868"/>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𝐴𝐾𝐼</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𝐴𝐻𝐼</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a:cs typeface="Times New Roman" panose="02020603050405020304" pitchFamily="18" charset="0"/>
                          </a:rPr>
                        </m:ctrlPr>
                      </m:accPr>
                      <m:e>
                        <m:r>
                          <a:rPr lang="en-US" sz="2400" b="0" i="1" smtClean="0">
                            <a:latin typeface="Cambria Math"/>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𝐴𝐾𝐼</m:t>
                        </m:r>
                      </m:e>
                    </m:acc>
                    <m:r>
                      <a:rPr lang="en-US" sz="2400" i="1">
                        <a:latin typeface="Cambria Math" panose="02040503050406030204" pitchFamily="18" charset="0"/>
                        <a:cs typeface="Times New Roman" panose="02020603050405020304" pitchFamily="18" charset="0"/>
                      </a:rPr>
                      <m:t>=</m:t>
                    </m:r>
                    <m:acc>
                      <m:accPr>
                        <m:chr m:val="̂"/>
                        <m:ctrlPr>
                          <a:rPr lang="en-US" sz="2400" i="1">
                            <a:latin typeface="Cambria Math"/>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𝐴𝐻𝐼</m:t>
                        </m:r>
                      </m:e>
                    </m:acc>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90</m:t>
                        </m:r>
                      </m:e>
                      <m:sup>
                        <m:r>
                          <a:rPr lang="en-US" sz="2400" i="1">
                            <a:latin typeface="Cambria Math" panose="02040503050406030204" pitchFamily="18" charset="0"/>
                            <a:cs typeface="Times New Roman" panose="02020603050405020304" pitchFamily="18" charset="0"/>
                          </a:rPr>
                          <m:t>0</m:t>
                        </m:r>
                      </m:sup>
                    </m:sSup>
                  </m:oMath>
                </a14:m>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𝐾</m:t>
                    </m:r>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cs typeface="Times New Roman" panose="02020603050405020304" pitchFamily="18" charset="0"/>
                      </a:rPr>
                      <m:t>𝐴𝐻</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cmt</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𝐴𝐼</m:t>
                    </m:r>
                  </m:oMath>
                </a14:m>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=&gt;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𝐴</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KI</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𝐴𝐻𝐼</m:t>
                    </m:r>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huyền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góc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vuông</a:t>
                </a:r>
                <a:r>
                  <a:rPr lang="en-US" sz="2400" dirty="0" smtClean="0">
                    <a:latin typeface="Times New Roman" panose="02020603050405020304" pitchFamily="18" charset="0"/>
                    <a:cs typeface="Times New Roman" panose="02020603050405020304" pitchFamily="18" charset="0"/>
                  </a:rPr>
                  <a:t>)</a:t>
                </a:r>
              </a:p>
              <a:p>
                <a:pPr>
                  <a:lnSpc>
                    <a:spcPct val="150000"/>
                  </a:lnSpc>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2400" b="0" i="1" smtClean="0">
                            <a:latin typeface="Cambria Math"/>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𝐾𝐴𝐼</m:t>
                        </m:r>
                      </m:e>
                    </m:acc>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b="0" i="1" smtClean="0">
                            <a:latin typeface="Cambria Math"/>
                            <a:ea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𝐻𝐴𝐼</m:t>
                        </m:r>
                      </m:e>
                    </m:acc>
                  </m:oMath>
                </a14:m>
                <a:r>
                  <a:rPr lang="en-US" sz="2400"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góc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𝐴𝐼</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𝐵𝐴𝐶</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4594" y="3348803"/>
                <a:ext cx="8849405" cy="3452868"/>
              </a:xfrm>
              <a:prstGeom prst="rect">
                <a:avLst/>
              </a:prstGeom>
              <a:blipFill rotWithShape="1">
                <a:blip r:embed="rId5"/>
                <a:stretch>
                  <a:fillRect l="-1033" b="-1058"/>
                </a:stretch>
              </a:blipFill>
            </p:spPr>
            <p:txBody>
              <a:bodyPr/>
              <a:lstStyle/>
              <a:p>
                <a:r>
                  <a:rPr lang="en-US">
                    <a:noFill/>
                  </a:rPr>
                  <a:t> </a:t>
                </a:r>
              </a:p>
            </p:txBody>
          </p:sp>
        </mc:Fallback>
      </mc:AlternateContent>
      <p:sp>
        <p:nvSpPr>
          <p:cNvPr id="2" name="Left Brace 1"/>
          <p:cNvSpPr/>
          <p:nvPr/>
        </p:nvSpPr>
        <p:spPr>
          <a:xfrm>
            <a:off x="1814946" y="4022199"/>
            <a:ext cx="110836" cy="13300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33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97087609"/>
                  </p:ext>
                </p:extLst>
              </p:nvPr>
            </p:nvGraphicFramePr>
            <p:xfrm>
              <a:off x="294595" y="365949"/>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smtClean="0">
                              <a:latin typeface="Times New Roman" panose="02020603050405020304" pitchFamily="18" charset="0"/>
                              <a:cs typeface="Times New Roman" panose="02020603050405020304" pitchFamily="18" charset="0"/>
                            </a:rPr>
                            <a:t>GT</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𝐴𝐵𝐶</m:t>
                              </m:r>
                              <m:r>
                                <a:rPr lang="en-US" sz="240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𝐵</m:t>
                              </m:r>
                              <m:r>
                                <a:rPr lang="en-US" sz="2400" smtClean="0">
                                  <a:latin typeface="Cambria Math" panose="02040503050406030204" pitchFamily="18" charset="0"/>
                                </a:rPr>
                                <m:t>=</m:t>
                              </m:r>
                              <m:r>
                                <m:rPr>
                                  <m:sty m:val="p"/>
                                </m:rPr>
                                <a:rPr lang="en-US" sz="2400" b="0" i="0" smtClean="0">
                                  <a:latin typeface="Cambria Math" panose="02040503050406030204" pitchFamily="18" charset="0"/>
                                </a:rPr>
                                <m:t>A</m:t>
                              </m:r>
                              <m:r>
                                <a:rPr lang="en-US" sz="2400" smtClean="0">
                                  <a:latin typeface="Cambria Math" panose="02040503050406030204" pitchFamily="18" charset="0"/>
                                </a:rPr>
                                <m:t>𝐶</m:t>
                              </m:r>
                            </m:oMath>
                          </a14:m>
                          <a:r>
                            <a:rPr lang="en-US" sz="2400" smtClean="0"/>
                            <a:t>;</a:t>
                          </a:r>
                          <a:r>
                            <a:rPr lang="en-US" sz="2400" baseline="0" smtClean="0"/>
                            <a:t> </a:t>
                          </a:r>
                          <a14:m>
                            <m:oMath xmlns:m="http://schemas.openxmlformats.org/officeDocument/2006/math">
                              <m:r>
                                <m:rPr>
                                  <m:sty m:val="p"/>
                                </m:rPr>
                                <a:rPr lang="en-US" sz="2400" b="0" i="0" smtClean="0">
                                  <a:latin typeface="Cambria Math" panose="02040503050406030204" pitchFamily="18" charset="0"/>
                                </a:rPr>
                                <m:t>BH</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AC</m:t>
                              </m:r>
                            </m:oMath>
                          </a14:m>
                          <a:r>
                            <a:rPr lang="en-US" sz="2400" smtClean="0">
                              <a:latin typeface="Times New Roman" panose="02020603050405020304" pitchFamily="18" charset="0"/>
                              <a:cs typeface="Times New Roman" panose="02020603050405020304" pitchFamily="18" charset="0"/>
                            </a:rPr>
                            <a:t> ; </a:t>
                          </a:r>
                          <a14:m>
                            <m:oMath xmlns:m="http://schemas.openxmlformats.org/officeDocument/2006/math">
                              <m:r>
                                <m:rPr>
                                  <m:sty m:val="p"/>
                                </m:rPr>
                                <a:rPr lang="en-US" sz="2400" smtClean="0">
                                  <a:latin typeface="Cambria Math" panose="02040503050406030204" pitchFamily="18" charset="0"/>
                                </a:rPr>
                                <m:t>C</m:t>
                              </m:r>
                              <m:r>
                                <m:rPr>
                                  <m:sty m:val="p"/>
                                </m:rPr>
                                <a:rPr lang="en-US" sz="2400" b="0" i="0" smtClean="0">
                                  <a:latin typeface="Cambria Math" panose="02040503050406030204" pitchFamily="18" charset="0"/>
                                </a:rPr>
                                <m:t>K</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𝐴𝐵</m:t>
                              </m:r>
                            </m:oMath>
                          </a14:m>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BH</a:t>
                          </a:r>
                          <a:r>
                            <a:rPr lang="en-US" sz="2400" baseline="0" smtClean="0">
                              <a:latin typeface="Times New Roman" panose="02020603050405020304" pitchFamily="18" charset="0"/>
                              <a:cs typeface="Times New Roman" panose="02020603050405020304" pitchFamily="18" charset="0"/>
                            </a:rPr>
                            <a:t> cắt </a:t>
                          </a:r>
                          <a:r>
                            <a:rPr lang="en-US" sz="2400" i="1" baseline="0" smtClean="0">
                              <a:latin typeface="Times New Roman" panose="02020603050405020304" pitchFamily="18" charset="0"/>
                              <a:cs typeface="Times New Roman" panose="02020603050405020304" pitchFamily="18" charset="0"/>
                            </a:rPr>
                            <a:t>CK</a:t>
                          </a:r>
                          <a:r>
                            <a:rPr lang="en-US" sz="2400" baseline="0" smtClean="0">
                              <a:latin typeface="Times New Roman" panose="02020603050405020304" pitchFamily="18" charset="0"/>
                              <a:cs typeface="Times New Roman" panose="02020603050405020304" pitchFamily="18" charset="0"/>
                            </a:rPr>
                            <a:t> tại </a:t>
                          </a:r>
                          <a:r>
                            <a:rPr lang="en-US" sz="2400" i="1" baseline="0" smtClean="0">
                              <a:latin typeface="Times New Roman" panose="02020603050405020304" pitchFamily="18" charset="0"/>
                              <a:cs typeface="Times New Roman" panose="02020603050405020304" pitchFamily="18" charset="0"/>
                            </a:rPr>
                            <a:t>I</a:t>
                          </a:r>
                          <a:endParaRPr lang="en-US" sz="2400" b="0" i="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8720">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2400" b="0" smtClean="0">
                              <a:latin typeface="Times New Roman" panose="02020603050405020304" pitchFamily="18" charset="0"/>
                              <a:cs typeface="Times New Roman" panose="02020603050405020304" pitchFamily="18" charset="0"/>
                            </a:rPr>
                            <a:t>a) </a:t>
                          </a:r>
                          <a14:m>
                            <m:oMath xmlns:m="http://schemas.openxmlformats.org/officeDocument/2006/math">
                              <m:r>
                                <a:rPr lang="en-US" sz="2400" b="0" i="1" smtClean="0">
                                  <a:latin typeface="Cambria Math" panose="02040503050406030204" pitchFamily="18" charset="0"/>
                                </a:rPr>
                                <m:t>𝐴𝐻</m:t>
                              </m:r>
                              <m:r>
                                <a:rPr lang="en-US" sz="2400" b="0" i="1" smtClean="0">
                                  <a:latin typeface="Cambria Math" panose="02040503050406030204" pitchFamily="18" charset="0"/>
                                </a:rPr>
                                <m:t>=</m:t>
                              </m:r>
                              <m:r>
                                <a:rPr lang="en-US" sz="2400" b="0" i="1" smtClean="0">
                                  <a:latin typeface="Cambria Math" panose="02040503050406030204" pitchFamily="18" charset="0"/>
                                </a:rPr>
                                <m:t>𝐴𝐾</m:t>
                              </m:r>
                            </m:oMath>
                          </a14:m>
                          <a:endParaRPr lang="en-US" sz="2400" b="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b="1"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b="1" i="1" smtClean="0">
                                  <a:solidFill>
                                    <a:schemeClr val="tx1"/>
                                  </a:solidFill>
                                  <a:latin typeface="Cambria Math" panose="02040503050406030204" pitchFamily="18" charset="0"/>
                                  <a:cs typeface="Times New Roman" panose="02020603050405020304" pitchFamily="18" charset="0"/>
                                </a:rPr>
                                <m:t>𝑨𝑰</m:t>
                              </m:r>
                            </m:oMath>
                          </a14:m>
                          <a:r>
                            <a:rPr lang="en-US" sz="2400" b="1" smtClean="0">
                              <a:solidFill>
                                <a:schemeClr val="tx1"/>
                              </a:solidFill>
                              <a:latin typeface="Times New Roman" panose="02020603050405020304" pitchFamily="18" charset="0"/>
                              <a:cs typeface="Times New Roman" panose="02020603050405020304" pitchFamily="18" charset="0"/>
                            </a:rPr>
                            <a:t> là</a:t>
                          </a:r>
                          <a:r>
                            <a:rPr lang="en-US" sz="2400" b="1" baseline="0" smtClean="0">
                              <a:solidFill>
                                <a:schemeClr val="tx1"/>
                              </a:solidFill>
                              <a:latin typeface="Times New Roman" panose="02020603050405020304" pitchFamily="18" charset="0"/>
                              <a:cs typeface="Times New Roman" panose="02020603050405020304" pitchFamily="18" charset="0"/>
                            </a:rPr>
                            <a:t> tia phân giác góc </a:t>
                          </a:r>
                          <a14:m>
                            <m:oMath xmlns:m="http://schemas.openxmlformats.org/officeDocument/2006/math">
                              <m:r>
                                <a:rPr lang="en-US" sz="2400" b="1" i="1" baseline="0" smtClean="0">
                                  <a:solidFill>
                                    <a:schemeClr val="tx1"/>
                                  </a:solidFill>
                                  <a:latin typeface="Cambria Math" panose="02040503050406030204" pitchFamily="18" charset="0"/>
                                  <a:cs typeface="Times New Roman" panose="02020603050405020304" pitchFamily="18" charset="0"/>
                                </a:rPr>
                                <m:t>𝑩𝑨𝑪</m:t>
                              </m:r>
                            </m:oMath>
                          </a14:m>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7087609"/>
                  </p:ext>
                </p:extLst>
              </p:nvPr>
            </p:nvGraphicFramePr>
            <p:xfrm>
              <a:off x="294595" y="365947"/>
              <a:ext cx="4963206" cy="2463791"/>
            </p:xfrm>
            <a:graphic>
              <a:graphicData uri="http://schemas.openxmlformats.org/drawingml/2006/table">
                <a:tbl>
                  <a:tblPr firstRow="1" bandRow="1">
                    <a:tableStyleId>{5940675A-B579-460E-94D1-54222C63F5DA}</a:tableStyleId>
                  </a:tblPr>
                  <a:tblGrid>
                    <a:gridCol w="756298"/>
                    <a:gridCol w="4206908"/>
                  </a:tblGrid>
                  <a:tr h="1275071">
                    <a:tc>
                      <a:txBody>
                        <a:bodyPr/>
                        <a:lstStyle/>
                        <a:p>
                          <a:r>
                            <a:rPr lang="en-US" sz="2400" b="1" smtClean="0">
                              <a:latin typeface="Times New Roman" panose="02020603050405020304" pitchFamily="18" charset="0"/>
                              <a:cs typeface="Times New Roman" panose="02020603050405020304" pitchFamily="18" charset="0"/>
                            </a:rPr>
                            <a:t>GT</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7945" r="-145" b="-98571"/>
                          </a:stretch>
                        </a:blipFill>
                      </a:tcPr>
                    </a:tc>
                  </a:tr>
                  <a:tr h="1188720">
                    <a:tc>
                      <a:txBody>
                        <a:bodyPr/>
                        <a:lstStyle/>
                        <a:p>
                          <a:r>
                            <a:rPr lang="en-US" sz="2400" b="1" smtClean="0">
                              <a:latin typeface="Times New Roman" panose="02020603050405020304" pitchFamily="18" charset="0"/>
                              <a:cs typeface="Times New Roman" panose="02020603050405020304" pitchFamily="18" charset="0"/>
                            </a:rPr>
                            <a:t>KL</a:t>
                          </a:r>
                          <a:endParaRPr lang="en-US" sz="240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0">
                          <a:blip r:embed="rId2"/>
                          <a:stretch>
                            <a:fillRect l="-17945" t="-107692" r="-145" b="-6154"/>
                          </a:stretch>
                        </a:blipFill>
                      </a:tcPr>
                    </a:tc>
                  </a:tr>
                </a:tbl>
              </a:graphicData>
            </a:graphic>
          </p:graphicFrame>
        </mc:Fallback>
      </mc:AlternateContent>
      <p:pic>
        <p:nvPicPr>
          <p:cNvPr id="5" name="Picture 4"/>
          <p:cNvPicPr>
            <a:picLocks noChangeAspect="1"/>
          </p:cNvPicPr>
          <p:nvPr/>
        </p:nvPicPr>
        <p:blipFill>
          <a:blip r:embed="rId3"/>
          <a:stretch>
            <a:fillRect/>
          </a:stretch>
        </p:blipFill>
        <p:spPr>
          <a:xfrm>
            <a:off x="5933961" y="365949"/>
            <a:ext cx="2877525" cy="2982855"/>
          </a:xfrm>
          <a:prstGeom prst="rect">
            <a:avLst/>
          </a:prstGeom>
        </p:spPr>
      </p:pic>
      <p:sp>
        <p:nvSpPr>
          <p:cNvPr id="6" name="Rounded Rectangle 5"/>
          <p:cNvSpPr/>
          <p:nvPr/>
        </p:nvSpPr>
        <p:spPr>
          <a:xfrm>
            <a:off x="294595" y="3022957"/>
            <a:ext cx="2772228" cy="651691"/>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Phát triển đề toán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5933960" y="365949"/>
            <a:ext cx="2877525" cy="298285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35733" y="3867866"/>
                <a:ext cx="3268972"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c) Chứng minh </a:t>
                </a:r>
                <a14:m>
                  <m:oMath xmlns:m="http://schemas.openxmlformats.org/officeDocument/2006/math">
                    <m:r>
                      <a:rPr lang="en-US" sz="2400" i="1" smtClean="0">
                        <a:latin typeface="Cambria Math" panose="02040503050406030204" pitchFamily="18" charset="0"/>
                        <a:cs typeface="Times New Roman" panose="02020603050405020304" pitchFamily="18" charset="0"/>
                      </a:rPr>
                      <m:t>𝐾𝐻</m:t>
                    </m:r>
                    <m:r>
                      <a:rPr lang="en-US" sz="2400" i="1" smtClean="0">
                        <a:latin typeface="Cambria Math" panose="02040503050406030204" pitchFamily="18" charset="0"/>
                        <a:cs typeface="Times New Roman" panose="02020603050405020304" pitchFamily="18" charset="0"/>
                      </a:rPr>
                      <m:t>//</m:t>
                    </m:r>
                    <m:r>
                      <a:rPr lang="en-US" sz="2400" i="1" smtClean="0">
                        <a:latin typeface="Cambria Math" panose="02040503050406030204" pitchFamily="18" charset="0"/>
                        <a:cs typeface="Times New Roman" panose="02020603050405020304" pitchFamily="18" charset="0"/>
                      </a:rPr>
                      <m:t>𝐵𝐶</m:t>
                    </m:r>
                  </m:oMath>
                </a14:m>
                <a:endParaRPr lang="en-US" sz="2400"/>
              </a:p>
            </p:txBody>
          </p:sp>
        </mc:Choice>
        <mc:Fallback xmlns="">
          <p:sp>
            <p:nvSpPr>
              <p:cNvPr id="8" name="Rectangle 7"/>
              <p:cNvSpPr>
                <a:spLocks noRot="1" noChangeAspect="1" noMove="1" noResize="1" noEditPoints="1" noAdjustHandles="1" noChangeArrowheads="1" noChangeShapeType="1" noTextEdit="1"/>
              </p:cNvSpPr>
              <p:nvPr/>
            </p:nvSpPr>
            <p:spPr>
              <a:xfrm>
                <a:off x="1035733" y="3867865"/>
                <a:ext cx="3268972" cy="461665"/>
              </a:xfrm>
              <a:prstGeom prst="rect">
                <a:avLst/>
              </a:prstGeom>
              <a:blipFill rotWithShape="0">
                <a:blip r:embed="rId5"/>
                <a:stretch>
                  <a:fillRect l="-2985"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35733" y="4522749"/>
                <a:ext cx="2283702"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d)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𝐼𝐵𝐶</m:t>
                    </m:r>
                  </m:oMath>
                </a14:m>
                <a:r>
                  <a:rPr lang="en-US" sz="2400" smtClean="0">
                    <a:latin typeface="Times New Roman" panose="02020603050405020304" pitchFamily="18" charset="0"/>
                    <a:cs typeface="Times New Roman" panose="02020603050405020304" pitchFamily="18" charset="0"/>
                  </a:rPr>
                  <a:t> cân tại I</a:t>
                </a:r>
                <a:endParaRPr lang="en-US" sz="240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35733" y="4522748"/>
                <a:ext cx="2283702" cy="461665"/>
              </a:xfrm>
              <a:prstGeom prst="rect">
                <a:avLst/>
              </a:prstGeom>
              <a:blipFill rotWithShape="0">
                <a:blip r:embed="rId6"/>
                <a:stretch>
                  <a:fillRect l="-4267" t="-10526" r="-320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35734" y="5232681"/>
                <a:ext cx="7181581"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e) Giả sử H là trung điểm của </a:t>
                </a:r>
                <a14:m>
                  <m:oMath xmlns:m="http://schemas.openxmlformats.org/officeDocument/2006/math">
                    <m:r>
                      <a:rPr lang="en-US" sz="2400" i="1" smtClean="0">
                        <a:latin typeface="Cambria Math" panose="02040503050406030204" pitchFamily="18" charset="0"/>
                        <a:cs typeface="Times New Roman" panose="02020603050405020304" pitchFamily="18" charset="0"/>
                      </a:rPr>
                      <m:t>𝐴𝐶</m:t>
                    </m:r>
                  </m:oMath>
                </a14:m>
                <a:r>
                  <a:rPr lang="en-US" sz="2400" smtClean="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sz="2400" smtClean="0">
                    <a:latin typeface="Times New Roman" panose="02020603050405020304" pitchFamily="18" charset="0"/>
                    <a:cs typeface="Times New Roman" panose="02020603050405020304" pitchFamily="18" charset="0"/>
                  </a:rPr>
                  <a:t> là tam giác gì? </a:t>
                </a:r>
                <a:endParaRPr lang="en-US" sz="240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35733" y="5232680"/>
                <a:ext cx="7199150" cy="461665"/>
              </a:xfrm>
              <a:prstGeom prst="rect">
                <a:avLst/>
              </a:prstGeom>
              <a:blipFill rotWithShape="0">
                <a:blip r:embed="rId7"/>
                <a:stretch>
                  <a:fillRect l="-1355" t="-10526" b="-28947"/>
                </a:stretch>
              </a:blipFill>
            </p:spPr>
            <p:txBody>
              <a:bodyPr/>
              <a:lstStyle/>
              <a:p>
                <a:r>
                  <a:rPr lang="en-US">
                    <a:noFill/>
                  </a:rPr>
                  <a:t> </a:t>
                </a:r>
              </a:p>
            </p:txBody>
          </p:sp>
        </mc:Fallback>
      </mc:AlternateContent>
      <p:pic>
        <p:nvPicPr>
          <p:cNvPr id="11" name="Picture 10"/>
          <p:cNvPicPr>
            <a:picLocks noChangeAspect="1"/>
          </p:cNvPicPr>
          <p:nvPr/>
        </p:nvPicPr>
        <p:blipFill>
          <a:blip r:embed="rId8"/>
          <a:stretch>
            <a:fillRect/>
          </a:stretch>
        </p:blipFill>
        <p:spPr>
          <a:xfrm>
            <a:off x="5933960" y="717676"/>
            <a:ext cx="2877525" cy="2631125"/>
          </a:xfrm>
          <a:prstGeom prst="rect">
            <a:avLst/>
          </a:prstGeom>
        </p:spPr>
      </p:pic>
    </p:spTree>
    <p:extLst>
      <p:ext uri="{BB962C8B-B14F-4D97-AF65-F5344CB8AC3E}">
        <p14:creationId xmlns:p14="http://schemas.microsoft.com/office/powerpoint/2010/main" val="16648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500"/>
                            </p:stCondLst>
                            <p:childTnLst>
                              <p:par>
                                <p:cTn id="25" presetID="22" presetClass="exit" presetSubtype="4" fill="hold" nodeType="after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228600" y="2270126"/>
            <a:ext cx="84296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eaLnBrk="0" hangingPunct="0">
              <a:spcBef>
                <a:spcPct val="50000"/>
              </a:spcBef>
            </a:pPr>
            <a:r>
              <a:rPr lang="en-US" altLang="en-US" sz="2800" i="1" dirty="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Học</a:t>
            </a:r>
            <a:r>
              <a:rPr lang="en-US" altLang="en-US" sz="2800" i="1" dirty="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thuộc</a:t>
            </a:r>
            <a:r>
              <a:rPr lang="en-US" altLang="en-US" sz="2800" i="1" dirty="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các</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trường</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hợp</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bằng</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nhau</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của</a:t>
            </a:r>
            <a:r>
              <a:rPr lang="en-US" altLang="en-US" sz="2800" i="1" dirty="0" smtClean="0">
                <a:solidFill>
                  <a:srgbClr val="0033CC"/>
                </a:solidFill>
                <a:latin typeface="Times New Roman" panose="02020603050405020304" pitchFamily="18" charset="0"/>
              </a:rPr>
              <a:t> tam </a:t>
            </a:r>
            <a:r>
              <a:rPr lang="en-US" altLang="en-US" sz="2800" i="1" dirty="0" err="1" smtClean="0">
                <a:solidFill>
                  <a:srgbClr val="0033CC"/>
                </a:solidFill>
                <a:latin typeface="Times New Roman" panose="02020603050405020304" pitchFamily="18" charset="0"/>
              </a:rPr>
              <a:t>giác</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các</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trường</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hợp</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bằng</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nhau</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của</a:t>
            </a:r>
            <a:r>
              <a:rPr lang="en-US" altLang="en-US" sz="2800" i="1" dirty="0" smtClean="0">
                <a:solidFill>
                  <a:srgbClr val="0033CC"/>
                </a:solidFill>
                <a:latin typeface="Times New Roman" panose="02020603050405020304" pitchFamily="18" charset="0"/>
              </a:rPr>
              <a:t> tam </a:t>
            </a:r>
            <a:r>
              <a:rPr lang="en-US" altLang="en-US" sz="2800" i="1" dirty="0" err="1" smtClean="0">
                <a:solidFill>
                  <a:srgbClr val="0033CC"/>
                </a:solidFill>
                <a:latin typeface="Times New Roman" panose="02020603050405020304" pitchFamily="18" charset="0"/>
              </a:rPr>
              <a:t>giác</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vuông</a:t>
            </a:r>
            <a:r>
              <a:rPr lang="en-US" altLang="en-US" sz="2800" i="1" dirty="0" smtClean="0">
                <a:solidFill>
                  <a:srgbClr val="0033CC"/>
                </a:solidFill>
                <a:latin typeface="Times New Roman" panose="02020603050405020304" pitchFamily="18" charset="0"/>
              </a:rPr>
              <a:t>.</a:t>
            </a:r>
          </a:p>
          <a:p>
            <a:pPr algn="just" eaLnBrk="0" hangingPunct="0">
              <a:spcBef>
                <a:spcPct val="50000"/>
              </a:spcBef>
            </a:pP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Hoàn</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thiện</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nốt</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các</a:t>
            </a:r>
            <a:r>
              <a:rPr lang="en-US" altLang="en-US" sz="2800" i="1" dirty="0" smtClean="0">
                <a:solidFill>
                  <a:srgbClr val="0033CC"/>
                </a:solidFill>
                <a:latin typeface="Times New Roman" panose="02020603050405020304" pitchFamily="18" charset="0"/>
              </a:rPr>
              <a:t> ý </a:t>
            </a:r>
            <a:r>
              <a:rPr lang="en-US" altLang="en-US" sz="2800" i="1" dirty="0" err="1" smtClean="0">
                <a:solidFill>
                  <a:srgbClr val="0033CC"/>
                </a:solidFill>
                <a:latin typeface="Times New Roman" panose="02020603050405020304" pitchFamily="18" charset="0"/>
              </a:rPr>
              <a:t>phát</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triển</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của</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bài</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toán</a:t>
            </a:r>
            <a:endParaRPr lang="en-US" altLang="en-US" sz="2800" i="1" dirty="0" smtClean="0">
              <a:solidFill>
                <a:srgbClr val="0033CC"/>
              </a:solidFill>
              <a:latin typeface="Times New Roman" panose="02020603050405020304" pitchFamily="18" charset="0"/>
            </a:endParaRPr>
          </a:p>
          <a:p>
            <a:pPr algn="just" eaLnBrk="0" hangingPunct="0">
              <a:spcBef>
                <a:spcPct val="50000"/>
              </a:spcBef>
            </a:pPr>
            <a:r>
              <a:rPr lang="en-US" altLang="en-US" sz="2800" i="1" dirty="0" smtClean="0">
                <a:solidFill>
                  <a:srgbClr val="0033CC"/>
                </a:solidFill>
                <a:latin typeface="Times New Roman" panose="02020603050405020304" pitchFamily="18" charset="0"/>
              </a:rPr>
              <a:t>+ BTVN: </a:t>
            </a:r>
            <a:r>
              <a:rPr lang="en-US" altLang="en-US" sz="2800" i="1" dirty="0" err="1" smtClean="0">
                <a:solidFill>
                  <a:srgbClr val="0033CC"/>
                </a:solidFill>
                <a:latin typeface="Times New Roman" panose="02020603050405020304" pitchFamily="18" charset="0"/>
              </a:rPr>
              <a:t>Tự</a:t>
            </a:r>
            <a:r>
              <a:rPr lang="en-US" altLang="en-US" sz="2800" i="1" dirty="0" smtClean="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l</a:t>
            </a:r>
            <a:r>
              <a:rPr lang="en-US" altLang="en-US" sz="2800" i="1" dirty="0" err="1" smtClean="0">
                <a:solidFill>
                  <a:srgbClr val="0033CC"/>
                </a:solidFill>
                <a:latin typeface="Times New Roman" panose="02020603050405020304" pitchFamily="18" charset="0"/>
              </a:rPr>
              <a:t>ựa</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chọn</a:t>
            </a:r>
            <a:r>
              <a:rPr lang="en-US" altLang="en-US" sz="2800" i="1" dirty="0" smtClean="0">
                <a:solidFill>
                  <a:srgbClr val="0033CC"/>
                </a:solidFill>
                <a:latin typeface="Times New Roman" panose="02020603050405020304" pitchFamily="18" charset="0"/>
              </a:rPr>
              <a:t> 3 </a:t>
            </a:r>
            <a:r>
              <a:rPr lang="en-US" altLang="en-US" sz="2800" i="1" dirty="0" err="1" smtClean="0">
                <a:solidFill>
                  <a:srgbClr val="0033CC"/>
                </a:solidFill>
                <a:latin typeface="Times New Roman" panose="02020603050405020304" pitchFamily="18" charset="0"/>
              </a:rPr>
              <a:t>bài</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trong</a:t>
            </a:r>
            <a:r>
              <a:rPr lang="en-US" altLang="en-US" sz="2800" i="1" dirty="0" smtClean="0">
                <a:solidFill>
                  <a:srgbClr val="0033CC"/>
                </a:solidFill>
                <a:latin typeface="Times New Roman" panose="02020603050405020304" pitchFamily="18" charset="0"/>
              </a:rPr>
              <a:t> SBT </a:t>
            </a:r>
            <a:endParaRPr lang="en-US" altLang="en-US" sz="2800" i="1" dirty="0">
              <a:solidFill>
                <a:srgbClr val="0033CC"/>
              </a:solidFill>
              <a:latin typeface="Times New Roman" panose="02020603050405020304" pitchFamily="18" charset="0"/>
            </a:endParaRPr>
          </a:p>
        </p:txBody>
      </p:sp>
      <p:sp>
        <p:nvSpPr>
          <p:cNvPr id="43015" name="Text Box 7"/>
          <p:cNvSpPr txBox="1">
            <a:spLocks noChangeArrowheads="1"/>
          </p:cNvSpPr>
          <p:nvPr/>
        </p:nvSpPr>
        <p:spPr bwMode="auto">
          <a:xfrm>
            <a:off x="228600" y="4676373"/>
            <a:ext cx="8781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800" i="1" dirty="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Xem</a:t>
            </a:r>
            <a:r>
              <a:rPr lang="en-US" altLang="en-US" sz="2800" i="1" dirty="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trước</a:t>
            </a:r>
            <a:r>
              <a:rPr lang="en-US" altLang="en-US" sz="2800" i="1" dirty="0">
                <a:solidFill>
                  <a:srgbClr val="0033CC"/>
                </a:solidFill>
                <a:latin typeface="Times New Roman" panose="02020603050405020304" pitchFamily="18" charset="0"/>
              </a:rPr>
              <a:t> </a:t>
            </a:r>
            <a:r>
              <a:rPr lang="en-US" altLang="en-US" sz="2800" i="1" dirty="0" err="1">
                <a:solidFill>
                  <a:srgbClr val="0033CC"/>
                </a:solidFill>
                <a:latin typeface="Times New Roman" panose="02020603050405020304" pitchFamily="18" charset="0"/>
              </a:rPr>
              <a:t>bài</a:t>
            </a:r>
            <a:r>
              <a:rPr lang="en-US" altLang="en-US" sz="2800" i="1" dirty="0" smtClean="0">
                <a:solidFill>
                  <a:srgbClr val="0033CC"/>
                </a:solidFill>
                <a:latin typeface="Times New Roman" panose="02020603050405020304" pitchFamily="18" charset="0"/>
              </a:rPr>
              <a:t>: Tam </a:t>
            </a:r>
            <a:r>
              <a:rPr lang="en-US" altLang="en-US" sz="2800" i="1" dirty="0" err="1" smtClean="0">
                <a:solidFill>
                  <a:srgbClr val="0033CC"/>
                </a:solidFill>
                <a:latin typeface="Times New Roman" panose="02020603050405020304" pitchFamily="18" charset="0"/>
              </a:rPr>
              <a:t>giác</a:t>
            </a:r>
            <a:r>
              <a:rPr lang="en-US" altLang="en-US" sz="2800" i="1" dirty="0" smtClean="0">
                <a:solidFill>
                  <a:srgbClr val="0033CC"/>
                </a:solidFill>
                <a:latin typeface="Times New Roman" panose="02020603050405020304" pitchFamily="18" charset="0"/>
              </a:rPr>
              <a:t> </a:t>
            </a:r>
            <a:r>
              <a:rPr lang="en-US" altLang="en-US" sz="2800" i="1" dirty="0" err="1" smtClean="0">
                <a:solidFill>
                  <a:srgbClr val="0033CC"/>
                </a:solidFill>
                <a:latin typeface="Times New Roman" panose="02020603050405020304" pitchFamily="18" charset="0"/>
              </a:rPr>
              <a:t>cân</a:t>
            </a:r>
            <a:endParaRPr lang="en-US" altLang="en-US" sz="2800" i="1" dirty="0">
              <a:solidFill>
                <a:srgbClr val="800000"/>
              </a:solidFill>
              <a:latin typeface="Times New Roman" panose="02020603050405020304" pitchFamily="18" charset="0"/>
            </a:endParaRPr>
          </a:p>
        </p:txBody>
      </p:sp>
      <p:sp>
        <p:nvSpPr>
          <p:cNvPr id="43016" name="Text Box 8"/>
          <p:cNvSpPr txBox="1">
            <a:spLocks noChangeArrowheads="1"/>
          </p:cNvSpPr>
          <p:nvPr/>
        </p:nvSpPr>
        <p:spPr bwMode="auto">
          <a:xfrm>
            <a:off x="8305800" y="242888"/>
            <a:ext cx="2286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a:latin typeface="Times New Roman" panose="02020603050405020304" pitchFamily="18" charset="0"/>
            </a:endParaRPr>
          </a:p>
        </p:txBody>
      </p:sp>
      <p:sp>
        <p:nvSpPr>
          <p:cNvPr id="43020" name="AutoShape 12"/>
          <p:cNvSpPr>
            <a:spLocks noChangeArrowheads="1"/>
          </p:cNvSpPr>
          <p:nvPr/>
        </p:nvSpPr>
        <p:spPr bwMode="auto">
          <a:xfrm>
            <a:off x="762000" y="533400"/>
            <a:ext cx="7010400" cy="1219200"/>
          </a:xfrm>
          <a:prstGeom prst="horizontalScroll">
            <a:avLst>
              <a:gd name="adj" fmla="val 125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altLang="en-US" sz="4000" b="1">
                <a:solidFill>
                  <a:srgbClr val="800000"/>
                </a:solidFill>
                <a:latin typeface="Times New Roman" panose="02020603050405020304" pitchFamily="18" charset="0"/>
              </a:rPr>
              <a:t>HƯỚNG DẪN VỀ NHÀ</a:t>
            </a:r>
          </a:p>
        </p:txBody>
      </p:sp>
    </p:spTree>
    <p:extLst>
      <p:ext uri="{BB962C8B-B14F-4D97-AF65-F5344CB8AC3E}">
        <p14:creationId xmlns:p14="http://schemas.microsoft.com/office/powerpoint/2010/main" val="194637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decel="50000" fill="hold">
                                          <p:stCondLst>
                                            <p:cond delay="0"/>
                                          </p:stCondLst>
                                        </p:cTn>
                                        <p:tgtEl>
                                          <p:spTgt spid="430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0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011"/>
                                        </p:tgtEl>
                                        <p:attrNameLst>
                                          <p:attrName>ppt_w</p:attrName>
                                        </p:attrNameLst>
                                      </p:cBhvr>
                                      <p:tavLst>
                                        <p:tav tm="0">
                                          <p:val>
                                            <p:strVal val="#ppt_w*.05"/>
                                          </p:val>
                                        </p:tav>
                                        <p:tav tm="100000">
                                          <p:val>
                                            <p:strVal val="#ppt_w"/>
                                          </p:val>
                                        </p:tav>
                                      </p:tavLst>
                                    </p:anim>
                                    <p:anim calcmode="lin" valueType="num">
                                      <p:cBhvr>
                                        <p:cTn id="10" dur="1000" fill="hold"/>
                                        <p:tgtEl>
                                          <p:spTgt spid="430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0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0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0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0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3015"/>
                                        </p:tgtEl>
                                        <p:attrNameLst>
                                          <p:attrName>style.visibility</p:attrName>
                                        </p:attrNameLst>
                                      </p:cBhvr>
                                      <p:to>
                                        <p:strVal val="visible"/>
                                      </p:to>
                                    </p:set>
                                    <p:anim calcmode="discrete" valueType="clr">
                                      <p:cBhvr override="childStyle">
                                        <p:cTn id="19" dur="80"/>
                                        <p:tgtEl>
                                          <p:spTgt spid="4301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3015"/>
                                        </p:tgtEl>
                                        <p:attrNameLst>
                                          <p:attrName>fillcolor</p:attrName>
                                        </p:attrNameLst>
                                      </p:cBhvr>
                                      <p:tavLst>
                                        <p:tav tm="0">
                                          <p:val>
                                            <p:clrVal>
                                              <a:schemeClr val="accent2"/>
                                            </p:clrVal>
                                          </p:val>
                                        </p:tav>
                                        <p:tav tm="50000">
                                          <p:val>
                                            <p:clrVal>
                                              <a:schemeClr val="hlink"/>
                                            </p:clrVal>
                                          </p:val>
                                        </p:tav>
                                      </p:tavLst>
                                    </p:anim>
                                    <p:set>
                                      <p:cBhvr>
                                        <p:cTn id="21" dur="80"/>
                                        <p:tgtEl>
                                          <p:spTgt spid="430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2806861"/>
              </p:ext>
            </p:extLst>
          </p:nvPr>
        </p:nvGraphicFramePr>
        <p:xfrm>
          <a:off x="157158" y="571504"/>
          <a:ext cx="8872538" cy="6243635"/>
        </p:xfrm>
        <a:graphic>
          <a:graphicData uri="http://schemas.openxmlformats.org/drawingml/2006/table">
            <a:tbl>
              <a:tblPr firstRow="1" bandRow="1">
                <a:tableStyleId>{5940675A-B579-460E-94D1-54222C63F5DA}</a:tableStyleId>
              </a:tblPr>
              <a:tblGrid>
                <a:gridCol w="4436269"/>
                <a:gridCol w="4436269"/>
              </a:tblGrid>
              <a:tr h="657227">
                <a:tc>
                  <a:txBody>
                    <a:bodyPr/>
                    <a:lstStyle/>
                    <a:p>
                      <a:pPr algn="ctr"/>
                      <a:r>
                        <a:rPr lang="en-US" sz="2400" smtClean="0">
                          <a:latin typeface="Times New Roman" panose="02020603050405020304" pitchFamily="18" charset="0"/>
                          <a:cs typeface="Times New Roman" panose="02020603050405020304" pitchFamily="18" charset="0"/>
                        </a:rPr>
                        <a:t>Tam giác</a:t>
                      </a:r>
                      <a:endParaRPr lang="en-US"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smtClean="0">
                          <a:latin typeface="Times New Roman" panose="02020603050405020304" pitchFamily="18" charset="0"/>
                          <a:cs typeface="Times New Roman" panose="02020603050405020304" pitchFamily="18" charset="0"/>
                        </a:rPr>
                        <a:t>Tam giác</a:t>
                      </a:r>
                      <a:r>
                        <a:rPr lang="en-US" sz="2400" baseline="0" smtClean="0">
                          <a:latin typeface="Times New Roman" panose="02020603050405020304" pitchFamily="18" charset="0"/>
                          <a:cs typeface="Times New Roman" panose="02020603050405020304" pitchFamily="18" charset="0"/>
                        </a:rPr>
                        <a:t> vuông</a:t>
                      </a:r>
                      <a:endParaRPr lang="en-US" sz="2400">
                        <a:latin typeface="Times New Roman" panose="02020603050405020304" pitchFamily="18" charset="0"/>
                        <a:cs typeface="Times New Roman" panose="02020603050405020304" pitchFamily="18" charset="0"/>
                      </a:endParaRPr>
                    </a:p>
                  </a:txBody>
                  <a:tcPr anchor="ctr"/>
                </a:tc>
              </a:tr>
              <a:tr h="1814416">
                <a:tc>
                  <a:txBody>
                    <a:bodyPr/>
                    <a:lstStyle/>
                    <a:p>
                      <a:pPr algn="ctr"/>
                      <a:endParaRPr lang="en-US" sz="2400">
                        <a:latin typeface="Times New Roman" panose="02020603050405020304" pitchFamily="18" charset="0"/>
                        <a:cs typeface="Times New Roman" panose="02020603050405020304" pitchFamily="18" charset="0"/>
                      </a:endParaRPr>
                    </a:p>
                  </a:txBody>
                  <a:tcPr anchor="ctr"/>
                </a:tc>
                <a:tc>
                  <a:txBody>
                    <a:bodyPr/>
                    <a:lstStyle/>
                    <a:p>
                      <a:pPr algn="ctr"/>
                      <a:endParaRPr lang="en-US" sz="2400">
                        <a:latin typeface="Times New Roman" panose="02020603050405020304" pitchFamily="18" charset="0"/>
                        <a:cs typeface="Times New Roman" panose="02020603050405020304" pitchFamily="18" charset="0"/>
                      </a:endParaRPr>
                    </a:p>
                  </a:txBody>
                  <a:tcPr anchor="ctr"/>
                </a:tc>
              </a:tr>
              <a:tr h="1814416">
                <a:tc>
                  <a:txBody>
                    <a:bodyPr/>
                    <a:lstStyle/>
                    <a:p>
                      <a:pPr algn="ctr"/>
                      <a:endParaRPr lang="en-US" sz="2400">
                        <a:latin typeface="Times New Roman" panose="02020603050405020304" pitchFamily="18" charset="0"/>
                        <a:cs typeface="Times New Roman" panose="02020603050405020304" pitchFamily="18" charset="0"/>
                      </a:endParaRPr>
                    </a:p>
                  </a:txBody>
                  <a:tcPr anchor="ctr"/>
                </a:tc>
                <a:tc>
                  <a:txBody>
                    <a:bodyPr/>
                    <a:lstStyle/>
                    <a:p>
                      <a:pPr algn="ctr"/>
                      <a:endParaRPr lang="en-US" sz="2400">
                        <a:latin typeface="Times New Roman" panose="02020603050405020304" pitchFamily="18" charset="0"/>
                        <a:cs typeface="Times New Roman" panose="02020603050405020304" pitchFamily="18" charset="0"/>
                      </a:endParaRPr>
                    </a:p>
                  </a:txBody>
                  <a:tcPr anchor="ctr"/>
                </a:tc>
              </a:tr>
              <a:tr h="1957576">
                <a:tc>
                  <a:txBody>
                    <a:bodyPr/>
                    <a:lstStyle/>
                    <a:p>
                      <a:pPr algn="ctr"/>
                      <a:endParaRPr lang="en-US" sz="2400">
                        <a:latin typeface="Times New Roman" panose="02020603050405020304" pitchFamily="18" charset="0"/>
                        <a:cs typeface="Times New Roman" panose="02020603050405020304" pitchFamily="18" charset="0"/>
                      </a:endParaRPr>
                    </a:p>
                  </a:txBody>
                  <a:tcPr anchor="ctr"/>
                </a:tc>
                <a:tc>
                  <a:txBody>
                    <a:bodyPr/>
                    <a:lstStyle/>
                    <a:p>
                      <a:pPr algn="ctr"/>
                      <a:endParaRPr lang="en-US" sz="2400">
                        <a:latin typeface="Times New Roman" panose="02020603050405020304" pitchFamily="18" charset="0"/>
                        <a:cs typeface="Times New Roman" panose="02020603050405020304" pitchFamily="18" charset="0"/>
                      </a:endParaRPr>
                    </a:p>
                  </a:txBody>
                  <a:tcPr anchor="ctr"/>
                </a:tc>
              </a:tr>
            </a:tbl>
          </a:graphicData>
        </a:graphic>
      </p:graphicFrame>
      <p:sp>
        <p:nvSpPr>
          <p:cNvPr id="5" name="Rounded Rectangle 4"/>
          <p:cNvSpPr/>
          <p:nvPr/>
        </p:nvSpPr>
        <p:spPr>
          <a:xfrm>
            <a:off x="900113" y="0"/>
            <a:ext cx="7429500" cy="5572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CÁC TRƯỜNG HỢP BẰNG NHAU CỦA TAM GIÁC</a:t>
            </a: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336420" y="1260773"/>
            <a:ext cx="4034232" cy="1745839"/>
            <a:chOff x="336420" y="1260772"/>
            <a:chExt cx="4034232" cy="1745838"/>
          </a:xfrm>
        </p:grpSpPr>
        <p:pic>
          <p:nvPicPr>
            <p:cNvPr id="6" name="Picture 5"/>
            <p:cNvPicPr>
              <a:picLocks noChangeAspect="1"/>
            </p:cNvPicPr>
            <p:nvPr/>
          </p:nvPicPr>
          <p:blipFill>
            <a:blip r:embed="rId2"/>
            <a:stretch>
              <a:fillRect/>
            </a:stretch>
          </p:blipFill>
          <p:spPr>
            <a:xfrm>
              <a:off x="336420" y="1260772"/>
              <a:ext cx="1927485" cy="1393217"/>
            </a:xfrm>
            <a:prstGeom prst="rect">
              <a:avLst/>
            </a:prstGeom>
          </p:spPr>
        </p:pic>
        <p:pic>
          <p:nvPicPr>
            <p:cNvPr id="7" name="Picture 6"/>
            <p:cNvPicPr>
              <a:picLocks noChangeAspect="1"/>
            </p:cNvPicPr>
            <p:nvPr/>
          </p:nvPicPr>
          <p:blipFill>
            <a:blip r:embed="rId2"/>
            <a:stretch>
              <a:fillRect/>
            </a:stretch>
          </p:blipFill>
          <p:spPr>
            <a:xfrm>
              <a:off x="2443167" y="1260772"/>
              <a:ext cx="1927485" cy="1393217"/>
            </a:xfrm>
            <a:prstGeom prst="rect">
              <a:avLst/>
            </a:prstGeom>
          </p:spPr>
        </p:pic>
        <p:sp>
          <p:nvSpPr>
            <p:cNvPr id="23" name="TextBox 22"/>
            <p:cNvSpPr txBox="1"/>
            <p:nvPr/>
          </p:nvSpPr>
          <p:spPr>
            <a:xfrm>
              <a:off x="1439752" y="2544945"/>
              <a:ext cx="1510417"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(c.c.c)</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336420" y="3127229"/>
            <a:ext cx="4034232" cy="1683136"/>
            <a:chOff x="336420" y="3127229"/>
            <a:chExt cx="4034232" cy="1683136"/>
          </a:xfrm>
        </p:grpSpPr>
        <p:pic>
          <p:nvPicPr>
            <p:cNvPr id="8" name="Picture 7"/>
            <p:cNvPicPr>
              <a:picLocks noChangeAspect="1"/>
            </p:cNvPicPr>
            <p:nvPr/>
          </p:nvPicPr>
          <p:blipFill>
            <a:blip r:embed="rId3"/>
            <a:stretch>
              <a:fillRect/>
            </a:stretch>
          </p:blipFill>
          <p:spPr>
            <a:xfrm>
              <a:off x="336420" y="3127230"/>
              <a:ext cx="1927485" cy="1260747"/>
            </a:xfrm>
            <a:prstGeom prst="rect">
              <a:avLst/>
            </a:prstGeom>
          </p:spPr>
        </p:pic>
        <p:pic>
          <p:nvPicPr>
            <p:cNvPr id="9" name="Picture 8"/>
            <p:cNvPicPr>
              <a:picLocks noChangeAspect="1"/>
            </p:cNvPicPr>
            <p:nvPr/>
          </p:nvPicPr>
          <p:blipFill>
            <a:blip r:embed="rId3"/>
            <a:stretch>
              <a:fillRect/>
            </a:stretch>
          </p:blipFill>
          <p:spPr>
            <a:xfrm>
              <a:off x="2443167" y="3127229"/>
              <a:ext cx="1927485" cy="1260747"/>
            </a:xfrm>
            <a:prstGeom prst="rect">
              <a:avLst/>
            </a:prstGeom>
          </p:spPr>
        </p:pic>
        <p:sp>
          <p:nvSpPr>
            <p:cNvPr id="24" name="TextBox 23"/>
            <p:cNvSpPr txBox="1"/>
            <p:nvPr/>
          </p:nvSpPr>
          <p:spPr>
            <a:xfrm>
              <a:off x="1508695" y="4348700"/>
              <a:ext cx="1510417"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(c.g.c)</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336421" y="4961231"/>
            <a:ext cx="4034233" cy="1656583"/>
            <a:chOff x="336419" y="4961231"/>
            <a:chExt cx="4034233" cy="1656582"/>
          </a:xfrm>
        </p:grpSpPr>
        <p:pic>
          <p:nvPicPr>
            <p:cNvPr id="10" name="Picture 9"/>
            <p:cNvPicPr>
              <a:picLocks noChangeAspect="1"/>
            </p:cNvPicPr>
            <p:nvPr/>
          </p:nvPicPr>
          <p:blipFill>
            <a:blip r:embed="rId4"/>
            <a:stretch>
              <a:fillRect/>
            </a:stretch>
          </p:blipFill>
          <p:spPr>
            <a:xfrm>
              <a:off x="336419" y="4961231"/>
              <a:ext cx="1927485" cy="1489144"/>
            </a:xfrm>
            <a:prstGeom prst="rect">
              <a:avLst/>
            </a:prstGeom>
          </p:spPr>
        </p:pic>
        <p:pic>
          <p:nvPicPr>
            <p:cNvPr id="11" name="Picture 10"/>
            <p:cNvPicPr>
              <a:picLocks noChangeAspect="1"/>
            </p:cNvPicPr>
            <p:nvPr/>
          </p:nvPicPr>
          <p:blipFill>
            <a:blip r:embed="rId4"/>
            <a:stretch>
              <a:fillRect/>
            </a:stretch>
          </p:blipFill>
          <p:spPr>
            <a:xfrm>
              <a:off x="2443167" y="4961231"/>
              <a:ext cx="1927485" cy="1489144"/>
            </a:xfrm>
            <a:prstGeom prst="rect">
              <a:avLst/>
            </a:prstGeom>
          </p:spPr>
        </p:pic>
        <p:sp>
          <p:nvSpPr>
            <p:cNvPr id="25" name="TextBox 24"/>
            <p:cNvSpPr txBox="1"/>
            <p:nvPr/>
          </p:nvSpPr>
          <p:spPr>
            <a:xfrm>
              <a:off x="1500856" y="6156148"/>
              <a:ext cx="1510417"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(g.c.g)</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4638253" y="1384106"/>
            <a:ext cx="4377733" cy="1556241"/>
            <a:chOff x="4638251" y="1384105"/>
            <a:chExt cx="4377733" cy="1556241"/>
          </a:xfrm>
        </p:grpSpPr>
        <p:pic>
          <p:nvPicPr>
            <p:cNvPr id="15" name="Picture 14"/>
            <p:cNvPicPr>
              <a:picLocks noChangeAspect="1"/>
            </p:cNvPicPr>
            <p:nvPr/>
          </p:nvPicPr>
          <p:blipFill>
            <a:blip r:embed="rId5"/>
            <a:stretch>
              <a:fillRect/>
            </a:stretch>
          </p:blipFill>
          <p:spPr>
            <a:xfrm>
              <a:off x="4904457" y="1384105"/>
              <a:ext cx="2005133" cy="1146549"/>
            </a:xfrm>
            <a:prstGeom prst="rect">
              <a:avLst/>
            </a:prstGeom>
          </p:spPr>
        </p:pic>
        <p:pic>
          <p:nvPicPr>
            <p:cNvPr id="16" name="Picture 15"/>
            <p:cNvPicPr>
              <a:picLocks noChangeAspect="1"/>
            </p:cNvPicPr>
            <p:nvPr/>
          </p:nvPicPr>
          <p:blipFill>
            <a:blip r:embed="rId5"/>
            <a:stretch>
              <a:fillRect/>
            </a:stretch>
          </p:blipFill>
          <p:spPr>
            <a:xfrm>
              <a:off x="6873014" y="1398396"/>
              <a:ext cx="2005133" cy="1146549"/>
            </a:xfrm>
            <a:prstGeom prst="rect">
              <a:avLst/>
            </a:prstGeom>
          </p:spPr>
        </p:pic>
        <p:sp>
          <p:nvSpPr>
            <p:cNvPr id="26" name="TextBox 25"/>
            <p:cNvSpPr txBox="1"/>
            <p:nvPr/>
          </p:nvSpPr>
          <p:spPr>
            <a:xfrm>
              <a:off x="4638251" y="2478681"/>
              <a:ext cx="4377733"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(cạnh huyền – cạnh góc vuông)</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6" name="Group 35"/>
          <p:cNvGrpSpPr/>
          <p:nvPr/>
        </p:nvGrpSpPr>
        <p:grpSpPr>
          <a:xfrm>
            <a:off x="6748032" y="4920528"/>
            <a:ext cx="2166693" cy="1897344"/>
            <a:chOff x="6748030" y="4920528"/>
            <a:chExt cx="2166693" cy="1897344"/>
          </a:xfrm>
        </p:grpSpPr>
        <p:pic>
          <p:nvPicPr>
            <p:cNvPr id="19" name="Picture 18"/>
            <p:cNvPicPr>
              <a:picLocks noChangeAspect="1"/>
            </p:cNvPicPr>
            <p:nvPr/>
          </p:nvPicPr>
          <p:blipFill>
            <a:blip r:embed="rId6"/>
            <a:stretch>
              <a:fillRect/>
            </a:stretch>
          </p:blipFill>
          <p:spPr>
            <a:xfrm>
              <a:off x="6748030" y="4935425"/>
              <a:ext cx="1164713" cy="1680996"/>
            </a:xfrm>
            <a:prstGeom prst="rect">
              <a:avLst/>
            </a:prstGeom>
          </p:spPr>
        </p:pic>
        <p:pic>
          <p:nvPicPr>
            <p:cNvPr id="20" name="Picture 19"/>
            <p:cNvPicPr>
              <a:picLocks noChangeAspect="1"/>
            </p:cNvPicPr>
            <p:nvPr/>
          </p:nvPicPr>
          <p:blipFill>
            <a:blip r:embed="rId6"/>
            <a:stretch>
              <a:fillRect/>
            </a:stretch>
          </p:blipFill>
          <p:spPr>
            <a:xfrm>
              <a:off x="7750010" y="4920528"/>
              <a:ext cx="1164713" cy="1680996"/>
            </a:xfrm>
            <a:prstGeom prst="rect">
              <a:avLst/>
            </a:prstGeom>
          </p:spPr>
        </p:pic>
        <p:sp>
          <p:nvSpPr>
            <p:cNvPr id="27" name="TextBox 26"/>
            <p:cNvSpPr txBox="1"/>
            <p:nvPr/>
          </p:nvSpPr>
          <p:spPr>
            <a:xfrm>
              <a:off x="7131456" y="6356207"/>
              <a:ext cx="1488248"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(c.h– g.n)</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4867881" y="3343255"/>
            <a:ext cx="4046842" cy="1477808"/>
            <a:chOff x="4867881" y="3343255"/>
            <a:chExt cx="4046842" cy="1477808"/>
          </a:xfrm>
        </p:grpSpPr>
        <p:pic>
          <p:nvPicPr>
            <p:cNvPr id="17" name="Picture 16"/>
            <p:cNvPicPr>
              <a:picLocks noChangeAspect="1"/>
            </p:cNvPicPr>
            <p:nvPr/>
          </p:nvPicPr>
          <p:blipFill>
            <a:blip r:embed="rId7"/>
            <a:stretch>
              <a:fillRect/>
            </a:stretch>
          </p:blipFill>
          <p:spPr>
            <a:xfrm>
              <a:off x="4867881" y="3343255"/>
              <a:ext cx="2005133" cy="1023215"/>
            </a:xfrm>
            <a:prstGeom prst="rect">
              <a:avLst/>
            </a:prstGeom>
          </p:spPr>
        </p:pic>
        <p:pic>
          <p:nvPicPr>
            <p:cNvPr id="18" name="Picture 17"/>
            <p:cNvPicPr>
              <a:picLocks noChangeAspect="1"/>
            </p:cNvPicPr>
            <p:nvPr/>
          </p:nvPicPr>
          <p:blipFill>
            <a:blip r:embed="rId7"/>
            <a:stretch>
              <a:fillRect/>
            </a:stretch>
          </p:blipFill>
          <p:spPr>
            <a:xfrm>
              <a:off x="6909590" y="3371837"/>
              <a:ext cx="2005133" cy="1023215"/>
            </a:xfrm>
            <a:prstGeom prst="rect">
              <a:avLst/>
            </a:prstGeom>
          </p:spPr>
        </p:pic>
        <p:sp>
          <p:nvSpPr>
            <p:cNvPr id="28" name="TextBox 27"/>
            <p:cNvSpPr txBox="1"/>
            <p:nvPr/>
          </p:nvSpPr>
          <p:spPr>
            <a:xfrm>
              <a:off x="6100009" y="4359398"/>
              <a:ext cx="1510417"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(c.g.c)</a:t>
              </a:r>
              <a:endParaRPr lang="en-US" sz="2400" b="1">
                <a:solidFill>
                  <a:prstClr val="black"/>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4672664" y="4826531"/>
            <a:ext cx="1878206" cy="1911580"/>
            <a:chOff x="4672664" y="4826531"/>
            <a:chExt cx="1878206" cy="1911580"/>
          </a:xfrm>
        </p:grpSpPr>
        <p:pic>
          <p:nvPicPr>
            <p:cNvPr id="21" name="Picture 20"/>
            <p:cNvPicPr>
              <a:picLocks noChangeAspect="1"/>
            </p:cNvPicPr>
            <p:nvPr/>
          </p:nvPicPr>
          <p:blipFill>
            <a:blip r:embed="rId8"/>
            <a:stretch>
              <a:fillRect/>
            </a:stretch>
          </p:blipFill>
          <p:spPr>
            <a:xfrm>
              <a:off x="4685959" y="4845536"/>
              <a:ext cx="1004850" cy="1680996"/>
            </a:xfrm>
            <a:prstGeom prst="rect">
              <a:avLst/>
            </a:prstGeom>
          </p:spPr>
        </p:pic>
        <p:pic>
          <p:nvPicPr>
            <p:cNvPr id="22" name="Picture 21"/>
            <p:cNvPicPr>
              <a:picLocks noChangeAspect="1"/>
            </p:cNvPicPr>
            <p:nvPr/>
          </p:nvPicPr>
          <p:blipFill>
            <a:blip r:embed="rId8"/>
            <a:stretch>
              <a:fillRect/>
            </a:stretch>
          </p:blipFill>
          <p:spPr>
            <a:xfrm>
              <a:off x="5546020" y="4826531"/>
              <a:ext cx="1004850" cy="1680996"/>
            </a:xfrm>
            <a:prstGeom prst="rect">
              <a:avLst/>
            </a:prstGeom>
          </p:spPr>
        </p:pic>
        <p:sp>
          <p:nvSpPr>
            <p:cNvPr id="29" name="TextBox 28"/>
            <p:cNvSpPr txBox="1"/>
            <p:nvPr/>
          </p:nvSpPr>
          <p:spPr>
            <a:xfrm>
              <a:off x="4672664" y="6276446"/>
              <a:ext cx="1510417" cy="461665"/>
            </a:xfrm>
            <a:prstGeom prst="rect">
              <a:avLst/>
            </a:prstGeom>
            <a:noFill/>
          </p:spPr>
          <p:txBody>
            <a:bodyPr wrap="square" rtlCol="0">
              <a:spAutoFit/>
            </a:bodyPr>
            <a:lstStyle/>
            <a:p>
              <a:pPr algn="ctr"/>
              <a:r>
                <a:rPr lang="en-US" sz="2400" b="1" smtClean="0">
                  <a:solidFill>
                    <a:prstClr val="black"/>
                  </a:solidFill>
                  <a:latin typeface="Times New Roman" panose="02020603050405020304" pitchFamily="18" charset="0"/>
                  <a:cs typeface="Times New Roman" panose="02020603050405020304" pitchFamily="18" charset="0"/>
                </a:rPr>
                <a:t>(g.c.g)</a:t>
              </a:r>
              <a:endParaRPr lang="en-US" sz="2400" b="1">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173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trò chơi khởi động phá băng - BTN HTTL An Trung"/>
          <p:cNvPicPr>
            <a:picLocks noChangeAspect="1" noChangeArrowheads="1"/>
          </p:cNvPicPr>
          <p:nvPr/>
        </p:nvPicPr>
        <p:blipFill>
          <a:blip r:embed="rId2">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333242" y="392113"/>
            <a:ext cx="6651885" cy="4508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8255" y="5139037"/>
            <a:ext cx="5698996" cy="1200329"/>
          </a:xfrm>
          <a:prstGeom prst="rect">
            <a:avLst/>
          </a:prstGeom>
          <a:noFill/>
        </p:spPr>
        <p:txBody>
          <a:bodyPr wrap="none" lIns="91440" tIns="45720" rIns="91440" bIns="45720">
            <a:spAutoFit/>
          </a:bodyPr>
          <a:lstStyle/>
          <a:p>
            <a:pPr algn="ctr"/>
            <a:r>
              <a:rPr lang="en-US" sz="7200" b="1" cap="none" spc="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KHỞI ĐỘNG</a:t>
            </a:r>
            <a:endParaRPr lang="en-US" sz="7200" b="1" cap="none" spc="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74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217715" y="5309053"/>
            <a:ext cx="6656613" cy="1548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5433281"/>
            <a:ext cx="5170714" cy="1077218"/>
          </a:xfrm>
          <a:prstGeom prst="rect">
            <a:avLst/>
          </a:prstGeom>
          <a:noFill/>
        </p:spPr>
        <p:txBody>
          <a:bodyPr wrap="square" rtlCol="0">
            <a:spAutoFit/>
          </a:bodyPr>
          <a:lstStyle/>
          <a:p>
            <a:pPr algn="ctr"/>
            <a:r>
              <a:rPr lang="en-US" sz="3200" b="1" smtClean="0">
                <a:solidFill>
                  <a:srgbClr val="FF0000"/>
                </a:solidFill>
                <a:latin typeface="UVN Chim Bien Nang" panose="0209080305050A020404" pitchFamily="18" charset="0"/>
              </a:rPr>
              <a:t>GIAI THOẠI </a:t>
            </a:r>
          </a:p>
          <a:p>
            <a:pPr algn="ctr"/>
            <a:r>
              <a:rPr lang="en-US" sz="3200" b="1" smtClean="0">
                <a:solidFill>
                  <a:srgbClr val="FF0000"/>
                </a:solidFill>
                <a:latin typeface="UVN Chim Bien Nang" panose="0209080305050A020404" pitchFamily="18" charset="0"/>
              </a:rPr>
              <a:t>HAI BÀ TRƯNG</a:t>
            </a: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700" y="3870011"/>
            <a:ext cx="105814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nút exit gam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5625" r="93906"/>
                    </a14:imgEffect>
                  </a14:imgLayer>
                </a14:imgProps>
              </a:ext>
              <a:ext uri="{28A0092B-C50C-407E-A947-70E740481C1C}">
                <a14:useLocalDpi xmlns:a14="http://schemas.microsoft.com/office/drawing/2010/main" val="0"/>
              </a:ext>
            </a:extLst>
          </a:blip>
          <a:srcRect t="34424" b="35041"/>
          <a:stretch/>
        </p:blipFill>
        <p:spPr bwMode="auto">
          <a:xfrm>
            <a:off x="38102" y="4574205"/>
            <a:ext cx="1567544" cy="7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0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8573" y="551545"/>
            <a:ext cx="6531429"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GIỚI THIỆU – LUẬT CHƠI</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63600" y="2242457"/>
            <a:ext cx="7551738" cy="1938992"/>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Có 6 câu hỏi. Vượt qua mỗi câu hỏi em sẽ đánh đuổi được một tên địch.</a:t>
            </a:r>
          </a:p>
          <a:p>
            <a:pPr algn="just"/>
            <a:r>
              <a:rPr lang="en-US" sz="2400" smtClean="0">
                <a:latin typeface="Times New Roman" panose="02020603050405020304" pitchFamily="18" charset="0"/>
                <a:cs typeface="Times New Roman" panose="02020603050405020304" pitchFamily="18" charset="0"/>
              </a:rPr>
              <a:t>Hãy giúp Hai Bà Trưng đánh đuổi quân lính Đông Hán ra khỏi nước ta.</a:t>
            </a:r>
          </a:p>
          <a:p>
            <a:pPr algn="just"/>
            <a:r>
              <a:rPr lang="en-US" sz="2400" smtClean="0">
                <a:latin typeface="Times New Roman" panose="02020603050405020304" pitchFamily="18" charset="0"/>
                <a:cs typeface="Times New Roman" panose="02020603050405020304" pitchFamily="18" charset="0"/>
              </a:rPr>
              <a:t>Chúc các em thành công! </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2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62000">
              <a:schemeClr val="accent1">
                <a:lumMod val="45000"/>
                <a:lumOff val="55000"/>
              </a:schemeClr>
            </a:gs>
            <a:gs pos="83000">
              <a:srgbClr val="00B050">
                <a:alpha val="54000"/>
              </a:srgbClr>
            </a:gs>
            <a:gs pos="97000">
              <a:schemeClr val="accent2">
                <a:lumMod val="75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clrChange>
              <a:clrFrom>
                <a:srgbClr val="FFFFD1"/>
              </a:clrFrom>
              <a:clrTo>
                <a:srgbClr val="FFFFD1">
                  <a:alpha val="0"/>
                </a:srgbClr>
              </a:clrTo>
            </a:clrChange>
            <a:extLst>
              <a:ext uri="{BEBA8EAE-BF5A-486C-A8C5-ECC9F3942E4B}">
                <a14:imgProps xmlns:a14="http://schemas.microsoft.com/office/drawing/2010/main">
                  <a14:imgLayer r:embed="rId5">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5053790" y="1789072"/>
            <a:ext cx="1996721" cy="1745741"/>
          </a:xfrm>
          <a:prstGeom prst="rect">
            <a:avLst/>
          </a:prstGeom>
        </p:spPr>
      </p:pic>
      <p:pic>
        <p:nvPicPr>
          <p:cNvPr id="6" name="Picture 5">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622624" y="1249725"/>
            <a:ext cx="2460010" cy="2179275"/>
          </a:xfrm>
          <a:prstGeom prst="rect">
            <a:avLst/>
          </a:prstGeom>
        </p:spPr>
      </p:pic>
      <p:pic>
        <p:nvPicPr>
          <p:cNvPr id="17"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9082634" y="901191"/>
            <a:ext cx="1933462" cy="1438172"/>
          </a:xfrm>
          <a:prstGeom prst="rect">
            <a:avLst/>
          </a:prstGeom>
        </p:spPr>
      </p:pic>
      <p:pic>
        <p:nvPicPr>
          <p:cNvPr id="35" name="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3359" y="3457927"/>
            <a:ext cx="1371719" cy="1713124"/>
          </a:xfrm>
          <a:prstGeom prst="rect">
            <a:avLst/>
          </a:prstGeom>
        </p:spPr>
      </p:pic>
      <p:pic>
        <p:nvPicPr>
          <p:cNvPr id="36" name="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9969" y="5053264"/>
            <a:ext cx="1371719" cy="1719221"/>
          </a:xfrm>
          <a:prstGeom prst="rect">
            <a:avLst/>
          </a:prstGeom>
        </p:spPr>
      </p:pic>
      <p:pic>
        <p:nvPicPr>
          <p:cNvPr id="38" name="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9907" y="4785847"/>
            <a:ext cx="1371719" cy="1713124"/>
          </a:xfrm>
          <a:prstGeom prst="rect">
            <a:avLst/>
          </a:prstGeom>
        </p:spPr>
      </p:pic>
      <p:pic>
        <p:nvPicPr>
          <p:cNvPr id="39" name="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2467" y="3072723"/>
            <a:ext cx="1371719" cy="1713124"/>
          </a:xfrm>
          <a:prstGeom prst="rect">
            <a:avLst/>
          </a:prstGeom>
        </p:spPr>
      </p:pic>
      <p:pic>
        <p:nvPicPr>
          <p:cNvPr id="43"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9428914" y="2342993"/>
            <a:ext cx="1933462" cy="1438172"/>
          </a:xfrm>
          <a:prstGeom prst="rect">
            <a:avLst/>
          </a:prstGeom>
        </p:spPr>
      </p:pic>
      <p:pic>
        <p:nvPicPr>
          <p:cNvPr id="44"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0049365" y="897562"/>
            <a:ext cx="1933462" cy="1438172"/>
          </a:xfrm>
          <a:prstGeom prst="rect">
            <a:avLst/>
          </a:prstGeom>
        </p:spPr>
      </p:pic>
      <p:pic>
        <p:nvPicPr>
          <p:cNvPr id="45"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9775194" y="2505723"/>
            <a:ext cx="1933462" cy="1438172"/>
          </a:xfrm>
          <a:prstGeom prst="rect">
            <a:avLst/>
          </a:prstGeom>
        </p:spPr>
      </p:pic>
      <p:pic>
        <p:nvPicPr>
          <p:cNvPr id="46"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9144000" y="986187"/>
            <a:ext cx="1933462" cy="1438172"/>
          </a:xfrm>
          <a:prstGeom prst="rect">
            <a:avLst/>
          </a:prstGeom>
        </p:spPr>
      </p:pic>
      <p:pic>
        <p:nvPicPr>
          <p:cNvPr id="47" name="Voi1"/>
          <p:cNvPicPr>
            <a:picLocks noChangeAspect="1"/>
          </p:cNvPicPr>
          <p:nvPr/>
        </p:nvPicPr>
        <p:blipFill>
          <a:blip r:embed="rId9">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0014543" y="3480383"/>
            <a:ext cx="1933462" cy="1438172"/>
          </a:xfrm>
          <a:prstGeom prst="rect">
            <a:avLst/>
          </a:prstGeom>
        </p:spPr>
      </p:pic>
      <p:pic>
        <p:nvPicPr>
          <p:cNvPr id="5126" name="Picture 6" descr="Kết quả hình ảnh cho cảm ơn 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580" y="127194"/>
            <a:ext cx="8006372" cy="1921531"/>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6" action="ppaction://hlinksldjump"/>
          </p:cNvPr>
          <p:cNvSpPr/>
          <p:nvPr/>
        </p:nvSpPr>
        <p:spPr>
          <a:xfrm>
            <a:off x="6337710" y="4444520"/>
            <a:ext cx="1079090" cy="41608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Câu 1</a:t>
            </a:r>
            <a:endParaRPr lang="vi-VN"/>
          </a:p>
        </p:txBody>
      </p:sp>
      <p:sp>
        <p:nvSpPr>
          <p:cNvPr id="53" name="Hexagon 52">
            <a:hlinkClick r:id="rId17" action="ppaction://hlinksldjump"/>
          </p:cNvPr>
          <p:cNvSpPr/>
          <p:nvPr/>
        </p:nvSpPr>
        <p:spPr>
          <a:xfrm>
            <a:off x="7510419" y="4447596"/>
            <a:ext cx="1079090" cy="41608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Câu 2</a:t>
            </a:r>
            <a:endParaRPr lang="vi-VN"/>
          </a:p>
        </p:txBody>
      </p:sp>
      <p:sp>
        <p:nvSpPr>
          <p:cNvPr id="54" name="Hexagon 53">
            <a:hlinkClick r:id="rId18" action="ppaction://hlinksldjump"/>
          </p:cNvPr>
          <p:cNvSpPr/>
          <p:nvPr/>
        </p:nvSpPr>
        <p:spPr>
          <a:xfrm>
            <a:off x="6305716" y="5090876"/>
            <a:ext cx="1079090" cy="41608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Câu 3</a:t>
            </a:r>
            <a:endParaRPr lang="vi-VN"/>
          </a:p>
        </p:txBody>
      </p:sp>
      <p:sp>
        <p:nvSpPr>
          <p:cNvPr id="55" name="Hexagon 54">
            <a:hlinkClick r:id="rId19" action="ppaction://hlinksldjump"/>
          </p:cNvPr>
          <p:cNvSpPr/>
          <p:nvPr/>
        </p:nvSpPr>
        <p:spPr>
          <a:xfrm>
            <a:off x="7478425" y="5093952"/>
            <a:ext cx="1079090" cy="41608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Câu 4</a:t>
            </a:r>
            <a:endParaRPr lang="vi-VN"/>
          </a:p>
        </p:txBody>
      </p:sp>
      <p:sp>
        <p:nvSpPr>
          <p:cNvPr id="56" name="Hexagon 55">
            <a:hlinkClick r:id="rId20" action="ppaction://hlinksldjump"/>
          </p:cNvPr>
          <p:cNvSpPr/>
          <p:nvPr/>
        </p:nvSpPr>
        <p:spPr>
          <a:xfrm>
            <a:off x="6317566" y="5744452"/>
            <a:ext cx="1079090" cy="41608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Câu</a:t>
            </a:r>
            <a:r>
              <a:rPr lang="en-US" dirty="0" smtClean="0"/>
              <a:t> 5</a:t>
            </a:r>
            <a:endParaRPr lang="vi-VN" dirty="0"/>
          </a:p>
        </p:txBody>
      </p:sp>
      <p:pic>
        <p:nvPicPr>
          <p:cNvPr id="29" name="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200" y="3147485"/>
            <a:ext cx="1371719" cy="1713124"/>
          </a:xfrm>
          <a:prstGeom prst="rect">
            <a:avLst/>
          </a:prstGeom>
        </p:spPr>
      </p:pic>
    </p:spTree>
    <p:extLst>
      <p:ext uri="{BB962C8B-B14F-4D97-AF65-F5344CB8AC3E}">
        <p14:creationId xmlns:p14="http://schemas.microsoft.com/office/powerpoint/2010/main" val="38956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1.94444E-6 1.48148E-6 L -0.86945 0.22523 " pathEditMode="relative" rAng="0" ptsTypes="AA">
                                      <p:cBhvr>
                                        <p:cTn id="17" dur="2000" fill="hold"/>
                                        <p:tgtEl>
                                          <p:spTgt spid="47"/>
                                        </p:tgtEl>
                                        <p:attrNameLst>
                                          <p:attrName>ppt_x</p:attrName>
                                          <p:attrName>ppt_y</p:attrName>
                                        </p:attrNameLst>
                                      </p:cBhvr>
                                      <p:rCtr x="-43472" y="11250"/>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7"/>
                                        </p:tgtEl>
                                        <p:attrNameLst>
                                          <p:attrName>ppt_w</p:attrName>
                                        </p:attrNameLst>
                                      </p:cBhvr>
                                      <p:tavLst>
                                        <p:tav tm="0">
                                          <p:val>
                                            <p:strVal val="ppt_w"/>
                                          </p:val>
                                        </p:tav>
                                        <p:tav tm="100000">
                                          <p:val>
                                            <p:fltVal val="0"/>
                                          </p:val>
                                        </p:tav>
                                      </p:tavLst>
                                    </p:anim>
                                    <p:anim calcmode="lin" valueType="num">
                                      <p:cBhvr>
                                        <p:cTn id="21" dur="500"/>
                                        <p:tgtEl>
                                          <p:spTgt spid="47"/>
                                        </p:tgtEl>
                                        <p:attrNameLst>
                                          <p:attrName>ppt_h</p:attrName>
                                        </p:attrNameLst>
                                      </p:cBhvr>
                                      <p:tavLst>
                                        <p:tav tm="0">
                                          <p:val>
                                            <p:strVal val="ppt_h"/>
                                          </p:val>
                                        </p:tav>
                                        <p:tav tm="100000">
                                          <p:val>
                                            <p:fltVal val="0"/>
                                          </p:val>
                                        </p:tav>
                                      </p:tavLst>
                                    </p:anim>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1.66667E-6 -2.59259E-6 L -0.40972 0.4176 " pathEditMode="relative" rAng="0" ptsTypes="AA">
                                      <p:cBhvr>
                                        <p:cTn id="28" dur="2000" fill="hold"/>
                                        <p:tgtEl>
                                          <p:spTgt spid="17"/>
                                        </p:tgtEl>
                                        <p:attrNameLst>
                                          <p:attrName>ppt_x</p:attrName>
                                          <p:attrName>ppt_y</p:attrName>
                                        </p:attrNameLst>
                                      </p:cBhvr>
                                      <p:rCtr x="-20486" y="20880"/>
                                    </p:animMotion>
                                  </p:childTnLst>
                                  <p:subTnLst>
                                    <p:audio>
                                      <p:cMediaNode>
                                        <p:cTn display="0" masterRel="sameClick">
                                          <p:stCondLst>
                                            <p:cond evt="begin" delay="0">
                                              <p:tn val="27"/>
                                            </p:cond>
                                          </p:stCondLst>
                                          <p:endCondLst>
                                            <p:cond evt="onStopAudio" delay="0">
                                              <p:tgtEl>
                                                <p:sldTgt/>
                                              </p:tgtEl>
                                            </p:cond>
                                          </p:endCondLst>
                                        </p:cTn>
                                        <p:tgtEl>
                                          <p:sndTgt r:embed="rId3" name="Voi.wav"/>
                                        </p:tgtEl>
                                      </p:cMediaNode>
                                    </p:audio>
                                  </p:subTnLst>
                                </p:cTn>
                              </p:par>
                            </p:childTnLst>
                          </p:cTn>
                        </p:par>
                        <p:par>
                          <p:cTn id="29" fill="hold">
                            <p:stCondLst>
                              <p:cond delay="2000"/>
                            </p:stCondLst>
                            <p:childTnLst>
                              <p:par>
                                <p:cTn id="30" presetID="62" presetClass="path" presetSubtype="0" accel="50000" decel="50000" fill="hold" nodeType="afterEffect">
                                  <p:stCondLst>
                                    <p:cond delay="0"/>
                                  </p:stCondLst>
                                  <p:childTnLst>
                                    <p:animMotion origin="layout" path="M -0.00017 4.81481E-6 L -0.09097 4.81481E-6 L -0.09097 -0.11227 L -0.18212 -0.11227 L -0.18212 -0.22431 L -0.27292 -0.22431 L -0.27292 -0.33635 L -0.36371 -0.33635 L -0.36371 -0.44838 L -0.45469 -0.44838 L -0.45469 -0.56042 L -0.54566 -0.56042 L -0.54566 -0.67223 L -0.63646 -0.67223 L -0.63646 -0.7845 " pathEditMode="relative" rAng="0" ptsTypes="AAAAAAAAAAAAAAA">
                                      <p:cBhvr>
                                        <p:cTn id="31" dur="1000" fill="hold"/>
                                        <p:tgtEl>
                                          <p:spTgt spid="35"/>
                                        </p:tgtEl>
                                        <p:attrNameLst>
                                          <p:attrName>ppt_x</p:attrName>
                                          <p:attrName>ppt_y</p:attrName>
                                        </p:attrNameLst>
                                      </p:cBhvr>
                                      <p:rCtr x="-31806" y="-39236"/>
                                    </p:animMotion>
                                  </p:childTnLst>
                                </p:cTn>
                              </p:par>
                            </p:childTnLst>
                          </p:cTn>
                        </p:par>
                        <p:par>
                          <p:cTn id="32" fill="hold">
                            <p:stCondLst>
                              <p:cond delay="3000"/>
                            </p:stCondLst>
                            <p:childTnLst>
                              <p:par>
                                <p:cTn id="33" presetID="53" presetClass="exit" presetSubtype="32" fill="hold" nodeType="afterEffect">
                                  <p:stCondLst>
                                    <p:cond delay="0"/>
                                  </p:stCondLst>
                                  <p:childTnLst>
                                    <p:anim calcmode="lin" valueType="num">
                                      <p:cBhvr>
                                        <p:cTn id="34" dur="500"/>
                                        <p:tgtEl>
                                          <p:spTgt spid="17"/>
                                        </p:tgtEl>
                                        <p:attrNameLst>
                                          <p:attrName>ppt_w</p:attrName>
                                        </p:attrNameLst>
                                      </p:cBhvr>
                                      <p:tavLst>
                                        <p:tav tm="0">
                                          <p:val>
                                            <p:strVal val="ppt_w"/>
                                          </p:val>
                                        </p:tav>
                                        <p:tav tm="100000">
                                          <p:val>
                                            <p:fltVal val="0"/>
                                          </p:val>
                                        </p:tav>
                                      </p:tavLst>
                                    </p:anim>
                                    <p:anim calcmode="lin" valueType="num">
                                      <p:cBhvr>
                                        <p:cTn id="35" dur="500"/>
                                        <p:tgtEl>
                                          <p:spTgt spid="17"/>
                                        </p:tgtEl>
                                        <p:attrNameLst>
                                          <p:attrName>ppt_h</p:attrName>
                                        </p:attrNameLst>
                                      </p:cBhvr>
                                      <p:tavLst>
                                        <p:tav tm="0">
                                          <p:val>
                                            <p:strVal val="ppt_h"/>
                                          </p:val>
                                        </p:tav>
                                        <p:tav tm="100000">
                                          <p:val>
                                            <p:fltVal val="0"/>
                                          </p:val>
                                        </p:tav>
                                      </p:tavLst>
                                    </p:anim>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4.44444E-6 2.22222E-6 L -0.4349 0.43171 " pathEditMode="relative" rAng="0" ptsTypes="AA">
                                      <p:cBhvr>
                                        <p:cTn id="42" dur="2000" fill="hold"/>
                                        <p:tgtEl>
                                          <p:spTgt spid="43"/>
                                        </p:tgtEl>
                                        <p:attrNameLst>
                                          <p:attrName>ppt_x</p:attrName>
                                          <p:attrName>ppt_y</p:attrName>
                                        </p:attrNameLst>
                                      </p:cBhvr>
                                      <p:rCtr x="-21753" y="21574"/>
                                    </p:animMotion>
                                  </p:childTnLst>
                                  <p:subTnLst>
                                    <p:audio>
                                      <p:cMediaNode>
                                        <p:cTn display="0" masterRel="sameClick">
                                          <p:stCondLst>
                                            <p:cond evt="begin" delay="0">
                                              <p:tn val="41"/>
                                            </p:cond>
                                          </p:stCondLst>
                                          <p:endCondLst>
                                            <p:cond evt="onStopAudio" delay="0">
                                              <p:tgtEl>
                                                <p:sldTgt/>
                                              </p:tgtEl>
                                            </p:cond>
                                          </p:endCondLst>
                                        </p:cTn>
                                        <p:tgtEl>
                                          <p:sndTgt r:embed="rId3" name="Voi.wav"/>
                                        </p:tgtEl>
                                      </p:cMediaNode>
                                    </p:audio>
                                  </p:subTnLst>
                                </p:cTn>
                              </p:par>
                            </p:childTnLst>
                          </p:cTn>
                        </p:par>
                        <p:par>
                          <p:cTn id="43" fill="hold">
                            <p:stCondLst>
                              <p:cond delay="2000"/>
                            </p:stCondLst>
                            <p:childTnLst>
                              <p:par>
                                <p:cTn id="44" presetID="54" presetClass="path" presetSubtype="0" accel="50000" decel="50000" fill="hold" nodeType="afterEffect">
                                  <p:stCondLst>
                                    <p:cond delay="0"/>
                                  </p:stCondLst>
                                  <p:childTnLst>
                                    <p:animMotion origin="layout" path="M 2.22222E-6 -0.06783 C -0.01198 -0.04167 -0.05382 -0.01621 -0.06823 -0.01621 C -0.16077 -0.01621 -0.25573 -0.41968 -0.25573 -0.82292 C -0.25573 -0.61991 -0.3033 -0.41968 -0.34827 -0.41968 C -0.39584 -0.41968 -0.4408 -0.62269 -0.4408 -0.82292 C -0.4408 -0.72292 -0.46476 -0.61991 -0.4882 -0.61991 C -0.51198 -0.61991 -0.53577 -0.71991 -0.53577 -0.82292 C -0.53577 -0.77153 -0.54775 -0.72292 -0.55955 -0.72292 C -0.57136 -0.72292 -0.58316 -0.77454 -0.58316 -0.82292 C -0.58316 -0.79699 -0.58941 -0.77153 -0.59497 -0.77153 C -0.59809 -0.77153 -0.60695 -0.79769 -0.60695 -0.82292 C -0.60695 -0.81042 -0.61007 -0.79699 -0.6132 -0.79699 C -0.6132 -0.79977 -0.61927 -0.80949 -0.61927 -0.82292 C -0.61927 -0.81621 -0.61927 -0.81042 -0.6224 -0.81042 C -0.6224 -0.81343 -0.62552 -0.81713 -0.62552 -0.82292 C -0.62552 -0.82014 -0.62552 -0.81621 -0.62552 -0.81343 C -0.62865 -0.81343 -0.62865 -0.81621 -0.62865 -0.82014 C -0.63177 -0.82014 -0.63177 -0.81713 -0.63177 -0.81343 C -0.6349 -0.81343 -0.6349 -0.81621 -0.6349 -0.82014 " pathEditMode="relative" rAng="0" ptsTypes="AAAAAAAAAAAAAAAAAAA">
                                      <p:cBhvr>
                                        <p:cTn id="45" dur="1000" fill="hold"/>
                                        <p:tgtEl>
                                          <p:spTgt spid="36"/>
                                        </p:tgtEl>
                                        <p:attrNameLst>
                                          <p:attrName>ppt_x</p:attrName>
                                          <p:attrName>ppt_y</p:attrName>
                                        </p:attrNameLst>
                                      </p:cBhvr>
                                      <p:rCtr x="-31753" y="-35162"/>
                                    </p:animMotion>
                                  </p:childTnLst>
                                </p:cTn>
                              </p:par>
                            </p:childTnLst>
                          </p:cTn>
                        </p:par>
                        <p:par>
                          <p:cTn id="46" fill="hold">
                            <p:stCondLst>
                              <p:cond delay="3000"/>
                            </p:stCondLst>
                            <p:childTnLst>
                              <p:par>
                                <p:cTn id="47" presetID="53" presetClass="exit" presetSubtype="32" fill="hold" nodeType="afterEffect">
                                  <p:stCondLst>
                                    <p:cond delay="0"/>
                                  </p:stCondLst>
                                  <p:childTnLst>
                                    <p:anim calcmode="lin" valueType="num">
                                      <p:cBhvr>
                                        <p:cTn id="48" dur="500"/>
                                        <p:tgtEl>
                                          <p:spTgt spid="43"/>
                                        </p:tgtEl>
                                        <p:attrNameLst>
                                          <p:attrName>ppt_w</p:attrName>
                                        </p:attrNameLst>
                                      </p:cBhvr>
                                      <p:tavLst>
                                        <p:tav tm="0">
                                          <p:val>
                                            <p:strVal val="ppt_w"/>
                                          </p:val>
                                        </p:tav>
                                        <p:tav tm="100000">
                                          <p:val>
                                            <p:fltVal val="0"/>
                                          </p:val>
                                        </p:tav>
                                      </p:tavLst>
                                    </p:anim>
                                    <p:anim calcmode="lin" valueType="num">
                                      <p:cBhvr>
                                        <p:cTn id="49" dur="500"/>
                                        <p:tgtEl>
                                          <p:spTgt spid="43"/>
                                        </p:tgtEl>
                                        <p:attrNameLst>
                                          <p:attrName>ppt_h</p:attrName>
                                        </p:attrNameLst>
                                      </p:cBhvr>
                                      <p:tavLst>
                                        <p:tav tm="0">
                                          <p:val>
                                            <p:strVal val="ppt_h"/>
                                          </p:val>
                                        </p:tav>
                                        <p:tav tm="100000">
                                          <p:val>
                                            <p:fltVal val="0"/>
                                          </p:val>
                                        </p:tav>
                                      </p:tavLst>
                                    </p:anim>
                                    <p:animEffect transition="out" filter="fade">
                                      <p:cBhvr>
                                        <p:cTn id="50" dur="500"/>
                                        <p:tgtEl>
                                          <p:spTgt spid="43"/>
                                        </p:tgtEl>
                                      </p:cBhvr>
                                    </p:animEffect>
                                    <p:set>
                                      <p:cBhvr>
                                        <p:cTn id="5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38"/>
                    </p:tgtEl>
                  </p:cond>
                </p:stCondLst>
                <p:endSync evt="end" delay="0">
                  <p:rtn val="all"/>
                </p:endSync>
                <p:childTnLst>
                  <p:par>
                    <p:cTn id="53" fill="hold">
                      <p:stCondLst>
                        <p:cond delay="0"/>
                      </p:stCondLst>
                      <p:childTnLst>
                        <p:par>
                          <p:cTn id="54" fill="hold">
                            <p:stCondLst>
                              <p:cond delay="0"/>
                            </p:stCondLst>
                            <p:childTnLst>
                              <p:par>
                                <p:cTn id="55" presetID="49" presetClass="path" presetSubtype="0" accel="50000" decel="50000" fill="hold" nodeType="clickEffect">
                                  <p:stCondLst>
                                    <p:cond delay="0"/>
                                  </p:stCondLst>
                                  <p:childTnLst>
                                    <p:animMotion origin="layout" path="M 3.61111E-6 1.11111E-6 L -0.68091 0.37847 " pathEditMode="relative" rAng="0" ptsTypes="AA">
                                      <p:cBhvr>
                                        <p:cTn id="56" dur="2000" fill="hold"/>
                                        <p:tgtEl>
                                          <p:spTgt spid="45"/>
                                        </p:tgtEl>
                                        <p:attrNameLst>
                                          <p:attrName>ppt_x</p:attrName>
                                          <p:attrName>ppt_y</p:attrName>
                                        </p:attrNameLst>
                                      </p:cBhvr>
                                      <p:rCtr x="-34045" y="18912"/>
                                    </p:animMotion>
                                  </p:childTnLst>
                                  <p:subTnLst>
                                    <p:audio>
                                      <p:cMediaNode>
                                        <p:cTn display="0" masterRel="sameClick">
                                          <p:stCondLst>
                                            <p:cond evt="begin" delay="0">
                                              <p:tn val="55"/>
                                            </p:cond>
                                          </p:stCondLst>
                                          <p:endCondLst>
                                            <p:cond evt="onStopAudio" delay="0">
                                              <p:tgtEl>
                                                <p:sldTgt/>
                                              </p:tgtEl>
                                            </p:cond>
                                          </p:endCondLst>
                                        </p:cTn>
                                        <p:tgtEl>
                                          <p:sndTgt r:embed="rId3" name="Voi.wav"/>
                                        </p:tgtEl>
                                      </p:cMediaNode>
                                    </p:audio>
                                  </p:subTnLst>
                                </p:cTn>
                              </p:par>
                            </p:childTnLst>
                          </p:cTn>
                        </p:par>
                        <p:par>
                          <p:cTn id="57" fill="hold">
                            <p:stCondLst>
                              <p:cond delay="2000"/>
                            </p:stCondLst>
                            <p:childTnLst>
                              <p:par>
                                <p:cTn id="58" presetID="41" presetClass="path" presetSubtype="0" accel="50000" decel="50000" fill="hold" nodeType="afterEffect">
                                  <p:stCondLst>
                                    <p:cond delay="0"/>
                                  </p:stCondLst>
                                  <p:childTnLst>
                                    <p:animMotion origin="layout" path="M -0.00504 -0.07639 C -0.00851 -0.04584 -0.02066 -0.01598 -0.02483 -0.01598 C -0.05139 -0.01598 -0.07882 -0.48866 -0.07882 -0.96135 C -0.07882 -0.72338 -0.09254 -0.48866 -0.10556 -0.48866 C -0.11928 -0.48866 -0.1323 -0.72686 -0.1323 -0.96135 C -0.1323 -0.84422 -0.13907 -0.72338 -0.14601 -0.72338 C -0.15278 -0.72338 -0.15973 -0.84075 -0.15973 -0.96135 C -0.15973 -0.90093 -0.16303 -0.84422 -0.1665 -0.84422 C -0.16997 -0.84422 -0.17344 -0.9044 -0.17344 -0.96135 C -0.17344 -0.93056 -0.17518 -0.90093 -0.17674 -0.90093 C -0.17778 -0.90093 -0.18021 -0.93149 -0.18021 -0.96135 C -0.18021 -0.9463 -0.18108 -0.93056 -0.18195 -0.93056 C -0.18195 -0.92709 -0.18386 -0.94538 -0.18386 -0.96135 C -0.18386 -0.95325 -0.18386 -0.9463 -0.18473 -0.9463 C -0.18473 -0.94977 -0.18559 -0.95417 -0.18559 -0.96135 C -0.18559 -0.95764 -0.18559 -0.95325 -0.18559 -0.94977 C -0.18646 -0.94977 -0.18646 -0.95325 -0.18646 -0.95764 C -0.18733 -0.95764 -0.18733 -0.95417 -0.18733 -0.94977 C -0.1882 -0.94977 -0.1882 -0.95325 -0.1882 -0.95764 " pathEditMode="relative" rAng="0" ptsTypes="AAAAAAAAAAAAAAAAAAA">
                                      <p:cBhvr>
                                        <p:cTn id="59" dur="1000" fill="hold"/>
                                        <p:tgtEl>
                                          <p:spTgt spid="38"/>
                                        </p:tgtEl>
                                        <p:attrNameLst>
                                          <p:attrName>ppt_x</p:attrName>
                                          <p:attrName>ppt_y</p:attrName>
                                        </p:attrNameLst>
                                      </p:cBhvr>
                                      <p:rCtr x="-9167" y="-41227"/>
                                    </p:animMotion>
                                  </p:childTnLst>
                                </p:cTn>
                              </p:par>
                            </p:childTnLst>
                          </p:cTn>
                        </p:par>
                        <p:par>
                          <p:cTn id="60" fill="hold">
                            <p:stCondLst>
                              <p:cond delay="3000"/>
                            </p:stCondLst>
                            <p:childTnLst>
                              <p:par>
                                <p:cTn id="61" presetID="53" presetClass="exit" presetSubtype="32" fill="hold" nodeType="afterEffect">
                                  <p:stCondLst>
                                    <p:cond delay="0"/>
                                  </p:stCondLst>
                                  <p:childTnLst>
                                    <p:anim calcmode="lin" valueType="num">
                                      <p:cBhvr>
                                        <p:cTn id="62" dur="500"/>
                                        <p:tgtEl>
                                          <p:spTgt spid="45"/>
                                        </p:tgtEl>
                                        <p:attrNameLst>
                                          <p:attrName>ppt_w</p:attrName>
                                        </p:attrNameLst>
                                      </p:cBhvr>
                                      <p:tavLst>
                                        <p:tav tm="0">
                                          <p:val>
                                            <p:strVal val="ppt_w"/>
                                          </p:val>
                                        </p:tav>
                                        <p:tav tm="100000">
                                          <p:val>
                                            <p:fltVal val="0"/>
                                          </p:val>
                                        </p:tav>
                                      </p:tavLst>
                                    </p:anim>
                                    <p:anim calcmode="lin" valueType="num">
                                      <p:cBhvr>
                                        <p:cTn id="63" dur="500"/>
                                        <p:tgtEl>
                                          <p:spTgt spid="45"/>
                                        </p:tgtEl>
                                        <p:attrNameLst>
                                          <p:attrName>ppt_h</p:attrName>
                                        </p:attrNameLst>
                                      </p:cBhvr>
                                      <p:tavLst>
                                        <p:tav tm="0">
                                          <p:val>
                                            <p:strVal val="ppt_h"/>
                                          </p:val>
                                        </p:tav>
                                        <p:tav tm="100000">
                                          <p:val>
                                            <p:fltVal val="0"/>
                                          </p:val>
                                        </p:tav>
                                      </p:tavLst>
                                    </p:anim>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6" restart="whenNotActive" fill="hold" evtFilter="cancelBubble" nodeType="interactiveSeq">
                <p:stCondLst>
                  <p:cond evt="onClick" delay="0">
                    <p:tgtEl>
                      <p:spTgt spid="39"/>
                    </p:tgtEl>
                  </p:cond>
                </p:stCondLst>
                <p:endSync evt="end" delay="0">
                  <p:rtn val="all"/>
                </p:endSync>
                <p:childTnLst>
                  <p:par>
                    <p:cTn id="67" fill="hold">
                      <p:stCondLst>
                        <p:cond delay="0"/>
                      </p:stCondLst>
                      <p:childTnLst>
                        <p:par>
                          <p:cTn id="68" fill="hold">
                            <p:stCondLst>
                              <p:cond delay="0"/>
                            </p:stCondLst>
                            <p:childTnLst>
                              <p:par>
                                <p:cTn id="69" presetID="49" presetClass="path" presetSubtype="0" accel="50000" decel="50000" fill="hold" nodeType="clickEffect">
                                  <p:stCondLst>
                                    <p:cond delay="0"/>
                                  </p:stCondLst>
                                  <p:childTnLst>
                                    <p:animMotion origin="layout" path="M 8.33333E-7 -1.11111E-6 L -0.76424 0.39445 " pathEditMode="relative" rAng="0" ptsTypes="AA">
                                      <p:cBhvr>
                                        <p:cTn id="70" dur="2000" fill="hold"/>
                                        <p:tgtEl>
                                          <p:spTgt spid="46"/>
                                        </p:tgtEl>
                                        <p:attrNameLst>
                                          <p:attrName>ppt_x</p:attrName>
                                          <p:attrName>ppt_y</p:attrName>
                                        </p:attrNameLst>
                                      </p:cBhvr>
                                      <p:rCtr x="-38212" y="19722"/>
                                    </p:animMotion>
                                  </p:childTnLst>
                                  <p:subTnLst>
                                    <p:audio>
                                      <p:cMediaNode>
                                        <p:cTn display="0" masterRel="sameClick">
                                          <p:stCondLst>
                                            <p:cond evt="begin" delay="0">
                                              <p:tn val="69"/>
                                            </p:cond>
                                          </p:stCondLst>
                                          <p:endCondLst>
                                            <p:cond evt="onStopAudio" delay="0">
                                              <p:tgtEl>
                                                <p:sldTgt/>
                                              </p:tgtEl>
                                            </p:cond>
                                          </p:endCondLst>
                                        </p:cTn>
                                        <p:tgtEl>
                                          <p:sndTgt r:embed="rId3" name="Voi.wav"/>
                                        </p:tgtEl>
                                      </p:cMediaNode>
                                    </p:audio>
                                  </p:subTnLst>
                                </p:cTn>
                              </p:par>
                            </p:childTnLst>
                          </p:cTn>
                        </p:par>
                        <p:par>
                          <p:cTn id="71" fill="hold">
                            <p:stCondLst>
                              <p:cond delay="2000"/>
                            </p:stCondLst>
                            <p:childTnLst>
                              <p:par>
                                <p:cTn id="72" presetID="54" presetClass="path" presetSubtype="0" accel="50000" decel="50000" fill="hold" nodeType="afterEffect">
                                  <p:stCondLst>
                                    <p:cond delay="0"/>
                                  </p:stCondLst>
                                  <p:childTnLst>
                                    <p:animMotion origin="layout" path="M 1.94444E-6 -0.04144 C -0.00781 -0.02848 -0.03472 -0.01598 -0.0441 -0.01598 C -0.10365 -0.01598 -0.16493 -0.21459 -0.16493 -0.41297 C -0.16493 -0.3132 -0.19549 -0.21459 -0.22448 -0.21459 C -0.25521 -0.21459 -0.28386 -0.31459 -0.28386 -0.41297 C -0.28386 -0.36389 -0.29931 -0.3132 -0.31459 -0.3132 C -0.32986 -0.3132 -0.34514 -0.36227 -0.34514 -0.41297 C -0.34514 -0.38773 -0.35278 -0.36389 -0.36042 -0.36389 C -0.36823 -0.36389 -0.37587 -0.38912 -0.37587 -0.41297 C -0.37587 -0.40023 -0.37986 -0.38773 -0.38351 -0.38773 C -0.38542 -0.38773 -0.39115 -0.4007 -0.39115 -0.41297 C -0.39115 -0.40695 -0.39306 -0.40023 -0.39514 -0.40023 C -0.39514 -0.40162 -0.39913 -0.40648 -0.39913 -0.41297 C -0.39913 -0.40973 -0.39913 -0.40695 -0.40104 -0.40695 C -0.40104 -0.40834 -0.40313 -0.41019 -0.40313 -0.41297 C -0.40313 -0.41158 -0.40313 -0.40973 -0.40313 -0.40834 C -0.40504 -0.40834 -0.40504 -0.40973 -0.40504 -0.41158 C -0.40712 -0.41158 -0.40712 -0.41019 -0.40712 -0.40834 C -0.4092 -0.40834 -0.4092 -0.40973 -0.4092 -0.41158 " pathEditMode="relative" rAng="0" ptsTypes="AAAAAAAAAAAAAAAAAAA">
                                      <p:cBhvr>
                                        <p:cTn id="73" dur="1000" fill="hold"/>
                                        <p:tgtEl>
                                          <p:spTgt spid="39"/>
                                        </p:tgtEl>
                                        <p:attrNameLst>
                                          <p:attrName>ppt_x</p:attrName>
                                          <p:attrName>ppt_y</p:attrName>
                                        </p:attrNameLst>
                                      </p:cBhvr>
                                      <p:rCtr x="-20451" y="-17315"/>
                                    </p:animMotion>
                                  </p:childTnLst>
                                </p:cTn>
                              </p:par>
                            </p:childTnLst>
                          </p:cTn>
                        </p:par>
                        <p:par>
                          <p:cTn id="74" fill="hold">
                            <p:stCondLst>
                              <p:cond delay="3000"/>
                            </p:stCondLst>
                            <p:childTnLst>
                              <p:par>
                                <p:cTn id="75" presetID="53" presetClass="exit" presetSubtype="32" fill="hold" nodeType="afterEffect">
                                  <p:stCondLst>
                                    <p:cond delay="0"/>
                                  </p:stCondLst>
                                  <p:childTnLst>
                                    <p:anim calcmode="lin" valueType="num">
                                      <p:cBhvr>
                                        <p:cTn id="76" dur="500"/>
                                        <p:tgtEl>
                                          <p:spTgt spid="46"/>
                                        </p:tgtEl>
                                        <p:attrNameLst>
                                          <p:attrName>ppt_w</p:attrName>
                                        </p:attrNameLst>
                                      </p:cBhvr>
                                      <p:tavLst>
                                        <p:tav tm="0">
                                          <p:val>
                                            <p:strVal val="ppt_w"/>
                                          </p:val>
                                        </p:tav>
                                        <p:tav tm="100000">
                                          <p:val>
                                            <p:fltVal val="0"/>
                                          </p:val>
                                        </p:tav>
                                      </p:tavLst>
                                    </p:anim>
                                    <p:anim calcmode="lin" valueType="num">
                                      <p:cBhvr>
                                        <p:cTn id="77" dur="500"/>
                                        <p:tgtEl>
                                          <p:spTgt spid="46"/>
                                        </p:tgtEl>
                                        <p:attrNameLst>
                                          <p:attrName>ppt_h</p:attrName>
                                        </p:attrNameLst>
                                      </p:cBhvr>
                                      <p:tavLst>
                                        <p:tav tm="0">
                                          <p:val>
                                            <p:strVal val="ppt_h"/>
                                          </p:val>
                                        </p:tav>
                                        <p:tav tm="100000">
                                          <p:val>
                                            <p:fltVal val="0"/>
                                          </p:val>
                                        </p:tav>
                                      </p:tavLst>
                                    </p:anim>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5"/>
                    </p:tgtEl>
                  </p:cond>
                </p:stCondLst>
                <p:endSync evt="end" delay="0">
                  <p:rtn val="all"/>
                </p:endSync>
                <p:childTnLst>
                  <p:par>
                    <p:cTn id="81" fill="hold">
                      <p:stCondLst>
                        <p:cond delay="0"/>
                      </p:stCondLst>
                      <p:childTnLst>
                        <p:par>
                          <p:cTn id="82" fill="hold">
                            <p:stCondLst>
                              <p:cond delay="0"/>
                            </p:stCondLst>
                            <p:childTnLst>
                              <p:par>
                                <p:cTn id="83" presetID="35" presetClass="path" presetSubtype="0" accel="50000" decel="50000" fill="hold" nodeType="clickEffect">
                                  <p:stCondLst>
                                    <p:cond delay="0"/>
                                  </p:stCondLst>
                                  <p:childTnLst>
                                    <p:animMotion origin="layout" path="M 4.44444E-6 -4.44444E-6 L -0.19757 0.04769 " pathEditMode="relative" rAng="0" ptsTypes="AA">
                                      <p:cBhvr>
                                        <p:cTn id="84" dur="2000" fill="hold"/>
                                        <p:tgtEl>
                                          <p:spTgt spid="5"/>
                                        </p:tgtEl>
                                        <p:attrNameLst>
                                          <p:attrName>ppt_x</p:attrName>
                                          <p:attrName>ppt_y</p:attrName>
                                        </p:attrNameLst>
                                      </p:cBhvr>
                                      <p:rCtr x="-9878" y="2384"/>
                                    </p:animMotion>
                                  </p:childTnLst>
                                </p:cTn>
                              </p:par>
                            </p:childTnLst>
                          </p:cTn>
                        </p:par>
                        <p:par>
                          <p:cTn id="85" fill="hold">
                            <p:stCondLst>
                              <p:cond delay="2000"/>
                            </p:stCondLst>
                            <p:childTnLst>
                              <p:par>
                                <p:cTn id="86" presetID="6" presetClass="emph" presetSubtype="0" fill="hold" nodeType="afterEffect">
                                  <p:stCondLst>
                                    <p:cond delay="0"/>
                                  </p:stCondLst>
                                  <p:childTnLst>
                                    <p:animScale>
                                      <p:cBhvr>
                                        <p:cTn id="87" dur="2000" fill="hold"/>
                                        <p:tgtEl>
                                          <p:spTgt spid="5"/>
                                        </p:tgtEl>
                                      </p:cBhvr>
                                      <p:by x="150000" y="150000"/>
                                    </p:animScale>
                                  </p:childTnLst>
                                </p:cTn>
                              </p:par>
                            </p:childTnLst>
                          </p:cTn>
                        </p:par>
                        <p:par>
                          <p:cTn id="88" fill="hold">
                            <p:stCondLst>
                              <p:cond delay="4000"/>
                            </p:stCondLst>
                            <p:childTnLst>
                              <p:par>
                                <p:cTn id="89" presetID="31" presetClass="entr" presetSubtype="0" fill="hold" nodeType="afterEffect">
                                  <p:stCondLst>
                                    <p:cond delay="0"/>
                                  </p:stCondLst>
                                  <p:childTnLst>
                                    <p:set>
                                      <p:cBhvr>
                                        <p:cTn id="90" dur="1" fill="hold">
                                          <p:stCondLst>
                                            <p:cond delay="0"/>
                                          </p:stCondLst>
                                        </p:cTn>
                                        <p:tgtEl>
                                          <p:spTgt spid="5126"/>
                                        </p:tgtEl>
                                        <p:attrNameLst>
                                          <p:attrName>style.visibility</p:attrName>
                                        </p:attrNameLst>
                                      </p:cBhvr>
                                      <p:to>
                                        <p:strVal val="visible"/>
                                      </p:to>
                                    </p:set>
                                    <p:anim calcmode="lin" valueType="num">
                                      <p:cBhvr>
                                        <p:cTn id="91" dur="1000" fill="hold"/>
                                        <p:tgtEl>
                                          <p:spTgt spid="5126"/>
                                        </p:tgtEl>
                                        <p:attrNameLst>
                                          <p:attrName>ppt_w</p:attrName>
                                        </p:attrNameLst>
                                      </p:cBhvr>
                                      <p:tavLst>
                                        <p:tav tm="0">
                                          <p:val>
                                            <p:fltVal val="0"/>
                                          </p:val>
                                        </p:tav>
                                        <p:tav tm="100000">
                                          <p:val>
                                            <p:strVal val="#ppt_w"/>
                                          </p:val>
                                        </p:tav>
                                      </p:tavLst>
                                    </p:anim>
                                    <p:anim calcmode="lin" valueType="num">
                                      <p:cBhvr>
                                        <p:cTn id="92" dur="1000" fill="hold"/>
                                        <p:tgtEl>
                                          <p:spTgt spid="5126"/>
                                        </p:tgtEl>
                                        <p:attrNameLst>
                                          <p:attrName>ppt_h</p:attrName>
                                        </p:attrNameLst>
                                      </p:cBhvr>
                                      <p:tavLst>
                                        <p:tav tm="0">
                                          <p:val>
                                            <p:fltVal val="0"/>
                                          </p:val>
                                        </p:tav>
                                        <p:tav tm="100000">
                                          <p:val>
                                            <p:strVal val="#ppt_h"/>
                                          </p:val>
                                        </p:tav>
                                      </p:tavLst>
                                    </p:anim>
                                    <p:anim calcmode="lin" valueType="num">
                                      <p:cBhvr>
                                        <p:cTn id="93" dur="1000" fill="hold"/>
                                        <p:tgtEl>
                                          <p:spTgt spid="5126"/>
                                        </p:tgtEl>
                                        <p:attrNameLst>
                                          <p:attrName>style.rotation</p:attrName>
                                        </p:attrNameLst>
                                      </p:cBhvr>
                                      <p:tavLst>
                                        <p:tav tm="0">
                                          <p:val>
                                            <p:fltVal val="90"/>
                                          </p:val>
                                        </p:tav>
                                        <p:tav tm="100000">
                                          <p:val>
                                            <p:fltVal val="0"/>
                                          </p:val>
                                        </p:tav>
                                      </p:tavLst>
                                    </p:anim>
                                    <p:animEffect transition="in" filter="fade">
                                      <p:cBhvr>
                                        <p:cTn id="94" dur="1000"/>
                                        <p:tgtEl>
                                          <p:spTgt spid="5126"/>
                                        </p:tgtEl>
                                      </p:cBhvr>
                                    </p:animEffect>
                                  </p:childTnLst>
                                </p:cTn>
                              </p:par>
                            </p:childTnLst>
                          </p:cTn>
                        </p:par>
                      </p:childTnLst>
                    </p:cTn>
                  </p:par>
                </p:childTnLst>
              </p:cTn>
              <p:nextCondLst>
                <p:cond evt="onClick" delay="0">
                  <p:tgtEl>
                    <p:spTgt spid="5"/>
                  </p:tgtEl>
                </p:cond>
              </p:nextCondLst>
            </p:seq>
            <p:seq concurrent="1" nextAc="seek">
              <p:cTn id="95" restart="whenNotActive" fill="hold" evtFilter="cancelBubble" nodeType="interactiveSeq">
                <p:stCondLst>
                  <p:cond evt="onClick" delay="0">
                    <p:tgtEl>
                      <p:spTgt spid="42"/>
                    </p:tgtEl>
                  </p:cond>
                </p:stCondLst>
                <p:endSync evt="end" delay="0">
                  <p:rtn val="all"/>
                </p:endSync>
                <p:childTnLst>
                  <p:par>
                    <p:cTn id="96" fill="hold">
                      <p:stCondLst>
                        <p:cond delay="0"/>
                      </p:stCondLst>
                      <p:childTnLst>
                        <p:par>
                          <p:cTn id="97" fill="hold">
                            <p:stCondLst>
                              <p:cond delay="0"/>
                            </p:stCondLst>
                            <p:childTnLst>
                              <p:par>
                                <p:cTn id="98" presetID="14" presetClass="exit" presetSubtype="10" fill="hold" grpId="0" nodeType="clickEffect">
                                  <p:stCondLst>
                                    <p:cond delay="0"/>
                                  </p:stCondLst>
                                  <p:childTnLst>
                                    <p:animEffect transition="out" filter="randombar(horizontal)">
                                      <p:cBhvr>
                                        <p:cTn id="99" dur="500"/>
                                        <p:tgtEl>
                                          <p:spTgt spid="42"/>
                                        </p:tgtEl>
                                      </p:cBhvr>
                                    </p:animEffect>
                                    <p:set>
                                      <p:cBhvr>
                                        <p:cTn id="10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53"/>
                    </p:tgtEl>
                  </p:cond>
                </p:stCondLst>
                <p:endSync evt="end" delay="0">
                  <p:rtn val="all"/>
                </p:endSync>
                <p:childTnLst>
                  <p:par>
                    <p:cTn id="102" fill="hold">
                      <p:stCondLst>
                        <p:cond delay="0"/>
                      </p:stCondLst>
                      <p:childTnLst>
                        <p:par>
                          <p:cTn id="103" fill="hold">
                            <p:stCondLst>
                              <p:cond delay="0"/>
                            </p:stCondLst>
                            <p:childTnLst>
                              <p:par>
                                <p:cTn id="104" presetID="14" presetClass="exit" presetSubtype="10" fill="hold" grpId="0" nodeType="clickEffect">
                                  <p:stCondLst>
                                    <p:cond delay="0"/>
                                  </p:stCondLst>
                                  <p:childTnLst>
                                    <p:animEffect transition="out" filter="randombar(horizontal)">
                                      <p:cBhvr>
                                        <p:cTn id="105" dur="500"/>
                                        <p:tgtEl>
                                          <p:spTgt spid="53"/>
                                        </p:tgtEl>
                                      </p:cBhvr>
                                    </p:animEffect>
                                    <p:set>
                                      <p:cBhvr>
                                        <p:cTn id="10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07" restart="whenNotActive" fill="hold" evtFilter="cancelBubble" nodeType="interactiveSeq">
                <p:stCondLst>
                  <p:cond evt="onClick" delay="0">
                    <p:tgtEl>
                      <p:spTgt spid="54"/>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grpId="0" nodeType="clickEffect">
                                  <p:stCondLst>
                                    <p:cond delay="0"/>
                                  </p:stCondLst>
                                  <p:childTnLst>
                                    <p:animEffect transition="out" filter="randombar(horizontal)">
                                      <p:cBhvr>
                                        <p:cTn id="111" dur="500"/>
                                        <p:tgtEl>
                                          <p:spTgt spid="54"/>
                                        </p:tgtEl>
                                      </p:cBhvr>
                                    </p:animEffect>
                                    <p:set>
                                      <p:cBhvr>
                                        <p:cTn id="11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3" restart="whenNotActive" fill="hold" evtFilter="cancelBubble" nodeType="interactiveSeq">
                <p:stCondLst>
                  <p:cond evt="onClick" delay="0">
                    <p:tgtEl>
                      <p:spTgt spid="55"/>
                    </p:tgtEl>
                  </p:cond>
                </p:stCondLst>
                <p:endSync evt="end" delay="0">
                  <p:rtn val="all"/>
                </p:endSync>
                <p:childTnLst>
                  <p:par>
                    <p:cTn id="114" fill="hold">
                      <p:stCondLst>
                        <p:cond delay="0"/>
                      </p:stCondLst>
                      <p:childTnLst>
                        <p:par>
                          <p:cTn id="115" fill="hold">
                            <p:stCondLst>
                              <p:cond delay="0"/>
                            </p:stCondLst>
                            <p:childTnLst>
                              <p:par>
                                <p:cTn id="116" presetID="14" presetClass="exit" presetSubtype="10" fill="hold" grpId="0" nodeType="clickEffect">
                                  <p:stCondLst>
                                    <p:cond delay="0"/>
                                  </p:stCondLst>
                                  <p:childTnLst>
                                    <p:animEffect transition="out" filter="randombar(horizontal)">
                                      <p:cBhvr>
                                        <p:cTn id="117" dur="500"/>
                                        <p:tgtEl>
                                          <p:spTgt spid="55"/>
                                        </p:tgtEl>
                                      </p:cBhvr>
                                    </p:animEffect>
                                    <p:set>
                                      <p:cBhvr>
                                        <p:cTn id="11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9" restart="whenNotActive" fill="hold" evtFilter="cancelBubble" nodeType="interactiveSeq">
                <p:stCondLst>
                  <p:cond evt="onClick" delay="0">
                    <p:tgtEl>
                      <p:spTgt spid="56"/>
                    </p:tgtEl>
                  </p:cond>
                </p:stCondLst>
                <p:endSync evt="end" delay="0">
                  <p:rtn val="all"/>
                </p:endSync>
                <p:childTnLst>
                  <p:par>
                    <p:cTn id="120" fill="hold">
                      <p:stCondLst>
                        <p:cond delay="0"/>
                      </p:stCondLst>
                      <p:childTnLst>
                        <p:par>
                          <p:cTn id="121" fill="hold">
                            <p:stCondLst>
                              <p:cond delay="0"/>
                            </p:stCondLst>
                            <p:childTnLst>
                              <p:par>
                                <p:cTn id="122" presetID="14" presetClass="exit" presetSubtype="10" fill="hold" grpId="0" nodeType="clickEffect">
                                  <p:stCondLst>
                                    <p:cond delay="0"/>
                                  </p:stCondLst>
                                  <p:childTnLst>
                                    <p:animEffect transition="out" filter="randombar(horizontal)">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5" restart="whenNotActive" fill="hold" evtFilter="cancelBubble" nodeType="interactiveSeq">
                <p:stCondLst>
                  <p:cond evt="onClick" delay="0">
                    <p:tgtEl>
                      <p:spTgt spid="29"/>
                    </p:tgtEl>
                  </p:cond>
                </p:stCondLst>
                <p:endSync evt="end" delay="0">
                  <p:rtn val="all"/>
                </p:endSync>
                <p:childTnLst>
                  <p:par>
                    <p:cTn id="126" fill="hold">
                      <p:stCondLst>
                        <p:cond delay="0"/>
                      </p:stCondLst>
                      <p:childTnLst>
                        <p:par>
                          <p:cTn id="127" fill="hold">
                            <p:stCondLst>
                              <p:cond delay="0"/>
                            </p:stCondLst>
                            <p:childTnLst>
                              <p:par>
                                <p:cTn id="128" presetID="49" presetClass="path" presetSubtype="0" accel="50000" decel="50000" fill="hold" nodeType="clickEffect">
                                  <p:stCondLst>
                                    <p:cond delay="0"/>
                                  </p:stCondLst>
                                  <p:childTnLst>
                                    <p:animMotion origin="layout" path="M 2.5E-6 1.85185E-6 L -0.67118 0.31528 " pathEditMode="relative" rAng="0" ptsTypes="AA">
                                      <p:cBhvr>
                                        <p:cTn id="129" dur="2000" fill="hold"/>
                                        <p:tgtEl>
                                          <p:spTgt spid="44"/>
                                        </p:tgtEl>
                                        <p:attrNameLst>
                                          <p:attrName>ppt_x</p:attrName>
                                          <p:attrName>ppt_y</p:attrName>
                                        </p:attrNameLst>
                                      </p:cBhvr>
                                      <p:rCtr x="-33559" y="15764"/>
                                    </p:animMotion>
                                  </p:childTnLst>
                                  <p:subTnLst>
                                    <p:audio>
                                      <p:cMediaNode>
                                        <p:cTn display="0" masterRel="sameClick">
                                          <p:stCondLst>
                                            <p:cond evt="begin" delay="0">
                                              <p:tn val="128"/>
                                            </p:cond>
                                          </p:stCondLst>
                                          <p:endCondLst>
                                            <p:cond evt="onStopAudio" delay="0">
                                              <p:tgtEl>
                                                <p:sldTgt/>
                                              </p:tgtEl>
                                            </p:cond>
                                          </p:endCondLst>
                                        </p:cTn>
                                        <p:tgtEl>
                                          <p:sndTgt r:embed="rId3" name="Voi.wav"/>
                                        </p:tgtEl>
                                      </p:cMediaNode>
                                    </p:audio>
                                  </p:subTnLst>
                                </p:cTn>
                              </p:par>
                            </p:childTnLst>
                          </p:cTn>
                        </p:par>
                        <p:par>
                          <p:cTn id="130" fill="hold">
                            <p:stCondLst>
                              <p:cond delay="2000"/>
                            </p:stCondLst>
                            <p:childTnLst>
                              <p:par>
                                <p:cTn id="131" presetID="62" presetClass="path" presetSubtype="0" accel="50000" decel="50000" fill="hold" nodeType="afterEffect">
                                  <p:stCondLst>
                                    <p:cond delay="0"/>
                                  </p:stCondLst>
                                  <p:childTnLst>
                                    <p:animMotion origin="layout" path="M -2.77778E-7 3.7037E-6 L -0.04097 3.7037E-6 L -0.04097 -0.10301 L -0.08194 -0.10301 L -0.08194 -0.20602 L -0.12292 -0.20602 L -0.12292 -0.30903 L -0.16371 -0.30903 L -0.16371 -0.41204 L -0.20469 -0.41204 L -0.20469 -0.51505 L -0.24566 -0.51505 L -0.24566 -0.61806 L -0.28646 -0.61806 L -0.28646 -0.72107 " pathEditMode="relative" rAng="0" ptsTypes="AAAAAAAAAAAAAAA">
                                      <p:cBhvr>
                                        <p:cTn id="132" dur="2000" fill="hold"/>
                                        <p:tgtEl>
                                          <p:spTgt spid="29"/>
                                        </p:tgtEl>
                                        <p:attrNameLst>
                                          <p:attrName>ppt_x</p:attrName>
                                          <p:attrName>ppt_y</p:attrName>
                                        </p:attrNameLst>
                                      </p:cBhvr>
                                      <p:rCtr x="-14323" y="-36065"/>
                                    </p:animMotion>
                                  </p:childTnLst>
                                </p:cTn>
                              </p:par>
                              <p:par>
                                <p:cTn id="133" presetID="53" presetClass="exit" presetSubtype="32" fill="hold" nodeType="withEffect">
                                  <p:stCondLst>
                                    <p:cond delay="0"/>
                                  </p:stCondLst>
                                  <p:childTnLst>
                                    <p:anim calcmode="lin" valueType="num">
                                      <p:cBhvr>
                                        <p:cTn id="134" dur="500"/>
                                        <p:tgtEl>
                                          <p:spTgt spid="44"/>
                                        </p:tgtEl>
                                        <p:attrNameLst>
                                          <p:attrName>ppt_w</p:attrName>
                                        </p:attrNameLst>
                                      </p:cBhvr>
                                      <p:tavLst>
                                        <p:tav tm="0">
                                          <p:val>
                                            <p:strVal val="ppt_w"/>
                                          </p:val>
                                        </p:tav>
                                        <p:tav tm="100000">
                                          <p:val>
                                            <p:fltVal val="0"/>
                                          </p:val>
                                        </p:tav>
                                      </p:tavLst>
                                    </p:anim>
                                    <p:anim calcmode="lin" valueType="num">
                                      <p:cBhvr>
                                        <p:cTn id="135" dur="500"/>
                                        <p:tgtEl>
                                          <p:spTgt spid="44"/>
                                        </p:tgtEl>
                                        <p:attrNameLst>
                                          <p:attrName>ppt_h</p:attrName>
                                        </p:attrNameLst>
                                      </p:cBhvr>
                                      <p:tavLst>
                                        <p:tav tm="0">
                                          <p:val>
                                            <p:strVal val="ppt_h"/>
                                          </p:val>
                                        </p:tav>
                                        <p:tav tm="100000">
                                          <p:val>
                                            <p:fltVal val="0"/>
                                          </p:val>
                                        </p:tav>
                                      </p:tavLst>
                                    </p:anim>
                                    <p:animEffect transition="out" filter="fade">
                                      <p:cBhvr>
                                        <p:cTn id="136" dur="500"/>
                                        <p:tgtEl>
                                          <p:spTgt spid="44"/>
                                        </p:tgtEl>
                                      </p:cBhvr>
                                    </p:animEffect>
                                    <p:set>
                                      <p:cBhvr>
                                        <p:cTn id="13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42" grpId="0" animBg="1"/>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771751" y="965807"/>
                <a:ext cx="7469868" cy="557786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Câu 1: </a:t>
                </a:r>
                <a:r>
                  <a:rPr lang="en-US" sz="2400" smtClean="0">
                    <a:solidFill>
                      <a:schemeClr val="tx1"/>
                    </a:solidFill>
                    <a:latin typeface="Times New Roman" panose="02020603050405020304" pitchFamily="18" charset="0"/>
                    <a:cs typeface="Times New Roman" panose="02020603050405020304" pitchFamily="18" charset="0"/>
                  </a:rPr>
                  <a:t>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𝐴𝐵𝐶</m:t>
                    </m:r>
                  </m:oMath>
                </a14:m>
                <a:r>
                  <a:rPr lang="en-US" sz="2400" smtClean="0">
                    <a:solidFill>
                      <a:schemeClr val="tx1"/>
                    </a:solidFill>
                    <a:latin typeface="Times New Roman" panose="02020603050405020304" pitchFamily="18" charset="0"/>
                    <a:cs typeface="Times New Roman" panose="02020603050405020304" pitchFamily="18" charset="0"/>
                  </a:rPr>
                  <a:t> và 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𝑁𝑃𝑀</m:t>
                    </m:r>
                  </m:oMath>
                </a14:m>
                <a:r>
                  <a:rPr lang="en-US" sz="2400" smtClean="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𝐵𝐶</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𝑃𝑀</m:t>
                    </m:r>
                  </m:oMath>
                </a14:m>
                <a:r>
                  <a:rPr lang="en-US" sz="2400" i="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solidFill>
                              <a:schemeClr val="tx1"/>
                            </a:solidFill>
                            <a:latin typeface="Cambria Math"/>
                          </a:rPr>
                        </m:ctrlPr>
                      </m:accPr>
                      <m:e>
                        <m:r>
                          <a:rPr lang="en-US" sz="2400" b="0" i="1" smtClean="0">
                            <a:solidFill>
                              <a:schemeClr val="tx1"/>
                            </a:solidFill>
                            <a:latin typeface="Cambria Math" panose="02040503050406030204" pitchFamily="18" charset="0"/>
                          </a:rPr>
                          <m:t>𝐵</m:t>
                        </m:r>
                      </m:e>
                    </m:acc>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a:rPr>
                        </m:ctrlPr>
                      </m:accPr>
                      <m:e>
                        <m:r>
                          <a:rPr lang="en-US" sz="2400" b="0" i="1" smtClean="0">
                            <a:solidFill>
                              <a:schemeClr val="tx1"/>
                            </a:solidFill>
                            <a:latin typeface="Cambria Math" panose="02040503050406030204" pitchFamily="18" charset="0"/>
                          </a:rPr>
                          <m:t>𝑃</m:t>
                        </m:r>
                      </m:e>
                    </m:acc>
                    <m:sSup>
                      <m:sSupPr>
                        <m:ctrlPr>
                          <a:rPr lang="en-US" sz="2400" i="1">
                            <a:solidFill>
                              <a:schemeClr val="tx1"/>
                            </a:solidFill>
                            <a:latin typeface="Cambria Math"/>
                          </a:rPr>
                        </m:ctrlPr>
                      </m:sSupPr>
                      <m:e>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90</m:t>
                        </m:r>
                      </m:e>
                      <m:sup>
                        <m:r>
                          <a:rPr lang="en-US" sz="2400" i="1">
                            <a:solidFill>
                              <a:schemeClr val="tx1"/>
                            </a:solidFill>
                            <a:latin typeface="Cambria Math" panose="02040503050406030204" pitchFamily="18" charset="0"/>
                          </a:rPr>
                          <m:t>0</m:t>
                        </m:r>
                      </m:sup>
                    </m:sSup>
                  </m:oMath>
                </a14:m>
                <a:r>
                  <a:rPr lang="en-US" sz="2400" smtClean="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Cần thêm điều kiện gì để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𝐴𝐵𝐶</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𝑁𝑃𝑀</m:t>
                    </m:r>
                  </m:oMath>
                </a14:m>
                <a:r>
                  <a:rPr lang="en-US" sz="2400" smtClean="0">
                    <a:solidFill>
                      <a:schemeClr val="tx1"/>
                    </a:solidFill>
                    <a:latin typeface="Times New Roman" panose="02020603050405020304" pitchFamily="18" charset="0"/>
                    <a:cs typeface="Times New Roman" panose="02020603050405020304" pitchFamily="18" charset="0"/>
                  </a:rPr>
                  <a:t> theo trường hợp cạnh huyền - cạnh góc vuông.</a:t>
                </a:r>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𝐵𝐴</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𝑃𝑀</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𝐵𝐴</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𝑃𝑁</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𝐶𝐴</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𝑀𝑁</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𝐴</m:t>
                        </m:r>
                      </m:e>
                    </m:acc>
                    <m:r>
                      <a:rPr lang="en-US" sz="2400" i="1">
                        <a:solidFill>
                          <a:schemeClr val="tx1"/>
                        </a:solidFill>
                        <a:latin typeface="Cambria Math" panose="02040503050406030204" pitchFamily="18" charset="0"/>
                      </a:rPr>
                      <m:t>=</m:t>
                    </m:r>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𝑁</m:t>
                        </m:r>
                      </m:e>
                    </m:acc>
                  </m:oMath>
                </a14:m>
                <a:endParaRPr lang="en-US" sz="2400" smtClean="0">
                  <a:solidFill>
                    <a:srgbClr val="FF0000"/>
                  </a:solidFill>
                  <a:latin typeface="Times New Roman" panose="02020603050405020304" pitchFamily="18" charset="0"/>
                  <a:cs typeface="Times New Roman" panose="02020603050405020304" pitchFamily="18" charset="0"/>
                </a:endParaRPr>
              </a:p>
              <a:p>
                <a:pPr lvl="1">
                  <a:lnSpc>
                    <a:spcPct val="150000"/>
                  </a:lnSpc>
                </a:pPr>
                <a:endParaRPr lang="en-US" sz="240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1751" y="965806"/>
                <a:ext cx="7469868" cy="5577869"/>
              </a:xfrm>
              <a:prstGeom prst="rect">
                <a:avLst/>
              </a:prstGeom>
              <a:blipFill rotWithShape="0">
                <a:blip r:embed="rId6"/>
                <a:stretch>
                  <a:fillRect l="-1222" r="-896"/>
                </a:stretch>
              </a:blipFill>
            </p:spPr>
            <p:txBody>
              <a:bodyPr/>
              <a:lstStyle/>
              <a:p>
                <a:r>
                  <a:rPr lang="en-US">
                    <a:noFill/>
                  </a:rPr>
                  <a:t> </a:t>
                </a:r>
              </a:p>
            </p:txBody>
          </p:sp>
        </mc:Fallback>
      </mc:AlternateContent>
      <p:sp>
        <p:nvSpPr>
          <p:cNvPr id="26" name="Hexagon 25">
            <a:hlinkClick r:id="rId7" action="ppaction://hlinksldjump"/>
          </p:cNvPr>
          <p:cNvSpPr/>
          <p:nvPr/>
        </p:nvSpPr>
        <p:spPr>
          <a:xfrm>
            <a:off x="228602" y="8309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HOME</a:t>
            </a:r>
            <a:endParaRPr lang="vi-VN"/>
          </a:p>
        </p:txBody>
      </p:sp>
      <p:sp>
        <p:nvSpPr>
          <p:cNvPr id="27" name="D1"/>
          <p:cNvSpPr/>
          <p:nvPr/>
        </p:nvSpPr>
        <p:spPr>
          <a:xfrm>
            <a:off x="956209" y="479042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8" name="D2" descr="Kết quả hình ảnh cho đúng sai png"/>
          <p:cNvPicPr>
            <a:picLocks noChangeAspect="1" noChangeArrowheads="1"/>
          </p:cNvPicPr>
          <p:nvPr/>
        </p:nvPicPr>
        <p:blipFill>
          <a:blip r:embed="rId8" cstate="print"/>
          <a:srcRect/>
          <a:stretch>
            <a:fillRect/>
          </a:stretch>
        </p:blipFill>
        <p:spPr bwMode="auto">
          <a:xfrm>
            <a:off x="956209" y="4752324"/>
            <a:ext cx="304800" cy="304800"/>
          </a:xfrm>
          <a:prstGeom prst="rect">
            <a:avLst/>
          </a:prstGeom>
          <a:noFill/>
          <a:ln w="9525">
            <a:noFill/>
            <a:miter lim="800000"/>
            <a:headEnd/>
            <a:tailEnd/>
          </a:ln>
        </p:spPr>
      </p:pic>
      <p:sp>
        <p:nvSpPr>
          <p:cNvPr id="29" name="S3"/>
          <p:cNvSpPr/>
          <p:nvPr/>
        </p:nvSpPr>
        <p:spPr>
          <a:xfrm>
            <a:off x="956209" y="367446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0" name="SS3" descr="Hình ảnh có liên quan"/>
          <p:cNvPicPr>
            <a:picLocks noChangeAspect="1" noChangeArrowheads="1"/>
          </p:cNvPicPr>
          <p:nvPr/>
        </p:nvPicPr>
        <p:blipFill>
          <a:blip r:embed="rId9" cstate="print"/>
          <a:srcRect l="14398" t="13542" r="14490" b="14236"/>
          <a:stretch>
            <a:fillRect/>
          </a:stretch>
        </p:blipFill>
        <p:spPr bwMode="auto">
          <a:xfrm>
            <a:off x="956211" y="3657004"/>
            <a:ext cx="252413" cy="255587"/>
          </a:xfrm>
          <a:prstGeom prst="rect">
            <a:avLst/>
          </a:prstGeom>
          <a:noFill/>
          <a:ln w="9525">
            <a:noFill/>
            <a:miter lim="800000"/>
            <a:headEnd/>
            <a:tailEnd/>
          </a:ln>
        </p:spPr>
      </p:pic>
      <p:sp>
        <p:nvSpPr>
          <p:cNvPr id="31" name="S3"/>
          <p:cNvSpPr/>
          <p:nvPr/>
        </p:nvSpPr>
        <p:spPr>
          <a:xfrm>
            <a:off x="956209" y="423998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2" name="SS3" descr="Hình ảnh có liên quan"/>
          <p:cNvPicPr>
            <a:picLocks noChangeAspect="1" noChangeArrowheads="1"/>
          </p:cNvPicPr>
          <p:nvPr/>
        </p:nvPicPr>
        <p:blipFill>
          <a:blip r:embed="rId9" cstate="print"/>
          <a:srcRect l="14398" t="13542" r="14490" b="14236"/>
          <a:stretch>
            <a:fillRect/>
          </a:stretch>
        </p:blipFill>
        <p:spPr bwMode="auto">
          <a:xfrm>
            <a:off x="956211" y="4222525"/>
            <a:ext cx="252413" cy="255587"/>
          </a:xfrm>
          <a:prstGeom prst="rect">
            <a:avLst/>
          </a:prstGeom>
          <a:noFill/>
          <a:ln w="9525">
            <a:noFill/>
            <a:miter lim="800000"/>
            <a:headEnd/>
            <a:tailEnd/>
          </a:ln>
        </p:spPr>
      </p:pic>
      <p:sp>
        <p:nvSpPr>
          <p:cNvPr id="33" name="S3"/>
          <p:cNvSpPr/>
          <p:nvPr/>
        </p:nvSpPr>
        <p:spPr>
          <a:xfrm>
            <a:off x="956209" y="536308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4" name="SS3" descr="Hình ảnh có liên quan"/>
          <p:cNvPicPr>
            <a:picLocks noChangeAspect="1" noChangeArrowheads="1"/>
          </p:cNvPicPr>
          <p:nvPr/>
        </p:nvPicPr>
        <p:blipFill>
          <a:blip r:embed="rId9" cstate="print"/>
          <a:srcRect l="14398" t="13542" r="14490" b="14236"/>
          <a:stretch>
            <a:fillRect/>
          </a:stretch>
        </p:blipFill>
        <p:spPr bwMode="auto">
          <a:xfrm>
            <a:off x="956211" y="5345624"/>
            <a:ext cx="252413" cy="255587"/>
          </a:xfrm>
          <a:prstGeom prst="rect">
            <a:avLst/>
          </a:prstGeom>
          <a:noFill/>
          <a:ln w="9525">
            <a:noFill/>
            <a:miter lim="800000"/>
            <a:headEnd/>
            <a:tailEnd/>
          </a:ln>
        </p:spPr>
      </p:pic>
      <p:pic>
        <p:nvPicPr>
          <p:cNvPr id="2" name="Picture 1"/>
          <p:cNvPicPr>
            <a:picLocks noChangeAspect="1"/>
          </p:cNvPicPr>
          <p:nvPr/>
        </p:nvPicPr>
        <p:blipFill>
          <a:blip r:embed="rId10"/>
          <a:stretch>
            <a:fillRect/>
          </a:stretch>
        </p:blipFill>
        <p:spPr>
          <a:xfrm>
            <a:off x="3816534" y="3522948"/>
            <a:ext cx="2119320" cy="2937176"/>
          </a:xfrm>
          <a:prstGeom prst="rect">
            <a:avLst/>
          </a:prstGeom>
        </p:spPr>
      </p:pic>
      <p:pic>
        <p:nvPicPr>
          <p:cNvPr id="3" name="Picture 2"/>
          <p:cNvPicPr>
            <a:picLocks noChangeAspect="1"/>
          </p:cNvPicPr>
          <p:nvPr/>
        </p:nvPicPr>
        <p:blipFill>
          <a:blip r:embed="rId11"/>
          <a:stretch>
            <a:fillRect/>
          </a:stretch>
        </p:blipFill>
        <p:spPr>
          <a:xfrm>
            <a:off x="5882748" y="3522950"/>
            <a:ext cx="2251778" cy="2991991"/>
          </a:xfrm>
          <a:prstGeom prst="rect">
            <a:avLst/>
          </a:prstGeom>
        </p:spPr>
      </p:pic>
      <p:sp>
        <p:nvSpPr>
          <p:cNvPr id="35" name="Rounded Rectangle 3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36" name="Rounded Rectangle 3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37" name="Rounded Rectangle 3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38" name="Rounded Rectangle 3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39" name="Rounded Rectangle 3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0" name="Rounded Rectangle 3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1" name="Rounded Rectangle 4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2" name="Rounded Rectangle 4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3" name="Rounded Rectangle 4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4" name="Rounded Rectangle 4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45" name="Rounded Rectangle 4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46" name="Rounded Rectangle 4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47" name="Rounded Rectangle 4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48" name="Rounded Rectangle 4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49" name="Rounded Rectangle 4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0" name="Rounded Rectangle 4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1" name="Rounded Rectangle 5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2" name="Rounded Rectangle 5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3" name="Rounded Rectangle 5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4" name="Rounded Rectangle 5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55" name="Rounded Rectangle 5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6" name="Rounded Rectangle 5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57" name="Rounded Rectangle 5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8" name="Rounded Rectangle 5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9" name="Rounded Rectangle 5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0" name="Rounded Rectangle 5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1" name="Rounded Rectangle 6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2" name="Rounded Rectangle 6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3" name="Rounded Rectangle 6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4" name="Rounded Rectangle 6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65" name="Rounded Rectangle 6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66"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34528" y="83097"/>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480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66"/>
                  </p:tgtEl>
                </p:cond>
              </p:nextCondLst>
            </p:seq>
          </p:childTnLst>
        </p:cTn>
      </p:par>
    </p:tnLst>
    <p:bldLst>
      <p:bldP spid="29"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771751" y="965807"/>
                <a:ext cx="7469868" cy="56366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Câu 2: </a:t>
                </a:r>
                <a:r>
                  <a:rPr lang="en-US" sz="2400" smtClean="0">
                    <a:solidFill>
                      <a:schemeClr val="tx1"/>
                    </a:solidFill>
                    <a:latin typeface="Times New Roman" panose="02020603050405020304" pitchFamily="18" charset="0"/>
                    <a:cs typeface="Times New Roman" panose="02020603050405020304" pitchFamily="18" charset="0"/>
                  </a:rPr>
                  <a:t>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𝐴𝐵𝐶</m:t>
                    </m:r>
                  </m:oMath>
                </a14:m>
                <a:r>
                  <a:rPr lang="en-US" sz="2400" smtClean="0">
                    <a:solidFill>
                      <a:schemeClr val="tx1"/>
                    </a:solidFill>
                    <a:latin typeface="Times New Roman" panose="02020603050405020304" pitchFamily="18" charset="0"/>
                    <a:cs typeface="Times New Roman" panose="02020603050405020304" pitchFamily="18" charset="0"/>
                  </a:rPr>
                  <a:t> và tam giác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𝑀𝑁𝑃</m:t>
                    </m:r>
                  </m:oMath>
                </a14:m>
                <a:r>
                  <a:rPr lang="en-US" sz="2400" smtClean="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400" i="1" smtClean="0">
                            <a:solidFill>
                              <a:schemeClr val="tx1"/>
                            </a:solidFill>
                            <a:latin typeface="Cambria Math"/>
                          </a:rPr>
                        </m:ctrlPr>
                      </m:accPr>
                      <m:e>
                        <m:r>
                          <a:rPr lang="en-US" sz="2400" b="0" i="1" smtClean="0">
                            <a:solidFill>
                              <a:schemeClr val="tx1"/>
                            </a:solidFill>
                            <a:latin typeface="Cambria Math" panose="02040503050406030204" pitchFamily="18" charset="0"/>
                          </a:rPr>
                          <m:t>𝐴</m:t>
                        </m:r>
                      </m:e>
                    </m:acc>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a:rPr>
                        </m:ctrlPr>
                      </m:accPr>
                      <m:e>
                        <m:r>
                          <a:rPr lang="en-US" sz="2400" b="0" i="1" smtClean="0">
                            <a:solidFill>
                              <a:schemeClr val="tx1"/>
                            </a:solidFill>
                            <a:latin typeface="Cambria Math" panose="02040503050406030204" pitchFamily="18" charset="0"/>
                          </a:rPr>
                          <m:t>𝑀</m:t>
                        </m:r>
                      </m:e>
                    </m:acc>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a:rPr>
                        </m:ctrlPr>
                      </m:sSupPr>
                      <m:e>
                        <m:r>
                          <a:rPr lang="en-US" sz="2400" b="0" i="1" smtClean="0">
                            <a:solidFill>
                              <a:schemeClr val="tx1"/>
                            </a:solidFill>
                            <a:latin typeface="Cambria Math" panose="02040503050406030204" pitchFamily="18" charset="0"/>
                          </a:rPr>
                          <m:t>90</m:t>
                        </m:r>
                      </m:e>
                      <m:sup>
                        <m:r>
                          <a:rPr lang="en-US" sz="2400" b="0" i="1" smtClean="0">
                            <a:solidFill>
                              <a:schemeClr val="tx1"/>
                            </a:solidFill>
                            <a:latin typeface="Cambria Math" panose="02040503050406030204" pitchFamily="18" charset="0"/>
                          </a:rPr>
                          <m:t>0</m:t>
                        </m:r>
                      </m:sup>
                    </m:sSup>
                    <m:r>
                      <a:rPr lang="en-US" sz="2400" b="0" i="0" smtClean="0">
                        <a:solidFill>
                          <a:schemeClr val="tx1"/>
                        </a:solidFill>
                        <a:latin typeface="Cambria Math" panose="02040503050406030204" pitchFamily="18" charset="0"/>
                      </a:rPr>
                      <m:t>;</m:t>
                    </m:r>
                  </m:oMath>
                </a14:m>
                <a:r>
                  <a:rPr lang="en-US" sz="2400" b="0" i="0" smtClean="0">
                    <a:solidFill>
                      <a:schemeClr val="tx1"/>
                    </a:solidFill>
                    <a:latin typeface="+mj-lt"/>
                  </a:rPr>
                  <a:t>  	</a:t>
                </a:r>
                <a14:m>
                  <m:oMath xmlns:m="http://schemas.openxmlformats.org/officeDocument/2006/math">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𝐶</m:t>
                        </m:r>
                      </m:e>
                    </m:acc>
                    <m:r>
                      <a:rPr lang="en-US" sz="2400" i="1">
                        <a:solidFill>
                          <a:schemeClr val="tx1"/>
                        </a:solidFill>
                        <a:latin typeface="Cambria Math" panose="02040503050406030204" pitchFamily="18" charset="0"/>
                      </a:rPr>
                      <m:t>=</m:t>
                    </m:r>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𝑃</m:t>
                        </m:r>
                      </m:e>
                    </m:acc>
                  </m:oMath>
                </a14:m>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Cần thêm điều kiện gì để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𝐴𝐵𝐶</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𝑀𝑁𝑃</m:t>
                    </m:r>
                  </m:oMath>
                </a14:m>
                <a:r>
                  <a:rPr lang="en-US" sz="2400" smtClean="0">
                    <a:solidFill>
                      <a:schemeClr val="tx1"/>
                    </a:solidFill>
                    <a:latin typeface="Times New Roman" panose="02020603050405020304" pitchFamily="18" charset="0"/>
                    <a:cs typeface="Times New Roman" panose="02020603050405020304" pitchFamily="18" charset="0"/>
                  </a:rPr>
                  <a:t> theo trường hợp góc vuông – góc nhọn kề</a:t>
                </a:r>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𝐴𝐶</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𝑀𝑃</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𝐴𝐵</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𝑀𝑁</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𝐵𝐶</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𝑁𝑃</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𝐴𝐶</m:t>
                    </m:r>
                    <m:r>
                      <a:rPr lang="en-US" sz="2400" i="1" smtClean="0">
                        <a:solidFill>
                          <a:schemeClr val="tx1"/>
                        </a:solidFill>
                        <a:latin typeface="Cambria Math" panose="02040503050406030204" pitchFamily="18" charset="0"/>
                        <a:cs typeface="Times New Roman" panose="02020603050405020304" pitchFamily="18" charset="0"/>
                      </a:rPr>
                      <m:t>=</m:t>
                    </m:r>
                    <m:r>
                      <a:rPr lang="en-US" sz="2400" i="1" smtClean="0">
                        <a:solidFill>
                          <a:schemeClr val="tx1"/>
                        </a:solidFill>
                        <a:latin typeface="Cambria Math" panose="02040503050406030204" pitchFamily="18" charset="0"/>
                        <a:cs typeface="Times New Roman" panose="02020603050405020304" pitchFamily="18" charset="0"/>
                      </a:rPr>
                      <m:t>𝑀𝑁</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endParaRPr lang="en-US" sz="24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1751" y="965806"/>
                <a:ext cx="7469868" cy="5636607"/>
              </a:xfrm>
              <a:prstGeom prst="rect">
                <a:avLst/>
              </a:prstGeom>
              <a:blipFill rotWithShape="0">
                <a:blip r:embed="rId6"/>
                <a:stretch>
                  <a:fillRect l="-1222" r="-896"/>
                </a:stretch>
              </a:blipFill>
            </p:spPr>
            <p:txBody>
              <a:bodyPr/>
              <a:lstStyle/>
              <a:p>
                <a:r>
                  <a:rPr lang="en-US">
                    <a:noFill/>
                  </a:rPr>
                  <a:t> </a:t>
                </a:r>
              </a:p>
            </p:txBody>
          </p:sp>
        </mc:Fallback>
      </mc:AlternateContent>
      <p:sp>
        <p:nvSpPr>
          <p:cNvPr id="26" name="Hexagon 25">
            <a:hlinkClick r:id="rId7" action="ppaction://hlinksldjump"/>
          </p:cNvPr>
          <p:cNvSpPr/>
          <p:nvPr/>
        </p:nvSpPr>
        <p:spPr>
          <a:xfrm>
            <a:off x="228602" y="8309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HOME</a:t>
            </a:r>
            <a:endParaRPr lang="vi-VN"/>
          </a:p>
        </p:txBody>
      </p:sp>
      <p:sp>
        <p:nvSpPr>
          <p:cNvPr id="27" name="D1"/>
          <p:cNvSpPr/>
          <p:nvPr/>
        </p:nvSpPr>
        <p:spPr>
          <a:xfrm>
            <a:off x="941379" y="37395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8" name="D2" descr="Kết quả hình ảnh cho đúng sai png"/>
          <p:cNvPicPr>
            <a:picLocks noChangeAspect="1" noChangeArrowheads="1"/>
          </p:cNvPicPr>
          <p:nvPr/>
        </p:nvPicPr>
        <p:blipFill>
          <a:blip r:embed="rId8" cstate="print"/>
          <a:srcRect/>
          <a:stretch>
            <a:fillRect/>
          </a:stretch>
        </p:blipFill>
        <p:spPr bwMode="auto">
          <a:xfrm>
            <a:off x="885961" y="3701400"/>
            <a:ext cx="304800" cy="304800"/>
          </a:xfrm>
          <a:prstGeom prst="rect">
            <a:avLst/>
          </a:prstGeom>
          <a:noFill/>
          <a:ln w="9525">
            <a:noFill/>
            <a:miter lim="800000"/>
            <a:headEnd/>
            <a:tailEnd/>
          </a:ln>
        </p:spPr>
      </p:pic>
      <p:sp>
        <p:nvSpPr>
          <p:cNvPr id="29" name="S3"/>
          <p:cNvSpPr/>
          <p:nvPr/>
        </p:nvSpPr>
        <p:spPr>
          <a:xfrm>
            <a:off x="944554" y="429073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0" name="SS3" descr="Hình ảnh có liên quan"/>
          <p:cNvPicPr>
            <a:picLocks noChangeAspect="1" noChangeArrowheads="1"/>
          </p:cNvPicPr>
          <p:nvPr/>
        </p:nvPicPr>
        <p:blipFill>
          <a:blip r:embed="rId9" cstate="print"/>
          <a:srcRect l="14398" t="13542" r="14490" b="14236"/>
          <a:stretch>
            <a:fillRect/>
          </a:stretch>
        </p:blipFill>
        <p:spPr bwMode="auto">
          <a:xfrm>
            <a:off x="920743" y="4273271"/>
            <a:ext cx="252413" cy="255587"/>
          </a:xfrm>
          <a:prstGeom prst="rect">
            <a:avLst/>
          </a:prstGeom>
          <a:noFill/>
          <a:ln w="9525">
            <a:noFill/>
            <a:miter lim="800000"/>
            <a:headEnd/>
            <a:tailEnd/>
          </a:ln>
        </p:spPr>
      </p:pic>
      <p:sp>
        <p:nvSpPr>
          <p:cNvPr id="31" name="S3"/>
          <p:cNvSpPr/>
          <p:nvPr/>
        </p:nvSpPr>
        <p:spPr>
          <a:xfrm>
            <a:off x="954223" y="481338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2" name="SS3" descr="Hình ảnh có liên quan"/>
          <p:cNvPicPr>
            <a:picLocks noChangeAspect="1" noChangeArrowheads="1"/>
          </p:cNvPicPr>
          <p:nvPr/>
        </p:nvPicPr>
        <p:blipFill>
          <a:blip r:embed="rId9" cstate="print"/>
          <a:srcRect l="14398" t="13542" r="14490" b="14236"/>
          <a:stretch>
            <a:fillRect/>
          </a:stretch>
        </p:blipFill>
        <p:spPr bwMode="auto">
          <a:xfrm>
            <a:off x="930412" y="4795928"/>
            <a:ext cx="252413" cy="255587"/>
          </a:xfrm>
          <a:prstGeom prst="rect">
            <a:avLst/>
          </a:prstGeom>
          <a:noFill/>
          <a:ln w="9525">
            <a:noFill/>
            <a:miter lim="800000"/>
            <a:headEnd/>
            <a:tailEnd/>
          </a:ln>
        </p:spPr>
      </p:pic>
      <p:sp>
        <p:nvSpPr>
          <p:cNvPr id="33" name="S3"/>
          <p:cNvSpPr/>
          <p:nvPr/>
        </p:nvSpPr>
        <p:spPr>
          <a:xfrm>
            <a:off x="941379" y="536257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4" name="SS3" descr="Hình ảnh có liên quan"/>
          <p:cNvPicPr>
            <a:picLocks noChangeAspect="1" noChangeArrowheads="1"/>
          </p:cNvPicPr>
          <p:nvPr/>
        </p:nvPicPr>
        <p:blipFill>
          <a:blip r:embed="rId9" cstate="print"/>
          <a:srcRect l="14398" t="13542" r="14490" b="14236"/>
          <a:stretch>
            <a:fillRect/>
          </a:stretch>
        </p:blipFill>
        <p:spPr bwMode="auto">
          <a:xfrm>
            <a:off x="917568" y="5345113"/>
            <a:ext cx="252413" cy="255587"/>
          </a:xfrm>
          <a:prstGeom prst="rect">
            <a:avLst/>
          </a:prstGeom>
          <a:noFill/>
          <a:ln w="9525">
            <a:noFill/>
            <a:miter lim="800000"/>
            <a:headEnd/>
            <a:tailEnd/>
          </a:ln>
        </p:spPr>
      </p:pic>
      <p:pic>
        <p:nvPicPr>
          <p:cNvPr id="2" name="Picture 1"/>
          <p:cNvPicPr>
            <a:picLocks noChangeAspect="1"/>
          </p:cNvPicPr>
          <p:nvPr/>
        </p:nvPicPr>
        <p:blipFill>
          <a:blip r:embed="rId10"/>
          <a:stretch>
            <a:fillRect/>
          </a:stretch>
        </p:blipFill>
        <p:spPr>
          <a:xfrm>
            <a:off x="3928244" y="3637829"/>
            <a:ext cx="2119320" cy="2937176"/>
          </a:xfrm>
          <a:prstGeom prst="rect">
            <a:avLst/>
          </a:prstGeom>
        </p:spPr>
      </p:pic>
      <p:pic>
        <p:nvPicPr>
          <p:cNvPr id="3" name="Picture 2"/>
          <p:cNvPicPr>
            <a:picLocks noChangeAspect="1"/>
          </p:cNvPicPr>
          <p:nvPr/>
        </p:nvPicPr>
        <p:blipFill>
          <a:blip r:embed="rId11"/>
          <a:stretch>
            <a:fillRect/>
          </a:stretch>
        </p:blipFill>
        <p:spPr>
          <a:xfrm>
            <a:off x="6090238" y="3610423"/>
            <a:ext cx="2059943" cy="2991991"/>
          </a:xfrm>
          <a:prstGeom prst="rect">
            <a:avLst/>
          </a:prstGeom>
        </p:spPr>
      </p:pic>
      <p:sp>
        <p:nvSpPr>
          <p:cNvPr id="35" name="Rounded Rectangle 3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36" name="Rounded Rectangle 3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37" name="Rounded Rectangle 3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38" name="Rounded Rectangle 3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39" name="Rounded Rectangle 3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0" name="Rounded Rectangle 3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1" name="Rounded Rectangle 4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2" name="Rounded Rectangle 4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3" name="Rounded Rectangle 4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4" name="Rounded Rectangle 4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45" name="Rounded Rectangle 4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46" name="Rounded Rectangle 4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47" name="Rounded Rectangle 4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48" name="Rounded Rectangle 4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49" name="Rounded Rectangle 4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0" name="Rounded Rectangle 4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1" name="Rounded Rectangle 5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2" name="Rounded Rectangle 5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3" name="Rounded Rectangle 5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4" name="Rounded Rectangle 5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55" name="Rounded Rectangle 5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6" name="Rounded Rectangle 5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57" name="Rounded Rectangle 5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8" name="Rounded Rectangle 5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9" name="Rounded Rectangle 5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0" name="Rounded Rectangle 5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1" name="Rounded Rectangle 6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2" name="Rounded Rectangle 6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3" name="Rounded Rectangle 6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4" name="Rounded Rectangle 6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65" name="Rounded Rectangle 6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66"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34528" y="83097"/>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3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66"/>
                  </p:tgtEl>
                </p:cond>
              </p:nextCondLst>
            </p:seq>
          </p:childTnLst>
        </p:cTn>
      </p:par>
    </p:tnLst>
    <p:bldLst>
      <p:bldP spid="29"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771751" y="965807"/>
                <a:ext cx="7469868" cy="533348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Câu 3: </a:t>
                </a:r>
                <a:r>
                  <a:rPr lang="en-US" sz="2400" smtClean="0">
                    <a:solidFill>
                      <a:schemeClr val="tx1"/>
                    </a:solidFill>
                    <a:latin typeface="Times New Roman" panose="02020603050405020304" pitchFamily="18" charset="0"/>
                    <a:cs typeface="Times New Roman" panose="02020603050405020304" pitchFamily="18" charset="0"/>
                  </a:rPr>
                  <a:t>Tam giác </a:t>
                </a:r>
                <a14:m>
                  <m:oMath xmlns:m="http://schemas.openxmlformats.org/officeDocument/2006/math">
                    <m:r>
                      <a:rPr lang="en-US" sz="2400" i="1" smtClean="0">
                        <a:solidFill>
                          <a:schemeClr val="tx1"/>
                        </a:solidFill>
                        <a:latin typeface="Cambria Math" panose="02040503050406030204" pitchFamily="18" charset="0"/>
                      </a:rPr>
                      <m:t>𝐴𝐵𝐶</m:t>
                    </m:r>
                    <m:r>
                      <a:rPr lang="en-US" sz="2400" i="1" smtClean="0">
                        <a:solidFill>
                          <a:schemeClr val="tx1"/>
                        </a:solidFill>
                        <a:latin typeface="Cambria Math" panose="02040503050406030204" pitchFamily="18" charset="0"/>
                      </a:rPr>
                      <m:t> </m:t>
                    </m:r>
                  </m:oMath>
                </a14:m>
                <a:r>
                  <a:rPr lang="en-US" sz="2400" smtClean="0">
                    <a:solidFill>
                      <a:schemeClr val="tx1"/>
                    </a:solidFill>
                    <a:latin typeface="Times New Roman" panose="02020603050405020304" pitchFamily="18" charset="0"/>
                    <a:cs typeface="Times New Roman" panose="02020603050405020304" pitchFamily="18" charset="0"/>
                  </a:rPr>
                  <a:t>và tam giác </a:t>
                </a:r>
                <a14:m>
                  <m:oMath xmlns:m="http://schemas.openxmlformats.org/officeDocument/2006/math">
                    <m:r>
                      <a:rPr lang="en-US" sz="2400" i="1" smtClean="0">
                        <a:solidFill>
                          <a:schemeClr val="tx1"/>
                        </a:solidFill>
                        <a:latin typeface="Cambria Math" panose="02040503050406030204" pitchFamily="18" charset="0"/>
                      </a:rPr>
                      <m:t>𝐷𝐸𝐹</m:t>
                    </m:r>
                  </m:oMath>
                </a14:m>
                <a:r>
                  <a:rPr lang="en-US" sz="2400" smtClean="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𝐵</m:t>
                        </m:r>
                      </m:e>
                    </m:acc>
                    <m:r>
                      <a:rPr lang="en-US" sz="2400" i="1">
                        <a:solidFill>
                          <a:schemeClr val="tx1"/>
                        </a:solidFill>
                        <a:latin typeface="Cambria Math" panose="02040503050406030204" pitchFamily="18" charset="0"/>
                      </a:rPr>
                      <m:t>=</m:t>
                    </m:r>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𝐸</m:t>
                        </m:r>
                      </m:e>
                    </m:acc>
                    <m:r>
                      <a:rPr lang="en-US" sz="2400" i="1">
                        <a:solidFill>
                          <a:schemeClr val="tx1"/>
                        </a:solidFill>
                        <a:latin typeface="Cambria Math" panose="02040503050406030204" pitchFamily="18" charset="0"/>
                      </a:rPr>
                      <m:t>=</m:t>
                    </m:r>
                    <m:sSup>
                      <m:sSupPr>
                        <m:ctrlPr>
                          <a:rPr lang="en-US" sz="2400" i="1">
                            <a:solidFill>
                              <a:schemeClr val="tx1"/>
                            </a:solidFill>
                            <a:latin typeface="Cambria Math"/>
                          </a:rPr>
                        </m:ctrlPr>
                      </m:sSupPr>
                      <m:e>
                        <m:r>
                          <a:rPr lang="en-US" sz="2400" i="1">
                            <a:solidFill>
                              <a:schemeClr val="tx1"/>
                            </a:solidFill>
                            <a:latin typeface="Cambria Math" panose="02040503050406030204" pitchFamily="18" charset="0"/>
                          </a:rPr>
                          <m:t>90</m:t>
                        </m:r>
                      </m:e>
                      <m:sup>
                        <m:r>
                          <a:rPr lang="en-US" sz="2400" i="1">
                            <a:solidFill>
                              <a:schemeClr val="tx1"/>
                            </a:solidFill>
                            <a:latin typeface="Cambria Math" panose="02040503050406030204" pitchFamily="18" charset="0"/>
                          </a:rPr>
                          <m:t>0</m:t>
                        </m:r>
                      </m:sup>
                    </m:sSup>
                    <m:r>
                      <a:rPr lang="en-US" sz="2400">
                        <a:solidFill>
                          <a:schemeClr val="tx1"/>
                        </a:solidFill>
                        <a:latin typeface="Cambria Math" panose="02040503050406030204" pitchFamily="18" charset="0"/>
                      </a:rPr>
                      <m:t>;</m:t>
                    </m:r>
                  </m:oMath>
                </a14:m>
                <a:r>
                  <a:rPr lang="en-US" sz="2400" b="0" i="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𝐴</m:t>
                        </m:r>
                      </m:e>
                    </m:acc>
                    <m:r>
                      <a:rPr lang="en-US" sz="2400" i="1">
                        <a:solidFill>
                          <a:schemeClr val="tx1"/>
                        </a:solidFill>
                        <a:latin typeface="Cambria Math" panose="02040503050406030204" pitchFamily="18" charset="0"/>
                      </a:rPr>
                      <m:t>=</m:t>
                    </m:r>
                    <m:acc>
                      <m:accPr>
                        <m:chr m:val="̂"/>
                        <m:ctrlPr>
                          <a:rPr lang="en-US" sz="2400" i="1" smtClean="0">
                            <a:solidFill>
                              <a:schemeClr val="tx1"/>
                            </a:solidFill>
                            <a:latin typeface="Cambria Math"/>
                          </a:rPr>
                        </m:ctrlPr>
                      </m:accPr>
                      <m:e>
                        <m:r>
                          <a:rPr lang="en-US" sz="2400" b="0" i="1" smtClean="0">
                            <a:solidFill>
                              <a:schemeClr val="tx1"/>
                            </a:solidFill>
                            <a:latin typeface="Cambria Math" panose="02040503050406030204" pitchFamily="18" charset="0"/>
                          </a:rPr>
                          <m:t>𝐹</m:t>
                        </m:r>
                      </m:e>
                    </m:acc>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AC</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DF</m:t>
                    </m:r>
                  </m:oMath>
                </a14:m>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smtClean="0">
                    <a:solidFill>
                      <a:schemeClr val="tx1"/>
                    </a:solidFill>
                    <a:latin typeface="Times New Roman" panose="02020603050405020304" pitchFamily="18" charset="0"/>
                    <a:cs typeface="Times New Roman" panose="02020603050405020304" pitchFamily="18" charset="0"/>
                  </a:rPr>
                  <a:t>Phát biểu nào trong các phát biểu sau đây là đúng</a:t>
                </a:r>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𝐴𝐵𝐶</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𝐹𝐸𝐷</m:t>
                    </m:r>
                  </m:oMath>
                </a14:m>
                <a:endParaRPr lang="en-US" sz="2400" smtClean="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𝐴𝐵𝐶</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𝐹𝐷𝐸</m:t>
                    </m:r>
                  </m:oMath>
                </a14:m>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𝐵𝐴𝐶</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𝐹𝐸𝐷</m:t>
                    </m:r>
                  </m:oMath>
                </a14:m>
                <a:endParaRPr lang="en-US" sz="2400">
                  <a:solidFill>
                    <a:schemeClr val="tx1"/>
                  </a:solidFill>
                  <a:latin typeface="Times New Roman" panose="02020603050405020304" pitchFamily="18" charset="0"/>
                  <a:cs typeface="Times New Roman" panose="02020603050405020304" pitchFamily="18" charset="0"/>
                </a:endParaRPr>
              </a:p>
              <a:p>
                <a:pPr lvl="1">
                  <a:lnSpc>
                    <a:spcPct val="150000"/>
                  </a:lnSpc>
                </a:pPr>
                <a:r>
                  <a:rPr lang="en-US" sz="24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𝐴𝐵𝐶</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𝐷𝐸𝐹</m:t>
                    </m:r>
                  </m:oMath>
                </a14:m>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1751" y="965806"/>
                <a:ext cx="7469868" cy="5333483"/>
              </a:xfrm>
              <a:prstGeom prst="rect">
                <a:avLst/>
              </a:prstGeom>
              <a:blipFill rotWithShape="0">
                <a:blip r:embed="rId6"/>
                <a:stretch>
                  <a:fillRect l="-1222"/>
                </a:stretch>
              </a:blipFill>
            </p:spPr>
            <p:txBody>
              <a:bodyPr/>
              <a:lstStyle/>
              <a:p>
                <a:r>
                  <a:rPr lang="en-US">
                    <a:noFill/>
                  </a:rPr>
                  <a:t> </a:t>
                </a:r>
              </a:p>
            </p:txBody>
          </p:sp>
        </mc:Fallback>
      </mc:AlternateContent>
      <p:sp>
        <p:nvSpPr>
          <p:cNvPr id="26" name="Hexagon 25">
            <a:hlinkClick r:id="rId7" action="ppaction://hlinksldjump"/>
          </p:cNvPr>
          <p:cNvSpPr/>
          <p:nvPr/>
        </p:nvSpPr>
        <p:spPr>
          <a:xfrm>
            <a:off x="228602" y="8309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HOME</a:t>
            </a:r>
            <a:endParaRPr lang="vi-VN"/>
          </a:p>
        </p:txBody>
      </p:sp>
      <p:sp>
        <p:nvSpPr>
          <p:cNvPr id="27" name="D1"/>
          <p:cNvSpPr/>
          <p:nvPr/>
        </p:nvSpPr>
        <p:spPr>
          <a:xfrm>
            <a:off x="883268" y="299390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28" name="D2" descr="Kết quả hình ảnh cho đúng sai png"/>
          <p:cNvPicPr>
            <a:picLocks noChangeAspect="1" noChangeArrowheads="1"/>
          </p:cNvPicPr>
          <p:nvPr/>
        </p:nvPicPr>
        <p:blipFill>
          <a:blip r:embed="rId8" cstate="print"/>
          <a:srcRect/>
          <a:stretch>
            <a:fillRect/>
          </a:stretch>
        </p:blipFill>
        <p:spPr bwMode="auto">
          <a:xfrm>
            <a:off x="827850" y="2955807"/>
            <a:ext cx="304800" cy="304800"/>
          </a:xfrm>
          <a:prstGeom prst="rect">
            <a:avLst/>
          </a:prstGeom>
          <a:noFill/>
          <a:ln w="9525">
            <a:noFill/>
            <a:miter lim="800000"/>
            <a:headEnd/>
            <a:tailEnd/>
          </a:ln>
        </p:spPr>
      </p:pic>
      <p:sp>
        <p:nvSpPr>
          <p:cNvPr id="29" name="S3"/>
          <p:cNvSpPr/>
          <p:nvPr/>
        </p:nvSpPr>
        <p:spPr>
          <a:xfrm>
            <a:off x="886443" y="354513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0" name="SS3" descr="Hình ảnh có liên quan"/>
          <p:cNvPicPr>
            <a:picLocks noChangeAspect="1" noChangeArrowheads="1"/>
          </p:cNvPicPr>
          <p:nvPr/>
        </p:nvPicPr>
        <p:blipFill>
          <a:blip r:embed="rId9" cstate="print"/>
          <a:srcRect l="14398" t="13542" r="14490" b="14236"/>
          <a:stretch>
            <a:fillRect/>
          </a:stretch>
        </p:blipFill>
        <p:spPr bwMode="auto">
          <a:xfrm>
            <a:off x="862632" y="3527677"/>
            <a:ext cx="252413" cy="255587"/>
          </a:xfrm>
          <a:prstGeom prst="rect">
            <a:avLst/>
          </a:prstGeom>
          <a:noFill/>
          <a:ln w="9525">
            <a:noFill/>
            <a:miter lim="800000"/>
            <a:headEnd/>
            <a:tailEnd/>
          </a:ln>
        </p:spPr>
      </p:pic>
      <p:sp>
        <p:nvSpPr>
          <p:cNvPr id="31" name="S3"/>
          <p:cNvSpPr/>
          <p:nvPr/>
        </p:nvSpPr>
        <p:spPr>
          <a:xfrm>
            <a:off x="896112" y="406779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2" name="SS3" descr="Hình ảnh có liên quan"/>
          <p:cNvPicPr>
            <a:picLocks noChangeAspect="1" noChangeArrowheads="1"/>
          </p:cNvPicPr>
          <p:nvPr/>
        </p:nvPicPr>
        <p:blipFill>
          <a:blip r:embed="rId9" cstate="print"/>
          <a:srcRect l="14398" t="13542" r="14490" b="14236"/>
          <a:stretch>
            <a:fillRect/>
          </a:stretch>
        </p:blipFill>
        <p:spPr bwMode="auto">
          <a:xfrm>
            <a:off x="872301" y="4050334"/>
            <a:ext cx="252413" cy="255587"/>
          </a:xfrm>
          <a:prstGeom prst="rect">
            <a:avLst/>
          </a:prstGeom>
          <a:noFill/>
          <a:ln w="9525">
            <a:noFill/>
            <a:miter lim="800000"/>
            <a:headEnd/>
            <a:tailEnd/>
          </a:ln>
        </p:spPr>
      </p:pic>
      <p:sp>
        <p:nvSpPr>
          <p:cNvPr id="33" name="S3"/>
          <p:cNvSpPr/>
          <p:nvPr/>
        </p:nvSpPr>
        <p:spPr>
          <a:xfrm>
            <a:off x="883268" y="461698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34" name="SS3" descr="Hình ảnh có liên quan"/>
          <p:cNvPicPr>
            <a:picLocks noChangeAspect="1" noChangeArrowheads="1"/>
          </p:cNvPicPr>
          <p:nvPr/>
        </p:nvPicPr>
        <p:blipFill>
          <a:blip r:embed="rId9" cstate="print"/>
          <a:srcRect l="14398" t="13542" r="14490" b="14236"/>
          <a:stretch>
            <a:fillRect/>
          </a:stretch>
        </p:blipFill>
        <p:spPr bwMode="auto">
          <a:xfrm>
            <a:off x="859457" y="4599521"/>
            <a:ext cx="252413" cy="255587"/>
          </a:xfrm>
          <a:prstGeom prst="rect">
            <a:avLst/>
          </a:prstGeom>
          <a:noFill/>
          <a:ln w="9525">
            <a:noFill/>
            <a:miter lim="800000"/>
            <a:headEnd/>
            <a:tailEnd/>
          </a:ln>
        </p:spPr>
      </p:pic>
      <p:pic>
        <p:nvPicPr>
          <p:cNvPr id="2" name="Picture 1"/>
          <p:cNvPicPr>
            <a:picLocks noChangeAspect="1"/>
          </p:cNvPicPr>
          <p:nvPr/>
        </p:nvPicPr>
        <p:blipFill>
          <a:blip r:embed="rId10"/>
          <a:stretch>
            <a:fillRect/>
          </a:stretch>
        </p:blipFill>
        <p:spPr>
          <a:xfrm>
            <a:off x="6044955" y="3260609"/>
            <a:ext cx="2146725" cy="2964583"/>
          </a:xfrm>
          <a:prstGeom prst="rect">
            <a:avLst/>
          </a:prstGeom>
        </p:spPr>
      </p:pic>
      <p:pic>
        <p:nvPicPr>
          <p:cNvPr id="3" name="Picture 2"/>
          <p:cNvPicPr>
            <a:picLocks noChangeAspect="1"/>
          </p:cNvPicPr>
          <p:nvPr/>
        </p:nvPicPr>
        <p:blipFill>
          <a:blip r:embed="rId11"/>
          <a:stretch>
            <a:fillRect/>
          </a:stretch>
        </p:blipFill>
        <p:spPr>
          <a:xfrm>
            <a:off x="3907363" y="3297656"/>
            <a:ext cx="2137590" cy="2964583"/>
          </a:xfrm>
          <a:prstGeom prst="rect">
            <a:avLst/>
          </a:prstGeom>
        </p:spPr>
      </p:pic>
      <p:sp>
        <p:nvSpPr>
          <p:cNvPr id="35" name="Rounded Rectangle 3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36" name="Rounded Rectangle 3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37" name="Rounded Rectangle 3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38" name="Rounded Rectangle 3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39" name="Rounded Rectangle 3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40" name="Rounded Rectangle 3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41" name="Rounded Rectangle 4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42" name="Rounded Rectangle 4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43" name="Rounded Rectangle 4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44" name="Rounded Rectangle 4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45" name="Rounded Rectangle 4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46" name="Rounded Rectangle 4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47" name="Rounded Rectangle 4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48" name="Rounded Rectangle 4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49" name="Rounded Rectangle 4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50" name="Rounded Rectangle 4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51" name="Rounded Rectangle 5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52" name="Rounded Rectangle 5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53" name="Rounded Rectangle 5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54" name="Rounded Rectangle 5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55" name="Rounded Rectangle 5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6" name="Rounded Rectangle 55"/>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57" name="Rounded Rectangle 56"/>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58" name="Rounded Rectangle 57"/>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59" name="Rounded Rectangle 58"/>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60" name="Rounded Rectangle 59"/>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61" name="Rounded Rectangle 60"/>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62" name="Rounded Rectangle 61"/>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63" name="Rounded Rectangle 62"/>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64" name="Rounded Rectangle 63"/>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65" name="Rounded Rectangle 64"/>
          <p:cNvSpPr/>
          <p:nvPr/>
        </p:nvSpPr>
        <p:spPr>
          <a:xfrm>
            <a:off x="6852806"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66"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134528" y="83097"/>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22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66"/>
                  </p:tgtEl>
                </p:cond>
              </p:nextCondLst>
            </p:seq>
          </p:childTnLst>
        </p:cTn>
      </p:par>
    </p:tnLst>
    <p:bldLst>
      <p:bldP spid="29"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850</Words>
  <Application>Microsoft Office PowerPoint</Application>
  <PresentationFormat>On-screen Show (4:3)</PresentationFormat>
  <Paragraphs>268</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63</cp:revision>
  <dcterms:created xsi:type="dcterms:W3CDTF">2021-01-20T12:25:11Z</dcterms:created>
  <dcterms:modified xsi:type="dcterms:W3CDTF">2022-01-12T08:58:23Z</dcterms:modified>
</cp:coreProperties>
</file>