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9" r:id="rId2"/>
    <p:sldId id="260" r:id="rId3"/>
    <p:sldId id="262" r:id="rId4"/>
    <p:sldId id="263" r:id="rId5"/>
    <p:sldId id="285" r:id="rId6"/>
    <p:sldId id="265" r:id="rId7"/>
    <p:sldId id="264" r:id="rId8"/>
    <p:sldId id="267" r:id="rId9"/>
    <p:sldId id="268" r:id="rId10"/>
    <p:sldId id="269" r:id="rId11"/>
    <p:sldId id="270" r:id="rId12"/>
    <p:sldId id="275" r:id="rId13"/>
    <p:sldId id="276" r:id="rId14"/>
    <p:sldId id="271" r:id="rId15"/>
    <p:sldId id="273" r:id="rId16"/>
    <p:sldId id="274" r:id="rId17"/>
    <p:sldId id="277" r:id="rId18"/>
    <p:sldId id="279" r:id="rId19"/>
    <p:sldId id="280" r:id="rId20"/>
    <p:sldId id="28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66FFFF"/>
    <a:srgbClr val="00FF00"/>
    <a:srgbClr val="0033CC"/>
    <a:srgbClr val="FF99CC"/>
    <a:srgbClr val="FF66FF"/>
    <a:srgbClr val="66006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4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B70DA-CCC6-41BD-86BF-DA63161015C2}" type="datetimeFigureOut">
              <a:rPr lang="en-US" smtClean="0"/>
              <a:t>27-12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0E644-54D0-455A-A1D2-4D3250318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2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051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0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0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6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90553" y="103188"/>
            <a:ext cx="10991850" cy="13144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2"/>
            <a:ext cx="5384800" cy="2151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2"/>
            <a:ext cx="5384800" cy="2151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03663"/>
            <a:ext cx="5384800" cy="2152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03663"/>
            <a:ext cx="5384800" cy="2152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8B5AE6-5C48-4D66-B0E0-3BD4999BF7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0242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422641" y="837992"/>
            <a:ext cx="10362115" cy="5379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A0DB7-6B4E-482C-8097-4EF6E4E34425}" type="slidenum">
              <a:rPr lang="en-US"/>
              <a:pPr/>
              <a:t>‹#›</a:t>
            </a:fld>
            <a:endParaRPr lang="en-US" sz="1361"/>
          </a:p>
        </p:txBody>
      </p:sp>
    </p:spTree>
    <p:extLst>
      <p:ext uri="{BB962C8B-B14F-4D97-AF65-F5344CB8AC3E}">
        <p14:creationId xmlns:p14="http://schemas.microsoft.com/office/powerpoint/2010/main" val="3053322362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5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7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8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03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7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9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76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9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6D9E3-7EAB-4504-99BD-0A4DD26C494B}" type="datetimeFigureOut">
              <a:rPr lang="en-US" smtClean="0"/>
              <a:t>27-12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1EC98-B397-4A4C-820F-EFCD58862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2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4.png"/><Relationship Id="rId5" Type="http://schemas.openxmlformats.org/officeDocument/2006/relationships/image" Target="../media/image3.png"/><Relationship Id="rId10" Type="http://schemas.openxmlformats.org/officeDocument/2006/relationships/image" Target="../media/image13.png"/><Relationship Id="rId4" Type="http://schemas.openxmlformats.org/officeDocument/2006/relationships/image" Target="../media/image2.png"/><Relationship Id="rId9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7" Type="http://schemas.openxmlformats.org/officeDocument/2006/relationships/image" Target="../media/image32.png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4.xml"/><Relationship Id="rId4" Type="http://schemas.openxmlformats.org/officeDocument/2006/relationships/tags" Target="../tags/tag6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3" Type="http://schemas.openxmlformats.org/officeDocument/2006/relationships/tags" Target="../tags/tag67.xml"/><Relationship Id="rId7" Type="http://schemas.openxmlformats.org/officeDocument/2006/relationships/image" Target="../media/image33.png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Relationship Id="rId4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81.xml"/><Relationship Id="rId18" Type="http://schemas.openxmlformats.org/officeDocument/2006/relationships/tags" Target="../tags/tag86.xml"/><Relationship Id="rId26" Type="http://schemas.openxmlformats.org/officeDocument/2006/relationships/tags" Target="../tags/tag94.xml"/><Relationship Id="rId39" Type="http://schemas.openxmlformats.org/officeDocument/2006/relationships/tags" Target="../tags/tag107.xml"/><Relationship Id="rId21" Type="http://schemas.openxmlformats.org/officeDocument/2006/relationships/tags" Target="../tags/tag89.xml"/><Relationship Id="rId34" Type="http://schemas.openxmlformats.org/officeDocument/2006/relationships/tags" Target="../tags/tag102.xml"/><Relationship Id="rId42" Type="http://schemas.openxmlformats.org/officeDocument/2006/relationships/tags" Target="../tags/tag110.xml"/><Relationship Id="rId47" Type="http://schemas.openxmlformats.org/officeDocument/2006/relationships/tags" Target="../tags/tag115.xml"/><Relationship Id="rId50" Type="http://schemas.openxmlformats.org/officeDocument/2006/relationships/tags" Target="../tags/tag118.xml"/><Relationship Id="rId55" Type="http://schemas.openxmlformats.org/officeDocument/2006/relationships/tags" Target="../tags/tag123.xml"/><Relationship Id="rId63" Type="http://schemas.openxmlformats.org/officeDocument/2006/relationships/tags" Target="../tags/tag131.xml"/><Relationship Id="rId68" Type="http://schemas.openxmlformats.org/officeDocument/2006/relationships/tags" Target="../tags/tag136.xml"/><Relationship Id="rId76" Type="http://schemas.openxmlformats.org/officeDocument/2006/relationships/slideLayout" Target="../slideLayouts/slideLayout2.xml"/><Relationship Id="rId7" Type="http://schemas.openxmlformats.org/officeDocument/2006/relationships/tags" Target="../tags/tag75.xml"/><Relationship Id="rId71" Type="http://schemas.openxmlformats.org/officeDocument/2006/relationships/tags" Target="../tags/tag139.xml"/><Relationship Id="rId2" Type="http://schemas.openxmlformats.org/officeDocument/2006/relationships/tags" Target="../tags/tag70.xml"/><Relationship Id="rId16" Type="http://schemas.openxmlformats.org/officeDocument/2006/relationships/tags" Target="../tags/tag84.xml"/><Relationship Id="rId29" Type="http://schemas.openxmlformats.org/officeDocument/2006/relationships/tags" Target="../tags/tag97.xml"/><Relationship Id="rId11" Type="http://schemas.openxmlformats.org/officeDocument/2006/relationships/tags" Target="../tags/tag79.xml"/><Relationship Id="rId24" Type="http://schemas.openxmlformats.org/officeDocument/2006/relationships/tags" Target="../tags/tag92.xml"/><Relationship Id="rId32" Type="http://schemas.openxmlformats.org/officeDocument/2006/relationships/tags" Target="../tags/tag100.xml"/><Relationship Id="rId37" Type="http://schemas.openxmlformats.org/officeDocument/2006/relationships/tags" Target="../tags/tag105.xml"/><Relationship Id="rId40" Type="http://schemas.openxmlformats.org/officeDocument/2006/relationships/tags" Target="../tags/tag108.xml"/><Relationship Id="rId45" Type="http://schemas.openxmlformats.org/officeDocument/2006/relationships/tags" Target="../tags/tag113.xml"/><Relationship Id="rId53" Type="http://schemas.openxmlformats.org/officeDocument/2006/relationships/tags" Target="../tags/tag121.xml"/><Relationship Id="rId58" Type="http://schemas.openxmlformats.org/officeDocument/2006/relationships/tags" Target="../tags/tag126.xml"/><Relationship Id="rId66" Type="http://schemas.openxmlformats.org/officeDocument/2006/relationships/tags" Target="../tags/tag134.xml"/><Relationship Id="rId74" Type="http://schemas.openxmlformats.org/officeDocument/2006/relationships/tags" Target="../tags/tag142.xml"/><Relationship Id="rId5" Type="http://schemas.openxmlformats.org/officeDocument/2006/relationships/tags" Target="../tags/tag73.xml"/><Relationship Id="rId15" Type="http://schemas.openxmlformats.org/officeDocument/2006/relationships/tags" Target="../tags/tag83.xml"/><Relationship Id="rId23" Type="http://schemas.openxmlformats.org/officeDocument/2006/relationships/tags" Target="../tags/tag91.xml"/><Relationship Id="rId28" Type="http://schemas.openxmlformats.org/officeDocument/2006/relationships/tags" Target="../tags/tag96.xml"/><Relationship Id="rId36" Type="http://schemas.openxmlformats.org/officeDocument/2006/relationships/tags" Target="../tags/tag104.xml"/><Relationship Id="rId49" Type="http://schemas.openxmlformats.org/officeDocument/2006/relationships/tags" Target="../tags/tag117.xml"/><Relationship Id="rId57" Type="http://schemas.openxmlformats.org/officeDocument/2006/relationships/tags" Target="../tags/tag125.xml"/><Relationship Id="rId61" Type="http://schemas.openxmlformats.org/officeDocument/2006/relationships/tags" Target="../tags/tag129.xml"/><Relationship Id="rId10" Type="http://schemas.openxmlformats.org/officeDocument/2006/relationships/tags" Target="../tags/tag78.xml"/><Relationship Id="rId19" Type="http://schemas.openxmlformats.org/officeDocument/2006/relationships/tags" Target="../tags/tag87.xml"/><Relationship Id="rId31" Type="http://schemas.openxmlformats.org/officeDocument/2006/relationships/tags" Target="../tags/tag99.xml"/><Relationship Id="rId44" Type="http://schemas.openxmlformats.org/officeDocument/2006/relationships/tags" Target="../tags/tag112.xml"/><Relationship Id="rId52" Type="http://schemas.openxmlformats.org/officeDocument/2006/relationships/tags" Target="../tags/tag120.xml"/><Relationship Id="rId60" Type="http://schemas.openxmlformats.org/officeDocument/2006/relationships/tags" Target="../tags/tag128.xml"/><Relationship Id="rId65" Type="http://schemas.openxmlformats.org/officeDocument/2006/relationships/tags" Target="../tags/tag133.xml"/><Relationship Id="rId73" Type="http://schemas.openxmlformats.org/officeDocument/2006/relationships/tags" Target="../tags/tag141.xml"/><Relationship Id="rId4" Type="http://schemas.openxmlformats.org/officeDocument/2006/relationships/tags" Target="../tags/tag72.xml"/><Relationship Id="rId9" Type="http://schemas.openxmlformats.org/officeDocument/2006/relationships/tags" Target="../tags/tag77.xml"/><Relationship Id="rId14" Type="http://schemas.openxmlformats.org/officeDocument/2006/relationships/tags" Target="../tags/tag82.xml"/><Relationship Id="rId22" Type="http://schemas.openxmlformats.org/officeDocument/2006/relationships/tags" Target="../tags/tag90.xml"/><Relationship Id="rId27" Type="http://schemas.openxmlformats.org/officeDocument/2006/relationships/tags" Target="../tags/tag95.xml"/><Relationship Id="rId30" Type="http://schemas.openxmlformats.org/officeDocument/2006/relationships/tags" Target="../tags/tag98.xml"/><Relationship Id="rId35" Type="http://schemas.openxmlformats.org/officeDocument/2006/relationships/tags" Target="../tags/tag103.xml"/><Relationship Id="rId43" Type="http://schemas.openxmlformats.org/officeDocument/2006/relationships/tags" Target="../tags/tag111.xml"/><Relationship Id="rId48" Type="http://schemas.openxmlformats.org/officeDocument/2006/relationships/tags" Target="../tags/tag116.xml"/><Relationship Id="rId56" Type="http://schemas.openxmlformats.org/officeDocument/2006/relationships/tags" Target="../tags/tag124.xml"/><Relationship Id="rId64" Type="http://schemas.openxmlformats.org/officeDocument/2006/relationships/tags" Target="../tags/tag132.xml"/><Relationship Id="rId69" Type="http://schemas.openxmlformats.org/officeDocument/2006/relationships/tags" Target="../tags/tag137.xml"/><Relationship Id="rId77" Type="http://schemas.openxmlformats.org/officeDocument/2006/relationships/audio" Target="../media/audio1.wav"/><Relationship Id="rId8" Type="http://schemas.openxmlformats.org/officeDocument/2006/relationships/tags" Target="../tags/tag76.xml"/><Relationship Id="rId51" Type="http://schemas.openxmlformats.org/officeDocument/2006/relationships/tags" Target="../tags/tag119.xml"/><Relationship Id="rId72" Type="http://schemas.openxmlformats.org/officeDocument/2006/relationships/tags" Target="../tags/tag140.xml"/><Relationship Id="rId3" Type="http://schemas.openxmlformats.org/officeDocument/2006/relationships/tags" Target="../tags/tag71.xml"/><Relationship Id="rId12" Type="http://schemas.openxmlformats.org/officeDocument/2006/relationships/tags" Target="../tags/tag80.xml"/><Relationship Id="rId17" Type="http://schemas.openxmlformats.org/officeDocument/2006/relationships/tags" Target="../tags/tag85.xml"/><Relationship Id="rId25" Type="http://schemas.openxmlformats.org/officeDocument/2006/relationships/tags" Target="../tags/tag93.xml"/><Relationship Id="rId33" Type="http://schemas.openxmlformats.org/officeDocument/2006/relationships/tags" Target="../tags/tag101.xml"/><Relationship Id="rId38" Type="http://schemas.openxmlformats.org/officeDocument/2006/relationships/tags" Target="../tags/tag106.xml"/><Relationship Id="rId46" Type="http://schemas.openxmlformats.org/officeDocument/2006/relationships/tags" Target="../tags/tag114.xml"/><Relationship Id="rId59" Type="http://schemas.openxmlformats.org/officeDocument/2006/relationships/tags" Target="../tags/tag127.xml"/><Relationship Id="rId67" Type="http://schemas.openxmlformats.org/officeDocument/2006/relationships/tags" Target="../tags/tag135.xml"/><Relationship Id="rId20" Type="http://schemas.openxmlformats.org/officeDocument/2006/relationships/tags" Target="../tags/tag88.xml"/><Relationship Id="rId41" Type="http://schemas.openxmlformats.org/officeDocument/2006/relationships/tags" Target="../tags/tag109.xml"/><Relationship Id="rId54" Type="http://schemas.openxmlformats.org/officeDocument/2006/relationships/tags" Target="../tags/tag122.xml"/><Relationship Id="rId62" Type="http://schemas.openxmlformats.org/officeDocument/2006/relationships/tags" Target="../tags/tag130.xml"/><Relationship Id="rId70" Type="http://schemas.openxmlformats.org/officeDocument/2006/relationships/tags" Target="../tags/tag138.xml"/><Relationship Id="rId75" Type="http://schemas.openxmlformats.org/officeDocument/2006/relationships/tags" Target="../tags/tag143.xml"/><Relationship Id="rId1" Type="http://schemas.openxmlformats.org/officeDocument/2006/relationships/tags" Target="../tags/tag69.xml"/><Relationship Id="rId6" Type="http://schemas.openxmlformats.org/officeDocument/2006/relationships/tags" Target="../tags/tag7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tags" Target="../tags/tag146.xml"/><Relationship Id="rId7" Type="http://schemas.openxmlformats.org/officeDocument/2006/relationships/image" Target="../media/image37.png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slideLayout" Target="../slideLayouts/slideLayout12.xml"/><Relationship Id="rId11" Type="http://schemas.openxmlformats.org/officeDocument/2006/relationships/image" Target="../media/image39.png"/><Relationship Id="rId5" Type="http://schemas.openxmlformats.org/officeDocument/2006/relationships/tags" Target="../tags/tag148.xml"/><Relationship Id="rId10" Type="http://schemas.openxmlformats.org/officeDocument/2006/relationships/slide" Target="slide15.xml"/><Relationship Id="rId4" Type="http://schemas.openxmlformats.org/officeDocument/2006/relationships/tags" Target="../tags/tag147.xml"/><Relationship Id="rId9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41.png"/><Relationship Id="rId7" Type="http://schemas.openxmlformats.org/officeDocument/2006/relationships/image" Target="../media/image1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png"/><Relationship Id="rId4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3.xml"/><Relationship Id="rId4" Type="http://schemas.openxmlformats.org/officeDocument/2006/relationships/tags" Target="../tags/tag15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62.xml"/><Relationship Id="rId4" Type="http://schemas.openxmlformats.org/officeDocument/2006/relationships/tags" Target="../tags/tag16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3.xml"/><Relationship Id="rId7" Type="http://schemas.openxmlformats.org/officeDocument/2006/relationships/image" Target="../media/image11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tags" Target="../tags/tag17.xml"/><Relationship Id="rId18" Type="http://schemas.openxmlformats.org/officeDocument/2006/relationships/tags" Target="../tags/tag22.xml"/><Relationship Id="rId26" Type="http://schemas.openxmlformats.org/officeDocument/2006/relationships/tags" Target="../tags/tag30.xml"/><Relationship Id="rId3" Type="http://schemas.openxmlformats.org/officeDocument/2006/relationships/tags" Target="../tags/tag7.xml"/><Relationship Id="rId21" Type="http://schemas.openxmlformats.org/officeDocument/2006/relationships/tags" Target="../tags/tag25.xml"/><Relationship Id="rId7" Type="http://schemas.openxmlformats.org/officeDocument/2006/relationships/tags" Target="../tags/tag11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5" Type="http://schemas.openxmlformats.org/officeDocument/2006/relationships/tags" Target="../tags/tag29.xml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20" Type="http://schemas.openxmlformats.org/officeDocument/2006/relationships/tags" Target="../tags/tag24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24" Type="http://schemas.openxmlformats.org/officeDocument/2006/relationships/tags" Target="../tags/tag28.xml"/><Relationship Id="rId5" Type="http://schemas.openxmlformats.org/officeDocument/2006/relationships/tags" Target="../tags/tag9.xml"/><Relationship Id="rId15" Type="http://schemas.openxmlformats.org/officeDocument/2006/relationships/tags" Target="../tags/tag19.xml"/><Relationship Id="rId23" Type="http://schemas.openxmlformats.org/officeDocument/2006/relationships/tags" Target="../tags/tag27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14.xml"/><Relationship Id="rId19" Type="http://schemas.openxmlformats.org/officeDocument/2006/relationships/tags" Target="../tags/tag23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tags" Target="../tags/tag18.xml"/><Relationship Id="rId22" Type="http://schemas.openxmlformats.org/officeDocument/2006/relationships/tags" Target="../tags/tag26.xml"/><Relationship Id="rId27" Type="http://schemas.openxmlformats.org/officeDocument/2006/relationships/tags" Target="../tags/tag3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3" Type="http://schemas.openxmlformats.org/officeDocument/2006/relationships/tags" Target="../tags/tag34.xml"/><Relationship Id="rId7" Type="http://schemas.openxmlformats.org/officeDocument/2006/relationships/tags" Target="../tags/tag38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11" Type="http://schemas.openxmlformats.org/officeDocument/2006/relationships/slide" Target="slide6.xml"/><Relationship Id="rId5" Type="http://schemas.openxmlformats.org/officeDocument/2006/relationships/tags" Target="../tags/tag36.xml"/><Relationship Id="rId10" Type="http://schemas.openxmlformats.org/officeDocument/2006/relationships/image" Target="../media/image21.png"/><Relationship Id="rId4" Type="http://schemas.openxmlformats.org/officeDocument/2006/relationships/tags" Target="../tags/tag35.xml"/><Relationship Id="rId9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tags" Target="../tags/tag42.xml"/><Relationship Id="rId7" Type="http://schemas.openxmlformats.org/officeDocument/2006/relationships/tags" Target="../tags/tag4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slideLayout" Target="../slideLayouts/slideLayout2.xml"/><Relationship Id="rId11" Type="http://schemas.openxmlformats.org/officeDocument/2006/relationships/slide" Target="slide5.xml"/><Relationship Id="rId5" Type="http://schemas.openxmlformats.org/officeDocument/2006/relationships/tags" Target="../tags/tag44.xml"/><Relationship Id="rId10" Type="http://schemas.openxmlformats.org/officeDocument/2006/relationships/image" Target="../media/image25.png"/><Relationship Id="rId4" Type="http://schemas.openxmlformats.org/officeDocument/2006/relationships/tags" Target="../tags/tag43.xml"/><Relationship Id="rId9" Type="http://schemas.openxmlformats.org/officeDocument/2006/relationships/image" Target="../media/image2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7.png"/><Relationship Id="rId3" Type="http://schemas.openxmlformats.org/officeDocument/2006/relationships/tags" Target="../tags/tag47.xml"/><Relationship Id="rId7" Type="http://schemas.openxmlformats.org/officeDocument/2006/relationships/image" Target="../media/image18.png"/><Relationship Id="rId12" Type="http://schemas.openxmlformats.org/officeDocument/2006/relationships/image" Target="../media/image26.png"/><Relationship Id="rId2" Type="http://schemas.openxmlformats.org/officeDocument/2006/relationships/tags" Target="../tags/tag46.xml"/><Relationship Id="rId16" Type="http://schemas.openxmlformats.org/officeDocument/2006/relationships/image" Target="../media/image30.png"/><Relationship Id="rId1" Type="http://schemas.openxmlformats.org/officeDocument/2006/relationships/tags" Target="../tags/tag45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23.png"/><Relationship Id="rId5" Type="http://schemas.openxmlformats.org/officeDocument/2006/relationships/tags" Target="../tags/tag49.xml"/><Relationship Id="rId15" Type="http://schemas.openxmlformats.org/officeDocument/2006/relationships/image" Target="../media/image29.png"/><Relationship Id="rId10" Type="http://schemas.openxmlformats.org/officeDocument/2006/relationships/image" Target="../media/image22.png"/><Relationship Id="rId4" Type="http://schemas.openxmlformats.org/officeDocument/2006/relationships/tags" Target="../tags/tag48.xml"/><Relationship Id="rId9" Type="http://schemas.openxmlformats.org/officeDocument/2006/relationships/image" Target="../media/image20.png"/><Relationship Id="rId1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5" Type="http://schemas.openxmlformats.org/officeDocument/2006/relationships/image" Target="../media/image300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55.xml"/><Relationship Id="rId7" Type="http://schemas.openxmlformats.org/officeDocument/2006/relationships/tags" Target="../tags/tag59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275011" y="973737"/>
            <a:ext cx="9537559" cy="957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CCCC00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590" tIns="47296" rIns="94590" bIns="47296">
            <a:spAutoFit/>
          </a:bodyPr>
          <a:lstStyle>
            <a:lvl1pPr marL="334963" indent="-3349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</a:rPr>
              <a:t>1/ </a:t>
            </a:r>
            <a:r>
              <a:rPr lang="en-US" sz="2800" dirty="0" err="1">
                <a:latin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mol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khối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mol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</a:rPr>
              <a:t>đktc</a:t>
            </a:r>
            <a:r>
              <a:rPr lang="en-US" sz="2800" dirty="0">
                <a:latin typeface="Times New Roman" panose="02020603050405020304" pitchFamily="18" charset="0"/>
              </a:rPr>
              <a:t>.</a:t>
            </a:r>
            <a:endParaRPr lang="en-US" sz="2800" u="sng" dirty="0">
              <a:latin typeface="VNI-Times" pitchFamily="2" charset="0"/>
            </a:endParaRPr>
          </a:p>
        </p:txBody>
      </p:sp>
      <p:grpSp>
        <p:nvGrpSpPr>
          <p:cNvPr id="78851" name="Group 3"/>
          <p:cNvGrpSpPr>
            <a:grpSpLocks/>
          </p:cNvGrpSpPr>
          <p:nvPr/>
        </p:nvGrpSpPr>
        <p:grpSpPr bwMode="auto">
          <a:xfrm>
            <a:off x="2863540" y="76312"/>
            <a:ext cx="7111413" cy="691174"/>
            <a:chOff x="1076" y="750"/>
            <a:chExt cx="4230" cy="955"/>
          </a:xfrm>
        </p:grpSpPr>
        <p:sp>
          <p:nvSpPr>
            <p:cNvPr id="12311" name="Rectangle 4"/>
            <p:cNvSpPr>
              <a:spLocks noChangeArrowheads="1"/>
            </p:cNvSpPr>
            <p:nvPr/>
          </p:nvSpPr>
          <p:spPr bwMode="auto">
            <a:xfrm>
              <a:off x="1076" y="750"/>
              <a:ext cx="4230" cy="786"/>
            </a:xfrm>
            <a:prstGeom prst="rect">
              <a:avLst/>
            </a:prstGeom>
            <a:gradFill rotWithShape="1">
              <a:gsLst>
                <a:gs pos="0">
                  <a:srgbClr val="009900">
                    <a:alpha val="59000"/>
                  </a:srgbClr>
                </a:gs>
                <a:gs pos="100000">
                  <a:srgbClr val="FFFFCC">
                    <a:alpha val="84000"/>
                  </a:srgbClr>
                </a:gs>
              </a:gsLst>
              <a:lin ang="5400000" scaled="1"/>
            </a:gradFill>
            <a:ln w="57150" cmpd="thinThick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vi-VN" sz="2721">
                <a:solidFill>
                  <a:srgbClr val="FFCCFF"/>
                </a:solidFill>
              </a:endParaRPr>
            </a:p>
          </p:txBody>
        </p:sp>
        <p:sp>
          <p:nvSpPr>
            <p:cNvPr id="12312" name="Text Box 5"/>
            <p:cNvSpPr txBox="1">
              <a:spLocks noChangeArrowheads="1"/>
            </p:cNvSpPr>
            <p:nvPr/>
          </p:nvSpPr>
          <p:spPr bwMode="auto">
            <a:xfrm>
              <a:off x="1216" y="864"/>
              <a:ext cx="3936" cy="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7150" cmpd="thinThick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100000"/>
                </a:spcBef>
                <a:spcAft>
                  <a:spcPct val="100000"/>
                </a:spcAft>
              </a:pPr>
              <a:r>
                <a:rPr lang="en-US" sz="3356" dirty="0">
                  <a:solidFill>
                    <a:srgbClr val="CC0000"/>
                  </a:solidFill>
                  <a:latin typeface="Times New Roman" panose="02020603050405020304" pitchFamily="18" charset="0"/>
                </a:rPr>
                <a:t>KIỂM TRA</a:t>
              </a:r>
            </a:p>
          </p:txBody>
        </p:sp>
      </p:grpSp>
      <p:sp>
        <p:nvSpPr>
          <p:cNvPr id="78876" name="Text Box 28"/>
          <p:cNvSpPr txBox="1">
            <a:spLocks noChangeArrowheads="1"/>
          </p:cNvSpPr>
          <p:nvPr/>
        </p:nvSpPr>
        <p:spPr bwMode="auto">
          <a:xfrm>
            <a:off x="224275" y="4085566"/>
            <a:ext cx="6086010" cy="2311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4605" tIns="47302" rIns="94605" bIns="47302">
            <a:spAutoFit/>
          </a:bodyPr>
          <a:lstStyle>
            <a:lvl1pPr marL="2286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</a:rPr>
              <a:t>  2/  </a:t>
            </a:r>
            <a:r>
              <a:rPr lang="en-US" dirty="0" err="1">
                <a:latin typeface="Times New Roman" panose="02020603050405020304" pitchFamily="18" charset="0"/>
              </a:rPr>
              <a:t>Áp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</a:rPr>
              <a:t>: </a:t>
            </a:r>
          </a:p>
          <a:p>
            <a:r>
              <a:rPr lang="en-US" dirty="0">
                <a:latin typeface="Times New Roman" panose="02020603050405020304" pitchFamily="18" charset="0"/>
              </a:rPr>
              <a:t>a.  </a:t>
            </a:r>
            <a:r>
              <a:rPr lang="en-US" dirty="0" err="1">
                <a:latin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mol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</a:rPr>
              <a:t> 14,3 g CO</a:t>
            </a:r>
            <a:r>
              <a:rPr lang="en-US" baseline="-25000" dirty="0">
                <a:latin typeface="Times New Roman" panose="02020603050405020304" pitchFamily="18" charset="0"/>
              </a:rPr>
              <a:t>2</a:t>
            </a:r>
          </a:p>
          <a:p>
            <a:endParaRPr lang="en-US" dirty="0">
              <a:latin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</a:rPr>
              <a:t>b. </a:t>
            </a:r>
            <a:r>
              <a:rPr lang="en-US" dirty="0" err="1">
                <a:latin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</a:rPr>
              <a:t> 0,15 </a:t>
            </a:r>
            <a:r>
              <a:rPr lang="en-US" dirty="0" err="1">
                <a:latin typeface="Times New Roman" panose="02020603050405020304" pitchFamily="18" charset="0"/>
              </a:rPr>
              <a:t>mol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</a:rPr>
              <a:t> H</a:t>
            </a:r>
            <a:r>
              <a:rPr lang="en-US" baseline="-25000" dirty="0">
                <a:latin typeface="Times New Roman" panose="02020603050405020304" pitchFamily="18" charset="0"/>
              </a:rPr>
              <a:t>2 </a:t>
            </a:r>
            <a:r>
              <a:rPr lang="en-US" dirty="0">
                <a:latin typeface="Times New Roman" panose="02020603050405020304" pitchFamily="18" charset="0"/>
              </a:rPr>
              <a:t>(ở </a:t>
            </a:r>
            <a:r>
              <a:rPr lang="en-US" dirty="0" err="1">
                <a:latin typeface="Times New Roman" panose="02020603050405020304" pitchFamily="18" charset="0"/>
              </a:rPr>
              <a:t>đktc</a:t>
            </a:r>
            <a:r>
              <a:rPr lang="en-US" dirty="0">
                <a:latin typeface="Times New Roman" panose="02020603050405020304" pitchFamily="18" charset="0"/>
              </a:rPr>
              <a:t>).</a:t>
            </a:r>
          </a:p>
          <a:p>
            <a:r>
              <a:rPr lang="en-US" dirty="0">
                <a:latin typeface="Times New Roman" panose="02020603050405020304" pitchFamily="18" charset="0"/>
              </a:rPr>
              <a:t>                     </a:t>
            </a:r>
          </a:p>
          <a:p>
            <a:r>
              <a:rPr lang="en-US" dirty="0">
                <a:latin typeface="Times New Roman" panose="02020603050405020304" pitchFamily="18" charset="0"/>
              </a:rPr>
              <a:t>  (</a:t>
            </a:r>
            <a:r>
              <a:rPr lang="en-US" dirty="0" err="1">
                <a:latin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</a:rPr>
              <a:t> C=12,   O=16, H= 1)</a:t>
            </a: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3395406" y="1876974"/>
            <a:ext cx="2549615" cy="669488"/>
            <a:chOff x="432067" y="2590951"/>
            <a:chExt cx="3154067" cy="749659"/>
          </a:xfrm>
        </p:grpSpPr>
        <p:sp>
          <p:nvSpPr>
            <p:cNvPr id="17" name="Rectangle 16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178886" y="2601946"/>
              <a:ext cx="1373004" cy="738664"/>
            </a:xfrm>
            <a:prstGeom prst="rect">
              <a:avLst/>
            </a:prstGeom>
            <a:blipFill rotWithShape="1">
              <a:blip r:embed="rId3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 sz="1633">
                  <a:latin typeface="Arial" charset="0"/>
                </a:rPr>
                <a:t> </a:t>
              </a:r>
            </a:p>
          </p:txBody>
        </p:sp>
        <p:sp>
          <p:nvSpPr>
            <p:cNvPr id="18" name="Rectangle 17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2255320" y="2590951"/>
              <a:ext cx="1330814" cy="738664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 sz="1633">
                  <a:noFill/>
                  <a:latin typeface="Arial" charset="0"/>
                </a:rPr>
                <a:t> 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432067" y="2988141"/>
              <a:ext cx="471533" cy="0"/>
            </a:xfrm>
            <a:prstGeom prst="straightConnector1">
              <a:avLst/>
            </a:prstGeom>
            <a:ln w="101600">
              <a:solidFill>
                <a:schemeClr val="tx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04" name="Rectangle 24"/>
          <p:cNvSpPr>
            <a:spLocks noChangeArrowheads="1"/>
          </p:cNvSpPr>
          <p:nvPr/>
        </p:nvSpPr>
        <p:spPr bwMode="auto">
          <a:xfrm>
            <a:off x="1465000" y="3438223"/>
            <a:ext cx="37680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/>
              <a:t>V: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khí</a:t>
            </a:r>
            <a:r>
              <a:rPr lang="en-US" dirty="0"/>
              <a:t> (</a:t>
            </a:r>
            <a:r>
              <a:rPr lang="en-US" dirty="0" err="1"/>
              <a:t>lít</a:t>
            </a:r>
            <a:r>
              <a:rPr lang="en-US" dirty="0"/>
              <a:t>)</a:t>
            </a:r>
            <a:r>
              <a:rPr lang="vi-VN" dirty="0"/>
              <a:t> ở đktc</a:t>
            </a:r>
            <a:endParaRPr lang="en-US" altLang="en-US" sz="3200" dirty="0"/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1225006" y="1920146"/>
            <a:ext cx="1777011" cy="702731"/>
            <a:chOff x="5081077" y="2331525"/>
            <a:chExt cx="1959427" cy="1204176"/>
          </a:xfrm>
        </p:grpSpPr>
        <p:sp>
          <p:nvSpPr>
            <p:cNvPr id="26" name="Rectangle 25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6219446" y="2331525"/>
              <a:ext cx="821058" cy="1204176"/>
            </a:xfrm>
            <a:prstGeom prst="rect">
              <a:avLst/>
            </a:prstGeom>
            <a:blipFill rotWithShape="1">
              <a:blip r:embed="rId5"/>
              <a:stretch>
                <a:fillRect b="-508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 sz="1633" b="1">
                  <a:ln w="10541" cmpd="sng">
                    <a:solidFill>
                      <a:schemeClr val="tx1"/>
                    </a:solidFill>
                    <a:prstDash val="solid"/>
                  </a:ln>
                  <a:latin typeface="Arial" charset="0"/>
                </a:rPr>
                <a:t> </a:t>
              </a:r>
            </a:p>
          </p:txBody>
        </p:sp>
        <p:sp>
          <p:nvSpPr>
            <p:cNvPr id="27" name="Rectangle 26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081077" y="2562882"/>
              <a:ext cx="1219115" cy="738664"/>
            </a:xfrm>
            <a:prstGeom prst="rect">
              <a:avLst/>
            </a:prstGeom>
            <a:blipFill rotWithShape="1">
              <a:blip r:embed="rId6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 sz="1633">
                  <a:ln>
                    <a:solidFill>
                      <a:schemeClr val="tx1"/>
                    </a:solidFill>
                  </a:ln>
                  <a:latin typeface="Arial" charset="0"/>
                </a:rPr>
                <a:t> </a:t>
              </a:r>
            </a:p>
          </p:txBody>
        </p:sp>
      </p:grpSp>
      <p:cxnSp>
        <p:nvCxnSpPr>
          <p:cNvPr id="45" name="Straight Arrow Connector 44"/>
          <p:cNvCxnSpPr/>
          <p:nvPr/>
        </p:nvCxnSpPr>
        <p:spPr bwMode="auto">
          <a:xfrm>
            <a:off x="4008140" y="3094232"/>
            <a:ext cx="381167" cy="0"/>
          </a:xfrm>
          <a:prstGeom prst="straightConnector1">
            <a:avLst/>
          </a:prstGeom>
          <a:ln w="10160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802855" y="2832622"/>
            <a:ext cx="2783134" cy="597299"/>
            <a:chOff x="2812199" y="2832622"/>
            <a:chExt cx="2783134" cy="597299"/>
          </a:xfrm>
        </p:grpSpPr>
        <p:sp>
          <p:nvSpPr>
            <p:cNvPr id="3" name="TextBox 2"/>
            <p:cNvSpPr txBox="1"/>
            <p:nvPr/>
          </p:nvSpPr>
          <p:spPr>
            <a:xfrm>
              <a:off x="2812199" y="2832622"/>
              <a:ext cx="278313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.VnCooper" panose="020B7200000000000000" pitchFamily="34" charset="0"/>
                  <a:cs typeface="Arial" panose="020B0604020202020204" pitchFamily="34" charset="0"/>
                </a:rPr>
                <a:t>V     = n. 22,4 </a:t>
              </a:r>
            </a:p>
          </p:txBody>
        </p:sp>
        <p:sp>
          <p:nvSpPr>
            <p:cNvPr id="47" name="Rectangle 24"/>
            <p:cNvSpPr>
              <a:spLocks noChangeArrowheads="1"/>
            </p:cNvSpPr>
            <p:nvPr/>
          </p:nvSpPr>
          <p:spPr bwMode="auto">
            <a:xfrm>
              <a:off x="3098906" y="3029811"/>
              <a:ext cx="5549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2000" dirty="0" err="1"/>
                <a:t>khí</a:t>
              </a:r>
              <a:endParaRPr lang="en-US" altLang="en-US" sz="20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361530" y="2572715"/>
            <a:ext cx="2158350" cy="1043035"/>
            <a:chOff x="6370874" y="2572715"/>
            <a:chExt cx="2158350" cy="1043035"/>
          </a:xfrm>
        </p:grpSpPr>
        <p:grpSp>
          <p:nvGrpSpPr>
            <p:cNvPr id="31" name="Group 1"/>
            <p:cNvGrpSpPr>
              <a:grpSpLocks/>
            </p:cNvGrpSpPr>
            <p:nvPr/>
          </p:nvGrpSpPr>
          <p:grpSpPr bwMode="auto">
            <a:xfrm>
              <a:off x="6370874" y="2572715"/>
              <a:ext cx="2158350" cy="1043035"/>
              <a:chOff x="11546799" y="4581128"/>
              <a:chExt cx="2639101" cy="1370696"/>
            </a:xfrm>
          </p:grpSpPr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5168" y="4581128"/>
                <a:ext cx="1500732" cy="1370696"/>
              </a:xfrm>
              <a:prstGeom prst="rect">
                <a:avLst/>
              </a:prstGeom>
              <a:blipFill rotWithShape="1">
                <a:blip r:embed="rId7"/>
                <a:stretch>
                  <a:fillRect b="-889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n-US" sz="1633">
                    <a:latin typeface="Arial" charset="0"/>
                  </a:rPr>
                  <a:t> </a:t>
                </a:r>
              </a:p>
            </p:txBody>
          </p:sp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46799" y="4812485"/>
                <a:ext cx="1219115" cy="7386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n-US" sz="1633">
                    <a:latin typeface="Arial" charset="0"/>
                  </a:rPr>
                  <a:t> </a:t>
                </a:r>
              </a:p>
            </p:txBody>
          </p:sp>
        </p:grpSp>
        <p:sp>
          <p:nvSpPr>
            <p:cNvPr id="48" name="Rectangle 24"/>
            <p:cNvSpPr>
              <a:spLocks noChangeArrowheads="1"/>
            </p:cNvSpPr>
            <p:nvPr/>
          </p:nvSpPr>
          <p:spPr bwMode="auto">
            <a:xfrm>
              <a:off x="7900526" y="2720546"/>
              <a:ext cx="5549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2000" dirty="0" err="1"/>
                <a:t>khí</a:t>
              </a:r>
              <a:endParaRPr lang="en-US" altLang="en-US" sz="20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578003" y="5194264"/>
            <a:ext cx="5414351" cy="953874"/>
            <a:chOff x="2176246" y="3969739"/>
            <a:chExt cx="5832140" cy="584775"/>
          </a:xfrm>
          <a:solidFill>
            <a:srgbClr val="00FF00"/>
          </a:solidFill>
        </p:grpSpPr>
        <p:sp>
          <p:nvSpPr>
            <p:cNvPr id="58" name="TextBox 57"/>
            <p:cNvSpPr txBox="1"/>
            <p:nvPr/>
          </p:nvSpPr>
          <p:spPr>
            <a:xfrm>
              <a:off x="2176246" y="3969739"/>
              <a:ext cx="5832140" cy="584775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V</a:t>
              </a:r>
              <a:r>
                <a:rPr lang="en-US" sz="2400" b="1" dirty="0">
                  <a:solidFill>
                    <a:srgbClr val="FF0000"/>
                  </a:solidFill>
                </a:rPr>
                <a:t>  </a:t>
              </a:r>
              <a:r>
                <a:rPr lang="en-US" sz="2400" b="1" baseline="-25000" dirty="0"/>
                <a:t> </a:t>
              </a:r>
              <a:r>
                <a:rPr lang="en-US" sz="2400" b="1" baseline="-25000" dirty="0">
                  <a:solidFill>
                    <a:srgbClr val="FF0000"/>
                  </a:solidFill>
                </a:rPr>
                <a:t>(</a:t>
              </a:r>
              <a:r>
                <a:rPr lang="en-US" sz="2400" b="1" baseline="-25000" dirty="0" err="1">
                  <a:solidFill>
                    <a:srgbClr val="FF0000"/>
                  </a:solidFill>
                </a:rPr>
                <a:t>đkct</a:t>
              </a:r>
              <a:r>
                <a:rPr lang="en-US" sz="2400" b="1" baseline="-25000" dirty="0">
                  <a:solidFill>
                    <a:srgbClr val="FF0000"/>
                  </a:solidFill>
                </a:rPr>
                <a:t>)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/>
                <a:t>=</a:t>
              </a:r>
              <a:r>
                <a:rPr lang="en-US" sz="2400" b="1" dirty="0">
                  <a:solidFill>
                    <a:srgbClr val="FF0000"/>
                  </a:solidFill>
                </a:rPr>
                <a:t> n. 22,4 </a:t>
              </a:r>
              <a:r>
                <a:rPr lang="en-US" sz="2400" b="1" dirty="0"/>
                <a:t>= </a:t>
              </a:r>
              <a:r>
                <a:rPr lang="en-US" sz="2400" b="1" dirty="0">
                  <a:solidFill>
                    <a:srgbClr val="FF0000"/>
                  </a:solidFill>
                </a:rPr>
                <a:t>0,15 . 22,4  </a:t>
              </a:r>
              <a:r>
                <a:rPr lang="en-US" sz="2400" b="1" dirty="0"/>
                <a:t>=</a:t>
              </a:r>
              <a:r>
                <a:rPr lang="en-US" sz="2400" b="1" dirty="0">
                  <a:solidFill>
                    <a:srgbClr val="FF0000"/>
                  </a:solidFill>
                </a:rPr>
                <a:t> 3,36 (lit)</a:t>
              </a: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293998" y="4028748"/>
              <a:ext cx="584448" cy="396044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H</a:t>
              </a:r>
              <a:r>
                <a:rPr lang="en-US" b="1" baseline="-25000" dirty="0">
                  <a:solidFill>
                    <a:schemeClr val="tx1"/>
                  </a:solidFill>
                </a:rPr>
                <a:t>2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9" name="Straight Arrow Connector 68"/>
          <p:cNvCxnSpPr/>
          <p:nvPr/>
        </p:nvCxnSpPr>
        <p:spPr bwMode="auto">
          <a:xfrm>
            <a:off x="4727815" y="4782959"/>
            <a:ext cx="381167" cy="0"/>
          </a:xfrm>
          <a:prstGeom prst="straightConnector1">
            <a:avLst/>
          </a:prstGeom>
          <a:ln w="10160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 bwMode="auto">
          <a:xfrm>
            <a:off x="6138713" y="5526072"/>
            <a:ext cx="381167" cy="0"/>
          </a:xfrm>
          <a:prstGeom prst="straightConnector1">
            <a:avLst/>
          </a:prstGeom>
          <a:ln w="10160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5546108" y="3875916"/>
            <a:ext cx="4459289" cy="1273382"/>
            <a:chOff x="5911942" y="3509577"/>
            <a:chExt cx="4459289" cy="1273382"/>
          </a:xfrm>
        </p:grpSpPr>
        <p:grpSp>
          <p:nvGrpSpPr>
            <p:cNvPr id="60" name="Group 59"/>
            <p:cNvGrpSpPr/>
            <p:nvPr/>
          </p:nvGrpSpPr>
          <p:grpSpPr>
            <a:xfrm>
              <a:off x="5911942" y="3509577"/>
              <a:ext cx="4459289" cy="1273382"/>
              <a:chOff x="2798086" y="5628256"/>
              <a:chExt cx="4459289" cy="1273382"/>
            </a:xfrm>
          </p:grpSpPr>
          <p:sp>
            <p:nvSpPr>
              <p:cNvPr id="68" name="Rounded Rectangle 67"/>
              <p:cNvSpPr/>
              <p:nvPr/>
            </p:nvSpPr>
            <p:spPr>
              <a:xfrm>
                <a:off x="2798086" y="5628256"/>
                <a:ext cx="4459289" cy="1273382"/>
              </a:xfrm>
              <a:prstGeom prst="roundRect">
                <a:avLst/>
              </a:prstGeom>
              <a:solidFill>
                <a:srgbClr val="FFFF00"/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 flipH="1">
                <a:off x="3122550" y="6212649"/>
                <a:ext cx="61206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C00000"/>
                    </a:solidFill>
                  </a:rPr>
                  <a:t>CO</a:t>
                </a:r>
                <a:r>
                  <a:rPr lang="en-US" sz="2000" b="1" baseline="-25000" dirty="0">
                    <a:solidFill>
                      <a:srgbClr val="C00000"/>
                    </a:solidFill>
                  </a:rPr>
                  <a:t>2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Rectangle 62"/>
                  <p:cNvSpPr/>
                  <p:nvPr/>
                </p:nvSpPr>
                <p:spPr>
                  <a:xfrm>
                    <a:off x="4415421" y="5884456"/>
                    <a:ext cx="920445" cy="783804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sz="2400" b="1" i="1" smtClean="0">
                                  <a:ln/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0" smtClean="0">
                                  <a:ln/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𝟏𝟒</m:t>
                              </m:r>
                              <m:r>
                                <a:rPr lang="en-US" sz="2400" b="1" i="0" smtClean="0">
                                  <a:ln/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400" b="1" i="1" smtClean="0">
                                  <a:ln/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2400" b="1" i="0" smtClean="0">
                                  <a:ln/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𝟒𝟒</m:t>
                              </m:r>
                            </m:den>
                          </m:f>
                        </m:oMath>
                      </m:oMathPara>
                    </a14:m>
                    <a:endParaRPr lang="en-US" sz="2400" b="1" dirty="0">
                      <a:ln/>
                      <a:solidFill>
                        <a:schemeClr val="tx1"/>
                      </a:solidFill>
                      <a:effectLst/>
                    </a:endParaRPr>
                  </a:p>
                </p:txBody>
              </p:sp>
            </mc:Choice>
            <mc:Fallback xmlns="">
              <p:sp>
                <p:nvSpPr>
                  <p:cNvPr id="63" name="Rectangle 6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15421" y="5884456"/>
                    <a:ext cx="920445" cy="783804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4" name="Rectangle 63"/>
              <p:cNvSpPr/>
              <p:nvPr/>
            </p:nvSpPr>
            <p:spPr>
              <a:xfrm>
                <a:off x="4222621" y="6073455"/>
                <a:ext cx="4392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=</a:t>
                </a:r>
                <a:endParaRPr lang="en-US" sz="2400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5187081" y="6046365"/>
                <a:ext cx="207029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= 0,325 </a:t>
                </a:r>
                <a:r>
                  <a:rPr lang="en-US" sz="2400" b="1" dirty="0" err="1"/>
                  <a:t>mol</a:t>
                </a:r>
                <a:endParaRPr lang="en-US" sz="240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ectangle 70"/>
                <p:cNvSpPr/>
                <p:nvPr/>
              </p:nvSpPr>
              <p:spPr>
                <a:xfrm>
                  <a:off x="6013257" y="3860488"/>
                  <a:ext cx="1013245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0" smtClean="0">
                            <a:ln/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𝐧</m:t>
                        </m:r>
                        <m:r>
                          <a:rPr lang="en-US" sz="2800" b="1" i="0" smtClean="0">
                            <a:ln/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   </m:t>
                        </m:r>
                        <m:r>
                          <a:rPr lang="en-US" sz="2800" b="1" i="0" smtClean="0">
                            <a:ln/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US" sz="2800" b="1" dirty="0">
                    <a:solidFill>
                      <a:schemeClr val="tx1"/>
                    </a:solidFill>
                    <a:effectLst/>
                  </a:endParaRPr>
                </a:p>
              </p:txBody>
            </p:sp>
          </mc:Choice>
          <mc:Fallback xmlns="">
            <p:sp>
              <p:nvSpPr>
                <p:cNvPr id="71" name="Rectangle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3257" y="3860488"/>
                  <a:ext cx="1013245" cy="52322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ectangle 71"/>
                <p:cNvSpPr/>
                <p:nvPr/>
              </p:nvSpPr>
              <p:spPr>
                <a:xfrm>
                  <a:off x="6884511" y="3830298"/>
                  <a:ext cx="498925" cy="727763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400" b="1" i="1" smtClean="0">
                                <a:ln/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0" smtClean="0">
                                <a:ln/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𝐦</m:t>
                            </m:r>
                          </m:num>
                          <m:den>
                            <m:r>
                              <a:rPr lang="en-US" sz="2400" b="1" i="0" smtClean="0">
                                <a:ln/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𝐌</m:t>
                            </m:r>
                          </m:den>
                        </m:f>
                      </m:oMath>
                    </m:oMathPara>
                  </a14:m>
                  <a:endParaRPr lang="en-US" sz="2400" b="1" dirty="0">
                    <a:ln/>
                    <a:solidFill>
                      <a:schemeClr val="tx1"/>
                    </a:solidFill>
                    <a:effectLst/>
                  </a:endParaRPr>
                </a:p>
              </p:txBody>
            </p:sp>
          </mc:Choice>
          <mc:Fallback xmlns="">
            <p:sp>
              <p:nvSpPr>
                <p:cNvPr id="72" name="Rectangle 7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84511" y="3830298"/>
                  <a:ext cx="498925" cy="727763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5708983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0" grpId="1"/>
      <p:bldP spid="78876" grpId="0"/>
      <p:bldP spid="7887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>
            <p:custDataLst>
              <p:tags r:id="rId1"/>
            </p:custDataLst>
          </p:nvPr>
        </p:nvSpPr>
        <p:spPr>
          <a:xfrm>
            <a:off x="4179888" y="1282700"/>
            <a:ext cx="2699214" cy="746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sp>
        <p:nvSpPr>
          <p:cNvPr id="5" name="Rectangle 4"/>
          <p:cNvSpPr/>
          <p:nvPr>
            <p:custDataLst>
              <p:tags r:id="rId2"/>
            </p:custDataLst>
          </p:nvPr>
        </p:nvSpPr>
        <p:spPr>
          <a:xfrm>
            <a:off x="1093665" y="2870288"/>
            <a:ext cx="10004669" cy="746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vi-VN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nặng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200" y="4448175"/>
            <a:ext cx="4156502" cy="1905000"/>
          </a:xfrm>
          <a:solidFill>
            <a:srgbClr val="66FFFF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ioxit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(CO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giếng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Explosion 1 6"/>
          <p:cNvSpPr>
            <a:spLocks noChangeArrowheads="1"/>
          </p:cNvSpPr>
          <p:nvPr/>
        </p:nvSpPr>
        <p:spPr bwMode="auto">
          <a:xfrm>
            <a:off x="584200" y="1112838"/>
            <a:ext cx="1600200" cy="3335337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CÓ BIẾT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17500" y="851228"/>
            <a:ext cx="11874500" cy="5232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 err="1">
                <a:latin typeface="+mn-lt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+mn-lt"/>
                <a:cs typeface="Times New Roman" panose="02020603050405020304" pitchFamily="18" charset="0"/>
              </a:rPr>
              <a:t>1: Khí CO</a:t>
            </a:r>
            <a:r>
              <a:rPr lang="vi-VN" sz="2800" baseline="-25000" dirty="0">
                <a:latin typeface="+mn-lt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+mn-lt"/>
                <a:cs typeface="Times New Roman" panose="02020603050405020304" pitchFamily="18" charset="0"/>
              </a:rPr>
              <a:t> nặng hay nhẹ hơn không khí bao nhiêu lần?</a:t>
            </a:r>
            <a:endParaRPr lang="en-US" sz="2800" dirty="0">
              <a:latin typeface="+mn-lt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73658" y="1832452"/>
                <a:ext cx="4938340" cy="76155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𝑪𝑶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𝒌𝒌</m:t>
                        </m:r>
                      </m:sub>
                    </m:sSub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𝑪𝑶</m:t>
                                </m:r>
                              </m:e>
                              <m:sub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𝟐𝟗</m:t>
                        </m:r>
                      </m:den>
                    </m:f>
                  </m:oMath>
                </a14:m>
                <a:r>
                  <a:rPr lang="en-US" sz="3200" b="1" dirty="0"/>
                  <a:t> =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2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dirty="0" smtClean="0">
                            <a:latin typeface="Cambria Math" panose="02040503050406030204" pitchFamily="18" charset="0"/>
                          </a:rPr>
                          <m:t>𝟒𝟒</m:t>
                        </m:r>
                      </m:num>
                      <m:den>
                        <m:r>
                          <a:rPr lang="en-US" sz="3200" b="1" i="1" dirty="0" smtClean="0">
                            <a:latin typeface="Cambria Math" panose="02040503050406030204" pitchFamily="18" charset="0"/>
                          </a:rPr>
                          <m:t>𝟐𝟗</m:t>
                        </m:r>
                      </m:den>
                    </m:f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𝟓𝟐</m:t>
                    </m:r>
                  </m:oMath>
                </a14:m>
                <a:r>
                  <a:rPr lang="en-US" sz="3200" b="1" dirty="0"/>
                  <a:t>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658" y="1832452"/>
                <a:ext cx="4938340" cy="761555"/>
              </a:xfrm>
              <a:prstGeom prst="rect">
                <a:avLst/>
              </a:prstGeom>
              <a:blipFill rotWithShape="1">
                <a:blip r:embed="rId7"/>
                <a:stretch>
                  <a:fillRect b="-184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itl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0" y="109229"/>
            <a:ext cx="12192000" cy="6896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20: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4200" y="1472924"/>
            <a:ext cx="11274864" cy="5237367"/>
          </a:xfrm>
          <a:prstGeom prst="rect">
            <a:avLst/>
          </a:prstGeom>
          <a:solidFill>
            <a:srgbClr val="FF99F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defRPr/>
            </a:pP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lòng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luôn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luôn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xảy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hủy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vô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hữu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cacbon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đioxit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CO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CO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CO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1,52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CO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giếng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khơi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hang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00000"/>
              </a:lnSpc>
              <a:defRPr/>
            </a:pP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ngạt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.  </a:t>
            </a:r>
            <a:b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9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1"/>
      <p:bldP spid="6" grpId="0" uiExpand="1" build="p" animBg="1"/>
      <p:bldP spid="7" grpId="0" animBg="1"/>
      <p:bldP spid="7" grpId="1" animBg="1"/>
      <p:bldP spid="11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imagesCA5R3P4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87461" y="-28797"/>
            <a:ext cx="4273471" cy="3409562"/>
          </a:xfrm>
        </p:spPr>
      </p:pic>
      <p:pic>
        <p:nvPicPr>
          <p:cNvPr id="24579" name="Picture 6" descr="Bao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68132" y="0"/>
            <a:ext cx="3857355" cy="3380765"/>
          </a:xfrm>
        </p:spPr>
      </p:pic>
      <p:pic>
        <p:nvPicPr>
          <p:cNvPr id="24580" name="Picture 9" descr="untitled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87461" y="3428281"/>
            <a:ext cx="4215877" cy="3248299"/>
          </a:xfrm>
        </p:spPr>
      </p:pic>
      <p:pic>
        <p:nvPicPr>
          <p:cNvPr id="24581" name="Picture 12" descr="imagesCABWVWZA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6772" y="3380766"/>
            <a:ext cx="3848715" cy="3477235"/>
          </a:xfrm>
        </p:spPr>
      </p:pic>
      <p:sp>
        <p:nvSpPr>
          <p:cNvPr id="2" name="Rectangle 1" hidden="1"/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246589" y="1"/>
            <a:ext cx="969882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267287" y="1536258"/>
            <a:ext cx="1889288" cy="2772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sz="2177" baseline="-25000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77" dirty="0" err="1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177" dirty="0">
                <a:solidFill>
                  <a:srgbClr val="0000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177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0" y="-57278"/>
            <a:ext cx="12192000" cy="6896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6837890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40" name="Text Box 20" descr="Blue tissue paper"/>
          <p:cNvSpPr txBox="1">
            <a:spLocks noChangeArrowheads="1"/>
          </p:cNvSpPr>
          <p:nvPr/>
        </p:nvSpPr>
        <p:spPr bwMode="auto">
          <a:xfrm>
            <a:off x="2225687" y="1033221"/>
            <a:ext cx="7740627" cy="1430966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902" u="sng" dirty="0" err="1">
                <a:solidFill>
                  <a:srgbClr val="000000"/>
                </a:solidFill>
              </a:rPr>
              <a:t>Bài</a:t>
            </a:r>
            <a:r>
              <a:rPr lang="en-US" sz="2902" u="sng" dirty="0">
                <a:solidFill>
                  <a:srgbClr val="000000"/>
                </a:solidFill>
              </a:rPr>
              <a:t> </a:t>
            </a:r>
            <a:r>
              <a:rPr lang="en-US" sz="2902" u="sng" dirty="0" err="1">
                <a:solidFill>
                  <a:srgbClr val="000000"/>
                </a:solidFill>
              </a:rPr>
              <a:t>tập</a:t>
            </a:r>
            <a:r>
              <a:rPr lang="en-US" sz="2902" u="sng" dirty="0">
                <a:solidFill>
                  <a:srgbClr val="000000"/>
                </a:solidFill>
              </a:rPr>
              <a:t> </a:t>
            </a:r>
            <a:r>
              <a:rPr lang="vi-VN" sz="2902" u="sng" dirty="0">
                <a:solidFill>
                  <a:srgbClr val="000000"/>
                </a:solidFill>
              </a:rPr>
              <a:t>2</a:t>
            </a:r>
            <a:r>
              <a:rPr lang="en-US" sz="2902" u="sng" dirty="0">
                <a:solidFill>
                  <a:srgbClr val="000000"/>
                </a:solidFill>
              </a:rPr>
              <a:t>:</a:t>
            </a:r>
            <a:r>
              <a:rPr lang="en-US" sz="2902" b="0" dirty="0">
                <a:solidFill>
                  <a:srgbClr val="000000"/>
                </a:solidFill>
              </a:rPr>
              <a:t> </a:t>
            </a:r>
            <a:r>
              <a:rPr lang="en-US" sz="2902" b="0" dirty="0" err="1">
                <a:solidFill>
                  <a:srgbClr val="000000"/>
                </a:solidFill>
              </a:rPr>
              <a:t>Hãy</a:t>
            </a:r>
            <a:r>
              <a:rPr lang="en-US" sz="2902" b="0" dirty="0">
                <a:solidFill>
                  <a:srgbClr val="000000"/>
                </a:solidFill>
              </a:rPr>
              <a:t> </a:t>
            </a:r>
            <a:r>
              <a:rPr lang="en-US" sz="2902" b="0" dirty="0" err="1">
                <a:solidFill>
                  <a:srgbClr val="000000"/>
                </a:solidFill>
              </a:rPr>
              <a:t>điền</a:t>
            </a:r>
            <a:r>
              <a:rPr lang="en-US" sz="2902" b="0" dirty="0">
                <a:solidFill>
                  <a:srgbClr val="000000"/>
                </a:solidFill>
              </a:rPr>
              <a:t> </a:t>
            </a:r>
            <a:r>
              <a:rPr lang="en-US" sz="2902" b="0" dirty="0" err="1">
                <a:solidFill>
                  <a:srgbClr val="000000"/>
                </a:solidFill>
              </a:rPr>
              <a:t>các</a:t>
            </a:r>
            <a:r>
              <a:rPr lang="en-US" sz="2902" b="0" dirty="0">
                <a:solidFill>
                  <a:srgbClr val="000000"/>
                </a:solidFill>
              </a:rPr>
              <a:t> </a:t>
            </a:r>
            <a:r>
              <a:rPr lang="en-US" sz="2902" i="1" u="sng" dirty="0" err="1">
                <a:solidFill>
                  <a:srgbClr val="000000"/>
                </a:solidFill>
              </a:rPr>
              <a:t>số</a:t>
            </a:r>
            <a:r>
              <a:rPr lang="en-US" sz="2902" b="0" dirty="0">
                <a:solidFill>
                  <a:srgbClr val="000000"/>
                </a:solidFill>
              </a:rPr>
              <a:t> </a:t>
            </a:r>
            <a:r>
              <a:rPr lang="en-US" sz="2902" b="0" dirty="0" err="1">
                <a:solidFill>
                  <a:srgbClr val="000000"/>
                </a:solidFill>
              </a:rPr>
              <a:t>thích</a:t>
            </a:r>
            <a:r>
              <a:rPr lang="en-US" sz="2902" b="0" dirty="0">
                <a:solidFill>
                  <a:srgbClr val="000000"/>
                </a:solidFill>
              </a:rPr>
              <a:t> </a:t>
            </a:r>
            <a:r>
              <a:rPr lang="en-US" sz="2902" b="0" dirty="0" err="1">
                <a:solidFill>
                  <a:srgbClr val="000000"/>
                </a:solidFill>
              </a:rPr>
              <a:t>hợp</a:t>
            </a:r>
            <a:r>
              <a:rPr lang="en-US" sz="2902" b="0" dirty="0">
                <a:solidFill>
                  <a:srgbClr val="000000"/>
                </a:solidFill>
              </a:rPr>
              <a:t> </a:t>
            </a:r>
            <a:r>
              <a:rPr lang="vi-VN" sz="2902" b="0" dirty="0">
                <a:solidFill>
                  <a:srgbClr val="000000"/>
                </a:solidFill>
              </a:rPr>
              <a:t>và các khí sau</a:t>
            </a:r>
            <a:r>
              <a:rPr lang="en-US" sz="2902" b="0" dirty="0">
                <a:solidFill>
                  <a:srgbClr val="000000"/>
                </a:solidFill>
              </a:rPr>
              <a:t>:</a:t>
            </a:r>
            <a:r>
              <a:rPr lang="en-US" sz="2902" dirty="0">
                <a:solidFill>
                  <a:srgbClr val="000000"/>
                </a:solidFill>
              </a:rPr>
              <a:t> SO</a:t>
            </a:r>
            <a:r>
              <a:rPr lang="en-US" sz="2902" baseline="-25000" dirty="0">
                <a:solidFill>
                  <a:srgbClr val="000000"/>
                </a:solidFill>
              </a:rPr>
              <a:t>2</a:t>
            </a:r>
            <a:r>
              <a:rPr lang="en-US" sz="2902" dirty="0">
                <a:solidFill>
                  <a:srgbClr val="000000"/>
                </a:solidFill>
              </a:rPr>
              <a:t>; </a:t>
            </a:r>
            <a:r>
              <a:rPr lang="vi-VN" sz="2902" dirty="0">
                <a:solidFill>
                  <a:srgbClr val="000000"/>
                </a:solidFill>
              </a:rPr>
              <a:t>Cl</a:t>
            </a:r>
            <a:r>
              <a:rPr lang="en-US" sz="2902" baseline="-25000" dirty="0">
                <a:solidFill>
                  <a:srgbClr val="000000"/>
                </a:solidFill>
              </a:rPr>
              <a:t>2</a:t>
            </a:r>
            <a:r>
              <a:rPr lang="en-US" sz="2902" dirty="0">
                <a:solidFill>
                  <a:srgbClr val="000000"/>
                </a:solidFill>
              </a:rPr>
              <a:t>; CH</a:t>
            </a:r>
            <a:r>
              <a:rPr lang="en-US" sz="2902" baseline="-25000" dirty="0">
                <a:solidFill>
                  <a:srgbClr val="000000"/>
                </a:solidFill>
              </a:rPr>
              <a:t>4</a:t>
            </a:r>
            <a:r>
              <a:rPr lang="vi-VN" sz="2902" baseline="-25000" dirty="0">
                <a:solidFill>
                  <a:srgbClr val="000000"/>
                </a:solidFill>
              </a:rPr>
              <a:t>  </a:t>
            </a:r>
            <a:r>
              <a:rPr lang="en-US" sz="2902" b="0" dirty="0" err="1">
                <a:solidFill>
                  <a:srgbClr val="000000"/>
                </a:solidFill>
              </a:rPr>
              <a:t>vào</a:t>
            </a:r>
            <a:r>
              <a:rPr lang="en-US" sz="2902" b="0" dirty="0">
                <a:solidFill>
                  <a:srgbClr val="000000"/>
                </a:solidFill>
              </a:rPr>
              <a:t> </a:t>
            </a:r>
            <a:r>
              <a:rPr lang="vi-VN" sz="2902" b="0" dirty="0">
                <a:solidFill>
                  <a:srgbClr val="000000"/>
                </a:solidFill>
              </a:rPr>
              <a:t>chỗ chấm </a:t>
            </a:r>
            <a:r>
              <a:rPr lang="en-US" sz="2902" b="0" dirty="0">
                <a:solidFill>
                  <a:srgbClr val="000000"/>
                </a:solidFill>
              </a:rPr>
              <a:t>ở </a:t>
            </a:r>
            <a:r>
              <a:rPr lang="en-US" sz="2902" b="0" dirty="0" err="1">
                <a:solidFill>
                  <a:srgbClr val="000000"/>
                </a:solidFill>
              </a:rPr>
              <a:t>bảng</a:t>
            </a:r>
            <a:r>
              <a:rPr lang="en-US" sz="2902" b="0" dirty="0">
                <a:solidFill>
                  <a:srgbClr val="000000"/>
                </a:solidFill>
              </a:rPr>
              <a:t> </a:t>
            </a:r>
            <a:r>
              <a:rPr lang="en-US" sz="2902" b="0" dirty="0" err="1">
                <a:solidFill>
                  <a:srgbClr val="000000"/>
                </a:solidFill>
              </a:rPr>
              <a:t>sau</a:t>
            </a:r>
            <a:r>
              <a:rPr lang="vi-VN" sz="2902" b="0" dirty="0">
                <a:solidFill>
                  <a:srgbClr val="000000"/>
                </a:solidFill>
              </a:rPr>
              <a:t>?</a:t>
            </a:r>
            <a:endParaRPr lang="en-US" sz="2902" b="0" dirty="0">
              <a:solidFill>
                <a:srgbClr val="000000"/>
              </a:solidFill>
            </a:endParaRPr>
          </a:p>
        </p:txBody>
      </p:sp>
      <p:graphicFrame>
        <p:nvGraphicFramePr>
          <p:cNvPr id="151606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496359"/>
              </p:ext>
            </p:extLst>
          </p:nvPr>
        </p:nvGraphicFramePr>
        <p:xfrm>
          <a:off x="2363912" y="2693366"/>
          <a:ext cx="7602401" cy="3266118"/>
        </p:xfrm>
        <a:graphic>
          <a:graphicData uri="http://schemas.openxmlformats.org/drawingml/2006/table">
            <a:tbl>
              <a:tblPr/>
              <a:tblGrid>
                <a:gridCol w="2238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7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822">
                <a:tc>
                  <a:txBody>
                    <a:bodyPr/>
                    <a:lstStyle/>
                    <a:p>
                      <a:pPr marL="0" marR="0" lvl="0" indent="0" algn="l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khí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6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1">
                      <a:blip r:embed="rId4"/>
                      <a:stretch>
                        <a:fillRect l="-219501" t="-14400" r="-4308" b="-406400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324">
                <a:tc>
                  <a:txBody>
                    <a:bodyPr/>
                    <a:lstStyle/>
                    <a:p>
                      <a:pPr marL="0" marR="0" lvl="0" indent="0" algn="l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vi-VN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...............</a:t>
                      </a: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64(g)</a:t>
                      </a:r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vi-VN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.............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324">
                <a:tc>
                  <a:txBody>
                    <a:bodyPr/>
                    <a:lstStyle/>
                    <a:p>
                      <a:pPr marL="0" marR="0" lvl="0" indent="0" algn="l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vi-VN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</a:rPr>
                        <a:t>    </a:t>
                      </a:r>
                      <a:r>
                        <a:rPr lang="en-US" sz="3600" b="1" dirty="0">
                          <a:solidFill>
                            <a:srgbClr val="7030A0"/>
                          </a:solidFill>
                        </a:rPr>
                        <a:t>CO</a:t>
                      </a:r>
                      <a:r>
                        <a:rPr lang="en-US" sz="3600" b="1" baseline="-25000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vi-VN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.................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324">
                <a:tc>
                  <a:txBody>
                    <a:bodyPr/>
                    <a:lstStyle/>
                    <a:p>
                      <a:pPr marL="0" marR="0" lvl="0" indent="0" algn="l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r>
                        <a:rPr kumimoji="0" lang="vi-VN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..............</a:t>
                      </a: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16(g)</a:t>
                      </a:r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vi-VN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..................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324">
                <a:tc>
                  <a:txBody>
                    <a:bodyPr/>
                    <a:lstStyle/>
                    <a:p>
                      <a:pPr marL="0" marR="0" lvl="0" indent="0" algn="l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  <a:r>
                        <a:rPr kumimoji="0" lang="vi-VN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.............</a:t>
                      </a: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vi-VN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..................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3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vi-VN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35,5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292" marR="90292" marT="45165" marB="451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8514946" y="3355697"/>
            <a:ext cx="727124" cy="649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28" b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3" name="Text Box 20"/>
          <p:cNvSpPr txBox="1">
            <a:spLocks noChangeArrowheads="1"/>
          </p:cNvSpPr>
          <p:nvPr/>
        </p:nvSpPr>
        <p:spPr bwMode="auto">
          <a:xfrm>
            <a:off x="5473985" y="3935956"/>
            <a:ext cx="1796931" cy="649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28" b="0" dirty="0">
                <a:solidFill>
                  <a:srgbClr val="FF0000"/>
                </a:solidFill>
              </a:rPr>
              <a:t>44(g)</a:t>
            </a:r>
          </a:p>
        </p:txBody>
      </p:sp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8435755" y="4488859"/>
            <a:ext cx="1254108" cy="76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4354" b="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5512862" y="5299493"/>
            <a:ext cx="1585273" cy="593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sz="3265" b="0" dirty="0">
                <a:solidFill>
                  <a:srgbClr val="FF0000"/>
                </a:solidFill>
              </a:rPr>
              <a:t>71</a:t>
            </a:r>
            <a:r>
              <a:rPr lang="en-US" sz="3265" b="0" dirty="0">
                <a:solidFill>
                  <a:srgbClr val="FF0000"/>
                </a:solidFill>
              </a:rPr>
              <a:t>(g)</a:t>
            </a:r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3124152" y="3313942"/>
            <a:ext cx="1382255" cy="53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902">
                <a:solidFill>
                  <a:srgbClr val="FF0000"/>
                </a:solidFill>
              </a:rPr>
              <a:t>SO</a:t>
            </a:r>
            <a:r>
              <a:rPr lang="en-US" sz="2902" baseline="-25000">
                <a:solidFill>
                  <a:srgbClr val="FF0000"/>
                </a:solidFill>
              </a:rPr>
              <a:t>2</a:t>
            </a:r>
            <a:endParaRPr lang="en-US" sz="2902">
              <a:solidFill>
                <a:srgbClr val="FF0000"/>
              </a:solidFill>
            </a:endParaRPr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3177427" y="4627084"/>
            <a:ext cx="898466" cy="53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902" dirty="0">
                <a:solidFill>
                  <a:srgbClr val="FF0000"/>
                </a:solidFill>
              </a:rPr>
              <a:t>CH</a:t>
            </a:r>
            <a:r>
              <a:rPr lang="en-US" sz="2902" baseline="-25000" dirty="0">
                <a:solidFill>
                  <a:srgbClr val="FF0000"/>
                </a:solidFill>
              </a:rPr>
              <a:t>4</a:t>
            </a:r>
            <a:endParaRPr lang="en-US" sz="2902" dirty="0">
              <a:solidFill>
                <a:srgbClr val="FF0000"/>
              </a:solidFill>
            </a:endParaRP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3124152" y="5318211"/>
            <a:ext cx="1935157" cy="53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sz="2902">
                <a:solidFill>
                  <a:srgbClr val="FF0000"/>
                </a:solidFill>
              </a:rPr>
              <a:t>Cl</a:t>
            </a:r>
            <a:r>
              <a:rPr lang="en-US" sz="2902" baseline="-25000">
                <a:solidFill>
                  <a:srgbClr val="FF0000"/>
                </a:solidFill>
              </a:rPr>
              <a:t>2</a:t>
            </a:r>
            <a:endParaRPr lang="en-US" sz="2902">
              <a:solidFill>
                <a:srgbClr val="FF0000"/>
              </a:solidFill>
            </a:endParaRPr>
          </a:p>
        </p:txBody>
      </p:sp>
      <p:sp>
        <p:nvSpPr>
          <p:cNvPr id="28684" name="Action Button: Forward or Next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26554" y="6479933"/>
            <a:ext cx="345564" cy="318285"/>
          </a:xfrm>
          <a:prstGeom prst="actionButtonForwardNex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1995"/>
          </a:p>
        </p:txBody>
      </p:sp>
      <p:sp>
        <p:nvSpPr>
          <p:cNvPr id="12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109229"/>
            <a:ext cx="12192000" cy="6896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20: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17778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5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40" grpId="0" animBg="1" autoUpdateAnimBg="0"/>
      <p:bldP spid="2" grpId="0" autoUpdateAnimBg="0"/>
      <p:bldP spid="3" grpId="0"/>
      <p:bldP spid="4" grpId="0"/>
      <p:bldP spid="5" grpId="0"/>
      <p:bldP spid="8" grpId="0" autoUpdateAnimBg="0"/>
      <p:bldP spid="10" grpId="0" autoUpdateAnimBg="0"/>
      <p:bldP spid="1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1224991" y="-14398"/>
            <a:ext cx="9698823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 dirty="0"/>
          </a:p>
        </p:txBody>
      </p:sp>
      <p:sp>
        <p:nvSpPr>
          <p:cNvPr id="29699" name="Text Box 20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268833" y="2512537"/>
            <a:ext cx="1091405" cy="3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14" b="0">
                <a:solidFill>
                  <a:srgbClr val="0000FF"/>
                </a:solidFill>
              </a:rPr>
              <a:t>Khí A</a:t>
            </a:r>
          </a:p>
        </p:txBody>
      </p:sp>
      <p:sp>
        <p:nvSpPr>
          <p:cNvPr id="5" name="Text Box 20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224991" y="4261022"/>
            <a:ext cx="9947527" cy="2154436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A. </a:t>
            </a:r>
            <a:r>
              <a:rPr lang="en-US" altLang="en-US" dirty="0" err="1">
                <a:solidFill>
                  <a:srgbClr val="FF0000"/>
                </a:solidFill>
              </a:rPr>
              <a:t>Khí</a:t>
            </a:r>
            <a:r>
              <a:rPr lang="en-US" altLang="en-US" dirty="0">
                <a:solidFill>
                  <a:srgbClr val="FF0000"/>
                </a:solidFill>
              </a:rPr>
              <a:t> O</a:t>
            </a:r>
            <a:r>
              <a:rPr lang="en-US" altLang="en-US" baseline="-25000" dirty="0">
                <a:solidFill>
                  <a:srgbClr val="FF0000"/>
                </a:solidFill>
              </a:rPr>
              <a:t>2</a:t>
            </a:r>
            <a:r>
              <a:rPr lang="en-US" altLang="en-US" dirty="0">
                <a:solidFill>
                  <a:srgbClr val="FF0000"/>
                </a:solidFill>
              </a:rPr>
              <a:t>		B. </a:t>
            </a:r>
            <a:r>
              <a:rPr lang="en-US" altLang="en-US" dirty="0" err="1">
                <a:solidFill>
                  <a:srgbClr val="FF0000"/>
                </a:solidFill>
              </a:rPr>
              <a:t>Khí</a:t>
            </a:r>
            <a:r>
              <a:rPr lang="en-US" altLang="en-US" dirty="0">
                <a:solidFill>
                  <a:srgbClr val="FF0000"/>
                </a:solidFill>
              </a:rPr>
              <a:t> SO</a:t>
            </a:r>
            <a:r>
              <a:rPr lang="en-US" altLang="en-US" baseline="-25000" dirty="0">
                <a:solidFill>
                  <a:srgbClr val="FF0000"/>
                </a:solidFill>
              </a:rPr>
              <a:t>2		</a:t>
            </a:r>
            <a:r>
              <a:rPr lang="en-US" altLang="en-US" dirty="0">
                <a:solidFill>
                  <a:srgbClr val="FF0000"/>
                </a:solidFill>
              </a:rPr>
              <a:t>C. </a:t>
            </a:r>
            <a:r>
              <a:rPr lang="en-US" altLang="en-US" dirty="0" err="1">
                <a:solidFill>
                  <a:srgbClr val="FF0000"/>
                </a:solidFill>
              </a:rPr>
              <a:t>Khí</a:t>
            </a:r>
            <a:r>
              <a:rPr lang="en-US" altLang="en-US" dirty="0">
                <a:solidFill>
                  <a:srgbClr val="FF0000"/>
                </a:solidFill>
              </a:rPr>
              <a:t> H</a:t>
            </a:r>
            <a:r>
              <a:rPr lang="en-US" altLang="en-US" baseline="-25000" dirty="0">
                <a:solidFill>
                  <a:srgbClr val="FF0000"/>
                </a:solidFill>
              </a:rPr>
              <a:t>2</a:t>
            </a:r>
            <a:r>
              <a:rPr lang="en-US" altLang="en-US" dirty="0">
                <a:solidFill>
                  <a:srgbClr val="FF0000"/>
                </a:solidFill>
              </a:rPr>
              <a:t>	D. </a:t>
            </a:r>
            <a:r>
              <a:rPr lang="en-US" altLang="en-US" dirty="0" err="1">
                <a:solidFill>
                  <a:srgbClr val="FF0000"/>
                </a:solidFill>
              </a:rPr>
              <a:t>Khí</a:t>
            </a:r>
            <a:r>
              <a:rPr lang="en-US" altLang="en-US" dirty="0">
                <a:solidFill>
                  <a:srgbClr val="FF0000"/>
                </a:solidFill>
              </a:rPr>
              <a:t> Cl</a:t>
            </a:r>
            <a:r>
              <a:rPr lang="en-US" altLang="en-US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01" name="Line 7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2086021" y="2436225"/>
            <a:ext cx="0" cy="1448488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02" name="Line 8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V="1">
            <a:off x="2086022" y="2132417"/>
            <a:ext cx="364281" cy="303808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03" name="Line 9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2450303" y="1294425"/>
            <a:ext cx="0" cy="2057544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04" name="Line 10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510776" y="1294425"/>
            <a:ext cx="0" cy="2057544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05" name="Line 11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2086022" y="3275657"/>
            <a:ext cx="849511" cy="0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06" name="Line 1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2086022" y="3503153"/>
            <a:ext cx="849511" cy="0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07" name="Line 13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086022" y="3579464"/>
            <a:ext cx="849511" cy="0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08" name="Oval 14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813144" y="3808401"/>
            <a:ext cx="122388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09" name="Oval 1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450303" y="3732089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10" name="Oval 1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267443" y="3808401"/>
            <a:ext cx="12238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11" name="Oval 1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146495" y="3732089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12" name="Oval 1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206969" y="3655777"/>
            <a:ext cx="12238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13" name="Oval 1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329356" y="3655777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14" name="Oval 20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541014" y="3655777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15" name="Oval 2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661961" y="3732089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16" name="Line 2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2692197" y="1370736"/>
            <a:ext cx="0" cy="1370736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17" name="Line 23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631724" y="1294425"/>
            <a:ext cx="0" cy="1447048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18" name="Line 24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 flipV="1">
            <a:off x="2389829" y="1141801"/>
            <a:ext cx="60474" cy="152624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19" name="Line 25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2389829" y="836553"/>
            <a:ext cx="0" cy="305248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20" name="Line 26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V="1">
            <a:off x="2571250" y="836553"/>
            <a:ext cx="0" cy="305248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21" name="Rectangle 27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329356" y="1294425"/>
            <a:ext cx="60474" cy="227496"/>
          </a:xfrm>
          <a:prstGeom prst="rect">
            <a:avLst/>
          </a:prstGeom>
          <a:solidFill>
            <a:srgbClr val="9900CC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22" name="Line 28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2409987" y="1141801"/>
            <a:ext cx="120947" cy="0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23" name="Line 29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2389830" y="1218112"/>
            <a:ext cx="181421" cy="0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24" name="Line 30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2631724" y="1294425"/>
            <a:ext cx="1091405" cy="0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25" name="Line 31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2692198" y="1370736"/>
            <a:ext cx="970458" cy="0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26" name="Line 32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3723129" y="1294425"/>
            <a:ext cx="0" cy="1218112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27" name="Line 33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3662655" y="1370737"/>
            <a:ext cx="0" cy="1218112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28" name="Line 34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3844076" y="912865"/>
            <a:ext cx="0" cy="1066928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29" name="Line 35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4510727" y="912865"/>
            <a:ext cx="0" cy="1066928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0" name="Line 36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3844077" y="912864"/>
            <a:ext cx="666650" cy="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1" name="Line 37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V="1">
            <a:off x="4268832" y="1979793"/>
            <a:ext cx="241895" cy="228936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2" name="Line 38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 flipV="1">
            <a:off x="3844076" y="1979793"/>
            <a:ext cx="241895" cy="228936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3" name="Line 39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V="1">
            <a:off x="4085971" y="2208729"/>
            <a:ext cx="0" cy="152624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4" name="Line 40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V="1">
            <a:off x="4268832" y="2208729"/>
            <a:ext cx="0" cy="152624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5" name="Line 41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4147885" y="1979793"/>
            <a:ext cx="0" cy="532744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6" name="Line 42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4208359" y="1979793"/>
            <a:ext cx="0" cy="609056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7" name="Line 43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>
            <a:off x="3662656" y="2588848"/>
            <a:ext cx="545703" cy="0"/>
          </a:xfrm>
          <a:prstGeom prst="line">
            <a:avLst/>
          </a:prstGeom>
          <a:noFill/>
          <a:ln w="19050">
            <a:solidFill>
              <a:srgbClr val="99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8" name="Line 44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3723130" y="2512537"/>
            <a:ext cx="424756" cy="0"/>
          </a:xfrm>
          <a:prstGeom prst="line">
            <a:avLst/>
          </a:prstGeom>
          <a:noFill/>
          <a:ln w="19050">
            <a:solidFill>
              <a:srgbClr val="99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39" name="Oval 45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2631724" y="3351968"/>
            <a:ext cx="120947" cy="15118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40" name="Oval 46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2389829" y="3426841"/>
            <a:ext cx="60474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41" name="Oval 47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2206969" y="3046721"/>
            <a:ext cx="60474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42" name="Line 48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2631724" y="2132417"/>
            <a:ext cx="303809" cy="303808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43" name="Line 49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2935532" y="2436225"/>
            <a:ext cx="0" cy="1372176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44" name="Oval 50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2389829" y="3808401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45" name="Oval 51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2631724" y="3808401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46" name="Oval 52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2803066" y="3707611"/>
            <a:ext cx="122387" cy="7487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47" name="Oval 53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2530934" y="3782484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48" name="Oval 54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2450303" y="3732089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49" name="Oval 55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2146495" y="3808401"/>
            <a:ext cx="120947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600CC"/>
            </a:solidFill>
            <a:round/>
            <a:headEnd/>
            <a:tailEnd/>
          </a:ln>
          <a:effectLst>
            <a:prstShdw prst="shdw17" dist="17961" dir="2700000">
              <a:srgbClr val="3D007A"/>
            </a:prstShdw>
          </a:effec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50" name="Rectangle 56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2329356" y="1370736"/>
            <a:ext cx="181421" cy="74872"/>
          </a:xfrm>
          <a:prstGeom prst="rect">
            <a:avLst/>
          </a:prstGeom>
          <a:solidFill>
            <a:srgbClr val="9900CC"/>
          </a:solidFill>
          <a:ln w="6350">
            <a:solidFill>
              <a:srgbClr val="6600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51" name="Rectangle 57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2329356" y="1294425"/>
            <a:ext cx="60474" cy="227496"/>
          </a:xfrm>
          <a:prstGeom prst="rect">
            <a:avLst/>
          </a:prstGeom>
          <a:solidFill>
            <a:srgbClr val="9900CC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52" name="Line 58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2935532" y="2436225"/>
            <a:ext cx="0" cy="1372176"/>
          </a:xfrm>
          <a:prstGeom prst="line">
            <a:avLst/>
          </a:prstGeom>
          <a:noFill/>
          <a:ln w="9525">
            <a:solidFill>
              <a:srgbClr val="99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53" name="Line 59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 flipV="1">
            <a:off x="2510777" y="1141801"/>
            <a:ext cx="60474" cy="152624"/>
          </a:xfrm>
          <a:prstGeom prst="line">
            <a:avLst/>
          </a:prstGeom>
          <a:noFill/>
          <a:ln w="1270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54" name="Line 60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>
            <a:off x="2389830" y="1065488"/>
            <a:ext cx="181421" cy="0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55" name="Rectangle 61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2389830" y="2056105"/>
            <a:ext cx="302368" cy="152624"/>
          </a:xfrm>
          <a:prstGeom prst="rect">
            <a:avLst/>
          </a:prstGeom>
          <a:solidFill>
            <a:srgbClr val="6600CC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56" name="Line 62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>
            <a:off x="2510776" y="1370736"/>
            <a:ext cx="0" cy="2056104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57" name="Line 63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>
            <a:off x="2086022" y="3884712"/>
            <a:ext cx="849511" cy="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58" name="Line 64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>
            <a:off x="4329306" y="1750856"/>
            <a:ext cx="362842" cy="68536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33"/>
          </a:p>
        </p:txBody>
      </p:sp>
      <p:sp>
        <p:nvSpPr>
          <p:cNvPr id="29759" name="Oval 65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2752671" y="3503153"/>
            <a:ext cx="120947" cy="15262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60" name="Oval 66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2621645" y="2894097"/>
            <a:ext cx="120947" cy="15262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61" name="Oval 67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2329356" y="3199345"/>
            <a:ext cx="60474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62" name="Oval 68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2450303" y="3579465"/>
            <a:ext cx="60474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63" name="Oval 69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2571250" y="3503153"/>
            <a:ext cx="60474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64" name="Oval 70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2196890" y="3503153"/>
            <a:ext cx="60474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65" name="Oval 71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2631724" y="3351968"/>
            <a:ext cx="120947" cy="15118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66" name="Oval 72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2389829" y="3426841"/>
            <a:ext cx="60474" cy="76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67" name="Oval 73"/>
          <p:cNvSpPr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2752671" y="3503153"/>
            <a:ext cx="120947" cy="15262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29768" name="Oval 74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2631724" y="3351968"/>
            <a:ext cx="120947" cy="15118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995"/>
          </a:p>
        </p:txBody>
      </p:sp>
      <p:sp>
        <p:nvSpPr>
          <p:cNvPr id="74" name="Oval 79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8565168" y="5957586"/>
            <a:ext cx="352763" cy="457872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altLang="en-US" sz="1995">
              <a:latin typeface="Arial" charset="0"/>
            </a:endParaRPr>
          </a:p>
        </p:txBody>
      </p:sp>
      <p:sp>
        <p:nvSpPr>
          <p:cNvPr id="2" name="Rectangle 1" hidden="1"/>
          <p:cNvSpPr>
            <a:spLocks/>
          </p:cNvSpPr>
          <p:nvPr>
            <p:custDataLst>
              <p:tags r:id="rId74"/>
            </p:custDataLst>
          </p:nvPr>
        </p:nvSpPr>
        <p:spPr>
          <a:xfrm>
            <a:off x="1246589" y="1"/>
            <a:ext cx="969882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29771" name="Action Button: Forward or Next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26554" y="41756"/>
            <a:ext cx="197260" cy="207338"/>
          </a:xfrm>
          <a:prstGeom prst="actionButtonForwardNex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1995"/>
          </a:p>
        </p:txBody>
      </p:sp>
      <p:sp>
        <p:nvSpPr>
          <p:cNvPr id="3" name="TextBox 2"/>
          <p:cNvSpPr txBox="1"/>
          <p:nvPr/>
        </p:nvSpPr>
        <p:spPr>
          <a:xfrm>
            <a:off x="926943" y="1148940"/>
            <a:ext cx="2865299" cy="594778"/>
          </a:xfrm>
          <a:prstGeom prst="rect">
            <a:avLst/>
          </a:prstGeom>
          <a:solidFill>
            <a:srgbClr val="CC66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3265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65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65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265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265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265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65" dirty="0">
              <a:solidFill>
                <a:schemeClr val="tx1">
                  <a:lumMod val="95000"/>
                  <a:lumOff val="5000"/>
                </a:schemeClr>
              </a:solidFill>
              <a:latin typeface="Arial" charset="0"/>
            </a:endParaRPr>
          </a:p>
        </p:txBody>
      </p:sp>
      <p:sp>
        <p:nvSpPr>
          <p:cNvPr id="77" name="Title 1"/>
          <p:cNvSpPr>
            <a:spLocks noGrp="1"/>
          </p:cNvSpPr>
          <p:nvPr>
            <p:ph type="title"/>
            <p:custDataLst>
              <p:tags r:id="rId75"/>
            </p:custDataLst>
          </p:nvPr>
        </p:nvSpPr>
        <p:spPr>
          <a:xfrm>
            <a:off x="0" y="109229"/>
            <a:ext cx="12192000" cy="6896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291521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7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4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464234" y="1962149"/>
            <a:ext cx="4983847" cy="2947475"/>
          </a:xfrm>
          <a:prstGeom prst="rect">
            <a:avLst/>
          </a:prstGeom>
          <a:solidFill>
            <a:srgbClr val="66FFFF"/>
          </a:solidFill>
          <a:ln w="19050" cap="rnd" cmpd="sng" algn="ctr">
            <a:solidFill>
              <a:schemeClr val="accent1">
                <a:shade val="50000"/>
              </a:schemeClr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spcBef>
                <a:spcPct val="50000"/>
              </a:spcBef>
              <a:defRPr/>
            </a:pPr>
            <a:r>
              <a:rPr lang="vi-VN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2,207.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</a:t>
            </a:r>
          </a:p>
        </p:txBody>
      </p:sp>
      <p:sp>
        <p:nvSpPr>
          <p:cNvPr id="9" name="Rectangle 8"/>
          <p:cNvSpPr/>
          <p:nvPr>
            <p:custDataLst>
              <p:tags r:id="rId2"/>
            </p:custDataLst>
          </p:nvPr>
        </p:nvSpPr>
        <p:spPr>
          <a:xfrm>
            <a:off x="7046897" y="1628944"/>
            <a:ext cx="1300163" cy="7080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</a:rPr>
              <a:t>GIẢI</a:t>
            </a:r>
          </a:p>
        </p:txBody>
      </p:sp>
      <p:sp>
        <p:nvSpPr>
          <p:cNvPr id="10" name="Text Box 1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757869" y="2371600"/>
            <a:ext cx="1740200" cy="52322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Ta có :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0" y="109229"/>
            <a:ext cx="12192000" cy="6896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517069" y="3038391"/>
                <a:ext cx="2937279" cy="1152431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𝟐𝟗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/>
                        </a:rPr>
                        <m:t>𝟐</m:t>
                      </m:r>
                      <m:r>
                        <a:rPr lang="en-US" sz="4000" b="1" i="1" smtClean="0">
                          <a:latin typeface="Cambria Math"/>
                        </a:rPr>
                        <m:t>,</m:t>
                      </m:r>
                      <m:r>
                        <a:rPr lang="en-US" sz="4000" b="1" i="1" smtClean="0">
                          <a:latin typeface="Cambria Math"/>
                        </a:rPr>
                        <m:t>𝟐𝟎𝟕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7069" y="3038391"/>
                <a:ext cx="2937279" cy="11524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046897" y="2264627"/>
                <a:ext cx="3442224" cy="670761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𝒌𝒌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/>
                        </a:rPr>
                        <m:t>𝟐</m:t>
                      </m:r>
                      <m:r>
                        <a:rPr lang="en-US" sz="4000" b="1" i="1" smtClean="0">
                          <a:latin typeface="Cambria Math"/>
                        </a:rPr>
                        <m:t>,</m:t>
                      </m:r>
                      <m:r>
                        <a:rPr lang="en-US" sz="4000" b="1" i="1" smtClean="0">
                          <a:latin typeface="Cambria Math"/>
                        </a:rPr>
                        <m:t>𝟐𝟎𝟕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6897" y="2264627"/>
                <a:ext cx="3442224" cy="67076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10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589053" y="4263293"/>
            <a:ext cx="6491514" cy="646331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/>
              <a:t>M</a:t>
            </a:r>
            <a:r>
              <a:rPr lang="en-US" altLang="en-US" sz="3600" baseline="-25000" dirty="0"/>
              <a:t>A</a:t>
            </a:r>
            <a:r>
              <a:rPr lang="en-US" altLang="en-US" sz="3600" dirty="0"/>
              <a:t> = 2,207 </a:t>
            </a:r>
            <a:r>
              <a:rPr lang="en-US" altLang="en-US" sz="3200" dirty="0"/>
              <a:t>X</a:t>
            </a:r>
            <a:r>
              <a:rPr lang="en-US" altLang="en-US" sz="3600" dirty="0"/>
              <a:t> 29 = 64 (g/</a:t>
            </a:r>
            <a:r>
              <a:rPr lang="en-US" altLang="en-US" sz="3600" dirty="0" err="1"/>
              <a:t>mol</a:t>
            </a:r>
            <a:r>
              <a:rPr lang="en-US" altLang="en-US" sz="3600" dirty="0"/>
              <a:t>)</a:t>
            </a:r>
          </a:p>
        </p:txBody>
      </p:sp>
      <p:sp>
        <p:nvSpPr>
          <p:cNvPr id="2" name="Right Arrow 1"/>
          <p:cNvSpPr/>
          <p:nvPr/>
        </p:nvSpPr>
        <p:spPr>
          <a:xfrm>
            <a:off x="6627969" y="3614606"/>
            <a:ext cx="602825" cy="2540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Back or Previous 13">
            <a:hlinkClick r:id="rId9" action="ppaction://hlinksldjump" highlightClick="1"/>
          </p:cNvPr>
          <p:cNvSpPr/>
          <p:nvPr/>
        </p:nvSpPr>
        <p:spPr>
          <a:xfrm>
            <a:off x="1798545" y="2620202"/>
            <a:ext cx="240039" cy="18002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Forward or Next 14">
            <a:hlinkClick r:id="rId10" action="ppaction://hlinksldjump" highlightClick="1"/>
          </p:cNvPr>
          <p:cNvSpPr/>
          <p:nvPr/>
        </p:nvSpPr>
        <p:spPr>
          <a:xfrm>
            <a:off x="2194589" y="2617317"/>
            <a:ext cx="180020" cy="1620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795" y="2182600"/>
            <a:ext cx="504056" cy="377999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01224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379" y="4236036"/>
            <a:ext cx="2981926" cy="1197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0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71"/>
          <a:stretch>
            <a:fillRect/>
          </a:stretch>
        </p:blipFill>
        <p:spPr bwMode="auto">
          <a:xfrm>
            <a:off x="6823124" y="4038777"/>
            <a:ext cx="2021548" cy="1468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9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484" y="2930093"/>
            <a:ext cx="5658606" cy="2175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95" r="6349" b="56839"/>
          <a:stretch>
            <a:fillRect/>
          </a:stretch>
        </p:blipFill>
        <p:spPr bwMode="auto">
          <a:xfrm>
            <a:off x="7874214" y="899906"/>
            <a:ext cx="2829303" cy="11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31" r="6522" b="10300"/>
          <a:stretch>
            <a:fillRect/>
          </a:stretch>
        </p:blipFill>
        <p:spPr bwMode="auto">
          <a:xfrm>
            <a:off x="6176632" y="806316"/>
            <a:ext cx="2020108" cy="132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713" y="1128842"/>
            <a:ext cx="4446253" cy="2680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108" y="1981232"/>
            <a:ext cx="2505337" cy="266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1246589" y="5949"/>
            <a:ext cx="191122" cy="444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94605" tIns="47302" rIns="94605" bIns="47302" anchor="ctr">
            <a:spAutoFit/>
          </a:bodyPr>
          <a:lstStyle/>
          <a:p>
            <a:pPr>
              <a:defRPr/>
            </a:pPr>
            <a:endParaRPr lang="en-US" sz="2268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018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99" descr="card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" r="8161"/>
          <a:stretch/>
        </p:blipFill>
        <p:spPr bwMode="auto">
          <a:xfrm>
            <a:off x="0" y="-103290"/>
            <a:ext cx="12192000" cy="723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4069545" y="184060"/>
            <a:ext cx="26629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cs typeface="Arial" panose="020B0604020202020204" pitchFamily="34" charset="0"/>
              </a:rPr>
              <a:t>KIỂM TRA</a:t>
            </a: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2642249" y="1984379"/>
            <a:ext cx="8798917" cy="984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540" dirty="0">
                <a:solidFill>
                  <a:srgbClr val="000000"/>
                </a:solidFill>
              </a:rPr>
              <a:t>1/ </a:t>
            </a:r>
            <a:r>
              <a:rPr lang="en-US" sz="2540" dirty="0" err="1">
                <a:solidFill>
                  <a:srgbClr val="000000"/>
                </a:solidFill>
              </a:rPr>
              <a:t>H</a:t>
            </a:r>
            <a:r>
              <a:rPr lang="en-US" sz="2902" dirty="0" err="1">
                <a:solidFill>
                  <a:srgbClr val="000000"/>
                </a:solidFill>
              </a:rPr>
              <a:t>ãy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chọn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những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từ</a:t>
            </a:r>
            <a:r>
              <a:rPr lang="en-US" sz="2902" dirty="0">
                <a:solidFill>
                  <a:srgbClr val="000000"/>
                </a:solidFill>
              </a:rPr>
              <a:t>, </a:t>
            </a:r>
            <a:r>
              <a:rPr lang="en-US" sz="2902" dirty="0" err="1">
                <a:solidFill>
                  <a:srgbClr val="000000"/>
                </a:solidFill>
              </a:rPr>
              <a:t>cụm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từ</a:t>
            </a:r>
            <a:r>
              <a:rPr lang="en-US" sz="2902" dirty="0">
                <a:solidFill>
                  <a:srgbClr val="000000"/>
                </a:solidFill>
              </a:rPr>
              <a:t> : </a:t>
            </a:r>
            <a:r>
              <a:rPr lang="en-US" sz="2902" dirty="0" err="1">
                <a:solidFill>
                  <a:srgbClr val="0000FF"/>
                </a:solidFill>
              </a:rPr>
              <a:t>nặng</a:t>
            </a:r>
            <a:r>
              <a:rPr lang="en-US" sz="2902" dirty="0">
                <a:solidFill>
                  <a:srgbClr val="0000FF"/>
                </a:solidFill>
              </a:rPr>
              <a:t> </a:t>
            </a:r>
            <a:r>
              <a:rPr lang="en-US" sz="2902" dirty="0" err="1">
                <a:solidFill>
                  <a:srgbClr val="0000FF"/>
                </a:solidFill>
              </a:rPr>
              <a:t>hơn</a:t>
            </a:r>
            <a:r>
              <a:rPr lang="en-US" sz="2902" dirty="0">
                <a:solidFill>
                  <a:srgbClr val="0000FF"/>
                </a:solidFill>
              </a:rPr>
              <a:t>, </a:t>
            </a:r>
            <a:r>
              <a:rPr lang="en-US" sz="2902" dirty="0" err="1">
                <a:solidFill>
                  <a:srgbClr val="0000FF"/>
                </a:solidFill>
              </a:rPr>
              <a:t>nhẹ</a:t>
            </a:r>
            <a:r>
              <a:rPr lang="en-US" sz="2902" dirty="0">
                <a:solidFill>
                  <a:srgbClr val="0000FF"/>
                </a:solidFill>
              </a:rPr>
              <a:t> </a:t>
            </a:r>
            <a:r>
              <a:rPr lang="en-US" sz="2902" dirty="0" err="1">
                <a:solidFill>
                  <a:srgbClr val="0000FF"/>
                </a:solidFill>
              </a:rPr>
              <a:t>hơn</a:t>
            </a:r>
            <a:r>
              <a:rPr lang="en-US" sz="2902" dirty="0">
                <a:solidFill>
                  <a:srgbClr val="0000FF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hoặc</a:t>
            </a:r>
            <a:r>
              <a:rPr lang="en-US" sz="2902" dirty="0">
                <a:solidFill>
                  <a:srgbClr val="0000FF"/>
                </a:solidFill>
              </a:rPr>
              <a:t> </a:t>
            </a:r>
            <a:r>
              <a:rPr lang="en-US" sz="2902" dirty="0" err="1">
                <a:solidFill>
                  <a:srgbClr val="0000FF"/>
                </a:solidFill>
              </a:rPr>
              <a:t>bằng</a:t>
            </a:r>
            <a:r>
              <a:rPr lang="en-US" sz="2902" dirty="0"/>
              <a:t> </a:t>
            </a:r>
            <a:r>
              <a:rPr lang="en-US" sz="2902" dirty="0" err="1">
                <a:solidFill>
                  <a:srgbClr val="000000"/>
                </a:solidFill>
              </a:rPr>
              <a:t>để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điền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vào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các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chỗ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trống</a:t>
            </a:r>
            <a:r>
              <a:rPr lang="en-US" sz="2902" dirty="0">
                <a:solidFill>
                  <a:srgbClr val="000000"/>
                </a:solidFill>
              </a:rPr>
              <a:t> </a:t>
            </a:r>
            <a:r>
              <a:rPr lang="en-US" sz="2902" dirty="0" err="1">
                <a:solidFill>
                  <a:srgbClr val="000000"/>
                </a:solidFill>
              </a:rPr>
              <a:t>sau</a:t>
            </a:r>
            <a:r>
              <a:rPr lang="vi-VN" sz="2902" dirty="0">
                <a:solidFill>
                  <a:srgbClr val="000000"/>
                </a:solidFill>
              </a:rPr>
              <a:t>?</a:t>
            </a:r>
            <a:endParaRPr lang="en-US" sz="2902" dirty="0">
              <a:solidFill>
                <a:srgbClr val="000000"/>
              </a:solidFill>
            </a:endParaRP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3056926" y="3556991"/>
            <a:ext cx="8788837" cy="593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65">
                <a:solidFill>
                  <a:srgbClr val="000000"/>
                </a:solidFill>
              </a:rPr>
              <a:t>d</a:t>
            </a:r>
            <a:r>
              <a:rPr lang="en-US" sz="3265" baseline="-25000">
                <a:solidFill>
                  <a:srgbClr val="000000"/>
                </a:solidFill>
              </a:rPr>
              <a:t>A/B</a:t>
            </a:r>
            <a:r>
              <a:rPr lang="en-US" sz="3265">
                <a:solidFill>
                  <a:srgbClr val="000000"/>
                </a:solidFill>
              </a:rPr>
              <a:t>&gt;1: Khí A …………..    khí B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2918700" y="4593683"/>
            <a:ext cx="8927063" cy="593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65" dirty="0" err="1">
                <a:solidFill>
                  <a:srgbClr val="000000"/>
                </a:solidFill>
              </a:rPr>
              <a:t>d</a:t>
            </a:r>
            <a:r>
              <a:rPr lang="en-US" sz="3265" baseline="-25000" dirty="0" err="1">
                <a:solidFill>
                  <a:srgbClr val="000000"/>
                </a:solidFill>
              </a:rPr>
              <a:t>A</a:t>
            </a:r>
            <a:r>
              <a:rPr lang="en-US" sz="3265" baseline="-25000" dirty="0">
                <a:solidFill>
                  <a:srgbClr val="000000"/>
                </a:solidFill>
              </a:rPr>
              <a:t>/B</a:t>
            </a:r>
            <a:r>
              <a:rPr lang="en-US" sz="3265" dirty="0">
                <a:solidFill>
                  <a:srgbClr val="000000"/>
                </a:solidFill>
              </a:rPr>
              <a:t>=1: </a:t>
            </a:r>
            <a:r>
              <a:rPr lang="en-US" sz="3265" dirty="0" err="1">
                <a:solidFill>
                  <a:srgbClr val="000000"/>
                </a:solidFill>
              </a:rPr>
              <a:t>Khí</a:t>
            </a:r>
            <a:r>
              <a:rPr lang="en-US" sz="3265" dirty="0">
                <a:solidFill>
                  <a:srgbClr val="000000"/>
                </a:solidFill>
              </a:rPr>
              <a:t> A ………….. </a:t>
            </a:r>
            <a:r>
              <a:rPr lang="en-US" sz="3265" dirty="0" err="1">
                <a:solidFill>
                  <a:srgbClr val="000000"/>
                </a:solidFill>
              </a:rPr>
              <a:t>khí</a:t>
            </a:r>
            <a:r>
              <a:rPr lang="en-US" sz="3265" dirty="0">
                <a:solidFill>
                  <a:srgbClr val="000000"/>
                </a:solidFill>
              </a:rPr>
              <a:t> B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2918700" y="5630374"/>
            <a:ext cx="8927063" cy="593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65" dirty="0" err="1">
                <a:solidFill>
                  <a:srgbClr val="000000"/>
                </a:solidFill>
              </a:rPr>
              <a:t>d</a:t>
            </a:r>
            <a:r>
              <a:rPr lang="en-US" sz="3265" baseline="-25000" dirty="0" err="1">
                <a:solidFill>
                  <a:srgbClr val="000000"/>
                </a:solidFill>
              </a:rPr>
              <a:t>A</a:t>
            </a:r>
            <a:r>
              <a:rPr lang="en-US" sz="3265" baseline="-25000" dirty="0">
                <a:solidFill>
                  <a:srgbClr val="000000"/>
                </a:solidFill>
              </a:rPr>
              <a:t>/B</a:t>
            </a:r>
            <a:r>
              <a:rPr lang="en-US" sz="3265" dirty="0">
                <a:solidFill>
                  <a:srgbClr val="000000"/>
                </a:solidFill>
              </a:rPr>
              <a:t>&lt;1: </a:t>
            </a:r>
            <a:r>
              <a:rPr lang="en-US" sz="3265" dirty="0" err="1">
                <a:solidFill>
                  <a:srgbClr val="000000"/>
                </a:solidFill>
              </a:rPr>
              <a:t>Khí</a:t>
            </a:r>
            <a:r>
              <a:rPr lang="en-US" sz="3265" dirty="0">
                <a:solidFill>
                  <a:srgbClr val="000000"/>
                </a:solidFill>
              </a:rPr>
              <a:t> A ………….. </a:t>
            </a:r>
            <a:r>
              <a:rPr lang="en-US" sz="3265" dirty="0" err="1">
                <a:solidFill>
                  <a:srgbClr val="000000"/>
                </a:solidFill>
              </a:rPr>
              <a:t>khí</a:t>
            </a:r>
            <a:r>
              <a:rPr lang="en-US" sz="3265" dirty="0">
                <a:solidFill>
                  <a:srgbClr val="000000"/>
                </a:solidFill>
              </a:rPr>
              <a:t> B</a:t>
            </a: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5787283" y="3515417"/>
            <a:ext cx="3380765" cy="593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65" dirty="0" err="1">
                <a:solidFill>
                  <a:srgbClr val="0000FF"/>
                </a:solidFill>
              </a:rPr>
              <a:t>nặng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hơn</a:t>
            </a:r>
            <a:endParaRPr lang="en-US" sz="3265" dirty="0">
              <a:solidFill>
                <a:srgbClr val="0000FF"/>
              </a:solidFill>
            </a:endParaRP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5697216" y="5545423"/>
            <a:ext cx="3144630" cy="593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65" dirty="0" err="1">
                <a:solidFill>
                  <a:srgbClr val="0000FF"/>
                </a:solidFill>
              </a:rPr>
              <a:t>nhẹ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hơn</a:t>
            </a:r>
            <a:endParaRPr lang="en-US" sz="3265" dirty="0">
              <a:solidFill>
                <a:srgbClr val="0000FF"/>
              </a:solidFill>
            </a:endParaRP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5401000" y="4488574"/>
            <a:ext cx="2126657" cy="593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 lIns="90292" tIns="45147" rIns="90292" bIns="45147">
            <a:spAutoFit/>
          </a:bodyPr>
          <a:lstStyle>
            <a:lvl1pPr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65">
                <a:solidFill>
                  <a:srgbClr val="0000FF"/>
                </a:solidFill>
              </a:rPr>
              <a:t>   bằng</a:t>
            </a:r>
          </a:p>
        </p:txBody>
      </p:sp>
      <p:sp>
        <p:nvSpPr>
          <p:cNvPr id="21" name="Action Button: Forward or Next 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37871" y="6356933"/>
            <a:ext cx="404597" cy="250534"/>
          </a:xfrm>
          <a:prstGeom prst="actionButtonForwardNex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1995"/>
          </a:p>
        </p:txBody>
      </p:sp>
      <p:sp>
        <p:nvSpPr>
          <p:cNvPr id="22" name="Action Button: Back or Previous 21">
            <a:hlinkClick r:id="rId3" action="ppaction://hlinksldjump" highlightClick="1"/>
          </p:cNvPr>
          <p:cNvSpPr/>
          <p:nvPr/>
        </p:nvSpPr>
        <p:spPr>
          <a:xfrm>
            <a:off x="1798545" y="2620202"/>
            <a:ext cx="240039" cy="18002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ction Button: Forward or Next 22">
            <a:hlinkClick r:id="rId4" action="ppaction://hlinksldjump" highlightClick="1"/>
          </p:cNvPr>
          <p:cNvSpPr/>
          <p:nvPr/>
        </p:nvSpPr>
        <p:spPr>
          <a:xfrm>
            <a:off x="2194589" y="2617317"/>
            <a:ext cx="180020" cy="1620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795" y="2182600"/>
            <a:ext cx="504056" cy="377999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05298331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 hidden="1"/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246589" y="1"/>
            <a:ext cx="969882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30726" name="Action Button: Forward or Next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46712" y="6607467"/>
            <a:ext cx="198699" cy="250534"/>
          </a:xfrm>
          <a:prstGeom prst="actionButtonForwardNex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1995"/>
          </a:p>
        </p:txBody>
      </p:sp>
      <p:sp>
        <p:nvSpPr>
          <p:cNvPr id="4" name="TextBox 3"/>
          <p:cNvSpPr txBox="1"/>
          <p:nvPr/>
        </p:nvSpPr>
        <p:spPr>
          <a:xfrm>
            <a:off x="510424" y="1148910"/>
            <a:ext cx="112501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2.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Khí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N</a:t>
            </a:r>
            <a:r>
              <a:rPr lang="en-US" sz="4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4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	A. H</a:t>
            </a:r>
            <a:r>
              <a:rPr lang="en-US" sz="4000" b="1" baseline="-25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sz="4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NH</a:t>
            </a:r>
            <a:r>
              <a:rPr lang="en-US" sz="4000" b="1" baseline="-25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3		</a:t>
            </a:r>
            <a:r>
              <a:rPr lang="en-US" sz="4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C. C</a:t>
            </a:r>
            <a:r>
              <a:rPr lang="en-US" sz="4000" b="1" baseline="-25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</a:t>
            </a:r>
            <a:r>
              <a:rPr lang="en-US" sz="4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</a:t>
            </a:r>
            <a:r>
              <a:rPr lang="en-US" sz="4000" b="1" baseline="-25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4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D. O</a:t>
            </a:r>
            <a:r>
              <a:rPr lang="en-US" sz="4000" b="1" baseline="-25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0" y="109229"/>
            <a:ext cx="12192000" cy="6896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8412" y="3678015"/>
            <a:ext cx="118635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	A. H</a:t>
            </a:r>
            <a:r>
              <a:rPr lang="en-US" sz="4000" b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		B. CH</a:t>
            </a:r>
            <a:r>
              <a:rPr lang="en-US" sz="40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C. SO</a:t>
            </a:r>
            <a:r>
              <a:rPr lang="en-US" sz="4000" b="1" baseline="-25000" dirty="0">
                <a:latin typeface="Times New Roman" pitchFamily="18" charset="0"/>
                <a:cs typeface="Times New Roman" pitchFamily="18" charset="0"/>
              </a:rPr>
              <a:t>2		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D. N</a:t>
            </a:r>
            <a:r>
              <a:rPr lang="en-US" sz="40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/>
          <p:cNvSpPr/>
          <p:nvPr>
            <p:custDataLst>
              <p:tags r:id="rId4"/>
            </p:custDataLst>
          </p:nvPr>
        </p:nvSpPr>
        <p:spPr>
          <a:xfrm>
            <a:off x="6513342" y="4493623"/>
            <a:ext cx="888960" cy="6675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b="1"/>
          </a:p>
        </p:txBody>
      </p:sp>
      <p:sp>
        <p:nvSpPr>
          <p:cNvPr id="11" name="Oval 10"/>
          <p:cNvSpPr/>
          <p:nvPr>
            <p:custDataLst>
              <p:tags r:id="rId5"/>
            </p:custDataLst>
          </p:nvPr>
        </p:nvSpPr>
        <p:spPr>
          <a:xfrm>
            <a:off x="9551059" y="1964518"/>
            <a:ext cx="809181" cy="6692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538856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>
            <p:custDataLst>
              <p:tags r:id="rId2"/>
            </p:custDataLst>
          </p:nvPr>
        </p:nvSpPr>
        <p:spPr>
          <a:xfrm>
            <a:off x="1465446" y="2887090"/>
            <a:ext cx="9104165" cy="311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73856" indent="-673856" algn="just">
              <a:lnSpc>
                <a:spcPct val="150000"/>
              </a:lnSpc>
              <a:buFontTx/>
              <a:buAutoNum type="alphaUcPeriod"/>
              <a:defRPr/>
            </a:pPr>
            <a:r>
              <a:rPr lang="nl-NL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 hơn không khí 0,875 lần		</a:t>
            </a:r>
            <a:endParaRPr lang="vi-VN" alt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nl-NL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 hơn không khí 1,14 lần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l-NL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 hơn không khí 2,22 lần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vi-VN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nl-NL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 hơn không khí  2,45 lần </a:t>
            </a:r>
            <a:endParaRPr lang="vi-VN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>
            <p:custDataLst>
              <p:tags r:id="rId3"/>
            </p:custDataLst>
          </p:nvPr>
        </p:nvSpPr>
        <p:spPr>
          <a:xfrm>
            <a:off x="1465446" y="5535933"/>
            <a:ext cx="690900" cy="66520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6" name="Rectangle 5" hidden="1"/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1246589" y="1"/>
            <a:ext cx="969882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32774" name="Action Button: Forward or Next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660321" y="6538355"/>
            <a:ext cx="285090" cy="319646"/>
          </a:xfrm>
          <a:prstGeom prst="actionButtonForwardNex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1995"/>
          </a:p>
        </p:txBody>
      </p:sp>
      <p:sp>
        <p:nvSpPr>
          <p:cNvPr id="3" name="TextBox 2"/>
          <p:cNvSpPr txBox="1"/>
          <p:nvPr/>
        </p:nvSpPr>
        <p:spPr>
          <a:xfrm>
            <a:off x="873457" y="1132764"/>
            <a:ext cx="111229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nl-NL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 Cl</a:t>
            </a:r>
            <a:r>
              <a:rPr lang="nl-NL" altLang="en-US" sz="36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rất độc hại đối với đời sống của con người và động vật, khí này nặng hơn không khí  bao nhiêu lần ? </a:t>
            </a:r>
          </a:p>
          <a:p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293638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 animBg="1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 hidden="1"/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246589" y="1"/>
            <a:ext cx="969882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34822" name="Rectangle 2"/>
          <p:cNvSpPr>
            <a:spLocks noChangeArrowheads="1"/>
          </p:cNvSpPr>
          <p:nvPr/>
        </p:nvSpPr>
        <p:spPr bwMode="auto">
          <a:xfrm>
            <a:off x="382137" y="781792"/>
            <a:ext cx="11533197" cy="2185214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dirty="0"/>
              <a:t>5. </a:t>
            </a:r>
            <a:r>
              <a:rPr lang="en-US" sz="3600" dirty="0" err="1"/>
              <a:t>Tỉ</a:t>
            </a:r>
            <a:r>
              <a:rPr lang="en-US" sz="3600" dirty="0"/>
              <a:t> </a:t>
            </a:r>
            <a:r>
              <a:rPr lang="en-US" sz="3600" dirty="0" err="1"/>
              <a:t>khối</a:t>
            </a:r>
            <a:r>
              <a:rPr lang="en-US" sz="3600" dirty="0"/>
              <a:t> </a:t>
            </a:r>
            <a:r>
              <a:rPr lang="en-US" sz="3600" dirty="0" err="1"/>
              <a:t>của</a:t>
            </a:r>
            <a:r>
              <a:rPr lang="en-US" sz="3600" dirty="0"/>
              <a:t> </a:t>
            </a:r>
            <a:r>
              <a:rPr lang="en-US" sz="3600" dirty="0" err="1"/>
              <a:t>khí</a:t>
            </a:r>
            <a:r>
              <a:rPr lang="en-US" sz="3600" dirty="0"/>
              <a:t> A </a:t>
            </a:r>
            <a:r>
              <a:rPr lang="en-US" sz="3600" dirty="0" err="1"/>
              <a:t>đối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 H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vi-VN" sz="3600" dirty="0"/>
              <a:t>16</a:t>
            </a:r>
            <a:r>
              <a:rPr lang="en-US" sz="3600" dirty="0"/>
              <a:t>. </a:t>
            </a:r>
          </a:p>
          <a:p>
            <a:pPr eaLnBrk="1" hangingPunct="1"/>
            <a:r>
              <a:rPr lang="en-US" sz="3600" dirty="0"/>
              <a:t>     A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khí</a:t>
            </a:r>
            <a:r>
              <a:rPr lang="en-US" sz="3600" dirty="0"/>
              <a:t> </a:t>
            </a:r>
            <a:r>
              <a:rPr lang="en-US" sz="3600" dirty="0" err="1"/>
              <a:t>nào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khí</a:t>
            </a:r>
            <a:r>
              <a:rPr lang="en-US" sz="3600" dirty="0"/>
              <a:t> </a:t>
            </a:r>
            <a:r>
              <a:rPr lang="en-US" sz="3600" dirty="0" err="1"/>
              <a:t>sau</a:t>
            </a:r>
            <a:r>
              <a:rPr lang="en-US" sz="3600" dirty="0"/>
              <a:t>?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vi-VN" altLang="en-US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en-US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		D. 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vi-VN" altLang="en-US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9" name="Action Button: Forward or Next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26554" y="6607467"/>
            <a:ext cx="218857" cy="250534"/>
          </a:xfrm>
          <a:prstGeom prst="actionButtonForwardNex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1995"/>
          </a:p>
        </p:txBody>
      </p:sp>
      <p:sp>
        <p:nvSpPr>
          <p:cNvPr id="8" name="Rectangle 7"/>
          <p:cNvSpPr/>
          <p:nvPr>
            <p:custDataLst>
              <p:tags r:id="rId3"/>
            </p:custDataLst>
          </p:nvPr>
        </p:nvSpPr>
        <p:spPr>
          <a:xfrm>
            <a:off x="382138" y="3644114"/>
            <a:ext cx="11533197" cy="3009971"/>
          </a:xfrm>
          <a:prstGeom prst="rect">
            <a:avLst/>
          </a:prstGeom>
          <a:solidFill>
            <a:srgbClr val="00B0F0"/>
          </a:solidFill>
          <a:ln w="19050" cap="rnd" cmpd="sng" algn="ctr">
            <a:solidFill>
              <a:schemeClr val="accent1">
                <a:shade val="50000"/>
              </a:schemeClr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vi-VN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Tỉ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khối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của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khí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đối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với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vi-VN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kk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vi-VN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1,172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B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khí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trong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các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khí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sau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 </a:t>
            </a:r>
          </a:p>
          <a:p>
            <a:pPr>
              <a:defRPr/>
            </a:pP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vi-VN" altLang="en-US" sz="44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vi-V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vi-VN" altLang="en-US" sz="44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vi-V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altLang="en-US" sz="44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vi-V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44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4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>
            <p:custDataLst>
              <p:tags r:id="rId4"/>
            </p:custDataLst>
          </p:nvPr>
        </p:nvSpPr>
        <p:spPr>
          <a:xfrm>
            <a:off x="8291690" y="5474431"/>
            <a:ext cx="1804761" cy="83836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11" name="Oval 10"/>
          <p:cNvSpPr/>
          <p:nvPr>
            <p:custDataLst>
              <p:tags r:id="rId5"/>
            </p:custDataLst>
          </p:nvPr>
        </p:nvSpPr>
        <p:spPr>
          <a:xfrm>
            <a:off x="3086391" y="2212953"/>
            <a:ext cx="707971" cy="77949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198584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animBg="1"/>
      <p:bldP spid="8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C:\Users\NGUYEN MINH CHIEN\Desktop\Pictur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756" y="3625540"/>
            <a:ext cx="2597487" cy="2807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7874214" y="4996276"/>
            <a:ext cx="1255548" cy="611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05" tIns="47302" rIns="94605" bIns="47302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356">
                <a:solidFill>
                  <a:srgbClr val="0000E6"/>
                </a:solidFill>
                <a:latin typeface="VNI-Times" pitchFamily="2" charset="0"/>
              </a:rPr>
              <a:t>CO</a:t>
            </a:r>
            <a:r>
              <a:rPr lang="en-US" sz="3356" baseline="-25000">
                <a:solidFill>
                  <a:srgbClr val="0000E6"/>
                </a:solidFill>
                <a:latin typeface="VNI-Times" pitchFamily="2" charset="0"/>
              </a:rPr>
              <a:t>2</a:t>
            </a:r>
          </a:p>
        </p:txBody>
      </p:sp>
      <p:grpSp>
        <p:nvGrpSpPr>
          <p:cNvPr id="14340" name="Group 14"/>
          <p:cNvGrpSpPr>
            <a:grpSpLocks/>
          </p:cNvGrpSpPr>
          <p:nvPr/>
        </p:nvGrpSpPr>
        <p:grpSpPr bwMode="auto">
          <a:xfrm>
            <a:off x="1291741" y="2499578"/>
            <a:ext cx="3971103" cy="4191400"/>
            <a:chOff x="1500166" y="2257425"/>
            <a:chExt cx="2857500" cy="4600575"/>
          </a:xfrm>
        </p:grpSpPr>
        <p:pic>
          <p:nvPicPr>
            <p:cNvPr id="13406" name="Picture 2" descr="C:\Users\NGUYEN MINH CHIEN\Desktop\BDayBalloon_300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0166" y="2257425"/>
              <a:ext cx="2857500" cy="460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407" name="TextBox 4"/>
            <p:cNvSpPr txBox="1">
              <a:spLocks noChangeArrowheads="1"/>
            </p:cNvSpPr>
            <p:nvPr/>
          </p:nvSpPr>
          <p:spPr bwMode="auto">
            <a:xfrm>
              <a:off x="2858630" y="4144706"/>
              <a:ext cx="642271" cy="668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3356">
                  <a:solidFill>
                    <a:srgbClr val="0000E6"/>
                  </a:solidFill>
                  <a:latin typeface="VNI-Times" pitchFamily="2" charset="0"/>
                </a:rPr>
                <a:t>H</a:t>
              </a:r>
              <a:r>
                <a:rPr lang="en-US" sz="3356" baseline="-25000">
                  <a:solidFill>
                    <a:srgbClr val="0000E6"/>
                  </a:solidFill>
                  <a:latin typeface="VNI-Times" pitchFamily="2" charset="0"/>
                </a:rPr>
                <a:t>2</a:t>
              </a:r>
            </a:p>
          </p:txBody>
        </p:sp>
      </p:grpSp>
      <p:grpSp>
        <p:nvGrpSpPr>
          <p:cNvPr id="13317" name="Group 33"/>
          <p:cNvGrpSpPr>
            <a:grpSpLocks/>
          </p:cNvGrpSpPr>
          <p:nvPr/>
        </p:nvGrpSpPr>
        <p:grpSpPr bwMode="auto">
          <a:xfrm>
            <a:off x="6500598" y="4951641"/>
            <a:ext cx="2597487" cy="1724939"/>
            <a:chOff x="4765" y="4780"/>
            <a:chExt cx="1355" cy="760"/>
          </a:xfrm>
        </p:grpSpPr>
        <p:sp>
          <p:nvSpPr>
            <p:cNvPr id="13365" name="Line 34"/>
            <p:cNvSpPr>
              <a:spLocks noChangeShapeType="1"/>
            </p:cNvSpPr>
            <p:nvPr/>
          </p:nvSpPr>
          <p:spPr bwMode="auto">
            <a:xfrm>
              <a:off x="5585" y="5420"/>
              <a:ext cx="432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66" name="Line 35"/>
            <p:cNvSpPr>
              <a:spLocks noChangeShapeType="1"/>
            </p:cNvSpPr>
            <p:nvPr/>
          </p:nvSpPr>
          <p:spPr bwMode="auto">
            <a:xfrm>
              <a:off x="5585" y="5350"/>
              <a:ext cx="418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67" name="Line 36"/>
            <p:cNvSpPr>
              <a:spLocks noChangeShapeType="1"/>
            </p:cNvSpPr>
            <p:nvPr/>
          </p:nvSpPr>
          <p:spPr bwMode="auto">
            <a:xfrm>
              <a:off x="5565" y="5270"/>
              <a:ext cx="518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68" name="Arc 37"/>
            <p:cNvSpPr>
              <a:spLocks/>
            </p:cNvSpPr>
            <p:nvPr/>
          </p:nvSpPr>
          <p:spPr bwMode="auto">
            <a:xfrm rot="6401806">
              <a:off x="5184" y="4871"/>
              <a:ext cx="202" cy="180"/>
            </a:xfrm>
            <a:custGeom>
              <a:avLst/>
              <a:gdLst>
                <a:gd name="T0" fmla="*/ 0 w 16846"/>
                <a:gd name="T1" fmla="*/ 0 h 21600"/>
                <a:gd name="T2" fmla="*/ 0 w 16846"/>
                <a:gd name="T3" fmla="*/ 0 h 21600"/>
                <a:gd name="T4" fmla="*/ 0 w 16846"/>
                <a:gd name="T5" fmla="*/ 0 h 21600"/>
                <a:gd name="T6" fmla="*/ 0 60000 65536"/>
                <a:gd name="T7" fmla="*/ 0 60000 65536"/>
                <a:gd name="T8" fmla="*/ 0 60000 65536"/>
                <a:gd name="T9" fmla="*/ 0 w 16846"/>
                <a:gd name="T10" fmla="*/ 0 h 21600"/>
                <a:gd name="T11" fmla="*/ 16846 w 1684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46" h="21600" fill="none" extrusionOk="0">
                  <a:moveTo>
                    <a:pt x="-1" y="0"/>
                  </a:moveTo>
                  <a:cubicBezTo>
                    <a:pt x="6550" y="0"/>
                    <a:pt x="12746" y="2972"/>
                    <a:pt x="16846" y="8080"/>
                  </a:cubicBezTo>
                </a:path>
                <a:path w="16846" h="21600" stroke="0" extrusionOk="0">
                  <a:moveTo>
                    <a:pt x="-1" y="0"/>
                  </a:moveTo>
                  <a:cubicBezTo>
                    <a:pt x="6550" y="0"/>
                    <a:pt x="12746" y="2972"/>
                    <a:pt x="16846" y="808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69" name="Arc 38"/>
            <p:cNvSpPr>
              <a:spLocks/>
            </p:cNvSpPr>
            <p:nvPr/>
          </p:nvSpPr>
          <p:spPr bwMode="auto">
            <a:xfrm rot="17382954" flipV="1">
              <a:off x="5696" y="51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0" name="Arc 39"/>
            <p:cNvSpPr>
              <a:spLocks/>
            </p:cNvSpPr>
            <p:nvPr/>
          </p:nvSpPr>
          <p:spPr bwMode="auto">
            <a:xfrm rot="17382954" flipV="1">
              <a:off x="5516" y="51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1" name="Arc 40"/>
            <p:cNvSpPr>
              <a:spLocks/>
            </p:cNvSpPr>
            <p:nvPr/>
          </p:nvSpPr>
          <p:spPr bwMode="auto">
            <a:xfrm rot="17382954" flipV="1">
              <a:off x="5686" y="517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2" name="Arc 41"/>
            <p:cNvSpPr>
              <a:spLocks/>
            </p:cNvSpPr>
            <p:nvPr/>
          </p:nvSpPr>
          <p:spPr bwMode="auto">
            <a:xfrm rot="17382954" flipV="1">
              <a:off x="5496" y="51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3" name="Arc 42"/>
            <p:cNvSpPr>
              <a:spLocks/>
            </p:cNvSpPr>
            <p:nvPr/>
          </p:nvSpPr>
          <p:spPr bwMode="auto">
            <a:xfrm rot="17382954" flipV="1">
              <a:off x="5586" y="524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4" name="Arc 43"/>
            <p:cNvSpPr>
              <a:spLocks/>
            </p:cNvSpPr>
            <p:nvPr/>
          </p:nvSpPr>
          <p:spPr bwMode="auto">
            <a:xfrm rot="17382954" flipV="1">
              <a:off x="5566" y="524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5" name="Arc 44"/>
            <p:cNvSpPr>
              <a:spLocks/>
            </p:cNvSpPr>
            <p:nvPr/>
          </p:nvSpPr>
          <p:spPr bwMode="auto">
            <a:xfrm rot="17382954" flipV="1">
              <a:off x="5766" y="524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6" name="Arc 45"/>
            <p:cNvSpPr>
              <a:spLocks/>
            </p:cNvSpPr>
            <p:nvPr/>
          </p:nvSpPr>
          <p:spPr bwMode="auto">
            <a:xfrm rot="17382954" flipV="1">
              <a:off x="5756" y="525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7" name="Arc 46"/>
            <p:cNvSpPr>
              <a:spLocks/>
            </p:cNvSpPr>
            <p:nvPr/>
          </p:nvSpPr>
          <p:spPr bwMode="auto">
            <a:xfrm rot="17382954" flipV="1">
              <a:off x="558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8" name="Arc 47"/>
            <p:cNvSpPr>
              <a:spLocks/>
            </p:cNvSpPr>
            <p:nvPr/>
          </p:nvSpPr>
          <p:spPr bwMode="auto">
            <a:xfrm rot="17382954" flipV="1">
              <a:off x="560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79" name="Arc 48"/>
            <p:cNvSpPr>
              <a:spLocks/>
            </p:cNvSpPr>
            <p:nvPr/>
          </p:nvSpPr>
          <p:spPr bwMode="auto">
            <a:xfrm rot="17382954" flipV="1">
              <a:off x="581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80" name="Arc 49"/>
            <p:cNvSpPr>
              <a:spLocks/>
            </p:cNvSpPr>
            <p:nvPr/>
          </p:nvSpPr>
          <p:spPr bwMode="auto">
            <a:xfrm rot="17382954" flipV="1">
              <a:off x="579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81" name="Arc 50"/>
            <p:cNvSpPr>
              <a:spLocks/>
            </p:cNvSpPr>
            <p:nvPr/>
          </p:nvSpPr>
          <p:spPr bwMode="auto">
            <a:xfrm rot="5400000">
              <a:off x="6020" y="5255"/>
              <a:ext cx="86" cy="115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82" name="Line 51"/>
            <p:cNvSpPr>
              <a:spLocks noChangeShapeType="1"/>
            </p:cNvSpPr>
            <p:nvPr/>
          </p:nvSpPr>
          <p:spPr bwMode="auto">
            <a:xfrm>
              <a:off x="5595" y="5490"/>
              <a:ext cx="288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83" name="Arc 52"/>
            <p:cNvSpPr>
              <a:spLocks/>
            </p:cNvSpPr>
            <p:nvPr/>
          </p:nvSpPr>
          <p:spPr bwMode="auto">
            <a:xfrm rot="5400000">
              <a:off x="5901" y="5394"/>
              <a:ext cx="64" cy="115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84" name="Arc 53"/>
            <p:cNvSpPr>
              <a:spLocks/>
            </p:cNvSpPr>
            <p:nvPr/>
          </p:nvSpPr>
          <p:spPr bwMode="auto">
            <a:xfrm rot="17382954" flipV="1">
              <a:off x="5696" y="53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85" name="Arc 54"/>
            <p:cNvSpPr>
              <a:spLocks/>
            </p:cNvSpPr>
            <p:nvPr/>
          </p:nvSpPr>
          <p:spPr bwMode="auto">
            <a:xfrm rot="17382954" flipV="1">
              <a:off x="5546" y="53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86" name="Arc 55"/>
            <p:cNvSpPr>
              <a:spLocks/>
            </p:cNvSpPr>
            <p:nvPr/>
          </p:nvSpPr>
          <p:spPr bwMode="auto">
            <a:xfrm rot="17382954" flipV="1">
              <a:off x="5526" y="53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87" name="Arc 56"/>
            <p:cNvSpPr>
              <a:spLocks/>
            </p:cNvSpPr>
            <p:nvPr/>
          </p:nvSpPr>
          <p:spPr bwMode="auto">
            <a:xfrm rot="10295798">
              <a:off x="4945" y="5360"/>
              <a:ext cx="720" cy="1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88" name="Arc 57"/>
            <p:cNvSpPr>
              <a:spLocks/>
            </p:cNvSpPr>
            <p:nvPr/>
          </p:nvSpPr>
          <p:spPr bwMode="auto">
            <a:xfrm rot="1989342" flipH="1">
              <a:off x="5185" y="4780"/>
              <a:ext cx="130" cy="37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89" name="Arc 58"/>
            <p:cNvSpPr>
              <a:spLocks/>
            </p:cNvSpPr>
            <p:nvPr/>
          </p:nvSpPr>
          <p:spPr bwMode="auto">
            <a:xfrm rot="2056161">
              <a:off x="5303" y="4824"/>
              <a:ext cx="101" cy="115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90" name="Line 59"/>
            <p:cNvSpPr>
              <a:spLocks noChangeShapeType="1"/>
            </p:cNvSpPr>
            <p:nvPr/>
          </p:nvSpPr>
          <p:spPr bwMode="auto">
            <a:xfrm>
              <a:off x="4765" y="5440"/>
              <a:ext cx="187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91" name="Arc 60"/>
            <p:cNvSpPr>
              <a:spLocks/>
            </p:cNvSpPr>
            <p:nvPr/>
          </p:nvSpPr>
          <p:spPr bwMode="auto">
            <a:xfrm rot="10800000">
              <a:off x="5285" y="5030"/>
              <a:ext cx="720" cy="1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92" name="Arc 61"/>
            <p:cNvSpPr>
              <a:spLocks/>
            </p:cNvSpPr>
            <p:nvPr/>
          </p:nvSpPr>
          <p:spPr bwMode="auto">
            <a:xfrm rot="17382954" flipV="1">
              <a:off x="5426" y="524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93" name="Arc 62"/>
            <p:cNvSpPr>
              <a:spLocks/>
            </p:cNvSpPr>
            <p:nvPr/>
          </p:nvSpPr>
          <p:spPr bwMode="auto">
            <a:xfrm rot="5400000">
              <a:off x="5987" y="5328"/>
              <a:ext cx="72" cy="115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94" name="Arc 63"/>
            <p:cNvSpPr>
              <a:spLocks/>
            </p:cNvSpPr>
            <p:nvPr/>
          </p:nvSpPr>
          <p:spPr bwMode="auto">
            <a:xfrm rot="17382954" flipV="1">
              <a:off x="5231" y="4854"/>
              <a:ext cx="29" cy="181"/>
            </a:xfrm>
            <a:custGeom>
              <a:avLst/>
              <a:gdLst>
                <a:gd name="T0" fmla="*/ 0 w 15835"/>
                <a:gd name="T1" fmla="*/ 0 h 21600"/>
                <a:gd name="T2" fmla="*/ 0 w 15835"/>
                <a:gd name="T3" fmla="*/ 0 h 21600"/>
                <a:gd name="T4" fmla="*/ 0 w 15835"/>
                <a:gd name="T5" fmla="*/ 0 h 21600"/>
                <a:gd name="T6" fmla="*/ 0 60000 65536"/>
                <a:gd name="T7" fmla="*/ 0 60000 65536"/>
                <a:gd name="T8" fmla="*/ 0 60000 65536"/>
                <a:gd name="T9" fmla="*/ 0 w 15835"/>
                <a:gd name="T10" fmla="*/ 0 h 21600"/>
                <a:gd name="T11" fmla="*/ 15835 w 1583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21600" fill="none" extrusionOk="0">
                  <a:moveTo>
                    <a:pt x="-1" y="0"/>
                  </a:moveTo>
                  <a:cubicBezTo>
                    <a:pt x="6009" y="0"/>
                    <a:pt x="11747" y="2503"/>
                    <a:pt x="15834" y="6909"/>
                  </a:cubicBezTo>
                </a:path>
                <a:path w="15835" h="21600" stroke="0" extrusionOk="0">
                  <a:moveTo>
                    <a:pt x="-1" y="0"/>
                  </a:moveTo>
                  <a:cubicBezTo>
                    <a:pt x="6009" y="0"/>
                    <a:pt x="11747" y="2503"/>
                    <a:pt x="15834" y="690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95" name="Arc 64"/>
            <p:cNvSpPr>
              <a:spLocks/>
            </p:cNvSpPr>
            <p:nvPr/>
          </p:nvSpPr>
          <p:spPr bwMode="auto">
            <a:xfrm rot="4595910" flipV="1">
              <a:off x="5166" y="4919"/>
              <a:ext cx="179" cy="141"/>
            </a:xfrm>
            <a:custGeom>
              <a:avLst/>
              <a:gdLst>
                <a:gd name="T0" fmla="*/ 0 w 20705"/>
                <a:gd name="T1" fmla="*/ 0 h 16755"/>
                <a:gd name="T2" fmla="*/ 0 w 20705"/>
                <a:gd name="T3" fmla="*/ 0 h 16755"/>
                <a:gd name="T4" fmla="*/ 0 w 20705"/>
                <a:gd name="T5" fmla="*/ 0 h 16755"/>
                <a:gd name="T6" fmla="*/ 0 60000 65536"/>
                <a:gd name="T7" fmla="*/ 0 60000 65536"/>
                <a:gd name="T8" fmla="*/ 0 60000 65536"/>
                <a:gd name="T9" fmla="*/ 0 w 20705"/>
                <a:gd name="T10" fmla="*/ 0 h 16755"/>
                <a:gd name="T11" fmla="*/ 20705 w 20705"/>
                <a:gd name="T12" fmla="*/ 16755 h 167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05" h="16755" fill="none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</a:path>
                <a:path w="20705" h="16755" stroke="0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  <a:lnTo>
                    <a:pt x="0" y="16755"/>
                  </a:lnTo>
                  <a:lnTo>
                    <a:pt x="1363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96" name="Arc 65"/>
            <p:cNvSpPr>
              <a:spLocks/>
            </p:cNvSpPr>
            <p:nvPr/>
          </p:nvSpPr>
          <p:spPr bwMode="auto">
            <a:xfrm rot="5400000">
              <a:off x="5999" y="5196"/>
              <a:ext cx="58" cy="86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97" name="Arc 66"/>
            <p:cNvSpPr>
              <a:spLocks/>
            </p:cNvSpPr>
            <p:nvPr/>
          </p:nvSpPr>
          <p:spPr bwMode="auto">
            <a:xfrm rot="17382954" flipV="1">
              <a:off x="542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98" name="Arc 67"/>
            <p:cNvSpPr>
              <a:spLocks/>
            </p:cNvSpPr>
            <p:nvPr/>
          </p:nvSpPr>
          <p:spPr bwMode="auto">
            <a:xfrm rot="17382954" flipV="1">
              <a:off x="5386" y="516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99" name="Arc 68"/>
            <p:cNvSpPr>
              <a:spLocks/>
            </p:cNvSpPr>
            <p:nvPr/>
          </p:nvSpPr>
          <p:spPr bwMode="auto">
            <a:xfrm rot="-7538389">
              <a:off x="5368" y="5257"/>
              <a:ext cx="244" cy="130"/>
            </a:xfrm>
            <a:custGeom>
              <a:avLst/>
              <a:gdLst>
                <a:gd name="T0" fmla="*/ 0 w 18301"/>
                <a:gd name="T1" fmla="*/ 0 h 21600"/>
                <a:gd name="T2" fmla="*/ 0 w 18301"/>
                <a:gd name="T3" fmla="*/ 0 h 21600"/>
                <a:gd name="T4" fmla="*/ 0 w 18301"/>
                <a:gd name="T5" fmla="*/ 0 h 21600"/>
                <a:gd name="T6" fmla="*/ 0 60000 65536"/>
                <a:gd name="T7" fmla="*/ 0 60000 65536"/>
                <a:gd name="T8" fmla="*/ 0 60000 65536"/>
                <a:gd name="T9" fmla="*/ 0 w 18301"/>
                <a:gd name="T10" fmla="*/ 0 h 21600"/>
                <a:gd name="T11" fmla="*/ 18301 w 1830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301" h="21600" fill="none" extrusionOk="0">
                  <a:moveTo>
                    <a:pt x="-1" y="0"/>
                  </a:moveTo>
                  <a:cubicBezTo>
                    <a:pt x="7436" y="0"/>
                    <a:pt x="14350" y="3825"/>
                    <a:pt x="18300" y="10126"/>
                  </a:cubicBezTo>
                </a:path>
                <a:path w="18301" h="21600" stroke="0" extrusionOk="0">
                  <a:moveTo>
                    <a:pt x="-1" y="0"/>
                  </a:moveTo>
                  <a:cubicBezTo>
                    <a:pt x="7436" y="0"/>
                    <a:pt x="14350" y="3825"/>
                    <a:pt x="18300" y="10126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400" name="Arc 69"/>
            <p:cNvSpPr>
              <a:spLocks/>
            </p:cNvSpPr>
            <p:nvPr/>
          </p:nvSpPr>
          <p:spPr bwMode="auto">
            <a:xfrm rot="-6355699">
              <a:off x="5242" y="5186"/>
              <a:ext cx="230" cy="1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401" name="Arc 70"/>
            <p:cNvSpPr>
              <a:spLocks/>
            </p:cNvSpPr>
            <p:nvPr/>
          </p:nvSpPr>
          <p:spPr bwMode="auto">
            <a:xfrm rot="8974941">
              <a:off x="5026" y="5129"/>
              <a:ext cx="288" cy="1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402" name="Arc 71"/>
            <p:cNvSpPr>
              <a:spLocks/>
            </p:cNvSpPr>
            <p:nvPr/>
          </p:nvSpPr>
          <p:spPr bwMode="auto">
            <a:xfrm rot="-3471052">
              <a:off x="4928" y="5117"/>
              <a:ext cx="244" cy="130"/>
            </a:xfrm>
            <a:custGeom>
              <a:avLst/>
              <a:gdLst>
                <a:gd name="T0" fmla="*/ 0 w 18301"/>
                <a:gd name="T1" fmla="*/ 0 h 21600"/>
                <a:gd name="T2" fmla="*/ 0 w 18301"/>
                <a:gd name="T3" fmla="*/ 0 h 21600"/>
                <a:gd name="T4" fmla="*/ 0 w 18301"/>
                <a:gd name="T5" fmla="*/ 0 h 21600"/>
                <a:gd name="T6" fmla="*/ 0 60000 65536"/>
                <a:gd name="T7" fmla="*/ 0 60000 65536"/>
                <a:gd name="T8" fmla="*/ 0 60000 65536"/>
                <a:gd name="T9" fmla="*/ 0 w 18301"/>
                <a:gd name="T10" fmla="*/ 0 h 21600"/>
                <a:gd name="T11" fmla="*/ 18301 w 1830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301" h="21600" fill="none" extrusionOk="0">
                  <a:moveTo>
                    <a:pt x="-1" y="0"/>
                  </a:moveTo>
                  <a:cubicBezTo>
                    <a:pt x="7436" y="0"/>
                    <a:pt x="14350" y="3825"/>
                    <a:pt x="18300" y="10126"/>
                  </a:cubicBezTo>
                </a:path>
                <a:path w="18301" h="21600" stroke="0" extrusionOk="0">
                  <a:moveTo>
                    <a:pt x="-1" y="0"/>
                  </a:moveTo>
                  <a:cubicBezTo>
                    <a:pt x="7436" y="0"/>
                    <a:pt x="14350" y="3825"/>
                    <a:pt x="18300" y="10126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403" name="Line 72"/>
            <p:cNvSpPr>
              <a:spLocks noChangeShapeType="1"/>
            </p:cNvSpPr>
            <p:nvPr/>
          </p:nvSpPr>
          <p:spPr bwMode="auto">
            <a:xfrm>
              <a:off x="4765" y="5200"/>
              <a:ext cx="187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404" name="Arc 73"/>
            <p:cNvSpPr>
              <a:spLocks/>
            </p:cNvSpPr>
            <p:nvPr/>
          </p:nvSpPr>
          <p:spPr bwMode="auto">
            <a:xfrm rot="8303060" flipV="1">
              <a:off x="4895" y="5240"/>
              <a:ext cx="179" cy="141"/>
            </a:xfrm>
            <a:custGeom>
              <a:avLst/>
              <a:gdLst>
                <a:gd name="T0" fmla="*/ 0 w 20705"/>
                <a:gd name="T1" fmla="*/ 0 h 16755"/>
                <a:gd name="T2" fmla="*/ 0 w 20705"/>
                <a:gd name="T3" fmla="*/ 0 h 16755"/>
                <a:gd name="T4" fmla="*/ 0 w 20705"/>
                <a:gd name="T5" fmla="*/ 0 h 16755"/>
                <a:gd name="T6" fmla="*/ 0 60000 65536"/>
                <a:gd name="T7" fmla="*/ 0 60000 65536"/>
                <a:gd name="T8" fmla="*/ 0 60000 65536"/>
                <a:gd name="T9" fmla="*/ 0 w 20705"/>
                <a:gd name="T10" fmla="*/ 0 h 16755"/>
                <a:gd name="T11" fmla="*/ 20705 w 20705"/>
                <a:gd name="T12" fmla="*/ 16755 h 167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05" h="16755" fill="none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</a:path>
                <a:path w="20705" h="16755" stroke="0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  <a:lnTo>
                    <a:pt x="0" y="16755"/>
                  </a:lnTo>
                  <a:lnTo>
                    <a:pt x="1363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405" name="Arc 74"/>
            <p:cNvSpPr>
              <a:spLocks/>
            </p:cNvSpPr>
            <p:nvPr/>
          </p:nvSpPr>
          <p:spPr bwMode="auto">
            <a:xfrm rot="8303060" flipV="1">
              <a:off x="4925" y="5300"/>
              <a:ext cx="179" cy="141"/>
            </a:xfrm>
            <a:custGeom>
              <a:avLst/>
              <a:gdLst>
                <a:gd name="T0" fmla="*/ 0 w 20705"/>
                <a:gd name="T1" fmla="*/ 0 h 16755"/>
                <a:gd name="T2" fmla="*/ 0 w 20705"/>
                <a:gd name="T3" fmla="*/ 0 h 16755"/>
                <a:gd name="T4" fmla="*/ 0 w 20705"/>
                <a:gd name="T5" fmla="*/ 0 h 16755"/>
                <a:gd name="T6" fmla="*/ 0 60000 65536"/>
                <a:gd name="T7" fmla="*/ 0 60000 65536"/>
                <a:gd name="T8" fmla="*/ 0 60000 65536"/>
                <a:gd name="T9" fmla="*/ 0 w 20705"/>
                <a:gd name="T10" fmla="*/ 0 h 16755"/>
                <a:gd name="T11" fmla="*/ 20705 w 20705"/>
                <a:gd name="T12" fmla="*/ 16755 h 167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05" h="16755" fill="none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</a:path>
                <a:path w="20705" h="16755" stroke="0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  <a:lnTo>
                    <a:pt x="0" y="16755"/>
                  </a:lnTo>
                  <a:lnTo>
                    <a:pt x="1363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</p:grpSp>
      <p:grpSp>
        <p:nvGrpSpPr>
          <p:cNvPr id="13318" name="Group 33"/>
          <p:cNvGrpSpPr>
            <a:grpSpLocks/>
          </p:cNvGrpSpPr>
          <p:nvPr/>
        </p:nvGrpSpPr>
        <p:grpSpPr bwMode="auto">
          <a:xfrm>
            <a:off x="2863540" y="4996276"/>
            <a:ext cx="2290799" cy="1484485"/>
            <a:chOff x="4765" y="4780"/>
            <a:chExt cx="1355" cy="760"/>
          </a:xfrm>
        </p:grpSpPr>
        <p:sp>
          <p:nvSpPr>
            <p:cNvPr id="13324" name="Line 34"/>
            <p:cNvSpPr>
              <a:spLocks noChangeShapeType="1"/>
            </p:cNvSpPr>
            <p:nvPr/>
          </p:nvSpPr>
          <p:spPr bwMode="auto">
            <a:xfrm>
              <a:off x="5585" y="5420"/>
              <a:ext cx="432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25" name="Line 35"/>
            <p:cNvSpPr>
              <a:spLocks noChangeShapeType="1"/>
            </p:cNvSpPr>
            <p:nvPr/>
          </p:nvSpPr>
          <p:spPr bwMode="auto">
            <a:xfrm>
              <a:off x="5585" y="5350"/>
              <a:ext cx="418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26" name="Line 36"/>
            <p:cNvSpPr>
              <a:spLocks noChangeShapeType="1"/>
            </p:cNvSpPr>
            <p:nvPr/>
          </p:nvSpPr>
          <p:spPr bwMode="auto">
            <a:xfrm>
              <a:off x="5565" y="5270"/>
              <a:ext cx="518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27" name="Arc 37"/>
            <p:cNvSpPr>
              <a:spLocks/>
            </p:cNvSpPr>
            <p:nvPr/>
          </p:nvSpPr>
          <p:spPr bwMode="auto">
            <a:xfrm rot="6401806">
              <a:off x="5184" y="4871"/>
              <a:ext cx="202" cy="180"/>
            </a:xfrm>
            <a:custGeom>
              <a:avLst/>
              <a:gdLst>
                <a:gd name="T0" fmla="*/ 0 w 16846"/>
                <a:gd name="T1" fmla="*/ 0 h 21600"/>
                <a:gd name="T2" fmla="*/ 0 w 16846"/>
                <a:gd name="T3" fmla="*/ 0 h 21600"/>
                <a:gd name="T4" fmla="*/ 0 w 16846"/>
                <a:gd name="T5" fmla="*/ 0 h 21600"/>
                <a:gd name="T6" fmla="*/ 0 60000 65536"/>
                <a:gd name="T7" fmla="*/ 0 60000 65536"/>
                <a:gd name="T8" fmla="*/ 0 60000 65536"/>
                <a:gd name="T9" fmla="*/ 0 w 16846"/>
                <a:gd name="T10" fmla="*/ 0 h 21600"/>
                <a:gd name="T11" fmla="*/ 16846 w 1684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46" h="21600" fill="none" extrusionOk="0">
                  <a:moveTo>
                    <a:pt x="-1" y="0"/>
                  </a:moveTo>
                  <a:cubicBezTo>
                    <a:pt x="6550" y="0"/>
                    <a:pt x="12746" y="2972"/>
                    <a:pt x="16846" y="8080"/>
                  </a:cubicBezTo>
                </a:path>
                <a:path w="16846" h="21600" stroke="0" extrusionOk="0">
                  <a:moveTo>
                    <a:pt x="-1" y="0"/>
                  </a:moveTo>
                  <a:cubicBezTo>
                    <a:pt x="6550" y="0"/>
                    <a:pt x="12746" y="2972"/>
                    <a:pt x="16846" y="808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28" name="Arc 38"/>
            <p:cNvSpPr>
              <a:spLocks/>
            </p:cNvSpPr>
            <p:nvPr/>
          </p:nvSpPr>
          <p:spPr bwMode="auto">
            <a:xfrm rot="17382954" flipV="1">
              <a:off x="5696" y="51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29" name="Arc 39"/>
            <p:cNvSpPr>
              <a:spLocks/>
            </p:cNvSpPr>
            <p:nvPr/>
          </p:nvSpPr>
          <p:spPr bwMode="auto">
            <a:xfrm rot="17382954" flipV="1">
              <a:off x="5516" y="51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0" name="Arc 40"/>
            <p:cNvSpPr>
              <a:spLocks/>
            </p:cNvSpPr>
            <p:nvPr/>
          </p:nvSpPr>
          <p:spPr bwMode="auto">
            <a:xfrm rot="17382954" flipV="1">
              <a:off x="5686" y="517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1" name="Arc 41"/>
            <p:cNvSpPr>
              <a:spLocks/>
            </p:cNvSpPr>
            <p:nvPr/>
          </p:nvSpPr>
          <p:spPr bwMode="auto">
            <a:xfrm rot="17382954" flipV="1">
              <a:off x="5496" y="51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2" name="Arc 42"/>
            <p:cNvSpPr>
              <a:spLocks/>
            </p:cNvSpPr>
            <p:nvPr/>
          </p:nvSpPr>
          <p:spPr bwMode="auto">
            <a:xfrm rot="17382954" flipV="1">
              <a:off x="5586" y="524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3" name="Arc 43"/>
            <p:cNvSpPr>
              <a:spLocks/>
            </p:cNvSpPr>
            <p:nvPr/>
          </p:nvSpPr>
          <p:spPr bwMode="auto">
            <a:xfrm rot="17382954" flipV="1">
              <a:off x="5566" y="524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4" name="Arc 44"/>
            <p:cNvSpPr>
              <a:spLocks/>
            </p:cNvSpPr>
            <p:nvPr/>
          </p:nvSpPr>
          <p:spPr bwMode="auto">
            <a:xfrm rot="17382954" flipV="1">
              <a:off x="5766" y="524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5" name="Arc 45"/>
            <p:cNvSpPr>
              <a:spLocks/>
            </p:cNvSpPr>
            <p:nvPr/>
          </p:nvSpPr>
          <p:spPr bwMode="auto">
            <a:xfrm rot="17382954" flipV="1">
              <a:off x="5756" y="525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6" name="Arc 46"/>
            <p:cNvSpPr>
              <a:spLocks/>
            </p:cNvSpPr>
            <p:nvPr/>
          </p:nvSpPr>
          <p:spPr bwMode="auto">
            <a:xfrm rot="17382954" flipV="1">
              <a:off x="558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7" name="Arc 47"/>
            <p:cNvSpPr>
              <a:spLocks/>
            </p:cNvSpPr>
            <p:nvPr/>
          </p:nvSpPr>
          <p:spPr bwMode="auto">
            <a:xfrm rot="17382954" flipV="1">
              <a:off x="560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8" name="Arc 48"/>
            <p:cNvSpPr>
              <a:spLocks/>
            </p:cNvSpPr>
            <p:nvPr/>
          </p:nvSpPr>
          <p:spPr bwMode="auto">
            <a:xfrm rot="17382954" flipV="1">
              <a:off x="581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39" name="Arc 49"/>
            <p:cNvSpPr>
              <a:spLocks/>
            </p:cNvSpPr>
            <p:nvPr/>
          </p:nvSpPr>
          <p:spPr bwMode="auto">
            <a:xfrm rot="17382954" flipV="1">
              <a:off x="579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40" name="Arc 50"/>
            <p:cNvSpPr>
              <a:spLocks/>
            </p:cNvSpPr>
            <p:nvPr/>
          </p:nvSpPr>
          <p:spPr bwMode="auto">
            <a:xfrm rot="5400000">
              <a:off x="6020" y="5255"/>
              <a:ext cx="86" cy="115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41" name="Line 51"/>
            <p:cNvSpPr>
              <a:spLocks noChangeShapeType="1"/>
            </p:cNvSpPr>
            <p:nvPr/>
          </p:nvSpPr>
          <p:spPr bwMode="auto">
            <a:xfrm>
              <a:off x="5595" y="5490"/>
              <a:ext cx="288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42" name="Arc 52"/>
            <p:cNvSpPr>
              <a:spLocks/>
            </p:cNvSpPr>
            <p:nvPr/>
          </p:nvSpPr>
          <p:spPr bwMode="auto">
            <a:xfrm rot="5400000">
              <a:off x="5901" y="5394"/>
              <a:ext cx="64" cy="115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43" name="Arc 53"/>
            <p:cNvSpPr>
              <a:spLocks/>
            </p:cNvSpPr>
            <p:nvPr/>
          </p:nvSpPr>
          <p:spPr bwMode="auto">
            <a:xfrm rot="17382954" flipV="1">
              <a:off x="5696" y="53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44" name="Arc 54"/>
            <p:cNvSpPr>
              <a:spLocks/>
            </p:cNvSpPr>
            <p:nvPr/>
          </p:nvSpPr>
          <p:spPr bwMode="auto">
            <a:xfrm rot="17382954" flipV="1">
              <a:off x="5546" y="53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45" name="Arc 55"/>
            <p:cNvSpPr>
              <a:spLocks/>
            </p:cNvSpPr>
            <p:nvPr/>
          </p:nvSpPr>
          <p:spPr bwMode="auto">
            <a:xfrm rot="17382954" flipV="1">
              <a:off x="5526" y="538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46" name="Arc 56"/>
            <p:cNvSpPr>
              <a:spLocks/>
            </p:cNvSpPr>
            <p:nvPr/>
          </p:nvSpPr>
          <p:spPr bwMode="auto">
            <a:xfrm rot="10295798">
              <a:off x="4945" y="5360"/>
              <a:ext cx="720" cy="1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47" name="Arc 57"/>
            <p:cNvSpPr>
              <a:spLocks/>
            </p:cNvSpPr>
            <p:nvPr/>
          </p:nvSpPr>
          <p:spPr bwMode="auto">
            <a:xfrm rot="1989342" flipH="1">
              <a:off x="5185" y="4780"/>
              <a:ext cx="130" cy="37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48" name="Arc 58"/>
            <p:cNvSpPr>
              <a:spLocks/>
            </p:cNvSpPr>
            <p:nvPr/>
          </p:nvSpPr>
          <p:spPr bwMode="auto">
            <a:xfrm rot="2056161">
              <a:off x="5303" y="4824"/>
              <a:ext cx="101" cy="115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49" name="Line 59"/>
            <p:cNvSpPr>
              <a:spLocks noChangeShapeType="1"/>
            </p:cNvSpPr>
            <p:nvPr/>
          </p:nvSpPr>
          <p:spPr bwMode="auto">
            <a:xfrm>
              <a:off x="4765" y="5440"/>
              <a:ext cx="187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50" name="Arc 60"/>
            <p:cNvSpPr>
              <a:spLocks/>
            </p:cNvSpPr>
            <p:nvPr/>
          </p:nvSpPr>
          <p:spPr bwMode="auto">
            <a:xfrm rot="10800000">
              <a:off x="5285" y="5030"/>
              <a:ext cx="720" cy="1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51" name="Arc 61"/>
            <p:cNvSpPr>
              <a:spLocks/>
            </p:cNvSpPr>
            <p:nvPr/>
          </p:nvSpPr>
          <p:spPr bwMode="auto">
            <a:xfrm rot="17382954" flipV="1">
              <a:off x="5426" y="524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52" name="Arc 62"/>
            <p:cNvSpPr>
              <a:spLocks/>
            </p:cNvSpPr>
            <p:nvPr/>
          </p:nvSpPr>
          <p:spPr bwMode="auto">
            <a:xfrm rot="5400000">
              <a:off x="5987" y="5328"/>
              <a:ext cx="72" cy="115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53" name="Arc 63"/>
            <p:cNvSpPr>
              <a:spLocks/>
            </p:cNvSpPr>
            <p:nvPr/>
          </p:nvSpPr>
          <p:spPr bwMode="auto">
            <a:xfrm rot="17382954" flipV="1">
              <a:off x="5231" y="4854"/>
              <a:ext cx="29" cy="181"/>
            </a:xfrm>
            <a:custGeom>
              <a:avLst/>
              <a:gdLst>
                <a:gd name="T0" fmla="*/ 0 w 15835"/>
                <a:gd name="T1" fmla="*/ 0 h 21600"/>
                <a:gd name="T2" fmla="*/ 0 w 15835"/>
                <a:gd name="T3" fmla="*/ 0 h 21600"/>
                <a:gd name="T4" fmla="*/ 0 w 15835"/>
                <a:gd name="T5" fmla="*/ 0 h 21600"/>
                <a:gd name="T6" fmla="*/ 0 60000 65536"/>
                <a:gd name="T7" fmla="*/ 0 60000 65536"/>
                <a:gd name="T8" fmla="*/ 0 60000 65536"/>
                <a:gd name="T9" fmla="*/ 0 w 15835"/>
                <a:gd name="T10" fmla="*/ 0 h 21600"/>
                <a:gd name="T11" fmla="*/ 15835 w 1583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21600" fill="none" extrusionOk="0">
                  <a:moveTo>
                    <a:pt x="-1" y="0"/>
                  </a:moveTo>
                  <a:cubicBezTo>
                    <a:pt x="6009" y="0"/>
                    <a:pt x="11747" y="2503"/>
                    <a:pt x="15834" y="6909"/>
                  </a:cubicBezTo>
                </a:path>
                <a:path w="15835" h="21600" stroke="0" extrusionOk="0">
                  <a:moveTo>
                    <a:pt x="-1" y="0"/>
                  </a:moveTo>
                  <a:cubicBezTo>
                    <a:pt x="6009" y="0"/>
                    <a:pt x="11747" y="2503"/>
                    <a:pt x="15834" y="690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54" name="Arc 64"/>
            <p:cNvSpPr>
              <a:spLocks/>
            </p:cNvSpPr>
            <p:nvPr/>
          </p:nvSpPr>
          <p:spPr bwMode="auto">
            <a:xfrm rot="4595910" flipV="1">
              <a:off x="5166" y="4919"/>
              <a:ext cx="179" cy="141"/>
            </a:xfrm>
            <a:custGeom>
              <a:avLst/>
              <a:gdLst>
                <a:gd name="T0" fmla="*/ 0 w 20705"/>
                <a:gd name="T1" fmla="*/ 0 h 16755"/>
                <a:gd name="T2" fmla="*/ 0 w 20705"/>
                <a:gd name="T3" fmla="*/ 0 h 16755"/>
                <a:gd name="T4" fmla="*/ 0 w 20705"/>
                <a:gd name="T5" fmla="*/ 0 h 16755"/>
                <a:gd name="T6" fmla="*/ 0 60000 65536"/>
                <a:gd name="T7" fmla="*/ 0 60000 65536"/>
                <a:gd name="T8" fmla="*/ 0 60000 65536"/>
                <a:gd name="T9" fmla="*/ 0 w 20705"/>
                <a:gd name="T10" fmla="*/ 0 h 16755"/>
                <a:gd name="T11" fmla="*/ 20705 w 20705"/>
                <a:gd name="T12" fmla="*/ 16755 h 167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05" h="16755" fill="none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</a:path>
                <a:path w="20705" h="16755" stroke="0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  <a:lnTo>
                    <a:pt x="0" y="16755"/>
                  </a:lnTo>
                  <a:lnTo>
                    <a:pt x="1363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55" name="Arc 65"/>
            <p:cNvSpPr>
              <a:spLocks/>
            </p:cNvSpPr>
            <p:nvPr/>
          </p:nvSpPr>
          <p:spPr bwMode="auto">
            <a:xfrm rot="5400000">
              <a:off x="5999" y="5196"/>
              <a:ext cx="58" cy="86"/>
            </a:xfrm>
            <a:custGeom>
              <a:avLst/>
              <a:gdLst>
                <a:gd name="T0" fmla="*/ 0 w 43200"/>
                <a:gd name="T1" fmla="*/ 0 h 31665"/>
                <a:gd name="T2" fmla="*/ 0 w 43200"/>
                <a:gd name="T3" fmla="*/ 0 h 31665"/>
                <a:gd name="T4" fmla="*/ 0 w 43200"/>
                <a:gd name="T5" fmla="*/ 0 h 31665"/>
                <a:gd name="T6" fmla="*/ 0 60000 65536"/>
                <a:gd name="T7" fmla="*/ 0 60000 65536"/>
                <a:gd name="T8" fmla="*/ 0 60000 65536"/>
                <a:gd name="T9" fmla="*/ 0 w 43200"/>
                <a:gd name="T10" fmla="*/ 0 h 31665"/>
                <a:gd name="T11" fmla="*/ 43200 w 43200"/>
                <a:gd name="T12" fmla="*/ 31665 h 316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1665" fill="none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</a:path>
                <a:path w="43200" h="31665" stroke="0" extrusionOk="0">
                  <a:moveTo>
                    <a:pt x="15" y="22424"/>
                  </a:moveTo>
                  <a:cubicBezTo>
                    <a:pt x="5" y="22149"/>
                    <a:pt x="0" y="2187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107"/>
                    <a:pt x="42345" y="28561"/>
                    <a:pt x="40711" y="31664"/>
                  </a:cubicBezTo>
                  <a:lnTo>
                    <a:pt x="21600" y="21600"/>
                  </a:lnTo>
                  <a:lnTo>
                    <a:pt x="15" y="22424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56" name="Arc 66"/>
            <p:cNvSpPr>
              <a:spLocks/>
            </p:cNvSpPr>
            <p:nvPr/>
          </p:nvSpPr>
          <p:spPr bwMode="auto">
            <a:xfrm rot="17382954" flipV="1">
              <a:off x="5426" y="532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57" name="Arc 67"/>
            <p:cNvSpPr>
              <a:spLocks/>
            </p:cNvSpPr>
            <p:nvPr/>
          </p:nvSpPr>
          <p:spPr bwMode="auto">
            <a:xfrm rot="17382954" flipV="1">
              <a:off x="5386" y="5169"/>
              <a:ext cx="137" cy="160"/>
            </a:xfrm>
            <a:custGeom>
              <a:avLst/>
              <a:gdLst>
                <a:gd name="T0" fmla="*/ 0 w 15835"/>
                <a:gd name="T1" fmla="*/ 0 h 19064"/>
                <a:gd name="T2" fmla="*/ 0 w 15835"/>
                <a:gd name="T3" fmla="*/ 0 h 19064"/>
                <a:gd name="T4" fmla="*/ 0 w 15835"/>
                <a:gd name="T5" fmla="*/ 0 h 19064"/>
                <a:gd name="T6" fmla="*/ 0 60000 65536"/>
                <a:gd name="T7" fmla="*/ 0 60000 65536"/>
                <a:gd name="T8" fmla="*/ 0 60000 65536"/>
                <a:gd name="T9" fmla="*/ 0 w 15835"/>
                <a:gd name="T10" fmla="*/ 0 h 19064"/>
                <a:gd name="T11" fmla="*/ 15835 w 15835"/>
                <a:gd name="T12" fmla="*/ 19064 h 19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35" h="19064" fill="none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</a:path>
                <a:path w="15835" h="19064" stroke="0" extrusionOk="0">
                  <a:moveTo>
                    <a:pt x="10154" y="-1"/>
                  </a:moveTo>
                  <a:cubicBezTo>
                    <a:pt x="12278" y="1130"/>
                    <a:pt x="14198" y="2609"/>
                    <a:pt x="15834" y="4373"/>
                  </a:cubicBezTo>
                  <a:lnTo>
                    <a:pt x="0" y="19064"/>
                  </a:lnTo>
                  <a:lnTo>
                    <a:pt x="10154" y="-1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58" name="Arc 68"/>
            <p:cNvSpPr>
              <a:spLocks/>
            </p:cNvSpPr>
            <p:nvPr/>
          </p:nvSpPr>
          <p:spPr bwMode="auto">
            <a:xfrm rot="-7538389">
              <a:off x="5368" y="5257"/>
              <a:ext cx="244" cy="130"/>
            </a:xfrm>
            <a:custGeom>
              <a:avLst/>
              <a:gdLst>
                <a:gd name="T0" fmla="*/ 0 w 18301"/>
                <a:gd name="T1" fmla="*/ 0 h 21600"/>
                <a:gd name="T2" fmla="*/ 0 w 18301"/>
                <a:gd name="T3" fmla="*/ 0 h 21600"/>
                <a:gd name="T4" fmla="*/ 0 w 18301"/>
                <a:gd name="T5" fmla="*/ 0 h 21600"/>
                <a:gd name="T6" fmla="*/ 0 60000 65536"/>
                <a:gd name="T7" fmla="*/ 0 60000 65536"/>
                <a:gd name="T8" fmla="*/ 0 60000 65536"/>
                <a:gd name="T9" fmla="*/ 0 w 18301"/>
                <a:gd name="T10" fmla="*/ 0 h 21600"/>
                <a:gd name="T11" fmla="*/ 18301 w 1830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301" h="21600" fill="none" extrusionOk="0">
                  <a:moveTo>
                    <a:pt x="-1" y="0"/>
                  </a:moveTo>
                  <a:cubicBezTo>
                    <a:pt x="7436" y="0"/>
                    <a:pt x="14350" y="3825"/>
                    <a:pt x="18300" y="10126"/>
                  </a:cubicBezTo>
                </a:path>
                <a:path w="18301" h="21600" stroke="0" extrusionOk="0">
                  <a:moveTo>
                    <a:pt x="-1" y="0"/>
                  </a:moveTo>
                  <a:cubicBezTo>
                    <a:pt x="7436" y="0"/>
                    <a:pt x="14350" y="3825"/>
                    <a:pt x="18300" y="10126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59" name="Arc 69"/>
            <p:cNvSpPr>
              <a:spLocks/>
            </p:cNvSpPr>
            <p:nvPr/>
          </p:nvSpPr>
          <p:spPr bwMode="auto">
            <a:xfrm rot="-6355699">
              <a:off x="5242" y="5186"/>
              <a:ext cx="230" cy="1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60" name="Arc 70"/>
            <p:cNvSpPr>
              <a:spLocks/>
            </p:cNvSpPr>
            <p:nvPr/>
          </p:nvSpPr>
          <p:spPr bwMode="auto">
            <a:xfrm rot="8974941">
              <a:off x="5026" y="5129"/>
              <a:ext cx="288" cy="1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61" name="Arc 71"/>
            <p:cNvSpPr>
              <a:spLocks/>
            </p:cNvSpPr>
            <p:nvPr/>
          </p:nvSpPr>
          <p:spPr bwMode="auto">
            <a:xfrm rot="-3471052">
              <a:off x="4928" y="5117"/>
              <a:ext cx="244" cy="130"/>
            </a:xfrm>
            <a:custGeom>
              <a:avLst/>
              <a:gdLst>
                <a:gd name="T0" fmla="*/ 0 w 18301"/>
                <a:gd name="T1" fmla="*/ 0 h 21600"/>
                <a:gd name="T2" fmla="*/ 0 w 18301"/>
                <a:gd name="T3" fmla="*/ 0 h 21600"/>
                <a:gd name="T4" fmla="*/ 0 w 18301"/>
                <a:gd name="T5" fmla="*/ 0 h 21600"/>
                <a:gd name="T6" fmla="*/ 0 60000 65536"/>
                <a:gd name="T7" fmla="*/ 0 60000 65536"/>
                <a:gd name="T8" fmla="*/ 0 60000 65536"/>
                <a:gd name="T9" fmla="*/ 0 w 18301"/>
                <a:gd name="T10" fmla="*/ 0 h 21600"/>
                <a:gd name="T11" fmla="*/ 18301 w 1830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301" h="21600" fill="none" extrusionOk="0">
                  <a:moveTo>
                    <a:pt x="-1" y="0"/>
                  </a:moveTo>
                  <a:cubicBezTo>
                    <a:pt x="7436" y="0"/>
                    <a:pt x="14350" y="3825"/>
                    <a:pt x="18300" y="10126"/>
                  </a:cubicBezTo>
                </a:path>
                <a:path w="18301" h="21600" stroke="0" extrusionOk="0">
                  <a:moveTo>
                    <a:pt x="-1" y="0"/>
                  </a:moveTo>
                  <a:cubicBezTo>
                    <a:pt x="7436" y="0"/>
                    <a:pt x="14350" y="3825"/>
                    <a:pt x="18300" y="10126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sz="1633"/>
            </a:p>
          </p:txBody>
        </p:sp>
        <p:sp>
          <p:nvSpPr>
            <p:cNvPr id="13362" name="Line 72"/>
            <p:cNvSpPr>
              <a:spLocks noChangeShapeType="1"/>
            </p:cNvSpPr>
            <p:nvPr/>
          </p:nvSpPr>
          <p:spPr bwMode="auto">
            <a:xfrm>
              <a:off x="4765" y="5200"/>
              <a:ext cx="187" cy="1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63" name="Arc 73"/>
            <p:cNvSpPr>
              <a:spLocks/>
            </p:cNvSpPr>
            <p:nvPr/>
          </p:nvSpPr>
          <p:spPr bwMode="auto">
            <a:xfrm rot="8303060" flipV="1">
              <a:off x="4895" y="5240"/>
              <a:ext cx="179" cy="141"/>
            </a:xfrm>
            <a:custGeom>
              <a:avLst/>
              <a:gdLst>
                <a:gd name="T0" fmla="*/ 0 w 20705"/>
                <a:gd name="T1" fmla="*/ 0 h 16755"/>
                <a:gd name="T2" fmla="*/ 0 w 20705"/>
                <a:gd name="T3" fmla="*/ 0 h 16755"/>
                <a:gd name="T4" fmla="*/ 0 w 20705"/>
                <a:gd name="T5" fmla="*/ 0 h 16755"/>
                <a:gd name="T6" fmla="*/ 0 60000 65536"/>
                <a:gd name="T7" fmla="*/ 0 60000 65536"/>
                <a:gd name="T8" fmla="*/ 0 60000 65536"/>
                <a:gd name="T9" fmla="*/ 0 w 20705"/>
                <a:gd name="T10" fmla="*/ 0 h 16755"/>
                <a:gd name="T11" fmla="*/ 20705 w 20705"/>
                <a:gd name="T12" fmla="*/ 16755 h 167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05" h="16755" fill="none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</a:path>
                <a:path w="20705" h="16755" stroke="0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  <a:lnTo>
                    <a:pt x="0" y="16755"/>
                  </a:lnTo>
                  <a:lnTo>
                    <a:pt x="1363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  <p:sp>
          <p:nvSpPr>
            <p:cNvPr id="13364" name="Arc 74"/>
            <p:cNvSpPr>
              <a:spLocks/>
            </p:cNvSpPr>
            <p:nvPr/>
          </p:nvSpPr>
          <p:spPr bwMode="auto">
            <a:xfrm rot="8303060" flipV="1">
              <a:off x="4925" y="5300"/>
              <a:ext cx="179" cy="141"/>
            </a:xfrm>
            <a:custGeom>
              <a:avLst/>
              <a:gdLst>
                <a:gd name="T0" fmla="*/ 0 w 20705"/>
                <a:gd name="T1" fmla="*/ 0 h 16755"/>
                <a:gd name="T2" fmla="*/ 0 w 20705"/>
                <a:gd name="T3" fmla="*/ 0 h 16755"/>
                <a:gd name="T4" fmla="*/ 0 w 20705"/>
                <a:gd name="T5" fmla="*/ 0 h 16755"/>
                <a:gd name="T6" fmla="*/ 0 60000 65536"/>
                <a:gd name="T7" fmla="*/ 0 60000 65536"/>
                <a:gd name="T8" fmla="*/ 0 60000 65536"/>
                <a:gd name="T9" fmla="*/ 0 w 20705"/>
                <a:gd name="T10" fmla="*/ 0 h 16755"/>
                <a:gd name="T11" fmla="*/ 20705 w 20705"/>
                <a:gd name="T12" fmla="*/ 16755 h 167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05" h="16755" fill="none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</a:path>
                <a:path w="20705" h="16755" stroke="0" extrusionOk="0">
                  <a:moveTo>
                    <a:pt x="13631" y="0"/>
                  </a:moveTo>
                  <a:cubicBezTo>
                    <a:pt x="17002" y="2742"/>
                    <a:pt x="19467" y="6437"/>
                    <a:pt x="20705" y="10601"/>
                  </a:cubicBezTo>
                  <a:lnTo>
                    <a:pt x="0" y="16755"/>
                  </a:lnTo>
                  <a:lnTo>
                    <a:pt x="13631" y="0"/>
                  </a:lnTo>
                  <a:close/>
                </a:path>
              </a:pathLst>
            </a:custGeom>
            <a:noFill/>
            <a:ln w="9525">
              <a:solidFill>
                <a:srgbClr val="FF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33"/>
            </a:p>
          </p:txBody>
        </p:sp>
      </p:grpSp>
      <p:sp>
        <p:nvSpPr>
          <p:cNvPr id="13319" name="Rectangle 92"/>
          <p:cNvSpPr>
            <a:spLocks noChangeArrowheads="1"/>
          </p:cNvSpPr>
          <p:nvPr/>
        </p:nvSpPr>
        <p:spPr bwMode="auto">
          <a:xfrm>
            <a:off x="1246589" y="6523956"/>
            <a:ext cx="496748" cy="3340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605" tIns="47302" rIns="94605" bIns="47302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2177">
                <a:latin typeface=".VnTime" panose="020B7200000000000000" pitchFamily="34" charset="0"/>
              </a:rPr>
              <a:t>4</a:t>
            </a:r>
          </a:p>
        </p:txBody>
      </p:sp>
      <p:pic>
        <p:nvPicPr>
          <p:cNvPr id="13320" name="Picture 2" descr="dinhng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343" y="1398153"/>
            <a:ext cx="4970372" cy="272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3" name="TextBox 2"/>
          <p:cNvSpPr txBox="1">
            <a:spLocks noChangeArrowheads="1"/>
          </p:cNvSpPr>
          <p:nvPr/>
        </p:nvSpPr>
        <p:spPr bwMode="auto">
          <a:xfrm>
            <a:off x="149457" y="117815"/>
            <a:ext cx="11124131" cy="1432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902" dirty="0" err="1"/>
              <a:t>Bơm</a:t>
            </a:r>
            <a:r>
              <a:rPr lang="en-US" sz="2902" dirty="0"/>
              <a:t> </a:t>
            </a:r>
            <a:r>
              <a:rPr lang="en-US" sz="2902" dirty="0" err="1">
                <a:solidFill>
                  <a:srgbClr val="FF0000"/>
                </a:solidFill>
              </a:rPr>
              <a:t>khi</a:t>
            </a:r>
            <a:r>
              <a:rPr lang="en-US" sz="2902" dirty="0">
                <a:solidFill>
                  <a:srgbClr val="FF0000"/>
                </a:solidFill>
              </a:rPr>
              <a:t>́ </a:t>
            </a:r>
            <a:r>
              <a:rPr lang="en-US" sz="2902" dirty="0" err="1">
                <a:solidFill>
                  <a:srgbClr val="FF0000"/>
                </a:solidFill>
              </a:rPr>
              <a:t>hiđro</a:t>
            </a:r>
            <a:r>
              <a:rPr lang="vi-VN" sz="2902" dirty="0">
                <a:solidFill>
                  <a:srgbClr val="FF0000"/>
                </a:solidFill>
              </a:rPr>
              <a:t> (H</a:t>
            </a:r>
            <a:r>
              <a:rPr lang="vi-VN" sz="2902" baseline="-25000" dirty="0">
                <a:solidFill>
                  <a:srgbClr val="FF0000"/>
                </a:solidFill>
              </a:rPr>
              <a:t>2</a:t>
            </a:r>
            <a:r>
              <a:rPr lang="vi-VN" sz="2902" dirty="0">
                <a:solidFill>
                  <a:srgbClr val="FF0000"/>
                </a:solidFill>
              </a:rPr>
              <a:t>)</a:t>
            </a:r>
            <a:r>
              <a:rPr lang="en-US" sz="2902" dirty="0">
                <a:solidFill>
                  <a:srgbClr val="FF0000"/>
                </a:solidFill>
              </a:rPr>
              <a:t> </a:t>
            </a:r>
            <a:r>
              <a:rPr lang="en-US" sz="2902" dirty="0" err="1"/>
              <a:t>vào</a:t>
            </a:r>
            <a:r>
              <a:rPr lang="en-US" sz="2902" dirty="0"/>
              <a:t> quả </a:t>
            </a:r>
            <a:r>
              <a:rPr lang="en-US" sz="2902" dirty="0" err="1"/>
              <a:t>bóng</a:t>
            </a:r>
            <a:r>
              <a:rPr lang="en-US" sz="2902" dirty="0"/>
              <a:t>,</a:t>
            </a:r>
            <a:r>
              <a:rPr lang="vi-VN" sz="2902" dirty="0"/>
              <a:t>rồi buông tay</a:t>
            </a:r>
            <a:r>
              <a:rPr lang="en-US" sz="2902" dirty="0"/>
              <a:t> </a:t>
            </a:r>
            <a:r>
              <a:rPr lang="en-US" sz="2902" dirty="0" err="1"/>
              <a:t>bóng</a:t>
            </a:r>
            <a:r>
              <a:rPr lang="en-US" sz="2902" dirty="0"/>
              <a:t> </a:t>
            </a:r>
            <a:r>
              <a:rPr lang="vi-VN" sz="2902" dirty="0"/>
              <a:t>sẽ</a:t>
            </a:r>
            <a:r>
              <a:rPr lang="en-US" sz="2902" dirty="0"/>
              <a:t>…….</a:t>
            </a:r>
          </a:p>
          <a:p>
            <a:pPr eaLnBrk="1" hangingPunct="1"/>
            <a:r>
              <a:rPr lang="en-US" sz="2902" dirty="0" err="1"/>
              <a:t>Bơm</a:t>
            </a:r>
            <a:r>
              <a:rPr lang="en-US" sz="2902" dirty="0"/>
              <a:t> </a:t>
            </a:r>
            <a:r>
              <a:rPr lang="en-US" sz="2902" dirty="0" err="1">
                <a:solidFill>
                  <a:srgbClr val="0033CC"/>
                </a:solidFill>
              </a:rPr>
              <a:t>khi</a:t>
            </a:r>
            <a:r>
              <a:rPr lang="en-US" sz="2902" dirty="0">
                <a:solidFill>
                  <a:srgbClr val="0033CC"/>
                </a:solidFill>
              </a:rPr>
              <a:t>́ </a:t>
            </a:r>
            <a:r>
              <a:rPr lang="en-US" sz="2902" dirty="0" err="1">
                <a:solidFill>
                  <a:srgbClr val="0033CC"/>
                </a:solidFill>
              </a:rPr>
              <a:t>cacbon</a:t>
            </a:r>
            <a:r>
              <a:rPr lang="en-US" sz="2902" dirty="0">
                <a:solidFill>
                  <a:srgbClr val="0033CC"/>
                </a:solidFill>
              </a:rPr>
              <a:t> </a:t>
            </a:r>
            <a:r>
              <a:rPr lang="en-US" sz="2902" dirty="0" err="1">
                <a:solidFill>
                  <a:srgbClr val="0033CC"/>
                </a:solidFill>
              </a:rPr>
              <a:t>đioxit</a:t>
            </a:r>
            <a:r>
              <a:rPr lang="en-US" sz="2902" dirty="0">
                <a:solidFill>
                  <a:srgbClr val="0033CC"/>
                </a:solidFill>
              </a:rPr>
              <a:t> (CO</a:t>
            </a:r>
            <a:r>
              <a:rPr lang="en-US" sz="2902" baseline="-25000" dirty="0">
                <a:solidFill>
                  <a:srgbClr val="0033CC"/>
                </a:solidFill>
              </a:rPr>
              <a:t>2</a:t>
            </a:r>
            <a:r>
              <a:rPr lang="en-US" sz="2902" dirty="0">
                <a:solidFill>
                  <a:srgbClr val="0033CC"/>
                </a:solidFill>
              </a:rPr>
              <a:t>)</a:t>
            </a:r>
            <a:r>
              <a:rPr lang="vi-VN" sz="2902" dirty="0">
                <a:solidFill>
                  <a:srgbClr val="0033CC"/>
                </a:solidFill>
              </a:rPr>
              <a:t> </a:t>
            </a:r>
            <a:r>
              <a:rPr lang="vi-VN" sz="2902" dirty="0"/>
              <a:t>hoặc thổi  hơi thở</a:t>
            </a:r>
            <a:r>
              <a:rPr lang="en-US" sz="2902" dirty="0"/>
              <a:t> </a:t>
            </a:r>
            <a:r>
              <a:rPr lang="en-US" sz="2902" dirty="0" err="1"/>
              <a:t>vào</a:t>
            </a:r>
            <a:r>
              <a:rPr lang="en-US" sz="2902" dirty="0"/>
              <a:t> quả </a:t>
            </a:r>
            <a:r>
              <a:rPr lang="en-US" sz="2902" dirty="0" err="1"/>
              <a:t>bóng</a:t>
            </a:r>
            <a:r>
              <a:rPr lang="en-US" sz="2902" dirty="0"/>
              <a:t>,</a:t>
            </a:r>
            <a:r>
              <a:rPr lang="vi-VN" sz="2902" dirty="0"/>
              <a:t> rồi buông tay</a:t>
            </a:r>
            <a:r>
              <a:rPr lang="en-US" sz="2902" dirty="0"/>
              <a:t> </a:t>
            </a:r>
            <a:r>
              <a:rPr lang="en-US" sz="2902" dirty="0" err="1"/>
              <a:t>bóng</a:t>
            </a:r>
            <a:r>
              <a:rPr lang="en-US" sz="2902" dirty="0"/>
              <a:t> sẽ …….</a:t>
            </a: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9991644" y="117815"/>
            <a:ext cx="1468672" cy="5389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2902" dirty="0">
                <a:solidFill>
                  <a:srgbClr val="FF0000"/>
                </a:solidFill>
              </a:rPr>
              <a:t>bay lên</a:t>
            </a:r>
            <a:endParaRPr lang="en-US" sz="2902" dirty="0">
              <a:solidFill>
                <a:srgbClr val="FF0000"/>
              </a:solidFill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4034372" y="1011008"/>
            <a:ext cx="1919115" cy="5389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902" dirty="0">
                <a:solidFill>
                  <a:srgbClr val="0000FF"/>
                </a:solidFill>
              </a:rPr>
              <a:t>r</a:t>
            </a:r>
            <a:r>
              <a:rPr lang="vi-VN" sz="2902" dirty="0">
                <a:solidFill>
                  <a:srgbClr val="0000FF"/>
                </a:solidFill>
              </a:rPr>
              <a:t>ơi xuống</a:t>
            </a:r>
            <a:endParaRPr lang="en-US" sz="2902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41816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2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96" grpId="0" animBg="1"/>
      <p:bldP spid="9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16"/>
          <p:cNvSpPr>
            <a:spLocks noChangeArrowheads="1"/>
          </p:cNvSpPr>
          <p:nvPr/>
        </p:nvSpPr>
        <p:spPr bwMode="auto">
          <a:xfrm>
            <a:off x="1246589" y="1149000"/>
            <a:ext cx="9456927" cy="4646889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292" tIns="45147" rIns="90292" bIns="45147"/>
          <a:lstStyle>
            <a:lvl1pPr marL="719138" indent="-719138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5363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rgbClr val="800000"/>
              </a:buClr>
              <a:buSzPct val="80000"/>
              <a:buFont typeface="Wingdings" panose="05000000000000000000" pitchFamily="2" charset="2"/>
              <a:buNone/>
            </a:pPr>
            <a:r>
              <a:rPr lang="en-US" sz="2902" dirty="0">
                <a:solidFill>
                  <a:srgbClr val="0000FF"/>
                </a:solidFill>
              </a:rPr>
              <a:t>- </a:t>
            </a:r>
            <a:r>
              <a:rPr lang="en-US" sz="2902" dirty="0" err="1">
                <a:solidFill>
                  <a:srgbClr val="0000FF"/>
                </a:solidFill>
              </a:rPr>
              <a:t>Học</a:t>
            </a:r>
            <a:r>
              <a:rPr lang="en-US" sz="2902" dirty="0">
                <a:solidFill>
                  <a:srgbClr val="0000FF"/>
                </a:solidFill>
              </a:rPr>
              <a:t> </a:t>
            </a:r>
            <a:r>
              <a:rPr lang="en-US" sz="2902" dirty="0" err="1">
                <a:solidFill>
                  <a:srgbClr val="0000FF"/>
                </a:solidFill>
              </a:rPr>
              <a:t>thuộc</a:t>
            </a:r>
            <a:r>
              <a:rPr lang="en-US" sz="2902" dirty="0">
                <a:solidFill>
                  <a:srgbClr val="0000FF"/>
                </a:solidFill>
              </a:rPr>
              <a:t> </a:t>
            </a:r>
            <a:r>
              <a:rPr lang="en-US" sz="2902" dirty="0" err="1">
                <a:solidFill>
                  <a:srgbClr val="0000FF"/>
                </a:solidFill>
              </a:rPr>
              <a:t>công</a:t>
            </a:r>
            <a:r>
              <a:rPr lang="en-US" sz="2902" dirty="0">
                <a:solidFill>
                  <a:srgbClr val="0000FF"/>
                </a:solidFill>
              </a:rPr>
              <a:t> </a:t>
            </a:r>
            <a:r>
              <a:rPr lang="en-US" sz="2902" dirty="0" err="1">
                <a:solidFill>
                  <a:srgbClr val="0000FF"/>
                </a:solidFill>
              </a:rPr>
              <a:t>thức</a:t>
            </a:r>
            <a:r>
              <a:rPr lang="en-US" sz="2902" dirty="0">
                <a:solidFill>
                  <a:srgbClr val="0000FF"/>
                </a:solidFill>
              </a:rPr>
              <a:t> </a:t>
            </a:r>
            <a:r>
              <a:rPr lang="en-US" sz="2902" dirty="0" err="1">
                <a:solidFill>
                  <a:srgbClr val="0000FF"/>
                </a:solidFill>
              </a:rPr>
              <a:t>đã</a:t>
            </a:r>
            <a:r>
              <a:rPr lang="en-US" sz="2902" dirty="0">
                <a:solidFill>
                  <a:srgbClr val="0000FF"/>
                </a:solidFill>
              </a:rPr>
              <a:t> </a:t>
            </a:r>
            <a:r>
              <a:rPr lang="en-US" sz="2902" dirty="0" err="1">
                <a:solidFill>
                  <a:srgbClr val="0000FF"/>
                </a:solidFill>
              </a:rPr>
              <a:t>học</a:t>
            </a:r>
            <a:r>
              <a:rPr lang="en-US" sz="2902" dirty="0">
                <a:solidFill>
                  <a:srgbClr val="0000FF"/>
                </a:solidFill>
              </a:rPr>
              <a:t>.	</a:t>
            </a:r>
          </a:p>
          <a:p>
            <a:pPr algn="just" eaLnBrk="1" hangingPunct="1">
              <a:spcBef>
                <a:spcPct val="20000"/>
              </a:spcBef>
              <a:buClr>
                <a:srgbClr val="800000"/>
              </a:buClr>
              <a:buSzPct val="80000"/>
            </a:pPr>
            <a:r>
              <a:rPr lang="en-US" sz="2902" dirty="0">
                <a:solidFill>
                  <a:srgbClr val="0000FF"/>
                </a:solidFill>
              </a:rPr>
              <a:t>- </a:t>
            </a:r>
            <a:r>
              <a:rPr lang="en-US" sz="2902" dirty="0" err="1">
                <a:solidFill>
                  <a:srgbClr val="0000FF"/>
                </a:solidFill>
              </a:rPr>
              <a:t>Bài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tập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về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nhà</a:t>
            </a:r>
            <a:r>
              <a:rPr lang="en-US" sz="3265" dirty="0">
                <a:solidFill>
                  <a:srgbClr val="0000FF"/>
                </a:solidFill>
              </a:rPr>
              <a:t>: </a:t>
            </a:r>
            <a:r>
              <a:rPr lang="en-US" sz="3265" dirty="0" err="1">
                <a:solidFill>
                  <a:srgbClr val="0000FF"/>
                </a:solidFill>
              </a:rPr>
              <a:t>Bài</a:t>
            </a:r>
            <a:r>
              <a:rPr lang="en-US" sz="3265" dirty="0">
                <a:solidFill>
                  <a:srgbClr val="0000FF"/>
                </a:solidFill>
              </a:rPr>
              <a:t> 1, 2, 3 SGK </a:t>
            </a:r>
            <a:r>
              <a:rPr lang="en-US" sz="3265" dirty="0" err="1">
                <a:solidFill>
                  <a:srgbClr val="0000FF"/>
                </a:solidFill>
              </a:rPr>
              <a:t>trang</a:t>
            </a:r>
            <a:r>
              <a:rPr lang="en-US" sz="3265" dirty="0">
                <a:solidFill>
                  <a:srgbClr val="0000FF"/>
                </a:solidFill>
              </a:rPr>
              <a:t> 69; 20.1/23 SBT</a:t>
            </a:r>
          </a:p>
          <a:p>
            <a:pPr algn="just" eaLnBrk="1" hangingPunct="1">
              <a:spcBef>
                <a:spcPct val="20000"/>
              </a:spcBef>
              <a:buClr>
                <a:srgbClr val="800000"/>
              </a:buClr>
              <a:buSzPct val="80000"/>
            </a:pPr>
            <a:r>
              <a:rPr lang="en-US" sz="3265" dirty="0">
                <a:solidFill>
                  <a:srgbClr val="0000FF"/>
                </a:solidFill>
              </a:rPr>
              <a:t>- </a:t>
            </a:r>
            <a:r>
              <a:rPr lang="en-US" sz="3265" dirty="0" err="1">
                <a:solidFill>
                  <a:srgbClr val="0000FF"/>
                </a:solidFill>
              </a:rPr>
              <a:t>Chuẩn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bị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trước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bài</a:t>
            </a:r>
            <a:r>
              <a:rPr lang="en-US" sz="3265" dirty="0">
                <a:solidFill>
                  <a:srgbClr val="0000FF"/>
                </a:solidFill>
              </a:rPr>
              <a:t> 21 “TÍNH THEO CÔNG THỨC HÓA HỌC”</a:t>
            </a:r>
          </a:p>
          <a:p>
            <a:pPr eaLnBrk="1" hangingPunct="1">
              <a:spcBef>
                <a:spcPct val="20000"/>
              </a:spcBef>
              <a:buClr>
                <a:srgbClr val="800000"/>
              </a:buClr>
              <a:buSzPct val="80000"/>
            </a:pPr>
            <a:r>
              <a:rPr lang="en-US" sz="3265" dirty="0">
                <a:solidFill>
                  <a:srgbClr val="0000FF"/>
                </a:solidFill>
              </a:rPr>
              <a:t>- </a:t>
            </a:r>
            <a:r>
              <a:rPr lang="en-US" sz="3265" dirty="0" err="1">
                <a:solidFill>
                  <a:srgbClr val="0000FF"/>
                </a:solidFill>
              </a:rPr>
              <a:t>Xem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lại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cách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tính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khối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lượng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mol</a:t>
            </a:r>
            <a:r>
              <a:rPr lang="en-US" sz="3265" dirty="0">
                <a:solidFill>
                  <a:srgbClr val="0000FF"/>
                </a:solidFill>
              </a:rPr>
              <a:t>, </a:t>
            </a:r>
            <a:r>
              <a:rPr lang="en-US" sz="3265" dirty="0" err="1">
                <a:solidFill>
                  <a:srgbClr val="0000FF"/>
                </a:solidFill>
              </a:rPr>
              <a:t>tìm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hiểu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cách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xác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định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thành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phần</a:t>
            </a:r>
            <a:r>
              <a:rPr lang="en-US" sz="3265" dirty="0">
                <a:solidFill>
                  <a:srgbClr val="0000FF"/>
                </a:solidFill>
              </a:rPr>
              <a:t> % </a:t>
            </a:r>
            <a:r>
              <a:rPr lang="en-US" sz="3265" dirty="0" err="1">
                <a:solidFill>
                  <a:srgbClr val="0000FF"/>
                </a:solidFill>
              </a:rPr>
              <a:t>theo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khối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lượng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các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nguyên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tố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trong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hợp</a:t>
            </a:r>
            <a:r>
              <a:rPr lang="en-US" sz="3265" dirty="0">
                <a:solidFill>
                  <a:srgbClr val="0000FF"/>
                </a:solidFill>
              </a:rPr>
              <a:t> </a:t>
            </a:r>
            <a:r>
              <a:rPr lang="en-US" sz="3265" dirty="0" err="1">
                <a:solidFill>
                  <a:srgbClr val="0000FF"/>
                </a:solidFill>
              </a:rPr>
              <a:t>chất</a:t>
            </a:r>
            <a:r>
              <a:rPr lang="en-US" sz="3265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3620080" y="499993"/>
            <a:ext cx="47099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cs typeface="Arial" panose="020B0604020202020204" pitchFamily="34" charset="0"/>
              </a:rPr>
              <a:t>Hướng</a:t>
            </a:r>
            <a:r>
              <a:rPr lang="en-US" altLang="en-US" sz="4000" b="1" dirty="0"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cs typeface="Arial" panose="020B0604020202020204" pitchFamily="34" charset="0"/>
              </a:rPr>
              <a:t>dẫn</a:t>
            </a:r>
            <a:r>
              <a:rPr lang="en-US" altLang="en-US" sz="4000" b="1" dirty="0"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cs typeface="Arial" panose="020B0604020202020204" pitchFamily="34" charset="0"/>
              </a:rPr>
              <a:t>tự</a:t>
            </a:r>
            <a:r>
              <a:rPr lang="en-US" altLang="en-US" sz="4000" b="1" dirty="0"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cs typeface="Arial" panose="020B0604020202020204" pitchFamily="34" charset="0"/>
              </a:rPr>
              <a:t>học</a:t>
            </a:r>
            <a:endParaRPr lang="en-US" altLang="en-US" sz="40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6004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0" y="109229"/>
            <a:ext cx="12192000" cy="6896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TIẾT 29: Bài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  <p:sp>
        <p:nvSpPr>
          <p:cNvPr id="15363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785093" y="1048211"/>
            <a:ext cx="7815499" cy="68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sz="3265" b="0"/>
          </a:p>
        </p:txBody>
      </p:sp>
      <p:sp>
        <p:nvSpPr>
          <p:cNvPr id="27" name="Rectangle 26" hidden="1"/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1246589" y="1"/>
            <a:ext cx="969882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pic>
        <p:nvPicPr>
          <p:cNvPr id="28" name="Picture 9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457" y="2912815"/>
            <a:ext cx="5657166" cy="2174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5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246" y="1111564"/>
            <a:ext cx="4446253" cy="2680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4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9122" y="1963954"/>
            <a:ext cx="2505337" cy="266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915997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54843" y="871110"/>
            <a:ext cx="11627892" cy="866789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vi-VN" sz="2800" b="1" dirty="0">
                <a:solidFill>
                  <a:schemeClr val="tx1"/>
                </a:solidFill>
              </a:rPr>
              <a:t>I. Bằng cách nào có thể biết được khí A nặng hay nhẹ hơn khí B ?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19" name="Rectangle 2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57245" y="1645100"/>
            <a:ext cx="1073176" cy="1280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902" b="1" cap="all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902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</a:t>
            </a:r>
          </a:p>
        </p:txBody>
      </p:sp>
      <p:sp>
        <p:nvSpPr>
          <p:cNvPr id="20" name="Rectangle 2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502158" y="1613658"/>
            <a:ext cx="1073176" cy="1280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902" b="1" cap="all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902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A</a:t>
            </a:r>
          </a:p>
        </p:txBody>
      </p:sp>
      <p:sp>
        <p:nvSpPr>
          <p:cNvPr id="22" name="TextBox 40"/>
          <p:cNvSpPr txBox="1"/>
          <p:nvPr>
            <p:custDataLst>
              <p:tags r:id="rId5"/>
            </p:custDataLst>
          </p:nvPr>
        </p:nvSpPr>
        <p:spPr bwMode="auto">
          <a:xfrm>
            <a:off x="5571400" y="1931322"/>
            <a:ext cx="380262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4000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394988" y="2591241"/>
            <a:ext cx="4639193" cy="1473979"/>
            <a:chOff x="3394988" y="3111757"/>
            <a:chExt cx="4639193" cy="1473979"/>
          </a:xfrm>
        </p:grpSpPr>
        <p:grpSp>
          <p:nvGrpSpPr>
            <p:cNvPr id="16395" name="Group 24"/>
            <p:cNvGrpSpPr>
              <a:grpSpLocks/>
            </p:cNvGrpSpPr>
            <p:nvPr/>
          </p:nvGrpSpPr>
          <p:grpSpPr bwMode="auto">
            <a:xfrm>
              <a:off x="3511632" y="3963720"/>
              <a:ext cx="4370444" cy="512132"/>
              <a:chOff x="2195513" y="4005263"/>
              <a:chExt cx="4105275" cy="431800"/>
            </a:xfrm>
          </p:grpSpPr>
          <p:sp>
            <p:nvSpPr>
              <p:cNvPr id="16409" name="Line 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H="1">
                <a:off x="2195513" y="4005263"/>
                <a:ext cx="215900" cy="431800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  <p:sp>
            <p:nvSpPr>
              <p:cNvPr id="16410" name="Line 9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195513" y="4437063"/>
                <a:ext cx="4105275" cy="0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  <p:sp>
            <p:nvSpPr>
              <p:cNvPr id="16411" name="Line 10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 flipH="1" flipV="1">
                <a:off x="6084888" y="4005263"/>
                <a:ext cx="215900" cy="431800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  <p:sp>
            <p:nvSpPr>
              <p:cNvPr id="16412" name="Line 11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411413" y="4005263"/>
                <a:ext cx="3673475" cy="0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741477" y="3364976"/>
              <a:ext cx="3986805" cy="598743"/>
              <a:chOff x="3741477" y="2939456"/>
              <a:chExt cx="3986805" cy="1024264"/>
            </a:xfrm>
          </p:grpSpPr>
          <p:sp>
            <p:nvSpPr>
              <p:cNvPr id="16396" name="Rectangle 13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6961004" y="3024183"/>
                <a:ext cx="77742" cy="939537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rgbClr val="5A00DE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sz="2177"/>
              </a:p>
            </p:txBody>
          </p:sp>
          <p:sp>
            <p:nvSpPr>
              <p:cNvPr id="16397" name="Rectangle 14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354962" y="3024183"/>
                <a:ext cx="77742" cy="939537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rgbClr val="5A00DE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sz="2177"/>
              </a:p>
            </p:txBody>
          </p:sp>
          <p:sp>
            <p:nvSpPr>
              <p:cNvPr id="16398" name="Line 16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31014" y="3364977"/>
                <a:ext cx="2529990" cy="0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  <p:sp>
            <p:nvSpPr>
              <p:cNvPr id="16399" name="Line 17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6425261" y="3024183"/>
                <a:ext cx="1226969" cy="0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  <p:sp>
            <p:nvSpPr>
              <p:cNvPr id="16400" name="Line 18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6347519" y="2939456"/>
                <a:ext cx="77742" cy="84727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  <p:sp>
            <p:nvSpPr>
              <p:cNvPr id="16401" name="Line 19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flipV="1">
                <a:off x="7652231" y="2939456"/>
                <a:ext cx="76051" cy="84727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  <p:sp>
            <p:nvSpPr>
              <p:cNvPr id="16402" name="Line 20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819219" y="3024183"/>
                <a:ext cx="1226969" cy="0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  <p:sp>
            <p:nvSpPr>
              <p:cNvPr id="16403" name="Line 21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flipV="1">
                <a:off x="5044498" y="2939456"/>
                <a:ext cx="76052" cy="84727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  <p:sp>
            <p:nvSpPr>
              <p:cNvPr id="16404" name="Line 22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3741477" y="2939456"/>
                <a:ext cx="77742" cy="84727"/>
              </a:xfrm>
              <a:prstGeom prst="line">
                <a:avLst/>
              </a:prstGeom>
              <a:noFill/>
              <a:ln w="25400">
                <a:solidFill>
                  <a:srgbClr val="5A00D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33"/>
              </a:p>
            </p:txBody>
          </p:sp>
        </p:grpSp>
        <p:sp>
          <p:nvSpPr>
            <p:cNvPr id="21" name="Arc 39"/>
            <p:cNvSpPr/>
            <p:nvPr>
              <p:custDataLst>
                <p:tags r:id="rId13"/>
              </p:custDataLst>
            </p:nvPr>
          </p:nvSpPr>
          <p:spPr bwMode="auto">
            <a:xfrm rot="16200000">
              <a:off x="5097915" y="3223519"/>
              <a:ext cx="1270267" cy="1046744"/>
            </a:xfrm>
            <a:prstGeom prst="arc">
              <a:avLst>
                <a:gd name="adj1" fmla="val 20308132"/>
                <a:gd name="adj2" fmla="val 1288229"/>
              </a:avLst>
            </a:prstGeom>
            <a:noFill/>
            <a:ln w="25400" cap="flat" cmpd="sng" algn="ctr">
              <a:solidFill>
                <a:srgbClr val="5A00D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633">
                <a:latin typeface="Arial" charset="0"/>
              </a:endParaRPr>
            </a:p>
          </p:txBody>
        </p:sp>
        <p:sp>
          <p:nvSpPr>
            <p:cNvPr id="7" name="Trapezoid 25"/>
            <p:cNvSpPr/>
            <p:nvPr>
              <p:custDataLst>
                <p:tags r:id="rId14"/>
              </p:custDataLst>
            </p:nvPr>
          </p:nvSpPr>
          <p:spPr bwMode="auto">
            <a:xfrm>
              <a:off x="3394988" y="3907909"/>
              <a:ext cx="4639193" cy="677827"/>
            </a:xfrm>
            <a:prstGeom prst="trapezoid">
              <a:avLst>
                <a:gd name="adj" fmla="val 44459"/>
              </a:avLst>
            </a:prstGeom>
            <a:noFill/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 sz="1633" dirty="0">
                <a:solidFill>
                  <a:srgbClr val="000000"/>
                </a:solidFill>
                <a:latin typeface="VNI-Times" pitchFamily="2" charset="0"/>
              </a:endParaRPr>
            </a:p>
          </p:txBody>
        </p:sp>
      </p:grpSp>
      <p:sp>
        <p:nvSpPr>
          <p:cNvPr id="8" name="TextBox 26"/>
          <p:cNvSpPr txBox="1"/>
          <p:nvPr>
            <p:custDataLst>
              <p:tags r:id="rId6"/>
            </p:custDataLst>
          </p:nvPr>
        </p:nvSpPr>
        <p:spPr bwMode="auto">
          <a:xfrm>
            <a:off x="3576309" y="3536779"/>
            <a:ext cx="4370443" cy="3419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en-US" sz="2400" b="1" dirty="0" err="1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b="1" dirty="0" err="1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B ?</a:t>
            </a:r>
          </a:p>
        </p:txBody>
      </p:sp>
      <p:sp>
        <p:nvSpPr>
          <p:cNvPr id="27" name="Rectangle 26" hidden="1"/>
          <p:cNvSpPr>
            <a:spLocks/>
          </p:cNvSpPr>
          <p:nvPr>
            <p:custDataLst>
              <p:tags r:id="rId7"/>
            </p:custDataLst>
          </p:nvPr>
        </p:nvSpPr>
        <p:spPr>
          <a:xfrm>
            <a:off x="1246589" y="1"/>
            <a:ext cx="969882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28" name="Title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0" y="109229"/>
            <a:ext cx="12192000" cy="6896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  <p:sp>
        <p:nvSpPr>
          <p:cNvPr id="29" name="Cloud Callout 28"/>
          <p:cNvSpPr>
            <a:spLocks noChangeArrowheads="1"/>
          </p:cNvSpPr>
          <p:nvPr/>
        </p:nvSpPr>
        <p:spPr bwMode="auto">
          <a:xfrm>
            <a:off x="490116" y="3875246"/>
            <a:ext cx="3940898" cy="187325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FF66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2000" dirty="0">
                <a:solidFill>
                  <a:srgbClr val="FF0000"/>
                </a:solidFill>
              </a:rPr>
              <a:t> </a:t>
            </a:r>
            <a:r>
              <a:rPr lang="en-US" sz="2800" dirty="0" err="1"/>
              <a:t>Vì</a:t>
            </a:r>
            <a:r>
              <a:rPr lang="en-US" sz="2800" dirty="0"/>
              <a:t> </a:t>
            </a:r>
            <a:r>
              <a:rPr lang="en-US" sz="2800" dirty="0" err="1"/>
              <a:t>sao</a:t>
            </a:r>
            <a:r>
              <a:rPr lang="en-US" sz="2800" dirty="0"/>
              <a:t> </a:t>
            </a:r>
            <a:r>
              <a:rPr lang="en-US" sz="2800" dirty="0" err="1"/>
              <a:t>xuống</a:t>
            </a:r>
            <a:r>
              <a:rPr lang="en-US" sz="2800" dirty="0"/>
              <a:t> </a:t>
            </a:r>
            <a:r>
              <a:rPr lang="en-US" sz="2800" dirty="0" err="1"/>
              <a:t>giếng</a:t>
            </a:r>
            <a:r>
              <a:rPr lang="en-US" sz="2800" dirty="0"/>
              <a:t> </a:t>
            </a:r>
            <a:r>
              <a:rPr lang="en-US" sz="2800" dirty="0" err="1"/>
              <a:t>thường</a:t>
            </a:r>
            <a:r>
              <a:rPr lang="en-US" sz="2800" dirty="0"/>
              <a:t> </a:t>
            </a:r>
            <a:r>
              <a:rPr lang="en-US" sz="2800" dirty="0" err="1"/>
              <a:t>ngạt</a:t>
            </a:r>
            <a:r>
              <a:rPr lang="en-US" sz="2800" dirty="0"/>
              <a:t> </a:t>
            </a:r>
            <a:r>
              <a:rPr lang="en-US" sz="2800" dirty="0" err="1"/>
              <a:t>thở</a:t>
            </a:r>
            <a:r>
              <a:rPr lang="en-US" sz="2800" dirty="0"/>
              <a:t> ?</a:t>
            </a:r>
          </a:p>
        </p:txBody>
      </p:sp>
      <p:sp>
        <p:nvSpPr>
          <p:cNvPr id="3" name="Right Arrow 2"/>
          <p:cNvSpPr/>
          <p:nvPr/>
        </p:nvSpPr>
        <p:spPr>
          <a:xfrm>
            <a:off x="4628753" y="4378360"/>
            <a:ext cx="834870" cy="26469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26"/>
          <p:cNvSpPr txBox="1"/>
          <p:nvPr>
            <p:custDataLst>
              <p:tags r:id="rId9"/>
            </p:custDataLst>
          </p:nvPr>
        </p:nvSpPr>
        <p:spPr bwMode="auto">
          <a:xfrm>
            <a:off x="5571400" y="4147527"/>
            <a:ext cx="3472054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2400" b="1" baseline="-2500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 CO</a:t>
            </a:r>
            <a:r>
              <a:rPr lang="en-US" sz="2400" b="1" baseline="-2500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ight Arrow 31"/>
          <p:cNvSpPr/>
          <p:nvPr/>
        </p:nvSpPr>
        <p:spPr>
          <a:xfrm rot="5400000">
            <a:off x="6932775" y="4788530"/>
            <a:ext cx="344287" cy="13234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TextBox 26"/>
          <p:cNvSpPr txBox="1"/>
          <p:nvPr>
            <p:custDataLst>
              <p:tags r:id="rId10"/>
            </p:custDataLst>
          </p:nvPr>
        </p:nvSpPr>
        <p:spPr bwMode="auto">
          <a:xfrm>
            <a:off x="4714727" y="5080678"/>
            <a:ext cx="3472054" cy="461665"/>
          </a:xfrm>
          <a:prstGeom prst="rect">
            <a:avLst/>
          </a:prstGeom>
          <a:solidFill>
            <a:srgbClr val="00FF00"/>
          </a:solidFill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2400" b="1" baseline="-2500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 CO</a:t>
            </a:r>
            <a:r>
              <a:rPr lang="en-US" sz="2400" b="1" baseline="-2500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858330" y="1736047"/>
            <a:ext cx="1073176" cy="1169974"/>
            <a:chOff x="3821149" y="2116216"/>
            <a:chExt cx="1073176" cy="1311778"/>
          </a:xfrm>
        </p:grpSpPr>
        <p:sp>
          <p:nvSpPr>
            <p:cNvPr id="36" name="Rectangle 2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821149" y="2147664"/>
              <a:ext cx="1073176" cy="1280330"/>
            </a:xfrm>
            <a:prstGeom prst="rect">
              <a:avLst/>
            </a:prstGeom>
            <a:solidFill>
              <a:srgbClr val="FF66FF"/>
            </a:solidFill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endParaRPr lang="en-US" sz="2902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981360" y="2116216"/>
              <a:ext cx="747203" cy="523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/>
                <a:t>O</a:t>
              </a:r>
              <a:r>
                <a:rPr lang="en-US" sz="2800" b="1" baseline="-25000" dirty="0"/>
                <a:t>2</a:t>
              </a:r>
              <a:endParaRPr lang="en-US" baseline="-25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502158" y="1682612"/>
            <a:ext cx="1073176" cy="1179930"/>
            <a:chOff x="6502158" y="2056071"/>
            <a:chExt cx="1073176" cy="1326991"/>
          </a:xfrm>
        </p:grpSpPr>
        <p:sp>
          <p:nvSpPr>
            <p:cNvPr id="37" name="Rectangle 24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502158" y="2134174"/>
              <a:ext cx="1073176" cy="1248888"/>
            </a:xfrm>
            <a:prstGeom prst="rect">
              <a:avLst/>
            </a:prstGeom>
            <a:solidFill>
              <a:srgbClr val="FF66FF"/>
            </a:solidFill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endParaRPr lang="en-US" sz="2902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587402" y="2056071"/>
              <a:ext cx="747203" cy="523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/>
                <a:t>CO</a:t>
              </a:r>
              <a:r>
                <a:rPr lang="en-US" sz="2800" b="1" baseline="-25000" dirty="0"/>
                <a:t>2</a:t>
              </a:r>
              <a:endParaRPr lang="en-US" baseline="-25000" dirty="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3882635" y="2207520"/>
            <a:ext cx="1048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33CC"/>
                </a:solidFill>
              </a:rPr>
              <a:t>32</a:t>
            </a:r>
          </a:p>
          <a:p>
            <a:r>
              <a:rPr lang="en-US" sz="2000" dirty="0"/>
              <a:t>g/</a:t>
            </a:r>
            <a:r>
              <a:rPr lang="en-US" sz="2000" dirty="0" err="1"/>
              <a:t>mol</a:t>
            </a:r>
            <a:endParaRPr 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6568228" y="2064750"/>
            <a:ext cx="915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33CC"/>
                </a:solidFill>
              </a:rPr>
              <a:t>44</a:t>
            </a:r>
          </a:p>
          <a:p>
            <a:r>
              <a:rPr lang="en-US" sz="2000" dirty="0"/>
              <a:t>g/</a:t>
            </a:r>
            <a:r>
              <a:rPr lang="en-US" sz="2000" dirty="0" err="1"/>
              <a:t>mol</a:t>
            </a:r>
            <a:endParaRPr lang="en-US" sz="2000" dirty="0"/>
          </a:p>
        </p:txBody>
      </p:sp>
      <p:sp>
        <p:nvSpPr>
          <p:cNvPr id="49" name="Right Arrow 48"/>
          <p:cNvSpPr/>
          <p:nvPr/>
        </p:nvSpPr>
        <p:spPr>
          <a:xfrm>
            <a:off x="8193910" y="5179162"/>
            <a:ext cx="834870" cy="26469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8927956" y="5401550"/>
            <a:ext cx="1556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33CC"/>
                </a:solidFill>
              </a:rPr>
              <a:t>32  </a:t>
            </a:r>
            <a:r>
              <a:rPr lang="en-US" sz="2000" dirty="0"/>
              <a:t>g/</a:t>
            </a:r>
            <a:r>
              <a:rPr lang="en-US" sz="2000" dirty="0" err="1"/>
              <a:t>mol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10663311" y="5400438"/>
            <a:ext cx="1339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33CC"/>
                </a:solidFill>
              </a:rPr>
              <a:t>44 </a:t>
            </a:r>
            <a:r>
              <a:rPr lang="en-US" sz="2000" dirty="0"/>
              <a:t>g/</a:t>
            </a:r>
            <a:r>
              <a:rPr lang="en-US" sz="2000" dirty="0" err="1"/>
              <a:t>mol</a:t>
            </a:r>
            <a:endParaRPr lang="en-US" sz="2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9067311" y="4909195"/>
            <a:ext cx="3066536" cy="598826"/>
            <a:chOff x="7364344" y="1742781"/>
            <a:chExt cx="3066536" cy="598826"/>
          </a:xfrm>
        </p:grpSpPr>
        <p:sp>
          <p:nvSpPr>
            <p:cNvPr id="56" name="TextBox 55"/>
            <p:cNvSpPr txBox="1"/>
            <p:nvPr/>
          </p:nvSpPr>
          <p:spPr>
            <a:xfrm>
              <a:off x="7364344" y="1742781"/>
              <a:ext cx="22692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/>
                <a:t>M    </a:t>
              </a:r>
              <a:r>
                <a:rPr lang="en-US" sz="2400" b="1" dirty="0"/>
                <a:t>so </a:t>
              </a:r>
              <a:r>
                <a:rPr lang="en-US" sz="2400" b="1" dirty="0" err="1"/>
                <a:t>sánh</a:t>
              </a:r>
              <a:r>
                <a:rPr lang="en-US" sz="2400" b="1" dirty="0"/>
                <a:t> </a:t>
              </a:r>
              <a:r>
                <a:rPr lang="en-US" sz="2400" b="1" dirty="0" err="1"/>
                <a:t>với</a:t>
              </a:r>
              <a:endParaRPr lang="en-US" sz="2400" baseline="-25000" dirty="0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9529747" y="1744162"/>
              <a:ext cx="901133" cy="592990"/>
              <a:chOff x="9054109" y="2220930"/>
              <a:chExt cx="456629" cy="59299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9212198" y="2413810"/>
                <a:ext cx="2985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C00000"/>
                    </a:solidFill>
                  </a:rPr>
                  <a:t>CO</a:t>
                </a:r>
                <a:r>
                  <a:rPr lang="en-US" sz="2000" b="1" baseline="-25000" dirty="0">
                    <a:solidFill>
                      <a:srgbClr val="C00000"/>
                    </a:solidFill>
                  </a:rPr>
                  <a:t>2</a:t>
                </a:r>
                <a:endParaRPr lang="en-US" sz="2000" baseline="-250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9054109" y="2220930"/>
                <a:ext cx="2556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M</a:t>
                </a:r>
                <a:endParaRPr lang="en-US" baseline="-25000" dirty="0"/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7677207" y="1941497"/>
              <a:ext cx="7945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C00000"/>
                  </a:solidFill>
                </a:rPr>
                <a:t>O</a:t>
              </a:r>
              <a:r>
                <a:rPr lang="en-US" sz="2000" b="1" baseline="-25000" dirty="0">
                  <a:solidFill>
                    <a:srgbClr val="C00000"/>
                  </a:solidFill>
                </a:rPr>
                <a:t>2</a:t>
              </a:r>
              <a:endParaRPr lang="en-US" sz="2000" baseline="-25000" dirty="0">
                <a:solidFill>
                  <a:srgbClr val="C00000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94953014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/>
      <p:bldP spid="8" grpId="0"/>
      <p:bldP spid="29" grpId="0" animBg="1"/>
      <p:bldP spid="3" grpId="0" animBg="1"/>
      <p:bldP spid="31" grpId="0" animBg="1"/>
      <p:bldP spid="32" grpId="0" animBg="1"/>
      <p:bldP spid="33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06028" y="589756"/>
            <a:ext cx="11627892" cy="866789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vi-VN" sz="2800" b="1" dirty="0">
                <a:solidFill>
                  <a:schemeClr val="tx1"/>
                </a:solidFill>
              </a:rPr>
              <a:t>I. Bằng cách nào có thể biết được khí A nặng hay nhẹ hơn khí B ?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27" name="Rectangle 26" hidden="1"/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1246589" y="1"/>
            <a:ext cx="969882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28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0" y="109229"/>
            <a:ext cx="12192000" cy="6896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  <p:sp>
        <p:nvSpPr>
          <p:cNvPr id="33" name="TextBox 26"/>
          <p:cNvSpPr txBox="1"/>
          <p:nvPr>
            <p:custDataLst>
              <p:tags r:id="rId5"/>
            </p:custDataLst>
          </p:nvPr>
        </p:nvSpPr>
        <p:spPr bwMode="auto">
          <a:xfrm>
            <a:off x="2540791" y="1910721"/>
            <a:ext cx="3472054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2400" b="1" baseline="-2500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 CO</a:t>
            </a:r>
            <a:r>
              <a:rPr lang="en-US" sz="2400" b="1" baseline="-2500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ight Arrow 48"/>
          <p:cNvSpPr/>
          <p:nvPr/>
        </p:nvSpPr>
        <p:spPr>
          <a:xfrm>
            <a:off x="6019974" y="2009205"/>
            <a:ext cx="834870" cy="26469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754020" y="2231593"/>
            <a:ext cx="1556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33CC"/>
                </a:solidFill>
              </a:rPr>
              <a:t>32  </a:t>
            </a:r>
            <a:r>
              <a:rPr lang="en-US" sz="2000" dirty="0"/>
              <a:t>g/</a:t>
            </a:r>
            <a:r>
              <a:rPr lang="en-US" sz="2000" dirty="0" err="1"/>
              <a:t>mol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8489375" y="2230481"/>
            <a:ext cx="1339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33CC"/>
                </a:solidFill>
              </a:rPr>
              <a:t>44 </a:t>
            </a:r>
            <a:r>
              <a:rPr lang="en-US" sz="2000" dirty="0"/>
              <a:t>g/</a:t>
            </a:r>
            <a:r>
              <a:rPr lang="en-US" sz="2000" dirty="0" err="1"/>
              <a:t>mol</a:t>
            </a:r>
            <a:endParaRPr lang="en-US" sz="2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893375" y="1739238"/>
            <a:ext cx="3066536" cy="598826"/>
            <a:chOff x="7364344" y="1742781"/>
            <a:chExt cx="3066536" cy="598826"/>
          </a:xfrm>
        </p:grpSpPr>
        <p:sp>
          <p:nvSpPr>
            <p:cNvPr id="56" name="TextBox 55"/>
            <p:cNvSpPr txBox="1"/>
            <p:nvPr/>
          </p:nvSpPr>
          <p:spPr>
            <a:xfrm>
              <a:off x="7364344" y="1742781"/>
              <a:ext cx="22692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/>
                <a:t>M    </a:t>
              </a:r>
              <a:r>
                <a:rPr lang="en-US" sz="2400" b="1" dirty="0"/>
                <a:t>so </a:t>
              </a:r>
              <a:r>
                <a:rPr lang="en-US" sz="2400" b="1" dirty="0" err="1"/>
                <a:t>sánh</a:t>
              </a:r>
              <a:r>
                <a:rPr lang="en-US" sz="2400" b="1" dirty="0"/>
                <a:t> </a:t>
              </a:r>
              <a:r>
                <a:rPr lang="en-US" sz="2400" b="1" dirty="0" err="1"/>
                <a:t>với</a:t>
              </a:r>
              <a:endParaRPr lang="en-US" sz="2400" baseline="-25000" dirty="0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9529747" y="1744162"/>
              <a:ext cx="901133" cy="592990"/>
              <a:chOff x="9054109" y="2220930"/>
              <a:chExt cx="456629" cy="59299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9212198" y="2413810"/>
                <a:ext cx="2985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C00000"/>
                    </a:solidFill>
                  </a:rPr>
                  <a:t>CO</a:t>
                </a:r>
                <a:r>
                  <a:rPr lang="en-US" sz="2000" b="1" baseline="-25000" dirty="0">
                    <a:solidFill>
                      <a:srgbClr val="C00000"/>
                    </a:solidFill>
                  </a:rPr>
                  <a:t>2</a:t>
                </a:r>
                <a:endParaRPr lang="en-US" sz="2000" baseline="-250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9054109" y="2220930"/>
                <a:ext cx="2556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M</a:t>
                </a:r>
                <a:endParaRPr lang="en-US" baseline="-25000" dirty="0"/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7677207" y="1941497"/>
              <a:ext cx="7945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C00000"/>
                  </a:solidFill>
                </a:rPr>
                <a:t>O</a:t>
              </a:r>
              <a:r>
                <a:rPr lang="en-US" sz="2000" b="1" baseline="-25000" dirty="0">
                  <a:solidFill>
                    <a:srgbClr val="C00000"/>
                  </a:solidFill>
                </a:rPr>
                <a:t>2</a:t>
              </a:r>
              <a:endParaRPr lang="en-US" sz="2000" baseline="-25000" dirty="0">
                <a:solidFill>
                  <a:srgbClr val="C00000"/>
                </a:solidFill>
              </a:endParaRPr>
            </a:p>
          </p:txBody>
        </p:sp>
      </p:grpSp>
      <p:sp>
        <p:nvSpPr>
          <p:cNvPr id="62" name="TextBox 26"/>
          <p:cNvSpPr txBox="1"/>
          <p:nvPr>
            <p:custDataLst>
              <p:tags r:id="rId6"/>
            </p:custDataLst>
          </p:nvPr>
        </p:nvSpPr>
        <p:spPr bwMode="auto">
          <a:xfrm>
            <a:off x="724014" y="3149283"/>
            <a:ext cx="5537188" cy="46166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2400" b="1" baseline="-2500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 CO</a:t>
            </a:r>
            <a:r>
              <a:rPr lang="en-US" sz="2400" b="1" baseline="-2500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bao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2400" b="1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ight Arrow 62"/>
          <p:cNvSpPr/>
          <p:nvPr/>
        </p:nvSpPr>
        <p:spPr>
          <a:xfrm>
            <a:off x="6073898" y="3247767"/>
            <a:ext cx="834870" cy="26469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889425" y="2841611"/>
                <a:ext cx="3267438" cy="8949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</m:e>
                              <m:sub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1" i="1" smtClean="0">
                                    <a:latin typeface="Cambria Math"/>
                                  </a:rPr>
                                  <m:t>𝑪𝑶</m:t>
                                </m:r>
                              </m:e>
                              <m:sub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sub>
                        </m:sSub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𝟑𝟐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𝟒𝟒</m:t>
                        </m:r>
                      </m:den>
                    </m:f>
                  </m:oMath>
                </a14:m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0,727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9425" y="2841611"/>
                <a:ext cx="3267438" cy="894925"/>
              </a:xfrm>
              <a:prstGeom prst="rect">
                <a:avLst/>
              </a:prstGeom>
              <a:blipFill rotWithShape="1">
                <a:blip r:embed="rId10"/>
                <a:stretch>
                  <a:fillRect r="-27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V="1">
            <a:off x="9665334" y="3512462"/>
            <a:ext cx="0" cy="695026"/>
          </a:xfrm>
          <a:prstGeom prst="straightConnector1">
            <a:avLst/>
          </a:prstGeom>
          <a:ln w="762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9002506" y="2785339"/>
            <a:ext cx="1632668" cy="894925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26"/>
          <p:cNvSpPr txBox="1"/>
          <p:nvPr>
            <p:custDataLst>
              <p:tags r:id="rId7"/>
            </p:custDataLst>
          </p:nvPr>
        </p:nvSpPr>
        <p:spPr bwMode="auto">
          <a:xfrm>
            <a:off x="294853" y="2523729"/>
            <a:ext cx="1970046" cy="523220"/>
          </a:xfrm>
          <a:prstGeom prst="rect">
            <a:avLst/>
          </a:prstGeom>
          <a:solidFill>
            <a:srgbClr val="00FF00"/>
          </a:solidFill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58" name="TextBox 26"/>
          <p:cNvSpPr txBox="1"/>
          <p:nvPr>
            <p:custDataLst>
              <p:tags r:id="rId8"/>
            </p:custDataLst>
          </p:nvPr>
        </p:nvSpPr>
        <p:spPr bwMode="auto">
          <a:xfrm>
            <a:off x="7358638" y="4359888"/>
            <a:ext cx="4343337" cy="954107"/>
          </a:xfrm>
          <a:prstGeom prst="rect">
            <a:avLst/>
          </a:prstGeom>
          <a:solidFill>
            <a:srgbClr val="FF66FF"/>
          </a:solidFill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(d)</a:t>
            </a:r>
          </a:p>
        </p:txBody>
      </p:sp>
      <p:sp>
        <p:nvSpPr>
          <p:cNvPr id="14" name="Action Button: Forward or Next 13">
            <a:hlinkClick r:id="rId11" action="ppaction://hlinksldjump" highlightClick="1"/>
          </p:cNvPr>
          <p:cNvSpPr/>
          <p:nvPr/>
        </p:nvSpPr>
        <p:spPr>
          <a:xfrm>
            <a:off x="11502683" y="4821625"/>
            <a:ext cx="689317" cy="49237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sz="2000" b="1" dirty="0"/>
              <a:t>7</a:t>
            </a:r>
          </a:p>
        </p:txBody>
      </p:sp>
      <p:sp>
        <p:nvSpPr>
          <p:cNvPr id="16" name="Action Button: Forward or Next 15">
            <a:hlinkClick r:id="" action="ppaction://hlinkshowjump?jump=nextslide" highlightClick="1"/>
          </p:cNvPr>
          <p:cNvSpPr/>
          <p:nvPr/>
        </p:nvSpPr>
        <p:spPr>
          <a:xfrm>
            <a:off x="11502683" y="5570806"/>
            <a:ext cx="689317" cy="73152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sz="2000" b="1" dirty="0"/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372367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9" grpId="0" animBg="1"/>
      <p:bldP spid="52" grpId="0"/>
      <p:bldP spid="53" grpId="0"/>
      <p:bldP spid="62" grpId="0" animBg="1"/>
      <p:bldP spid="63" grpId="0" animBg="1"/>
      <p:bldP spid="64" grpId="0"/>
      <p:bldP spid="10" grpId="0" animBg="1"/>
      <p:bldP spid="10" grpId="1" animBg="1"/>
      <p:bldP spid="55" grpId="0" animBg="1"/>
      <p:bldP spid="58" grpId="0" animBg="1"/>
      <p:bldP spid="5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4"/>
          <p:cNvSpPr txBox="1"/>
          <p:nvPr>
            <p:custDataLst>
              <p:tags r:id="rId1"/>
            </p:custDataLst>
          </p:nvPr>
        </p:nvSpPr>
        <p:spPr>
          <a:xfrm>
            <a:off x="848352" y="793135"/>
            <a:ext cx="113516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vi-VN" sz="2800" b="1" dirty="0"/>
              <a:t>I. </a:t>
            </a:r>
            <a:r>
              <a:rPr lang="vi-VN" sz="2800" b="1" dirty="0" err="1"/>
              <a:t>Bằng</a:t>
            </a:r>
            <a:r>
              <a:rPr lang="vi-VN" sz="2800" b="1" dirty="0"/>
              <a:t> </a:t>
            </a:r>
            <a:r>
              <a:rPr lang="vi-VN" sz="2800" b="1" dirty="0" err="1"/>
              <a:t>cách</a:t>
            </a:r>
            <a:r>
              <a:rPr lang="vi-VN" sz="2800" b="1" dirty="0"/>
              <a:t> </a:t>
            </a:r>
            <a:r>
              <a:rPr lang="vi-VN" sz="2800" b="1" dirty="0" err="1"/>
              <a:t>nào</a:t>
            </a:r>
            <a:r>
              <a:rPr lang="vi-VN" sz="2800" b="1" dirty="0"/>
              <a:t> </a:t>
            </a:r>
            <a:r>
              <a:rPr lang="vi-VN" sz="2800" b="1" dirty="0" err="1"/>
              <a:t>có</a:t>
            </a:r>
            <a:r>
              <a:rPr lang="vi-VN" sz="2800" b="1" dirty="0"/>
              <a:t> </a:t>
            </a:r>
            <a:r>
              <a:rPr lang="vi-VN" sz="2800" b="1" dirty="0" err="1"/>
              <a:t>thể</a:t>
            </a:r>
            <a:r>
              <a:rPr lang="vi-VN" sz="2800" b="1" dirty="0"/>
              <a:t> </a:t>
            </a:r>
            <a:r>
              <a:rPr lang="vi-VN" sz="2800" b="1" dirty="0" err="1"/>
              <a:t>biết</a:t>
            </a:r>
            <a:r>
              <a:rPr lang="vi-VN" sz="2800" b="1" dirty="0"/>
              <a:t> </a:t>
            </a:r>
            <a:r>
              <a:rPr lang="vi-VN" sz="2800" b="1" dirty="0" err="1"/>
              <a:t>được</a:t>
            </a:r>
            <a:r>
              <a:rPr lang="vi-VN" sz="2800" b="1" dirty="0"/>
              <a:t> </a:t>
            </a:r>
            <a:r>
              <a:rPr lang="vi-VN" sz="2800" b="1" dirty="0" err="1"/>
              <a:t>khí</a:t>
            </a:r>
            <a:r>
              <a:rPr lang="vi-VN" sz="2800" b="1" dirty="0"/>
              <a:t> A </a:t>
            </a:r>
            <a:r>
              <a:rPr lang="vi-VN" sz="2800" b="1" dirty="0" err="1"/>
              <a:t>nặng</a:t>
            </a:r>
            <a:r>
              <a:rPr lang="vi-VN" sz="2800" b="1" dirty="0"/>
              <a:t> hay </a:t>
            </a:r>
            <a:r>
              <a:rPr lang="vi-VN" sz="2800" b="1" dirty="0" err="1"/>
              <a:t>nhẹ</a:t>
            </a:r>
            <a:r>
              <a:rPr lang="vi-VN" sz="2800" b="1" dirty="0"/>
              <a:t> hơn </a:t>
            </a:r>
            <a:r>
              <a:rPr lang="vi-VN" sz="2800" b="1" dirty="0" err="1"/>
              <a:t>khí</a:t>
            </a:r>
            <a:r>
              <a:rPr lang="vi-VN" sz="2800" b="1" dirty="0"/>
              <a:t> B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5"/>
              <p:cNvSpPr txBox="1"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1803151" y="3658802"/>
                <a:ext cx="3615805" cy="584775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3200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altLang="en-US" sz="32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r>
                      <a:rPr lang="en-US" altLang="en-US" sz="32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en-US" sz="3200" dirty="0" err="1"/>
                  <a:t>d</a:t>
                </a:r>
                <a:r>
                  <a:rPr lang="en-US" altLang="en-US" sz="3200" baseline="-25000" dirty="0" err="1"/>
                  <a:t>A</a:t>
                </a:r>
                <a:r>
                  <a:rPr lang="en-US" altLang="en-US" sz="3200" baseline="-25000" dirty="0"/>
                  <a:t>/B </a:t>
                </a:r>
                <a:r>
                  <a:rPr lang="en-US" altLang="en-US" sz="2800" dirty="0"/>
                  <a:t>x </a:t>
                </a:r>
                <a:r>
                  <a:rPr lang="en-US" altLang="en-US" sz="3200" dirty="0"/>
                  <a:t>M</a:t>
                </a:r>
                <a:r>
                  <a:rPr lang="en-US" altLang="en-US" sz="3200" baseline="-25000" dirty="0"/>
                  <a:t>B</a:t>
                </a:r>
                <a:r>
                  <a:rPr lang="vi-VN" altLang="en-US" sz="3200" dirty="0"/>
                  <a:t>  (g)</a:t>
                </a:r>
                <a:endParaRPr lang="en-US" altLang="en-US" sz="2800" dirty="0"/>
              </a:p>
            </p:txBody>
          </p:sp>
        </mc:Choice>
        <mc:Fallback xmlns="">
          <p:sp>
            <p:nvSpPr>
              <p:cNvPr id="10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1803151" y="3658802"/>
                <a:ext cx="3615805" cy="584775"/>
              </a:xfrm>
              <a:prstGeom prst="rect">
                <a:avLst/>
              </a:prstGeom>
              <a:blipFill rotWithShape="0">
                <a:blip r:embed="rId8"/>
                <a:stretch>
                  <a:fillRect t="-10891" r="-1839" b="-28713"/>
                </a:stretch>
              </a:blipFill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AutoShape 18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77900" y="3861791"/>
            <a:ext cx="601663" cy="336550"/>
          </a:xfrm>
          <a:prstGeom prst="notchedRightArrow">
            <a:avLst>
              <a:gd name="adj1" fmla="val 50000"/>
              <a:gd name="adj2" fmla="val 56181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13" name="AutoShape 1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77900" y="4859734"/>
            <a:ext cx="601663" cy="334963"/>
          </a:xfrm>
          <a:prstGeom prst="notchedRightArrow">
            <a:avLst>
              <a:gd name="adj1" fmla="val 50000"/>
              <a:gd name="adj2" fmla="val 56447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981331" y="1286754"/>
            <a:ext cx="3430587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2800" dirty="0">
                <a:solidFill>
                  <a:srgbClr val="C00000"/>
                </a:solidFill>
              </a:rPr>
              <a:t>1</a:t>
            </a:r>
            <a:r>
              <a:rPr lang="en-US" sz="2800" dirty="0">
                <a:solidFill>
                  <a:srgbClr val="C00000"/>
                </a:solidFill>
              </a:rPr>
              <a:t>.</a:t>
            </a:r>
            <a:r>
              <a:rPr lang="vi-VN" sz="2800" dirty="0">
                <a:solidFill>
                  <a:srgbClr val="C00000"/>
                </a:solidFill>
              </a:rPr>
              <a:t> </a:t>
            </a:r>
            <a:r>
              <a:rPr lang="vi-VN" sz="2800" u="sng" dirty="0">
                <a:solidFill>
                  <a:srgbClr val="C00000"/>
                </a:solidFill>
              </a:rPr>
              <a:t>Công thức </a:t>
            </a:r>
            <a:endParaRPr lang="en-US" sz="2800" u="sng" dirty="0">
              <a:solidFill>
                <a:srgbClr val="C00000"/>
              </a:solidFill>
            </a:endParaRPr>
          </a:p>
        </p:txBody>
      </p:sp>
      <p:sp>
        <p:nvSpPr>
          <p:cNvPr id="16" name="TextBox 18"/>
          <p:cNvSpPr txBox="1">
            <a:spLocks noChangeArrowheads="1"/>
          </p:cNvSpPr>
          <p:nvPr/>
        </p:nvSpPr>
        <p:spPr bwMode="auto">
          <a:xfrm>
            <a:off x="1263234" y="5758697"/>
            <a:ext cx="3432175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2800" dirty="0">
                <a:solidFill>
                  <a:srgbClr val="C00000"/>
                </a:solidFill>
              </a:rPr>
              <a:t>2</a:t>
            </a:r>
            <a:r>
              <a:rPr lang="en-US" sz="2800" dirty="0">
                <a:solidFill>
                  <a:srgbClr val="C00000"/>
                </a:solidFill>
              </a:rPr>
              <a:t>.</a:t>
            </a:r>
            <a:r>
              <a:rPr lang="vi-VN" sz="2800" dirty="0">
                <a:solidFill>
                  <a:srgbClr val="C00000"/>
                </a:solidFill>
              </a:rPr>
              <a:t> Vận dụng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418957" y="2024961"/>
            <a:ext cx="61087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2800" dirty="0"/>
              <a:t>Trong đó:</a:t>
            </a:r>
          </a:p>
          <a:p>
            <a:pPr eaLnBrk="1" hangingPunct="1"/>
            <a:r>
              <a:rPr lang="vi-VN" sz="2800"/>
              <a:t>d</a:t>
            </a:r>
            <a:r>
              <a:rPr lang="vi-VN" sz="2800" baseline="-25000"/>
              <a:t>A/</a:t>
            </a:r>
            <a:r>
              <a:rPr lang="en-US" sz="2800" baseline="-25000"/>
              <a:t>B</a:t>
            </a:r>
            <a:r>
              <a:rPr lang="vi-VN" sz="2800" baseline="-25000"/>
              <a:t>:</a:t>
            </a:r>
            <a:r>
              <a:rPr lang="vi-VN" sz="2800"/>
              <a:t> </a:t>
            </a:r>
            <a:r>
              <a:rPr lang="vi-VN" sz="2800" dirty="0"/>
              <a:t>là tỉ khối của khí A </a:t>
            </a:r>
            <a:r>
              <a:rPr lang="vi-VN" sz="2800"/>
              <a:t>đối với</a:t>
            </a:r>
            <a:r>
              <a:rPr lang="en-US" sz="2800"/>
              <a:t> Khí B</a:t>
            </a:r>
            <a:endParaRPr lang="vi-VN" sz="2800" dirty="0"/>
          </a:p>
          <a:p>
            <a:pPr eaLnBrk="1" hangingPunct="1"/>
            <a:r>
              <a:rPr lang="vi-VN" sz="2800" dirty="0"/>
              <a:t>M</a:t>
            </a:r>
            <a:r>
              <a:rPr lang="vi-VN" sz="2800" baseline="-25000" dirty="0"/>
              <a:t>A</a:t>
            </a:r>
            <a:r>
              <a:rPr lang="vi-VN" sz="2800" dirty="0"/>
              <a:t> : là khối lượng mol của khí A.</a:t>
            </a:r>
          </a:p>
          <a:p>
            <a:pPr eaLnBrk="1" hangingPunct="1"/>
            <a:r>
              <a:rPr lang="vi-VN" sz="2800" dirty="0"/>
              <a:t>M</a:t>
            </a:r>
            <a:r>
              <a:rPr lang="vi-VN" sz="2800" baseline="-25000" dirty="0"/>
              <a:t>B </a:t>
            </a:r>
            <a:r>
              <a:rPr lang="vi-VN" sz="2800" dirty="0"/>
              <a:t> : là khối lượng mol của khí B</a:t>
            </a:r>
            <a:endParaRPr lang="en-US" sz="2800" baseline="-25000" dirty="0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879678" y="5704764"/>
            <a:ext cx="0" cy="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803151" y="4604569"/>
                <a:ext cx="2828147" cy="102431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sub>
                    </m:sSub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b="1" dirty="0"/>
                  <a:t>(g)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3151" y="4604569"/>
                <a:ext cx="2828147" cy="1024319"/>
              </a:xfrm>
              <a:prstGeom prst="rect">
                <a:avLst/>
              </a:prstGeom>
              <a:blipFill rotWithShape="0">
                <a:blip r:embed="rId9"/>
                <a:stretch>
                  <a:fillRect r="-8742" b="-2312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175352" y="2077115"/>
                <a:ext cx="3118161" cy="1503681"/>
              </a:xfrm>
              <a:prstGeom prst="rect">
                <a:avLst/>
              </a:prstGeom>
              <a:solidFill>
                <a:srgbClr val="FF33CC"/>
              </a:solidFill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48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5352" y="2077115"/>
                <a:ext cx="3118161" cy="150368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0" y="109229"/>
            <a:ext cx="12192000" cy="6896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  <p:sp>
        <p:nvSpPr>
          <p:cNvPr id="2" name="Action Button: Beginning 1">
            <a:hlinkClick r:id="rId11" action="ppaction://hlinksldjump" highlightClick="1"/>
          </p:cNvPr>
          <p:cNvSpPr/>
          <p:nvPr/>
        </p:nvSpPr>
        <p:spPr>
          <a:xfrm>
            <a:off x="3830889" y="5770412"/>
            <a:ext cx="925248" cy="51216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106420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6" grpId="0" animBg="1"/>
      <p:bldP spid="17" grpId="0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3039" y="871019"/>
            <a:ext cx="5315300" cy="181588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              </a:t>
            </a:r>
            <a:r>
              <a:rPr lang="vi-VN" sz="2800" dirty="0"/>
              <a:t>?</a:t>
            </a:r>
            <a:r>
              <a:rPr lang="vi-VN" sz="2800" dirty="0">
                <a:solidFill>
                  <a:srgbClr val="FF0000"/>
                </a:solidFill>
              </a:rPr>
              <a:t> So sánh khối lượng mol của khí CO</a:t>
            </a:r>
            <a:r>
              <a:rPr lang="vi-VN" sz="2800" baseline="-25000" dirty="0">
                <a:solidFill>
                  <a:srgbClr val="FF0000"/>
                </a:solidFill>
              </a:rPr>
              <a:t>2</a:t>
            </a:r>
            <a:r>
              <a:rPr lang="vi-VN" sz="2800" dirty="0">
                <a:solidFill>
                  <a:srgbClr val="FF0000"/>
                </a:solidFill>
              </a:rPr>
              <a:t> và khí H</a:t>
            </a:r>
            <a:r>
              <a:rPr lang="vi-VN" sz="2800" baseline="-25000" dirty="0">
                <a:solidFill>
                  <a:srgbClr val="FF0000"/>
                </a:solidFill>
              </a:rPr>
              <a:t>2</a:t>
            </a:r>
            <a:endParaRPr lang="en-US" sz="2800" baseline="-25000" dirty="0">
              <a:solidFill>
                <a:srgbClr val="FF0000"/>
              </a:solidFill>
            </a:endParaRPr>
          </a:p>
          <a:p>
            <a:pPr eaLnBrk="1" hangingPunct="1"/>
            <a:r>
              <a:rPr lang="vi-VN" sz="2800" dirty="0"/>
              <a:t>?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Tỉ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của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khí</a:t>
            </a:r>
            <a:r>
              <a:rPr lang="en-US" sz="2800" dirty="0">
                <a:solidFill>
                  <a:srgbClr val="FF0000"/>
                </a:solidFill>
              </a:rPr>
              <a:t> CO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so </a:t>
            </a:r>
            <a:r>
              <a:rPr lang="en-US" sz="2800" dirty="0" err="1">
                <a:solidFill>
                  <a:srgbClr val="FF0000"/>
                </a:solidFill>
              </a:rPr>
              <a:t>với</a:t>
            </a:r>
            <a:r>
              <a:rPr lang="en-US" sz="2800" dirty="0">
                <a:solidFill>
                  <a:srgbClr val="FF0000"/>
                </a:solidFill>
              </a:rPr>
              <a:t> H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bằng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bao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nhiêu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5910561" y="1740342"/>
                <a:ext cx="3133829" cy="560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vi-VN" sz="2800" dirty="0">
                    <a:solidFill>
                      <a:srgbClr val="FF0000"/>
                    </a:solidFill>
                  </a:rPr>
                  <a:t>Vậy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>
                            <a:latin typeface="Cambria Math" panose="02040503050406030204" pitchFamily="18" charset="0"/>
                          </a:rPr>
                          <m:t>𝐌</m:t>
                        </m:r>
                      </m:e>
                      <m:sub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>
                                <a:latin typeface="Cambria Math"/>
                              </a:rPr>
                              <m:t>𝐂𝐎</m:t>
                            </m:r>
                          </m:e>
                          <m:sub>
                            <m:r>
                              <a:rPr lang="en-US" sz="280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>
                            <a:latin typeface="Cambria Math" panose="02040503050406030204" pitchFamily="18" charset="0"/>
                          </a:rPr>
                          <m:t>𝐌</m:t>
                        </m:r>
                      </m:e>
                      <m:sub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>
                                <a:latin typeface="Cambria Math"/>
                              </a:rPr>
                              <m:t>𝐇</m:t>
                            </m:r>
                          </m:e>
                          <m:sub>
                            <m:r>
                              <a:rPr lang="en-US" sz="280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800" dirty="0"/>
                  <a:t> 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10561" y="1740342"/>
                <a:ext cx="3133829" cy="560218"/>
              </a:xfrm>
              <a:prstGeom prst="rect">
                <a:avLst/>
              </a:prstGeom>
              <a:blipFill rotWithShape="1">
                <a:blip r:embed="rId7"/>
                <a:stretch>
                  <a:fillRect l="-4086" t="-11957" b="-217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153924" y="2272988"/>
                <a:ext cx="1208664" cy="7076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𝟒𝟒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22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3924" y="2272988"/>
                <a:ext cx="1208664" cy="707694"/>
              </a:xfrm>
              <a:prstGeom prst="rect">
                <a:avLst/>
              </a:prstGeom>
              <a:blipFill rotWithShape="1">
                <a:blip r:embed="rId8"/>
                <a:stretch>
                  <a:fillRect l="-505" t="-4310" r="-19697"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0" y="24821"/>
            <a:ext cx="12192000" cy="6896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  <p:sp>
        <p:nvSpPr>
          <p:cNvPr id="14" name="TextBox 26"/>
          <p:cNvSpPr txBox="1"/>
          <p:nvPr>
            <p:custDataLst>
              <p:tags r:id="rId2"/>
            </p:custDataLst>
          </p:nvPr>
        </p:nvSpPr>
        <p:spPr bwMode="auto">
          <a:xfrm>
            <a:off x="102694" y="845780"/>
            <a:ext cx="1385999" cy="523220"/>
          </a:xfrm>
          <a:prstGeom prst="rect">
            <a:avLst/>
          </a:prstGeom>
          <a:solidFill>
            <a:srgbClr val="00FF00"/>
          </a:solidFill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n>
                  <a:prstDash val="solid"/>
                </a:ln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2" name="Right Arrow 1"/>
          <p:cNvSpPr/>
          <p:nvPr/>
        </p:nvSpPr>
        <p:spPr>
          <a:xfrm>
            <a:off x="5797392" y="913471"/>
            <a:ext cx="501516" cy="2406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259304" y="2391978"/>
                <a:ext cx="1782796" cy="5365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sSub>
                          <m:sSubPr>
                            <m:ctrlP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𝑪𝑶</m:t>
                            </m:r>
                          </m:e>
                          <m:sub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sSub>
                          <m:sSubPr>
                            <m:ctrlP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</m:e>
                          <m:sub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200" b="1" dirty="0">
                    <a:solidFill>
                      <a:schemeClr val="tx1"/>
                    </a:solidFill>
                  </a:rPr>
                  <a:t>= 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9304" y="2391978"/>
                <a:ext cx="1782796" cy="536557"/>
              </a:xfrm>
              <a:prstGeom prst="rect">
                <a:avLst/>
              </a:prstGeom>
              <a:blipFill rotWithShape="1">
                <a:blip r:embed="rId9"/>
                <a:stretch>
                  <a:fillRect t="-21591" r="-13014" b="-38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840846" y="2980682"/>
            <a:ext cx="71416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</a:t>
            </a:r>
            <a:r>
              <a:rPr lang="en-US" sz="2800" b="1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en-US" sz="2800" b="1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>
            <p:custDataLst>
              <p:tags r:id="rId3"/>
            </p:custDataLst>
          </p:nvPr>
        </p:nvSpPr>
        <p:spPr>
          <a:xfrm>
            <a:off x="102694" y="4078962"/>
            <a:ext cx="5315300" cy="1761948"/>
          </a:xfrm>
          <a:prstGeom prst="rect">
            <a:avLst/>
          </a:prstGeom>
          <a:solidFill>
            <a:srgbClr val="FFCCFF"/>
          </a:solidFill>
          <a:ln w="19050" cap="rnd" cmpd="sng" algn="ctr">
            <a:solidFill>
              <a:schemeClr val="accent1">
                <a:shade val="50000"/>
              </a:schemeClr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                  </a:t>
            </a:r>
            <a:r>
              <a:rPr lang="vi-VN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Chất khí A có tỉ khối đối với oxi là 1,375. </a:t>
            </a:r>
            <a:endParaRPr lang="en-US" sz="28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vi-VN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Hãy xác định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M</a:t>
            </a:r>
            <a:r>
              <a:rPr lang="vi-VN" sz="2800" b="1" baseline="-25000" dirty="0">
                <a:solidFill>
                  <a:schemeClr val="tx1"/>
                </a:solidFill>
                <a:cs typeface="Times New Roman" panose="02020603050405020304" pitchFamily="18" charset="0"/>
              </a:rPr>
              <a:t>A</a:t>
            </a:r>
            <a:endParaRPr lang="vi-VN" sz="28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>
          <a:xfrm>
            <a:off x="7390527" y="3519808"/>
            <a:ext cx="1389062" cy="590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</a:p>
        </p:txBody>
      </p:sp>
      <p:sp>
        <p:nvSpPr>
          <p:cNvPr id="15" name="TextBox 26"/>
          <p:cNvSpPr txBox="1"/>
          <p:nvPr>
            <p:custDataLst>
              <p:tags r:id="rId5"/>
            </p:custDataLst>
          </p:nvPr>
        </p:nvSpPr>
        <p:spPr bwMode="auto">
          <a:xfrm>
            <a:off x="173038" y="4091789"/>
            <a:ext cx="1458814" cy="523220"/>
          </a:xfrm>
          <a:prstGeom prst="rect">
            <a:avLst/>
          </a:prstGeom>
          <a:solidFill>
            <a:srgbClr val="00FF00"/>
          </a:solidFill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en-US" sz="2800" b="1" dirty="0" err="1">
                <a:ln>
                  <a:prstDash val="solid"/>
                </a:ln>
                <a:cs typeface="Times New Roman" pitchFamily="18" charset="0"/>
              </a:rPr>
              <a:t>Bài</a:t>
            </a:r>
            <a:r>
              <a:rPr lang="en-US" sz="2800" b="1" dirty="0">
                <a:ln>
                  <a:prstDash val="solid"/>
                </a:ln>
                <a:cs typeface="Times New Roman" pitchFamily="18" charset="0"/>
              </a:rPr>
              <a:t> </a:t>
            </a:r>
            <a:r>
              <a:rPr lang="en-US" sz="2800" b="1" dirty="0" err="1">
                <a:ln>
                  <a:prstDash val="solid"/>
                </a:ln>
                <a:cs typeface="Times New Roman" pitchFamily="18" charset="0"/>
              </a:rPr>
              <a:t>số</a:t>
            </a:r>
            <a:r>
              <a:rPr lang="en-US" sz="2800" b="1" dirty="0">
                <a:ln>
                  <a:prstDash val="solid"/>
                </a:ln>
                <a:cs typeface="Times New Roman" pitchFamily="18" charset="0"/>
              </a:rPr>
              <a:t>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981725" y="4620145"/>
                <a:ext cx="1797864" cy="736997"/>
              </a:xfrm>
              <a:prstGeom prst="rect">
                <a:avLst/>
              </a:prstGeom>
              <a:solidFill>
                <a:srgbClr val="FF99CC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/>
                              </a:rPr>
                              <m:t>𝑨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𝑶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sub>
                        </m:sSub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1,375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1725" y="4620145"/>
                <a:ext cx="1797864" cy="736997"/>
              </a:xfrm>
              <a:prstGeom prst="rect">
                <a:avLst/>
              </a:prstGeom>
              <a:blipFill rotWithShape="1">
                <a:blip r:embed="rId10"/>
                <a:stretch>
                  <a:fillRect t="-2479" r="-11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84181" y="4017471"/>
                <a:ext cx="3472682" cy="4723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𝑻𝒂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ó:  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= 1,375 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181" y="4017471"/>
                <a:ext cx="3472682" cy="472373"/>
              </a:xfrm>
              <a:prstGeom prst="rect">
                <a:avLst/>
              </a:prstGeom>
              <a:blipFill rotWithShape="1">
                <a:blip r:embed="rId11"/>
                <a:stretch>
                  <a:fillRect t="-20513" r="-5263" b="-371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877551" y="5380105"/>
                <a:ext cx="3014993" cy="4723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/>
                              </a:rPr>
                              <m:t>𝑨</m:t>
                            </m:r>
                          </m:sub>
                        </m:sSub>
                        <m:r>
                          <a:rPr lang="en-US" sz="2800" b="1" i="1" smtClean="0">
                            <a:latin typeface="Cambria Math"/>
                          </a:rPr>
                          <m:t>=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sSub>
                          <m:sSub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7551" y="5380105"/>
                <a:ext cx="3014993" cy="472373"/>
              </a:xfrm>
              <a:prstGeom prst="rect">
                <a:avLst/>
              </a:prstGeom>
              <a:blipFill rotWithShape="1">
                <a:blip r:embed="rId12"/>
                <a:stretch>
                  <a:fillRect t="-22078" b="-37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856946" y="5852478"/>
                <a:ext cx="455881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sz="2800" b="1" i="1">
                            <a:latin typeface="Cambria Math"/>
                          </a:rPr>
                          <m:t>𝑨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  =  1,375  . 32 = 44 (g/</a:t>
                </a:r>
                <a:r>
                  <a:rPr lang="en-US" sz="2800" b="1" dirty="0" err="1">
                    <a:solidFill>
                      <a:schemeClr val="tx1"/>
                    </a:solidFill>
                  </a:rPr>
                  <a:t>mol</a:t>
                </a:r>
                <a:r>
                  <a:rPr lang="en-US" sz="2800" b="1" dirty="0">
                    <a:solidFill>
                      <a:schemeClr val="tx1"/>
                    </a:solidFill>
                  </a:rPr>
                  <a:t>) 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6946" y="5852478"/>
                <a:ext cx="4558812" cy="430887"/>
              </a:xfrm>
              <a:prstGeom prst="rect">
                <a:avLst/>
              </a:prstGeom>
              <a:blipFill rotWithShape="1">
                <a:blip r:embed="rId13"/>
                <a:stretch>
                  <a:fillRect t="-22535" r="-3743" b="-50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ight Arrow 20"/>
          <p:cNvSpPr/>
          <p:nvPr/>
        </p:nvSpPr>
        <p:spPr>
          <a:xfrm>
            <a:off x="6273120" y="4988643"/>
            <a:ext cx="393895" cy="207388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6298908" y="5557865"/>
            <a:ext cx="393895" cy="207388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6595398" y="744407"/>
                <a:ext cx="3938258" cy="5602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0">
                            <a:latin typeface="Cambria Math" panose="02040503050406030204" pitchFamily="18" charset="0"/>
                          </a:rPr>
                          <m:t>𝐌</m:t>
                        </m:r>
                      </m:e>
                      <m:sub>
                        <m:sSub>
                          <m:sSub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0">
                                <a:latin typeface="Cambria Math"/>
                              </a:rPr>
                              <m:t>𝐂𝐎</m:t>
                            </m:r>
                          </m:e>
                          <m:sub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800" b="1" dirty="0"/>
                  <a:t>= 12+32 = 44 g/</a:t>
                </a:r>
                <a:r>
                  <a:rPr lang="en-US" sz="2800" b="1" dirty="0" err="1"/>
                  <a:t>mol</a:t>
                </a:r>
                <a:r>
                  <a:rPr lang="en-US" sz="2800" b="1" dirty="0"/>
                  <a:t> </a:t>
                </a: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5398" y="744407"/>
                <a:ext cx="3938258" cy="560218"/>
              </a:xfrm>
              <a:prstGeom prst="rect">
                <a:avLst/>
              </a:prstGeom>
              <a:blipFill rotWithShape="1">
                <a:blip r:embed="rId14"/>
                <a:stretch>
                  <a:fillRect t="-9783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572014" y="1242388"/>
                <a:ext cx="2517997" cy="5602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0">
                            <a:latin typeface="Cambria Math" panose="02040503050406030204" pitchFamily="18" charset="0"/>
                          </a:rPr>
                          <m:t>𝐌</m:t>
                        </m:r>
                      </m:e>
                      <m:sub>
                        <m:sSub>
                          <m:sSub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/>
                              </a:rPr>
                              <m:t>𝐇</m:t>
                            </m:r>
                          </m:e>
                          <m:sub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800" b="1" dirty="0"/>
                  <a:t>  = 2  g/</a:t>
                </a:r>
                <a:r>
                  <a:rPr lang="en-US" sz="2800" b="1" dirty="0" err="1"/>
                  <a:t>mol</a:t>
                </a:r>
                <a:endParaRPr lang="en-US" sz="2800" b="1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2014" y="1242388"/>
                <a:ext cx="2517997" cy="560218"/>
              </a:xfrm>
              <a:prstGeom prst="rect">
                <a:avLst/>
              </a:prstGeom>
              <a:blipFill rotWithShape="1">
                <a:blip r:embed="rId15"/>
                <a:stretch>
                  <a:fillRect t="-9783" r="-4116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6019891" y="6217724"/>
                <a:ext cx="387860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err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Vậy</a:t>
                </a:r>
                <a:r>
                  <a:rPr lang="en-US" sz="28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sz="2800" b="1" i="1">
                            <a:latin typeface="Cambria Math"/>
                          </a:rPr>
                          <m:t>𝑨</m:t>
                        </m:r>
                      </m:sub>
                    </m:sSub>
                  </m:oMath>
                </a14:m>
                <a:r>
                  <a:rPr lang="en-US" sz="2800" b="1" dirty="0"/>
                  <a:t>  = 44 (g/</a:t>
                </a:r>
                <a:r>
                  <a:rPr lang="en-US" sz="2800" b="1" dirty="0" err="1"/>
                  <a:t>mol</a:t>
                </a:r>
                <a:r>
                  <a:rPr lang="en-US" sz="2800" b="1" dirty="0"/>
                  <a:t>) 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91" y="6217724"/>
                <a:ext cx="3878608" cy="523220"/>
              </a:xfrm>
              <a:prstGeom prst="rect">
                <a:avLst/>
              </a:prstGeom>
              <a:blipFill rotWithShape="1">
                <a:blip r:embed="rId16"/>
                <a:stretch>
                  <a:fillRect l="-3302" t="-13953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594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1" grpId="0"/>
      <p:bldP spid="14" grpId="0" animBg="1"/>
      <p:bldP spid="16" grpId="0"/>
      <p:bldP spid="10" grpId="0" animBg="1"/>
      <p:bldP spid="13" grpId="0"/>
      <p:bldP spid="15" grpId="0" animBg="1"/>
      <p:bldP spid="17" grpId="0" animBg="1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0" y="801018"/>
            <a:ext cx="12689058" cy="605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2800" dirty="0">
                <a:solidFill>
                  <a:srgbClr val="7030A0"/>
                </a:solidFill>
                <a:cs typeface="Arial" panose="020B0604020202020204" pitchFamily="34" charset="0"/>
              </a:rPr>
              <a:t>II. Bằng cách nào có thể biết được khí A nặng hay nhẹ hơn</a:t>
            </a:r>
            <a:r>
              <a:rPr lang="en-US" sz="2800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cs typeface="Arial" panose="020B0604020202020204" pitchFamily="34" charset="0"/>
              </a:rPr>
              <a:t>không</a:t>
            </a:r>
            <a:r>
              <a:rPr lang="vi-VN" sz="2800" dirty="0">
                <a:solidFill>
                  <a:srgbClr val="7030A0"/>
                </a:solidFill>
                <a:cs typeface="Arial" panose="020B0604020202020204" pitchFamily="34" charset="0"/>
              </a:rPr>
              <a:t> khí ?</a:t>
            </a:r>
          </a:p>
        </p:txBody>
      </p:sp>
      <p:sp>
        <p:nvSpPr>
          <p:cNvPr id="7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437540" y="2147503"/>
            <a:ext cx="11393389" cy="1256879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phần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khí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0,8 mol khí 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3600" baseline="-25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0,2 mol khí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O</a:t>
            </a:r>
            <a:r>
              <a:rPr lang="en-US" sz="3600" baseline="-25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→ </a:t>
            </a:r>
            <a:r>
              <a:rPr lang="en-US" sz="3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</a:t>
            </a:r>
            <a:r>
              <a:rPr lang="en-US" sz="3600" baseline="-250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không</a:t>
            </a:r>
            <a:r>
              <a:rPr lang="en-US" sz="3600" baseline="-25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aseline="-250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khí</a:t>
            </a:r>
            <a:r>
              <a:rPr lang="en-US" sz="3600" baseline="-25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endParaRPr lang="vi-VN" sz="3600" b="0" baseline="-25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296863" y="1406769"/>
            <a:ext cx="3432175" cy="52322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2800" dirty="0"/>
              <a:t>1</a:t>
            </a:r>
            <a:r>
              <a:rPr lang="en-US" sz="2800" dirty="0"/>
              <a:t>.</a:t>
            </a:r>
            <a:r>
              <a:rPr lang="vi-VN" sz="2800" dirty="0"/>
              <a:t> </a:t>
            </a:r>
            <a:r>
              <a:rPr lang="vi-VN" sz="2800" u="sng" dirty="0"/>
              <a:t>Công thức </a:t>
            </a:r>
            <a:endParaRPr lang="en-US" sz="28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339458" y="3557025"/>
                <a:ext cx="9142118" cy="9209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hh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𝑘𝑘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hh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hh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0,8. 28+0,2.32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0,8+0,2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≈29(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sz="4000" b="0" i="1" smtClean="0">
                        <a:latin typeface="Cambria Math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4000" b="0" i="1" smtClean="0">
                        <a:latin typeface="Cambria Math"/>
                        <a:ea typeface="Cambria Math" panose="02040503050406030204" pitchFamily="18" charset="0"/>
                      </a:rPr>
                      <m:t>𝑚𝑜𝑙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458" y="3557025"/>
                <a:ext cx="9142118" cy="920958"/>
              </a:xfrm>
              <a:prstGeom prst="rect">
                <a:avLst/>
              </a:prstGeom>
              <a:blipFill rotWithShape="1">
                <a:blip r:embed="rId5"/>
                <a:stretch>
                  <a:fillRect t="-5298" b="-11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itl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945"/>
            <a:ext cx="12192000" cy="6896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93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1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443529" y="1258641"/>
            <a:ext cx="3432175" cy="64611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3600" dirty="0"/>
              <a:t>1</a:t>
            </a:r>
            <a:r>
              <a:rPr lang="en-US" sz="3600" dirty="0"/>
              <a:t>.</a:t>
            </a:r>
            <a:r>
              <a:rPr lang="vi-VN" sz="3600" dirty="0"/>
              <a:t> </a:t>
            </a:r>
            <a:r>
              <a:rPr lang="vi-VN" sz="3600" u="sng" dirty="0"/>
              <a:t>Công thức </a:t>
            </a:r>
            <a:endParaRPr lang="en-US" sz="3600" u="sng" dirty="0"/>
          </a:p>
        </p:txBody>
      </p:sp>
      <p:grpSp>
        <p:nvGrpSpPr>
          <p:cNvPr id="9" name="Group 3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875704" y="1871606"/>
            <a:ext cx="4098925" cy="600075"/>
            <a:chOff x="4774985" y="4292720"/>
            <a:chExt cx="3854320" cy="925822"/>
          </a:xfrm>
        </p:grpSpPr>
        <p:cxnSp>
          <p:nvCxnSpPr>
            <p:cNvPr id="10" name="Straight Connector 26"/>
            <p:cNvCxnSpPr/>
            <p:nvPr/>
          </p:nvCxnSpPr>
          <p:spPr>
            <a:xfrm flipV="1">
              <a:off x="5500469" y="4496010"/>
              <a:ext cx="459772" cy="489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32"/>
            <p:cNvGrpSpPr>
              <a:grpSpLocks/>
            </p:cNvGrpSpPr>
            <p:nvPr/>
          </p:nvGrpSpPr>
          <p:grpSpPr bwMode="auto">
            <a:xfrm>
              <a:off x="4774985" y="4292720"/>
              <a:ext cx="3854320" cy="925822"/>
              <a:chOff x="4774985" y="4445120"/>
              <a:chExt cx="3854320" cy="925822"/>
            </a:xfrm>
          </p:grpSpPr>
          <p:sp>
            <p:nvSpPr>
              <p:cNvPr id="13" name="Text Box 20" descr="Blue tissue paper"/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774985" y="4471558"/>
                <a:ext cx="2840035" cy="899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</p:txBody>
          </p:sp>
          <p:sp>
            <p:nvSpPr>
              <p:cNvPr id="15" name="TextBox 27"/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5468697" y="4445120"/>
                <a:ext cx="3160608" cy="899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3200" dirty="0">
                    <a:latin typeface="Times New Roman" panose="02020603050405020304" pitchFamily="18" charset="0"/>
                  </a:rPr>
                  <a:t>M</a:t>
                </a:r>
                <a:r>
                  <a:rPr lang="en-US" sz="3200" baseline="-25000" dirty="0">
                    <a:latin typeface="Times New Roman" panose="02020603050405020304" pitchFamily="18" charset="0"/>
                  </a:rPr>
                  <a:t>KK </a:t>
                </a:r>
                <a:r>
                  <a:rPr lang="en-US" sz="3200" dirty="0">
                    <a:latin typeface="Times New Roman" panose="02020603050405020304" pitchFamily="18" charset="0"/>
                  </a:rPr>
                  <a:t> =  29 gam</a:t>
                </a:r>
              </a:p>
            </p:txBody>
          </p:sp>
        </p:grpSp>
      </p:grpSp>
      <p:sp>
        <p:nvSpPr>
          <p:cNvPr id="16" name="Text Box 10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073930" y="3316370"/>
            <a:ext cx="4284912" cy="646331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/>
              <a:t>M</a:t>
            </a:r>
            <a:r>
              <a:rPr lang="en-US" altLang="en-US" sz="3600" baseline="-25000" dirty="0"/>
              <a:t>A</a:t>
            </a:r>
            <a:r>
              <a:rPr lang="en-US" altLang="en-US" sz="3600" dirty="0"/>
              <a:t> = </a:t>
            </a:r>
            <a:r>
              <a:rPr lang="en-US" altLang="en-US" sz="3600" dirty="0" err="1"/>
              <a:t>d</a:t>
            </a:r>
            <a:r>
              <a:rPr lang="en-US" altLang="en-US" sz="3600" baseline="-25000" dirty="0" err="1"/>
              <a:t>A</a:t>
            </a:r>
            <a:r>
              <a:rPr lang="en-US" altLang="en-US" sz="3600" baseline="-25000" dirty="0"/>
              <a:t>/</a:t>
            </a:r>
            <a:r>
              <a:rPr lang="en-US" altLang="en-US" sz="3600" baseline="-25000" dirty="0" err="1"/>
              <a:t>kk</a:t>
            </a:r>
            <a:r>
              <a:rPr lang="en-US" altLang="en-US" sz="3600" dirty="0"/>
              <a:t> </a:t>
            </a:r>
            <a:r>
              <a:rPr lang="en-US" altLang="en-US" sz="3200" dirty="0"/>
              <a:t>X</a:t>
            </a:r>
            <a:r>
              <a:rPr lang="en-US" altLang="en-US" sz="3600" dirty="0"/>
              <a:t> 29 (g) </a:t>
            </a:r>
          </a:p>
        </p:txBody>
      </p:sp>
      <p:sp>
        <p:nvSpPr>
          <p:cNvPr id="17" name="AutoShape 1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3857" y="3508232"/>
            <a:ext cx="534987" cy="336550"/>
          </a:xfrm>
          <a:prstGeom prst="rightArrow">
            <a:avLst>
              <a:gd name="adj1" fmla="val 50000"/>
              <a:gd name="adj2" fmla="val 49955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823526" y="2379677"/>
            <a:ext cx="84582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3200" dirty="0"/>
              <a:t>d</a:t>
            </a:r>
            <a:r>
              <a:rPr lang="vi-VN" sz="3200" baseline="-25000" dirty="0"/>
              <a:t>A/kk:</a:t>
            </a:r>
            <a:r>
              <a:rPr lang="vi-VN" sz="3200" dirty="0"/>
              <a:t> là tỉ khối của khí A đối với không khí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52296" y="1953851"/>
                <a:ext cx="2764090" cy="1152431"/>
              </a:xfrm>
              <a:prstGeom prst="rect">
                <a:avLst/>
              </a:prstGeom>
              <a:solidFill>
                <a:srgbClr val="FF33CC"/>
              </a:solidFill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𝒌𝒌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𝟐𝟗</m:t>
                          </m:r>
                        </m:den>
                      </m:f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296" y="1953851"/>
                <a:ext cx="2764090" cy="11524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18"/>
          <p:cNvSpPr txBox="1">
            <a:spLocks noChangeArrowheads="1"/>
          </p:cNvSpPr>
          <p:nvPr/>
        </p:nvSpPr>
        <p:spPr bwMode="auto">
          <a:xfrm>
            <a:off x="391351" y="4144597"/>
            <a:ext cx="3432175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3600" dirty="0"/>
              <a:t>2</a:t>
            </a:r>
            <a:r>
              <a:rPr lang="en-US" sz="3600" dirty="0"/>
              <a:t>.</a:t>
            </a:r>
            <a:r>
              <a:rPr lang="vi-VN" sz="3600" dirty="0"/>
              <a:t> </a:t>
            </a:r>
            <a:r>
              <a:rPr lang="vi-VN" sz="3600" u="sng" dirty="0"/>
              <a:t>Vận dụng</a:t>
            </a:r>
            <a:endParaRPr lang="en-US" sz="3600" u="sng" dirty="0"/>
          </a:p>
        </p:txBody>
      </p:sp>
      <p:sp>
        <p:nvSpPr>
          <p:cNvPr id="22" name="Titl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0" y="945"/>
            <a:ext cx="12192000" cy="6896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Ỉ KHỐI CỦA CHẤT KHÍ</a:t>
            </a:r>
            <a:endParaRPr lang="en-US" sz="3600" dirty="0">
              <a:latin typeface="Arial" panose="020B0604020202020204" pitchFamily="34" charset="0"/>
            </a:endParaRPr>
          </a:p>
        </p:txBody>
      </p:sp>
      <p:sp>
        <p:nvSpPr>
          <p:cNvPr id="24" name="Title 1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0" y="801018"/>
            <a:ext cx="12689058" cy="605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sz="2800" dirty="0">
                <a:solidFill>
                  <a:srgbClr val="7030A0"/>
                </a:solidFill>
                <a:cs typeface="Arial" panose="020B0604020202020204" pitchFamily="34" charset="0"/>
              </a:rPr>
              <a:t>II. Bằng cách nào có thể biết được khí A nặng hay nhẹ hơn</a:t>
            </a:r>
            <a:r>
              <a:rPr lang="en-US" sz="2800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cs typeface="Arial" panose="020B0604020202020204" pitchFamily="34" charset="0"/>
              </a:rPr>
              <a:t>không</a:t>
            </a:r>
            <a:r>
              <a:rPr lang="vi-VN" sz="2800" dirty="0">
                <a:solidFill>
                  <a:srgbClr val="7030A0"/>
                </a:solidFill>
                <a:cs typeface="Arial" panose="020B0604020202020204" pitchFamily="34" charset="0"/>
              </a:rPr>
              <a:t> khí ?</a:t>
            </a:r>
          </a:p>
        </p:txBody>
      </p:sp>
    </p:spTree>
    <p:extLst>
      <p:ext uri="{BB962C8B-B14F-4D97-AF65-F5344CB8AC3E}">
        <p14:creationId xmlns:p14="http://schemas.microsoft.com/office/powerpoint/2010/main" val="382984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/>
      <p:bldP spid="20" grpId="0" animBg="1"/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7.PNG&quot;/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NIQUE_FOLDER" val="C:\Users\Administrator.0I7LN2291KH6JQP\Desktop\ti khoi cua chat khi\TI KHOI CHAT KHI_pptx\Assets\Collaboration77298\"/>
  <p:tag name="MMPROD_INTERACTION_RESOURCE_COUNT" val="0"/>
  <p:tag name="MMPROD_SWF_SOURCE" val="C:\Program Files\Adobe\Adobe Presenter 10.0 x64\gallery\interactions\Collaboration\Collaboration.swf"/>
  <p:tag name="MMPROD_NO_PUBLISH" val="TRUE"/>
  <p:tag name="MMPROD_IS_WIDGET" val="TRUE"/>
  <p:tag name="MMPROD_WIDGET_LIFETIME" val="RESTOFTHEPRESENTATION"/>
  <p:tag name="MMPROD_WIDGET_ISVISIBLE" val="FALSE"/>
  <p:tag name="MMPROD_WIDGET_ISCOLLABORATION" val="TRUE"/>
  <p:tag name="MMPROD_WIDGET_DATAXML" val="&lt;object&gt;&lt;property id=&quot;serverurl&quot;&gt;&lt;string&gt;http://als.adobe.com/Pn10/ALSServer/Services/DataGathererService.cfc?method=GatherData&lt;/string&gt;&lt;/property&gt;&lt;property id=&quot;moduleVersion&quot;&gt;&lt;null/&gt;&lt;/property&gt;&lt;property id=&quot;moduleID&quot;&gt;&lt;string&gt;ModuleID&lt;/string&gt;&lt;/property&gt;&lt;property id=&quot;collaborationEnabled&quot;&gt;&lt;false/&gt;&lt;/property&gt;&lt;property id=&quot;moduleDesc&quot;&gt;&lt;null/&gt;&lt;/property&gt;&lt;property id=&quot;sendData&quot;&gt;&lt;true/&gt;&lt;/property&gt;&lt;property id=&quot;collabScore&quot;&gt;&lt;number&gt;0&lt;/number&gt;&lt;/property&gt;&lt;property id=&quot;m_AnalyticsEnabled&quot;&gt;&lt;true/&gt;&lt;/property&gt;&lt;property id=&quot;registrationDone&quot;&gt;&lt;false/&gt;&lt;/property&gt;&lt;property id=&quot;module_name&quot;&gt;&lt;string&gt;TI KHOI CHAT KHI&lt;/string&gt;&lt;/property&gt;&lt;property id=&quot;adobeID&quot;&gt;&lt;string&gt;&lt;/string&gt;&lt;/property&gt;&lt;/object&gt; khí?   (1)  "/>
  <p:tag name="MMPROD_WIDGET_ENABLECOLLABORATION" val="FALSE"/>
  <p:tag name="MMPROD_WIDGET_ENABLEANALYTICS" val="FALSE"/>
  <p:tag name="MMPROD_WIDGET_INCLUDEINQUIZ" val="FALSE"/>
  <p:tag name="MMPROD_WIDGET_PASSSCOREASPERCENT" val="TRUE"/>
  <p:tag name="MMPROD_WIDGET_COLLABORATIONPASSSCORE" val="0"/>
  <p:tag name="MMPROD_SWF_FILE" val="0;D:\baigiang\HOA  8\ki 1\TI KHOI CHAT KHI_pptx\Assets\Collaboration77298\Collaboration.swf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8A0A78C-5CE8-4C79-A16C-5CC2FAF4B50D}&quot;/&gt;&lt;isInvalidForFieldText val=&quot;0&quot;/&gt;&lt;Image&gt;&lt;filename val=&quot;C:\Users\ADMINI~1.0I7\AppData\Local\Temp\~Ca7D3F\data\asimages\{18A0A78C-5CE8-4C79-A16C-5CC2FAF4B50D}_14.png&quot;/&gt;&lt;left val=&quot;111&quot;/&gt;&lt;top val=&quot;297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7F27B78-ECE0-443F-964E-697327275F08}&quot;/&gt;&lt;isInvalidForFieldText val=&quot;0&quot;/&gt;&lt;Image&gt;&lt;filename val=&quot;C:\Users\ADMINI~1.0I7\AppData\Local\Temp\~Ca7D3F\data\asimages\{67F27B78-ECE0-443F-964E-697327275F08}_14.png&quot;/&gt;&lt;left val=&quot;135&quot;/&gt;&lt;top val=&quot;297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E7DC175D-DF3B-4084-AE44-A30DC4646436}&quot;/&gt;&lt;isInvalidForFieldText val=&quot;0&quot;/&gt;&lt;Image&gt;&lt;filename val=&quot;C:\Users\ADMINI~1.0I7\AppData\Local\Temp\~Ca7D3F\data\asimages\{E7DC175D-DF3B-4084-AE44-A30DC4646436}_14.png&quot;/&gt;&lt;left val=&quot;152&quot;/&gt;&lt;top val=&quot;290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BC1D591-D2D5-486B-B0BD-58C7195EBD3E}&quot;/&gt;&lt;isInvalidForFieldText val=&quot;0&quot;/&gt;&lt;Image&gt;&lt;filename val=&quot;C:\Users\ADMINI~1.0I7\AppData\Local\Temp\~Ca7D3F\data\asimages\{5BC1D591-D2D5-486B-B0BD-58C7195EBD3E}_14.png&quot;/&gt;&lt;left val=&quot;125&quot;/&gt;&lt;top val=&quot;296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AD23086-CC74-495A-B0DE-127D8728F1E1}&quot;/&gt;&lt;isInvalidForFieldText val=&quot;0&quot;/&gt;&lt;Image&gt;&lt;filename val=&quot;C:\Users\ADMINI~1.0I7\AppData\Local\Temp\~Ca7D3F\data\asimages\{0AD23086-CC74-495A-B0DE-127D8728F1E1}_14.png&quot;/&gt;&lt;left val=&quot;117&quot;/&gt;&lt;top val=&quot;291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EAAE094-FEB3-4907-8A89-16133D609268}&quot;/&gt;&lt;isInvalidForFieldText val=&quot;0&quot;/&gt;&lt;Image&gt;&lt;filename val=&quot;C:\Users\ADMINI~1.0I7\AppData\Local\Temp\~Ca7D3F\data\asimages\{7EAAE094-FEB3-4907-8A89-16133D609268}_14.png&quot;/&gt;&lt;left val=&quot;87&quot;/&gt;&lt;top val=&quot;297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C8179CE5-C8BE-4640-A649-CB78B4F09376}&quot;/&gt;&lt;isInvalidForFieldText val=&quot;0&quot;/&gt;&lt;Image&gt;&lt;filename val=&quot;C:\Users\ADMINI~1.0I7\AppData\Local\Temp\~Ca7D3F\data\asimages\{C8179CE5-C8BE-4640-A649-CB78B4F09376}_14.png&quot;/&gt;&lt;left val=&quot;303&quot;/&gt;&lt;top val=&quot;135&quot;/&gt;&lt;width val=&quot;39&quot;/&gt;&lt;height val=&quot;57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A157909-CD6A-4EED-AE01-018CC7588244}&quot;/&gt;&lt;isInvalidForFieldText val=&quot;0&quot;/&gt;&lt;Image&gt;&lt;filename val=&quot;C:\Users\ADMINI~1.0I7\AppData\Local\Temp\~Ca7D3F\data\asimages\{AA157909-CD6A-4EED-AE01-018CC7588244}_14.png&quot;/&gt;&lt;left val=&quot;455&quot;/&gt;&lt;top val=&quot;437&quot;/&gt;&lt;width val=&quot;40&quot;/&gt;&lt;height val=&quot;41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NIQUE_FOLDER" val="C:\Users\Administrator.0I7LN2291KH6JQP\Desktop\ti khoi cua chat khi\TI KHOI CHAT KHI_pptx\Assets\Collaboration20333\"/>
  <p:tag name="MMPROD_INTERACTION_RESOURCE_COUNT" val="0"/>
  <p:tag name="MMPROD_SWF_SOURCE" val="C:\Program Files\Adobe\Adobe Presenter 10.0 x64\gallery\interactions\Collaboration\Collaboration.swf"/>
  <p:tag name="MMPROD_NO_PUBLISH" val="TRUE"/>
  <p:tag name="MMPROD_IS_WIDGET" val="TRUE"/>
  <p:tag name="MMPROD_WIDGET_LIFETIME" val="RESTOFTHEPRESENTATION"/>
  <p:tag name="MMPROD_WIDGET_ISVISIBLE" val="FALSE"/>
  <p:tag name="MMPROD_WIDGET_ISCOLLABORATION" val="TRUE"/>
  <p:tag name="MMPROD_WIDGET_DATAXML" val="&lt;object&gt;&lt;property id=&quot;serverurl&quot;&gt;&lt;string&gt;http://als.adobe.com/Pn10/ALSServer/Services/DataGathererService.cfc?method=GatherData&lt;/string&gt;&lt;/property&gt;&lt;property id=&quot;moduleVersion&quot;&gt;&lt;null/&gt;&lt;/property&gt;&lt;property id=&quot;moduleID&quot;&gt;&lt;string&gt;ModuleID&lt;/string&gt;&lt;/property&gt;&lt;property id=&quot;collaborationEnabled&quot;&gt;&lt;false/&gt;&lt;/property&gt;&lt;property id=&quot;moduleDesc&quot;&gt;&lt;null/&gt;&lt;/property&gt;&lt;property id=&quot;sendData&quot;&gt;&lt;true/&gt;&lt;/property&gt;&lt;property id=&quot;collabScore&quot;&gt;&lt;number&gt;0&lt;/number&gt;&lt;/property&gt;&lt;property id=&quot;m_AnalyticsEnabled&quot;&gt;&lt;true/&gt;&lt;/property&gt;&lt;property id=&quot;registrationDone&quot;&gt;&lt;false/&gt;&lt;/property&gt;&lt;property id=&quot;module_name&quot;&gt;&lt;string&gt;TI KHOI CHAT KHI&lt;/string&gt;&lt;/property&gt;&lt;property id=&quot;adobeID&quot;&gt;&lt;string&gt;&lt;/string&gt;&lt;/property&gt;&lt;/object&gt; khí?   (1)  "/>
  <p:tag name="MMPROD_WIDGET_ENABLECOLLABORATION" val="FALSE"/>
  <p:tag name="MMPROD_WIDGET_ENABLEANALYTICS" val="FALSE"/>
  <p:tag name="MMPROD_WIDGET_INCLUDEINQUIZ" val="FALSE"/>
  <p:tag name="MMPROD_WIDGET_PASSSCOREASPERCENT" val="TRUE"/>
  <p:tag name="MMPROD_WIDGET_COLLABORATIONPASSSCORE" val="0"/>
  <p:tag name="MMPROD_SWF_FILE" val="0;D:\baigiang\HOA  8\ki 1\TI KHOI CHAT KHI_pptx\Assets\Collaboration20333\Collaboration.swf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6048D8E7-D247-4192-AEC4-0F111512DA4C}_16.png&quot;/&gt;&lt;left val=&quot;17&quot;/&gt;&lt;top val=&quot;7&quot;/&gt;&lt;width val=&quot;921&quot;/&gt;&lt;height val=&quot;97&quot;/&gt;&lt;hasText val=&quot;1&quot;/&gt;&lt;/Image&gt;&lt;/ThreeDShapeInfo&gt;"/>
  <p:tag name="PRESENTER_SHAPETEXTINFO" val="&lt;ShapeTextInfo&gt;&lt;TableIndex row=&quot;-1&quot; col=&quot;-1&quot;&gt;&lt;linesCount val=&quot;2&quot;/&gt;&lt;lineCharCount val=&quot;74&quot;/&gt;&lt;lineCharCount val=&quot;30&quot;/&gt;&lt;/TableIndex&gt;&lt;/ShapeTextInfo&gt;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26768B55-7BB8-482C-9E7D-16AC6A987FD8}_16.png&quot;/&gt;&lt;left val=&quot;437&quot;/&gt;&lt;top val=&quot;109&quot;/&gt;&lt;width val=&quot;117&quot;/&gt;&lt;height val=&quot;69&quot;/&gt;&lt;hasText val=&quot;1&quot;/&gt;&lt;/Image&gt;&lt;/ThreeDShapeInfo&gt;"/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316F6758-1E9E-4E96-A597-AF7F21AC1F00}_9.png&quot;/&gt;&lt;left val=&quot;209&quot;/&gt;&lt;top val=&quot;326&quot;/&gt;&lt;width val=&quot;130&quot;/&gt;&lt;height val=&quot;60&quot;/&gt;&lt;hasText val=&quot;1&quot;/&gt;&lt;/Image&gt;&lt;/ThreeDShapeInfo&gt;"/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045091D5-7F7B-4D76-A180-CFB888C921FA}_13.png&quot;/&gt;&lt;left val=&quot;187&quot;/&gt;&lt;top val=&quot;464&quot;/&gt;&lt;width val=&quot;218&quot;/&gt;&lt;height val=&quot;60&quot;/&gt;&lt;hasText val=&quot;1&quot;/&gt;&lt;/Image&gt;&lt;/ThreeDShapeInfo&gt;"/>
  <p:tag name="PRESENTER_SHAPETEXTINFO" val="&lt;ShapeTextInfo&gt;&lt;TableIndex row=&quot;-1&quot; col=&quot;-1&quot;&gt;&lt;linesCount val=&quot;1&quot;/&gt;&lt;lineCharCount val=&quot;15&quot;/&gt;&lt;/TableIndex&gt;&lt;/ShapeTextInfo&gt;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17.PNG&quot;/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5&quot;/&gt;&lt;/TableIndex&gt;&lt;/ShapeTextInfo&gt;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NIQUE_FOLDER" val="C:\Users\Administrator.0I7LN2291KH6JQP\Desktop\ti khoi cua chat khi\TI KHOI CHAT KHI_pptx\Assets\Collaboration89471\"/>
  <p:tag name="MMPROD_INTERACTION_RESOURCE_COUNT" val="0"/>
  <p:tag name="MMPROD_SWF_SOURCE" val="C:\Program Files\Adobe\Adobe Presenter 10.0 x64\gallery\interactions\Collaboration\Collaboration.swf"/>
  <p:tag name="MMPROD_NO_PUBLISH" val="TRUE"/>
  <p:tag name="MMPROD_IS_WIDGET" val="TRUE"/>
  <p:tag name="MMPROD_WIDGET_LIFETIME" val="RESTOFTHEPRESENTATION"/>
  <p:tag name="MMPROD_WIDGET_ISVISIBLE" val="FALSE"/>
  <p:tag name="MMPROD_WIDGET_ISCOLLABORATION" val="TRUE"/>
  <p:tag name="MMPROD_WIDGET_DATAXML" val="&lt;object&gt;&lt;property id=&quot;serverurl&quot;&gt;&lt;string&gt;http://als.adobe.com/Pn10/ALSServer/Services/DataGathererService.cfc?method=GatherData&lt;/string&gt;&lt;/property&gt;&lt;property id=&quot;moduleVersion&quot;&gt;&lt;null/&gt;&lt;/property&gt;&lt;property id=&quot;moduleID&quot;&gt;&lt;string&gt;ModuleID&lt;/string&gt;&lt;/property&gt;&lt;property id=&quot;collaborationEnabled&quot;&gt;&lt;false/&gt;&lt;/property&gt;&lt;property id=&quot;moduleDesc&quot;&gt;&lt;null/&gt;&lt;/property&gt;&lt;property id=&quot;sendData&quot;&gt;&lt;true/&gt;&lt;/property&gt;&lt;property id=&quot;collabScore&quot;&gt;&lt;number&gt;0&lt;/number&gt;&lt;/property&gt;&lt;property id=&quot;m_AnalyticsEnabled&quot;&gt;&lt;true/&gt;&lt;/property&gt;&lt;property id=&quot;registrationDone&quot;&gt;&lt;false/&gt;&lt;/property&gt;&lt;property id=&quot;module_name&quot;&gt;&lt;string&gt;TI KHOI CHAT KHI&lt;/string&gt;&lt;/property&gt;&lt;property id=&quot;adobeID&quot;&gt;&lt;string&gt;&lt;/string&gt;&lt;/property&gt;&lt;/object&gt; khí?   (1)  "/>
  <p:tag name="MMPROD_WIDGET_ENABLECOLLABORATION" val="FALSE"/>
  <p:tag name="MMPROD_WIDGET_ENABLEANALYTICS" val="FALSE"/>
  <p:tag name="MMPROD_WIDGET_INCLUDEINQUIZ" val="FALSE"/>
  <p:tag name="MMPROD_WIDGET_PASSSCOREASPERCENT" val="TRUE"/>
  <p:tag name="MMPROD_WIDGET_COLLABORATIONPASSSCORE" val="0"/>
  <p:tag name="MMPROD_SWF_FILE" val="0;D:\baigiang\HOA  8\ki 1\TI KHOI CHAT KHI_pptx\Assets\Collaboration89471\Collaboration.swf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17.PNG&quot;/&gt;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1AB27953-D440-4789-BE9F-A63773E3166A}_17.png&quot;/&gt;&lt;left val=&quot;31&quot;/&gt;&lt;top val=&quot;320&quot;/&gt;&lt;width val=&quot;916&quot;/&gt;&lt;height val=&quot;183&quot;/&gt;&lt;hasText val=&quot;1&quot;/&gt;&lt;/Image&gt;&lt;/ThreeDShapeInfo&gt;"/>
  <p:tag name="PRESENTER_SHAPETEXTINFO" val="&lt;ShapeTextInfo&gt;&lt;TableIndex row=&quot;-1&quot; col=&quot;-1&quot;&gt;&lt;linesCount val=&quot;4&quot;/&gt;&lt;lineCharCount val=&quot;84&quot;/&gt;&lt;lineCharCount val=&quot;32&quot;/&gt;&lt;lineCharCount val=&quot;66&quot;/&gt;&lt;lineCharCount val=&quot;64&quot;/&gt;&lt;/TableIndex&gt;&lt;/ShapeTextInfo&gt;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NIQUE_FOLDER" val="C:\Users\Administrator.0I7LN2291KH6JQP\Desktop\ti khoi cua chat khi\TI KHOI CHAT KHI_pptx\Assets\Collaboration89471\"/>
  <p:tag name="MMPROD_INTERACTION_RESOURCE_COUNT" val="0"/>
  <p:tag name="MMPROD_SWF_SOURCE" val="C:\Program Files\Adobe\Adobe Presenter 10.0 x64\gallery\interactions\Collaboration\Collaboration.swf"/>
  <p:tag name="MMPROD_NO_PUBLISH" val="TRUE"/>
  <p:tag name="MMPROD_IS_WIDGET" val="TRUE"/>
  <p:tag name="MMPROD_WIDGET_LIFETIME" val="RESTOFTHEPRESENTATION"/>
  <p:tag name="MMPROD_WIDGET_ISVISIBLE" val="FALSE"/>
  <p:tag name="MMPROD_WIDGET_ISCOLLABORATION" val="TRUE"/>
  <p:tag name="MMPROD_WIDGET_DATAXML" val="&lt;object&gt;&lt;property id=&quot;serverurl&quot;&gt;&lt;string&gt;http://als.adobe.com/Pn10/ALSServer/Services/DataGathererService.cfc?method=GatherData&lt;/string&gt;&lt;/property&gt;&lt;property id=&quot;moduleVersion&quot;&gt;&lt;null/&gt;&lt;/property&gt;&lt;property id=&quot;moduleID&quot;&gt;&lt;string&gt;ModuleID&lt;/string&gt;&lt;/property&gt;&lt;property id=&quot;collaborationEnabled&quot;&gt;&lt;false/&gt;&lt;/property&gt;&lt;property id=&quot;moduleDesc&quot;&gt;&lt;null/&gt;&lt;/property&gt;&lt;property id=&quot;sendData&quot;&gt;&lt;true/&gt;&lt;/property&gt;&lt;property id=&quot;collabScore&quot;&gt;&lt;number&gt;0&lt;/number&gt;&lt;/property&gt;&lt;property id=&quot;m_AnalyticsEnabled&quot;&gt;&lt;true/&gt;&lt;/property&gt;&lt;property id=&quot;registrationDone&quot;&gt;&lt;false/&gt;&lt;/property&gt;&lt;property id=&quot;module_name&quot;&gt;&lt;string&gt;TI KHOI CHAT KHI&lt;/string&gt;&lt;/property&gt;&lt;property id=&quot;adobeID&quot;&gt;&lt;string&gt;&lt;/string&gt;&lt;/property&gt;&lt;/object&gt; khí?   (1)  "/>
  <p:tag name="MMPROD_WIDGET_ENABLECOLLABORATION" val="FALSE"/>
  <p:tag name="MMPROD_WIDGET_ENABLEANALYTICS" val="FALSE"/>
  <p:tag name="MMPROD_WIDGET_INCLUDEINQUIZ" val="FALSE"/>
  <p:tag name="MMPROD_WIDGET_PASSSCOREASPERCENT" val="TRUE"/>
  <p:tag name="MMPROD_WIDGET_COLLABORATIONPASSSCORE" val="0"/>
  <p:tag name="MMPROD_SWF_FILE" val="0;D:\baigiang\HOA  8\ki 1\TI KHOI CHAT KHI_pptx\Assets\Collaboration89471\Collaboration.swf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17.PNG&quot;/&gt;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NIQUE_FOLDER" val="C:\Users\Administrator.0I7LN2291KH6JQP\Desktop\ti khoi cua chat khi\TI KHOI CHAT KHI_pptx\Assets\Collaboration89471\"/>
  <p:tag name="MMPROD_INTERACTION_RESOURCE_COUNT" val="0"/>
  <p:tag name="MMPROD_SWF_SOURCE" val="C:\Program Files\Adobe\Adobe Presenter 10.0 x64\gallery\interactions\Collaboration\Collaboration.swf"/>
  <p:tag name="MMPROD_NO_PUBLISH" val="TRUE"/>
  <p:tag name="MMPROD_IS_WIDGET" val="TRUE"/>
  <p:tag name="MMPROD_WIDGET_LIFETIME" val="RESTOFTHEPRESENTATION"/>
  <p:tag name="MMPROD_WIDGET_ISVISIBLE" val="FALSE"/>
  <p:tag name="MMPROD_WIDGET_ISCOLLABORATION" val="TRUE"/>
  <p:tag name="MMPROD_WIDGET_DATAXML" val="&lt;object&gt;&lt;property id=&quot;serverurl&quot;&gt;&lt;string&gt;http://als.adobe.com/Pn10/ALSServer/Services/DataGathererService.cfc?method=GatherData&lt;/string&gt;&lt;/property&gt;&lt;property id=&quot;moduleVersion&quot;&gt;&lt;null/&gt;&lt;/property&gt;&lt;property id=&quot;moduleID&quot;&gt;&lt;string&gt;ModuleID&lt;/string&gt;&lt;/property&gt;&lt;property id=&quot;collaborationEnabled&quot;&gt;&lt;false/&gt;&lt;/property&gt;&lt;property id=&quot;moduleDesc&quot;&gt;&lt;null/&gt;&lt;/property&gt;&lt;property id=&quot;sendData&quot;&gt;&lt;true/&gt;&lt;/property&gt;&lt;property id=&quot;collabScore&quot;&gt;&lt;number&gt;0&lt;/number&gt;&lt;/property&gt;&lt;property id=&quot;m_AnalyticsEnabled&quot;&gt;&lt;true/&gt;&lt;/property&gt;&lt;property id=&quot;registrationDone&quot;&gt;&lt;false/&gt;&lt;/property&gt;&lt;property id=&quot;module_name&quot;&gt;&lt;string&gt;TI KHOI CHAT KHI&lt;/string&gt;&lt;/property&gt;&lt;property id=&quot;adobeID&quot;&gt;&lt;string&gt;&lt;/string&gt;&lt;/property&gt;&lt;/object&gt; khí?   (1)  "/>
  <p:tag name="MMPROD_WIDGET_ENABLECOLLABORATION" val="FALSE"/>
  <p:tag name="MMPROD_WIDGET_ENABLEANALYTICS" val="FALSE"/>
  <p:tag name="MMPROD_WIDGET_INCLUDEINQUIZ" val="FALSE"/>
  <p:tag name="MMPROD_WIDGET_PASSSCOREASPERCENT" val="TRUE"/>
  <p:tag name="MMPROD_WIDGET_COLLABORATIONPASSSCORE" val="0"/>
  <p:tag name="MMPROD_SWF_FILE" val="0;D:\baigiang\HOA  8\ki 1\TI KHOI CHAT KHI_pptx\Assets\Collaboration89471\Collaboration.swf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5&quot;/&gt;&lt;/TableIndex&gt;&lt;/ShapeTextInfo&gt;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8C6BCB35-25BE-4E95-BB9A-A331E778755E}_17.png&quot;/&gt;&lt;left val=&quot;27&quot;/&gt;&lt;top val=&quot;7&quot;/&gt;&lt;width val=&quot;904&quot;/&gt;&lt;height val=&quot;62&quot;/&gt;&lt;hasText val=&quot;1&quot;/&gt;&lt;/Image&gt;&lt;/ThreeDShapeInfo&gt;"/>
  <p:tag name="PRESENTER_SHAPETEXTINFO" val="&lt;ShapeTextInfo&gt;&lt;TableIndex row=&quot;-1&quot; col=&quot;-1&quot;&gt;&lt;linesCount val=&quot;1&quot;/&gt;&lt;lineCharCount val=&quot;34&quot;/&gt;&lt;/TableIndex&gt;&lt;/ShapeTextInfo&gt;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6DE70CC4-EAE0-4923-80DA-701DEC33A6E8}_7.png&quot;/&gt;&lt;left val=&quot;46&quot;/&gt;&lt;top val=&quot;73&quot;/&gt;&lt;width val=&quot;781&quot;/&gt;&lt;height val=&quot;64&quot;/&gt;&lt;hasText val=&quot;1&quot;/&gt;&lt;/Image&gt;&lt;/ThreeDShapeInfo&gt;"/>
  <p:tag name="PRESENTER_SHAPETEXTINFO" val="&lt;ShapeTextInfo&gt;&lt;TableIndex row=&quot;-1&quot; col=&quot;-1&quot;&gt;&lt;linesCount val=&quot;1&quot;/&gt;&lt;lineCharCount val=&quot;64&quot;/&gt;&lt;/TableIndex&gt;&lt;/ShapeTextInfo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7.PNG&quot;/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6DE70CC4-EAE0-4923-80DA-701DEC33A6E8}_7.png&quot;/&gt;&lt;left val=&quot;46&quot;/&gt;&lt;top val=&quot;73&quot;/&gt;&lt;width val=&quot;781&quot;/&gt;&lt;height val=&quot;64&quot;/&gt;&lt;hasText val=&quot;1&quot;/&gt;&lt;/Image&gt;&lt;/ThreeDShapeInfo&gt;"/>
  <p:tag name="PRESENTER_SHAPETEXTINFO" val="&lt;ShapeTextInfo&gt;&lt;TableIndex row=&quot;-1&quot; col=&quot;-1&quot;&gt;&lt;linesCount val=&quot;1&quot;/&gt;&lt;lineCharCount val=&quot;64&quot;/&gt;&lt;/TableIndex&gt;&lt;/ShapeTextInfo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NIQUE_FOLDER" val="C:\Users\Administrator.0I7LN2291KH6JQP\Desktop\ti khoi cua chat khi\TI KHOI CHAT KHI_pptx\Assets\Collaboration77298\"/>
  <p:tag name="MMPROD_INTERACTION_RESOURCE_COUNT" val="0"/>
  <p:tag name="MMPROD_SWF_SOURCE" val="C:\Program Files\Adobe\Adobe Presenter 10.0 x64\gallery\interactions\Collaboration\Collaboration.swf"/>
  <p:tag name="MMPROD_NO_PUBLISH" val="TRUE"/>
  <p:tag name="MMPROD_IS_WIDGET" val="TRUE"/>
  <p:tag name="MMPROD_WIDGET_LIFETIME" val="RESTOFTHEPRESENTATION"/>
  <p:tag name="MMPROD_WIDGET_ISVISIBLE" val="FALSE"/>
  <p:tag name="MMPROD_WIDGET_ISCOLLABORATION" val="TRUE"/>
  <p:tag name="MMPROD_WIDGET_DATAXML" val="&lt;object&gt;&lt;property id=&quot;serverurl&quot;&gt;&lt;string&gt;http://als.adobe.com/Pn10/ALSServer/Services/DataGathererService.cfc?method=GatherData&lt;/string&gt;&lt;/property&gt;&lt;property id=&quot;moduleVersion&quot;&gt;&lt;null/&gt;&lt;/property&gt;&lt;property id=&quot;moduleID&quot;&gt;&lt;string&gt;ModuleID&lt;/string&gt;&lt;/property&gt;&lt;property id=&quot;collaborationEnabled&quot;&gt;&lt;false/&gt;&lt;/property&gt;&lt;property id=&quot;moduleDesc&quot;&gt;&lt;null/&gt;&lt;/property&gt;&lt;property id=&quot;sendData&quot;&gt;&lt;true/&gt;&lt;/property&gt;&lt;property id=&quot;collabScore&quot;&gt;&lt;number&gt;0&lt;/number&gt;&lt;/property&gt;&lt;property id=&quot;m_AnalyticsEnabled&quot;&gt;&lt;true/&gt;&lt;/property&gt;&lt;property id=&quot;registrationDone&quot;&gt;&lt;false/&gt;&lt;/property&gt;&lt;property id=&quot;module_name&quot;&gt;&lt;string&gt;TI KHOI CHAT KHI&lt;/string&gt;&lt;/property&gt;&lt;property id=&quot;adobeID&quot;&gt;&lt;string&gt;&lt;/string&gt;&lt;/property&gt;&lt;/object&gt; khí?   (1)  "/>
  <p:tag name="MMPROD_WIDGET_ENABLECOLLABORATION" val="FALSE"/>
  <p:tag name="MMPROD_WIDGET_ENABLEANALYTICS" val="FALSE"/>
  <p:tag name="MMPROD_WIDGET_INCLUDEINQUIZ" val="FALSE"/>
  <p:tag name="MMPROD_WIDGET_PASSSCOREASPERCENT" val="TRUE"/>
  <p:tag name="MMPROD_WIDGET_COLLABORATIONPASSSCORE" val="0"/>
  <p:tag name="MMPROD_SWF_FILE" val="0;D:\baigiang\HOA  8\ki 1\TI KHOI CHAT KHI_pptx\Assets\Collaboration77298\Collaboration.swf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NIQUE_FOLDER" val="C:\Users\Administrator.0I7LN2291KH6JQP\Desktop\ti khoi cua chat khi\TI KHOI CHAT KHI_pptx\Assets\Collaboration77298\"/>
  <p:tag name="MMPROD_INTERACTION_RESOURCE_COUNT" val="0"/>
  <p:tag name="MMPROD_SWF_SOURCE" val="C:\Program Files\Adobe\Adobe Presenter 10.0 x64\gallery\interactions\Collaboration\Collaboration.swf"/>
  <p:tag name="MMPROD_NO_PUBLISH" val="TRUE"/>
  <p:tag name="MMPROD_IS_WIDGET" val="TRUE"/>
  <p:tag name="MMPROD_WIDGET_LIFETIME" val="RESTOFTHEPRESENTATION"/>
  <p:tag name="MMPROD_WIDGET_ISVISIBLE" val="FALSE"/>
  <p:tag name="MMPROD_WIDGET_ISCOLLABORATION" val="TRUE"/>
  <p:tag name="MMPROD_WIDGET_DATAXML" val="&lt;object&gt;&lt;property id=&quot;serverurl&quot;&gt;&lt;string&gt;http://als.adobe.com/Pn10/ALSServer/Services/DataGathererService.cfc?method=GatherData&lt;/string&gt;&lt;/property&gt;&lt;property id=&quot;moduleVersion&quot;&gt;&lt;null/&gt;&lt;/property&gt;&lt;property id=&quot;moduleID&quot;&gt;&lt;string&gt;ModuleID&lt;/string&gt;&lt;/property&gt;&lt;property id=&quot;collaborationEnabled&quot;&gt;&lt;false/&gt;&lt;/property&gt;&lt;property id=&quot;moduleDesc&quot;&gt;&lt;null/&gt;&lt;/property&gt;&lt;property id=&quot;sendData&quot;&gt;&lt;true/&gt;&lt;/property&gt;&lt;property id=&quot;collabScore&quot;&gt;&lt;number&gt;0&lt;/number&gt;&lt;/property&gt;&lt;property id=&quot;m_AnalyticsEnabled&quot;&gt;&lt;true/&gt;&lt;/property&gt;&lt;property id=&quot;registrationDone&quot;&gt;&lt;false/&gt;&lt;/property&gt;&lt;property id=&quot;module_name&quot;&gt;&lt;string&gt;TI KHOI CHAT KHI&lt;/string&gt;&lt;/property&gt;&lt;property id=&quot;adobeID&quot;&gt;&lt;string&gt;&lt;/string&gt;&lt;/property&gt;&lt;/object&gt; khí?   (1)  "/>
  <p:tag name="MMPROD_WIDGET_ENABLECOLLABORATION" val="FALSE"/>
  <p:tag name="MMPROD_WIDGET_ENABLEANALYTICS" val="FALSE"/>
  <p:tag name="MMPROD_WIDGET_INCLUDEINQUIZ" val="FALSE"/>
  <p:tag name="MMPROD_WIDGET_PASSSCOREASPERCENT" val="TRUE"/>
  <p:tag name="MMPROD_WIDGET_COLLABORATIONPASSSCORE" val="0"/>
  <p:tag name="MMPROD_SWF_FILE" val="0;D:\baigiang\HOA  8\ki 1\TI KHOI CHAT KHI_pptx\Assets\Collaboration77298\Collaboration.swf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1F59A57F-60F0-4CFC-99E8-359171293A64}_9.png&quot;/&gt;&lt;left val=&quot;22&quot;/&gt;&lt;top val=&quot;62&quot;/&gt;&lt;width val=&quot;824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64&quot;/&gt;&lt;/TableIndex&gt;&lt;/ShapeTextInfo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316F6758-1E9E-4E96-A597-AF7F21AC1F00}_9.png&quot;/&gt;&lt;left val=&quot;209&quot;/&gt;&lt;top val=&quot;326&quot;/&gt;&lt;width val=&quot;130&quot;/&gt;&lt;height val=&quot;60&quot;/&gt;&lt;hasText val=&quot;1&quot;/&gt;&lt;/Image&gt;&lt;/ThreeDShapeInfo&gt;"/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05ED08C3-714E-41DB-8B9A-0028490694CC}_11.png&quot;/&gt;&lt;left val=&quot;24&quot;/&gt;&lt;top val=&quot;7&quot;/&gt;&lt;width val=&quot;904&quot;/&gt;&lt;height val=&quot;60&quot;/&gt;&lt;hasText val=&quot;1&quot;/&gt;&lt;/Image&gt;&lt;/ThreeDShapeInfo&gt;"/>
  <p:tag name="PRESENTER_SHAPETEXTINFO" val="&lt;ShapeTextInfo&gt;&lt;TableIndex row=&quot;-1&quot; col=&quot;-1&quot;&gt;&lt;linesCount val=&quot;1&quot;/&gt;&lt;lineCharCount val=&quot;71&quot;/&gt;&lt;/TableIndex&gt;&lt;/ShapeTextInfo&gt;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0E5055F1-1400-4DBD-851F-182FC573025D}_11.png&quot;/&gt;&lt;left val=&quot;372&quot;/&gt;&lt;top val=&quot;95&quot;/&gt;&lt;width val=&quot;125&quot;/&gt;&lt;height val=&quot;85&quot;/&gt;&lt;hasText val=&quot;1&quot;/&gt;&lt;/Image&gt;&lt;/ThreeDShapeInfo&gt;"/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7.PNG&quot;/&gt;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1D9303B4-3A15-46E5-8511-4D681E310C6F}_12.png&quot;/&gt;&lt;left val=&quot;12&quot;/&gt;&lt;top val=&quot;103&quot;/&gt;&lt;width val=&quot;846&quot;/&gt;&lt;height val=&quot;64&quot;/&gt;&lt;hasText val=&quot;1&quot;/&gt;&lt;/Image&gt;&lt;/ThreeDShapeInfo&gt;"/>
  <p:tag name="PRESENTER_SHAPETEXTINFO" val="&lt;ShapeTextInfo&gt;&lt;TableIndex row=&quot;-1&quot; col=&quot;-1&quot;&gt;&lt;linesCount val=&quot;1&quot;/&gt;&lt;lineCharCount val=&quot;68&quot;/&gt;&lt;/TableIndex&gt;&lt;/ShapeTextInfo&gt;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1D9303B4-3A15-46E5-8511-4D681E310C6F}_12.png&quot;/&gt;&lt;left val=&quot;12&quot;/&gt;&lt;top val=&quot;103&quot;/&gt;&lt;width val=&quot;846&quot;/&gt;&lt;height val=&quot;64&quot;/&gt;&lt;hasText val=&quot;1&quot;/&gt;&lt;/Image&gt;&lt;/ThreeDShapeInfo&gt;"/>
  <p:tag name="PRESENTER_SHAPETEXTINFO" val="&lt;ShapeTextInfo&gt;&lt;TableIndex row=&quot;-1&quot; col=&quot;-1&quot;&gt;&lt;linesCount val=&quot;1&quot;/&gt;&lt;lineCharCount val=&quot;68&quot;/&gt;&lt;/TableIndex&gt;&lt;/ShapeTextInfo&gt;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4F911443-E115-4120-B554-11FA532A0C77}_13.png&quot;/&gt;&lt;left val=&quot;152&quot;/&gt;&lt;top val=&quot;344&quot;/&gt;&lt;width val=&quot;380&quot;/&gt;&lt;height val=&quot;69&quot;/&gt;&lt;hasText val=&quot;1&quot;/&gt;&lt;/Image&gt;&lt;/ThreeDShapeInfo&gt;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045091D5-7F7B-4D76-A180-CFB888C921FA}_13.png&quot;/&gt;&lt;left val=&quot;187&quot;/&gt;&lt;top val=&quot;464&quot;/&gt;&lt;width val=&quot;218&quot;/&gt;&lt;height val=&quot;60&quot;/&gt;&lt;hasText val=&quot;1&quot;/&gt;&lt;/Image&gt;&lt;/ThreeDShapeInfo&gt;"/>
  <p:tag name="PRESENTER_SHAPETEXTINFO" val="&lt;ShapeTextInfo&gt;&lt;TableIndex row=&quot;-1&quot; col=&quot;-1&quot;&gt;&lt;linesCount val=&quot;1&quot;/&gt;&lt;lineCharCount val=&quot;15&quot;/&gt;&lt;/TableIndex&gt;&lt;/ShapeTextInfo&gt;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1D9303B4-3A15-46E5-8511-4D681E310C6F}_12.png&quot;/&gt;&lt;left val=&quot;12&quot;/&gt;&lt;top val=&quot;103&quot;/&gt;&lt;width val=&quot;846&quot;/&gt;&lt;height val=&quot;64&quot;/&gt;&lt;hasText val=&quot;1&quot;/&gt;&lt;/Image&gt;&lt;/ThreeDShapeInfo&gt;"/>
  <p:tag name="PRESENTER_SHAPETEXTINFO" val="&lt;ShapeTextInfo&gt;&lt;TableIndex row=&quot;-1&quot; col=&quot;-1&quot;&gt;&lt;linesCount val=&quot;1&quot;/&gt;&lt;lineCharCount val=&quot;68&quot;/&gt;&lt;/TableIndex&gt;&lt;/ShapeTextInfo&gt;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4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6DE70CC4-EAE0-4923-80DA-701DEC33A6E8}_7.png&quot;/&gt;&lt;left val=&quot;46&quot;/&gt;&lt;top val=&quot;73&quot;/&gt;&lt;width val=&quot;781&quot;/&gt;&lt;height val=&quot;64&quot;/&gt;&lt;hasText val=&quot;1&quot;/&gt;&lt;/Image&gt;&lt;/ThreeDShapeInfo&gt;"/>
  <p:tag name="PRESENTER_SHAPETEXTINFO" val="&lt;ShapeTextInfo&gt;&lt;TableIndex row=&quot;-1&quot; col=&quot;-1&quot;&gt;&lt;linesCount val=&quot;1&quot;/&gt;&lt;lineCharCount val=&quot;64&quot;/&gt;&lt;/TableIndex&gt;&lt;/ShapeTextInfo&gt;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A9886B9F-0400-467C-8F7F-7D5338C0C82D}_15.png&quot;/&gt;&lt;left val=&quot;446&quot;/&gt;&lt;top val=&quot;121&quot;/&gt;&lt;width val=&quot;103&quot;/&gt;&lt;height val=&quot;69&quot;/&gt;&lt;hasText val=&quot;1&quot;/&gt;&lt;/Image&gt;&lt;/ThreeDShapeInfo&gt;"/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A9886B9F-0400-467C-8F7F-7D5338C0C82D}_15.png&quot;/&gt;&lt;left val=&quot;446&quot;/&gt;&lt;top val=&quot;121&quot;/&gt;&lt;width val=&quot;103&quot;/&gt;&lt;height val=&quot;69&quot;/&gt;&lt;hasText val=&quot;1&quot;/&gt;&lt;/Image&gt;&lt;/ThreeDShapeInfo&gt;"/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70E31F3E-2166-46FD-9778-B83B2F7FDA1A}_19.png&quot;/&gt;&lt;left val=&quot;59&quot;/&gt;&lt;top val=&quot;319&quot;/&gt;&lt;width val=&quot;728&quot;/&gt;&lt;height val=&quot;114&quot;/&gt;&lt;hasText val=&quot;1&quot;/&gt;&lt;/Image&gt;&lt;/ThreeDShapeInfo&gt;"/>
  <p:tag name="PRESENTER_SHAPETEXTINFO" val="&lt;ShapeTextInfo&gt;&lt;TableIndex row=&quot;-1&quot; col=&quot;-1&quot;&gt;&lt;linesCount val=&quot;2&quot;/&gt;&lt;lineCharCount val=&quot;50&quot;/&gt;&lt;lineCharCount val=&quot;50&quot;/&gt;&lt;/TableIndex&gt;&lt;/ShapeTextInfo&gt;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28ACFB91-060B-4395-BBB7-182E77821F69}_19.png&quot;/&gt;&lt;left val=&quot;26&quot;/&gt;&lt;top val=&quot;9&quot;/&gt;&lt;width val=&quot;901&quot;/&gt;&lt;height val=&quot;315&quot;/&gt;&lt;hasText val=&quot;1&quot;/&gt;&lt;/Image&gt;&lt;/ThreeDShapeInfo&gt;"/>
  <p:tag name="PRESENTER_SHAPETEXTINFO" val="&lt;ShapeTextInfo&gt;&lt;TableIndex row=&quot;-1&quot; col=&quot;-1&quot;&gt;&lt;linesCount val=&quot;7&quot;/&gt;&lt;lineCharCount val=&quot;66&quot;/&gt;&lt;lineCharCount val=&quot;61&quot;/&gt;&lt;lineCharCount val=&quot;64&quot;/&gt;&lt;lineCharCount val=&quot;64&quot;/&gt;&lt;lineCharCount val=&quot;64&quot;/&gt;&lt;lineCharCount val=&quot;64&quot;/&gt;&lt;lineCharCount val=&quot;57&quot;/&gt;&lt;/TableIndex&gt;&lt;/ShapeTextInfo&gt;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21.PNG&quot;/&gt;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NIQUE_FOLDER" val="C:\Users\Administrator.0I7LN2291KH6JQP\Desktop\ti khoi cua chat khi\TI KHOI CHAT KHI_pptx\Assets\Collaboration22401\"/>
  <p:tag name="MMPROD_INTERACTION_RESOURCE_COUNT" val="0"/>
  <p:tag name="MMPROD_SWF_SOURCE" val="C:\Program Files\Adobe\Adobe Presenter 10.0 x64\gallery\interactions\Collaboration\Collaboration.swf"/>
  <p:tag name="MMPROD_NO_PUBLISH" val="TRUE"/>
  <p:tag name="MMPROD_IS_WIDGET" val="TRUE"/>
  <p:tag name="MMPROD_WIDGET_LIFETIME" val="RESTOFTHEPRESENTATION"/>
  <p:tag name="MMPROD_WIDGET_ISVISIBLE" val="FALSE"/>
  <p:tag name="MMPROD_WIDGET_ISCOLLABORATION" val="TRUE"/>
  <p:tag name="MMPROD_WIDGET_DATAXML" val="&lt;object&gt;&lt;property id=&quot;serverurl&quot;&gt;&lt;string&gt;http://als.adobe.com/Pn10/ALSServer/Services/DataGathererService.cfc?method=GatherData&lt;/string&gt;&lt;/property&gt;&lt;property id=&quot;moduleVersion&quot;&gt;&lt;null/&gt;&lt;/property&gt;&lt;property id=&quot;moduleID&quot;&gt;&lt;string&gt;ModuleID&lt;/string&gt;&lt;/property&gt;&lt;property id=&quot;collaborationEnabled&quot;&gt;&lt;false/&gt;&lt;/property&gt;&lt;property id=&quot;moduleDesc&quot;&gt;&lt;null/&gt;&lt;/property&gt;&lt;property id=&quot;sendData&quot;&gt;&lt;true/&gt;&lt;/property&gt;&lt;property id=&quot;collabScore&quot;&gt;&lt;number&gt;0&lt;/number&gt;&lt;/property&gt;&lt;property id=&quot;m_AnalyticsEnabled&quot;&gt;&lt;true/&gt;&lt;/property&gt;&lt;property id=&quot;registrationDone&quot;&gt;&lt;false/&gt;&lt;/property&gt;&lt;property id=&quot;module_name&quot;&gt;&lt;string&gt;TI KHOI CHAT KHI&lt;/string&gt;&lt;/property&gt;&lt;property id=&quot;adobeID&quot;&gt;&lt;string&gt;&lt;/string&gt;&lt;/property&gt;&lt;/object&gt; khí?   (1)  "/>
  <p:tag name="MMPROD_WIDGET_ENABLECOLLABORATION" val="FALSE"/>
  <p:tag name="MMPROD_WIDGET_ENABLEANALYTICS" val="FALSE"/>
  <p:tag name="MMPROD_WIDGET_INCLUDEINQUIZ" val="FALSE"/>
  <p:tag name="MMPROD_WIDGET_PASSSCOREASPERCENT" val="TRUE"/>
  <p:tag name="MMPROD_WIDGET_COLLABORATIONPASSSCORE" val="0"/>
  <p:tag name="MMPROD_SWF_FILE" val="0;D:\baigiang\HOA  8\ki 1\TI KHOI CHAT KHI_pptx\Assets\Collaboration22401\Collaboration.swf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90C34861-7BE7-4F2D-8F9D-D05CACE7AF8C}_7.png&quot;/&gt;&lt;left val=&quot;38&quot;/&gt;&lt;top val=&quot;6&quot;/&gt;&lt;width val=&quot;765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14.PNG&quot;/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5&quot;/&gt;&lt;/TableIndex&gt;&lt;/ShapeTextInfo&gt;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6D95BAA6-E94F-475E-82EE-8C147EBA0306}_14.png&quot;/&gt;&lt;left val=&quot;298&quot;/&gt;&lt;top val=&quot;194&quot;/&gt;&lt;width val=&quot;108&quot;/&gt;&lt;height val=&quot;43&quot;/&gt;&lt;hasText val=&quot;1&quot;/&gt;&lt;/Image&gt;&lt;/ThreeDShapeInfo&gt;"/>
  <p:tag name="PRESENTER_SHAPETEXTINFO" val="&lt;ShapeTextInfo&gt;&lt;TableIndex row=&quot;-1&quot; col=&quot;-1&quot;&gt;&lt;linesCount val=&quot;1&quot;/&gt;&lt;lineCharCount val=&quot;5&quot;/&gt;&lt;/TableIndex&gt;&lt;/ShapeTextInfo&gt;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~1.0I7\AppData\Local\Temp\~Ca7D3F\data\asimages\{1398963C-2C7C-4D76-8E52-65E7FB4EF67E}_14.png&quot;/&gt;&lt;left val=&quot;18&quot;/&gt;&lt;top val=&quot;332&quot;/&gt;&lt;width val=&quot;881&quot;/&gt;&lt;height val=&quot;151&quot;/&gt;&lt;hasText val=&quot;1&quot;/&gt;&lt;/Image&gt;&lt;/ThreeDShapeInfo&gt;"/>
  <p:tag name="PRESENTER_SHAPETEXTINFO" val="&lt;ShapeTextInfo&gt;&lt;TableIndex row=&quot;-1&quot; col=&quot;-1&quot;&gt;&lt;linesCount val=&quot;3&quot;/&gt;&lt;lineCharCount val=&quot;71&quot;/&gt;&lt;lineCharCount val=&quot;72&quot;/&gt;&lt;lineCharCount val=&quot;43&quot;/&gt;&lt;/TableIndex&gt;&lt;/ShapeTextInfo&gt;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5&quot;/&gt;&lt;/TableIndex&gt;&lt;/ShapeTextInfo&gt;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48EC6C11-699F-4518-8E4B-5F00299472C2}&quot;/&gt;&lt;isInvalidForFieldText val=&quot;0&quot;/&gt;&lt;Image&gt;&lt;filename val=&quot;C:\Users\ADMINI~1.0I7\AppData\Local\Temp\~Ca7D3F\data\asimages\{48EC6C11-699F-4518-8E4B-5F00299472C2}_14.png&quot;/&gt;&lt;left val=&quot;153&quot;/&gt;&lt;top val=&quot;297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F56B4340-9863-4156-A2A7-68FBB40D5C2C}&quot;/&gt;&lt;isInvalidForFieldText val=&quot;0&quot;/&gt;&lt;Image&gt;&lt;filename val=&quot;C:\Users\ADMINI~1.0I7\AppData\Local\Temp\~Ca7D3F\data\asimages\{F56B4340-9863-4156-A2A7-68FBB40D5C2C}_14.png&quot;/&gt;&lt;left val=&quot;117&quot;/&gt;&lt;top val=&quot;291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BC97782-6556-426A-9C4A-621A9C89C1E1}&quot;/&gt;&lt;isInvalidForFieldText val=&quot;0&quot;/&gt;&lt;Image&gt;&lt;filename val=&quot;C:\Users\ADMINI~1.0I7\AppData\Local\Temp\~Ca7D3F\data\asimages\{6BC97782-6556-426A-9C4A-621A9C89C1E1}_14.png&quot;/&gt;&lt;left val=&quot;99&quot;/&gt;&lt;top val=&quot;297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B81B35D-4A10-48D2-B98F-367CA4437F83}&quot;/&gt;&lt;isInvalidForFieldText val=&quot;0&quot;/&gt;&lt;Image&gt;&lt;filename val=&quot;C:\Users\ADMINI~1.0I7\AppData\Local\Temp\~Ca7D3F\data\asimages\{AB81B35D-4A10-48D2-B98F-367CA4437F83}_14.png&quot;/&gt;&lt;left val=&quot;87&quot;/&gt;&lt;top val=&quot;291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E04FE0E-2734-4EC7-B4F0-BEA9CE4C1641}&quot;/&gt;&lt;isInvalidForFieldText val=&quot;0&quot;/&gt;&lt;Image&gt;&lt;filename val=&quot;C:\Users\ADMINI~1.0I7\AppData\Local\Temp\~Ca7D3F\data\asimages\{9E04FE0E-2734-4EC7-B4F0-BEA9CE4C1641}_14.png&quot;/&gt;&lt;left val=&quot;93&quot;/&gt;&lt;top val=&quot;285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FF45D73-F6EB-43C1-8FBF-D74BED46BE2C}&quot;/&gt;&lt;isInvalidForFieldText val=&quot;0&quot;/&gt;&lt;Image&gt;&lt;filename val=&quot;C:\Users\ADMINI~1.0I7\AppData\Local\Temp\~Ca7D3F\data\asimages\{9FF45D73-F6EB-43C1-8FBF-D74BED46BE2C}_14.png&quot;/&gt;&lt;left val=&quot;105&quot;/&gt;&lt;top val=&quot;285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FAD5C402-0572-414A-9875-72ACAA3E2719}&quot;/&gt;&lt;isInvalidForFieldText val=&quot;0&quot;/&gt;&lt;Image&gt;&lt;filename val=&quot;C:\Users\ADMINI~1.0I7\AppData\Local\Temp\~Ca7D3F\data\asimages\{FAD5C402-0572-414A-9875-72ACAA3E2719}_14.png&quot;/&gt;&lt;left val=&quot;126&quot;/&gt;&lt;top val=&quot;285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EFD5D37A-EC10-4EA1-B269-DE7242BE52BD}&quot;/&gt;&lt;isInvalidForFieldText val=&quot;0&quot;/&gt;&lt;Image&gt;&lt;filename val=&quot;C:\Users\ADMINI~1.0I7\AppData\Local\Temp\~Ca7D3F\data\asimages\{EFD5D37A-EC10-4EA1-B269-DE7242BE52BD}_14.png&quot;/&gt;&lt;left val=&quot;138&quot;/&gt;&lt;top val=&quot;291&quot;/&gt;&lt;width val=&quot;15&quot;/&gt;&lt;height val=&quot;9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B2E27D0-74EF-4D42-B475-0778EC38AFA3}&quot;/&gt;&lt;isInvalidForFieldText val=&quot;0&quot;/&gt;&lt;Image&gt;&lt;filename val=&quot;C:\Users\ADMINI~1.0I7\AppData\Local\Temp\~Ca7D3F\data\asimages\{9B2E27D0-74EF-4D42-B475-0778EC38AFA3}_14.png&quot;/&gt;&lt;left val=&quot;111&quot;/&gt;&lt;top val=&quot;87&quot;/&gt;&lt;width val=&quot;9&quot;/&gt;&lt;height val=&quot;15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1478</Words>
  <Application>Microsoft Office PowerPoint</Application>
  <PresentationFormat>Widescreen</PresentationFormat>
  <Paragraphs>195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.VnCooper</vt:lpstr>
      <vt:lpstr>.VnTime</vt:lpstr>
      <vt:lpstr>Arial</vt:lpstr>
      <vt:lpstr>Calibri</vt:lpstr>
      <vt:lpstr>Calibri Light</vt:lpstr>
      <vt:lpstr>Cambria Math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TIẾT 29: Bài 20: TỈ KHỐI CỦA CHẤT KHÍ</vt:lpstr>
      <vt:lpstr>Bài 20: TỈ KHỐI CỦA CHẤT KHÍ</vt:lpstr>
      <vt:lpstr>Bài 20: TỈ KHỐI CỦA CHẤT KHÍ</vt:lpstr>
      <vt:lpstr>Bài 20: TỈ KHỐI CỦA CHẤT KHÍ</vt:lpstr>
      <vt:lpstr>Bài 20: TỈ KHỐI CỦA CHẤT KHÍ</vt:lpstr>
      <vt:lpstr>PowerPoint Presentation</vt:lpstr>
      <vt:lpstr>PowerPoint Presentation</vt:lpstr>
      <vt:lpstr>PowerPoint Presentation</vt:lpstr>
      <vt:lpstr>Bài 20: TỈ KHỐI CỦA CHẤT KHÍ</vt:lpstr>
      <vt:lpstr>PowerPoint Presentation</vt:lpstr>
      <vt:lpstr>Bài 20: TỈ KHỐI CỦA CHẤT KHÍ</vt:lpstr>
      <vt:lpstr>Bài 20: TỈ KHỐI CỦA CHẤT KHÍ</vt:lpstr>
      <vt:lpstr>PowerPoint Presentation</vt:lpstr>
      <vt:lpstr>PowerPoint Presentation</vt:lpstr>
      <vt:lpstr>Bài 20: TỈ KHỐI CỦA CHẤT KHÍ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ADM-PV</dc:creator>
  <cp:lastModifiedBy>Hưng Khúc</cp:lastModifiedBy>
  <cp:revision>98</cp:revision>
  <dcterms:created xsi:type="dcterms:W3CDTF">2019-11-30T13:10:16Z</dcterms:created>
  <dcterms:modified xsi:type="dcterms:W3CDTF">2021-12-27T02:45:32Z</dcterms:modified>
</cp:coreProperties>
</file>