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37" r:id="rId2"/>
    <p:sldId id="257" r:id="rId3"/>
    <p:sldId id="258" r:id="rId4"/>
    <p:sldId id="338" r:id="rId5"/>
    <p:sldId id="285" r:id="rId6"/>
    <p:sldId id="286" r:id="rId7"/>
    <p:sldId id="336" r:id="rId8"/>
    <p:sldId id="352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50" r:id="rId17"/>
    <p:sldId id="346" r:id="rId18"/>
    <p:sldId id="347" r:id="rId19"/>
    <p:sldId id="355" r:id="rId20"/>
    <p:sldId id="348" r:id="rId21"/>
    <p:sldId id="349" r:id="rId22"/>
    <p:sldId id="303" r:id="rId23"/>
    <p:sldId id="356" r:id="rId24"/>
    <p:sldId id="302" r:id="rId25"/>
    <p:sldId id="313" r:id="rId26"/>
    <p:sldId id="314" r:id="rId27"/>
    <p:sldId id="315" r:id="rId28"/>
    <p:sldId id="316" r:id="rId29"/>
    <p:sldId id="331" r:id="rId30"/>
    <p:sldId id="333" r:id="rId31"/>
    <p:sldId id="357" r:id="rId32"/>
    <p:sldId id="317" r:id="rId33"/>
    <p:sldId id="354" r:id="rId34"/>
    <p:sldId id="33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HỞI ĐỘNG" id="{58931072-616B-4526-A940-C9F2E52E53B3}">
          <p14:sldIdLst>
            <p14:sldId id="337"/>
            <p14:sldId id="257"/>
            <p14:sldId id="258"/>
            <p14:sldId id="338"/>
            <p14:sldId id="285"/>
            <p14:sldId id="286"/>
          </p14:sldIdLst>
        </p14:section>
        <p14:section name="VÀO BÀI" id="{F5B271F8-8944-4DF1-9B20-0C48A2D41F88}">
          <p14:sldIdLst>
            <p14:sldId id="336"/>
            <p14:sldId id="352"/>
          </p14:sldIdLst>
        </p14:section>
        <p14:section name="HĐ HÌNH THÀNH KIẾN THỨC" id="{8945687D-5556-4845-A016-48D0B0F84E6C}">
          <p14:sldIdLst>
            <p14:sldId id="339"/>
            <p14:sldId id="340"/>
            <p14:sldId id="341"/>
            <p14:sldId id="342"/>
            <p14:sldId id="343"/>
            <p14:sldId id="344"/>
            <p14:sldId id="345"/>
            <p14:sldId id="350"/>
          </p14:sldIdLst>
        </p14:section>
        <p14:section name="HĐ LUYỆN TẬP" id="{B7D54DFF-BE9F-4BB0-9666-429D5283613D}">
          <p14:sldIdLst>
            <p14:sldId id="346"/>
            <p14:sldId id="347"/>
            <p14:sldId id="355"/>
          </p14:sldIdLst>
        </p14:section>
        <p14:section name="VẬN DỤNG" id="{2B467B1F-C4F7-4A01-BF26-4519FA8EFAE1}">
          <p14:sldIdLst>
            <p14:sldId id="348"/>
            <p14:sldId id="349"/>
            <p14:sldId id="303"/>
            <p14:sldId id="356"/>
            <p14:sldId id="302"/>
            <p14:sldId id="313"/>
            <p14:sldId id="314"/>
            <p14:sldId id="315"/>
            <p14:sldId id="316"/>
            <p14:sldId id="331"/>
            <p14:sldId id="333"/>
            <p14:sldId id="357"/>
            <p14:sldId id="317"/>
            <p14:sldId id="354"/>
          </p14:sldIdLst>
        </p14:section>
        <p14:section name="HƯỚNG DẪN VỀ NHÀ" id="{9018A462-E7AD-49A8-ADC1-8B95BEDD2E3E}">
          <p14:sldIdLst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3A81"/>
    <a:srgbClr val="33CC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C9C20-43C3-46E4-A299-57DCC6AC039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857F3C7-C512-4DD3-998E-8D896107500B}">
      <dgm:prSet phldrT="[Text]" custT="1"/>
      <dgm:spPr/>
      <dgm:t>
        <a:bodyPr/>
        <a:lstStyle/>
        <a:p>
          <a:r>
            <a:rPr lang="en-US" sz="2800" dirty="0">
              <a:solidFill>
                <a:srgbClr val="FFFF00"/>
              </a:solidFill>
            </a:rPr>
            <a:t>Tam </a:t>
          </a:r>
          <a:r>
            <a:rPr lang="en-US" sz="2800" dirty="0" err="1">
              <a:solidFill>
                <a:srgbClr val="FFFF00"/>
              </a:solidFill>
            </a:rPr>
            <a:t>giác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đều</a:t>
          </a:r>
          <a:r>
            <a:rPr lang="en-US" sz="2800" dirty="0">
              <a:solidFill>
                <a:srgbClr val="FFFF00"/>
              </a:solidFill>
            </a:rPr>
            <a:t> ABC </a:t>
          </a:r>
          <a:r>
            <a:rPr lang="en-US" sz="2800" dirty="0" err="1">
              <a:solidFill>
                <a:srgbClr val="FFFF00"/>
              </a:solidFill>
            </a:rPr>
            <a:t>là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hình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đối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xứng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tâm</a:t>
          </a:r>
          <a:endParaRPr lang="en-US" sz="2800" dirty="0">
            <a:solidFill>
              <a:srgbClr val="FFFF00"/>
            </a:solidFill>
          </a:endParaRPr>
        </a:p>
      </dgm:t>
    </dgm:pt>
    <dgm:pt modelId="{1A1D8CDE-A59E-4829-8F14-C3186DDDB4A2}" type="parTrans" cxnId="{658D2C51-A4FE-445A-A815-478D0110E1CC}">
      <dgm:prSet/>
      <dgm:spPr/>
      <dgm:t>
        <a:bodyPr/>
        <a:lstStyle/>
        <a:p>
          <a:endParaRPr lang="en-US"/>
        </a:p>
      </dgm:t>
    </dgm:pt>
    <dgm:pt modelId="{7C6BEFC9-6450-4260-A1EE-CEF251D4B36D}" type="sibTrans" cxnId="{658D2C51-A4FE-445A-A815-478D0110E1CC}">
      <dgm:prSet/>
      <dgm:spPr/>
      <dgm:t>
        <a:bodyPr/>
        <a:lstStyle/>
        <a:p>
          <a:endParaRPr lang="en-US"/>
        </a:p>
      </dgm:t>
    </dgm:pt>
    <dgm:pt modelId="{AFBEBAE6-8E97-449B-83C2-CDA4D709F7E2}">
      <dgm:prSet phldrT="[Text]" custT="1"/>
      <dgm:spPr/>
      <dgm:t>
        <a:bodyPr/>
        <a:lstStyle/>
        <a:p>
          <a:r>
            <a:rPr lang="en-US" sz="2800" dirty="0" err="1">
              <a:solidFill>
                <a:srgbClr val="FFFF00"/>
              </a:solidFill>
            </a:rPr>
            <a:t>Hình</a:t>
          </a:r>
          <a:r>
            <a:rPr lang="en-US" sz="2800" dirty="0">
              <a:solidFill>
                <a:srgbClr val="FFFF00"/>
              </a:solidFill>
            </a:rPr>
            <a:t> thang </a:t>
          </a:r>
          <a:r>
            <a:rPr lang="en-US" sz="2800" dirty="0" err="1">
              <a:solidFill>
                <a:srgbClr val="FFFF00"/>
              </a:solidFill>
            </a:rPr>
            <a:t>cân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là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hình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có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tâm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đối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xứng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và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giao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điểm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của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hai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đường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chéo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là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tâm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đối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xứng</a:t>
          </a:r>
          <a:endParaRPr lang="en-US" sz="2800" dirty="0">
            <a:solidFill>
              <a:srgbClr val="FFFF00"/>
            </a:solidFill>
          </a:endParaRPr>
        </a:p>
      </dgm:t>
    </dgm:pt>
    <dgm:pt modelId="{7CD7EF64-860B-4F98-A719-DB56FAE476A2}" type="parTrans" cxnId="{82AF87AB-4840-4B85-BC78-2426E9884726}">
      <dgm:prSet/>
      <dgm:spPr/>
      <dgm:t>
        <a:bodyPr/>
        <a:lstStyle/>
        <a:p>
          <a:endParaRPr lang="en-US"/>
        </a:p>
      </dgm:t>
    </dgm:pt>
    <dgm:pt modelId="{6F28995E-D368-40A4-BD1C-5A3A1688F444}" type="sibTrans" cxnId="{82AF87AB-4840-4B85-BC78-2426E9884726}">
      <dgm:prSet/>
      <dgm:spPr/>
      <dgm:t>
        <a:bodyPr/>
        <a:lstStyle/>
        <a:p>
          <a:endParaRPr lang="en-US"/>
        </a:p>
      </dgm:t>
    </dgm:pt>
    <dgm:pt modelId="{D6EF0E21-9AC1-4544-B0F1-09FBDD7B9BD9}">
      <dgm:prSet phldrT="[Text]" custT="1"/>
      <dgm:spPr/>
      <dgm:t>
        <a:bodyPr/>
        <a:lstStyle/>
        <a:p>
          <a:r>
            <a:rPr lang="en-US" sz="2700" dirty="0" err="1">
              <a:solidFill>
                <a:srgbClr val="FFFF00"/>
              </a:solidFill>
            </a:rPr>
            <a:t>Hình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bình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hành</a:t>
          </a:r>
          <a:r>
            <a:rPr lang="en-US" sz="2700" dirty="0">
              <a:solidFill>
                <a:srgbClr val="FFFF00"/>
              </a:solidFill>
            </a:rPr>
            <a:t> ABCD </a:t>
          </a:r>
          <a:r>
            <a:rPr lang="en-US" sz="2700" dirty="0" err="1">
              <a:solidFill>
                <a:srgbClr val="FFFF00"/>
              </a:solidFill>
            </a:rPr>
            <a:t>là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hình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có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tâm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đối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xứng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là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điểm</a:t>
          </a:r>
          <a:r>
            <a:rPr lang="en-US" sz="2700" dirty="0">
              <a:solidFill>
                <a:srgbClr val="FFFF00"/>
              </a:solidFill>
            </a:rPr>
            <a:t> O (O </a:t>
          </a:r>
          <a:r>
            <a:rPr lang="en-US" sz="2700" dirty="0" err="1">
              <a:solidFill>
                <a:srgbClr val="FFFF00"/>
              </a:solidFill>
            </a:rPr>
            <a:t>là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giao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điểm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của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hai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đường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chéo</a:t>
          </a:r>
          <a:r>
            <a:rPr lang="en-US" sz="2700" dirty="0">
              <a:solidFill>
                <a:srgbClr val="FFFF00"/>
              </a:solidFill>
            </a:rPr>
            <a:t> AC </a:t>
          </a:r>
          <a:r>
            <a:rPr lang="en-US" sz="2700" dirty="0" err="1">
              <a:solidFill>
                <a:srgbClr val="FFFF00"/>
              </a:solidFill>
            </a:rPr>
            <a:t>và</a:t>
          </a:r>
          <a:r>
            <a:rPr lang="en-US" sz="2700" dirty="0">
              <a:solidFill>
                <a:srgbClr val="FFFF00"/>
              </a:solidFill>
            </a:rPr>
            <a:t> BD</a:t>
          </a:r>
        </a:p>
      </dgm:t>
    </dgm:pt>
    <dgm:pt modelId="{C9D093FB-E274-4F1D-9B98-D5E283B36299}" type="parTrans" cxnId="{BDF4D9D4-492F-4B7C-810A-1139E5F0810A}">
      <dgm:prSet/>
      <dgm:spPr/>
      <dgm:t>
        <a:bodyPr/>
        <a:lstStyle/>
        <a:p>
          <a:endParaRPr lang="en-US"/>
        </a:p>
      </dgm:t>
    </dgm:pt>
    <dgm:pt modelId="{1D894ED8-F248-4DBB-B292-3DAC43793A9F}" type="sibTrans" cxnId="{BDF4D9D4-492F-4B7C-810A-1139E5F0810A}">
      <dgm:prSet/>
      <dgm:spPr/>
      <dgm:t>
        <a:bodyPr/>
        <a:lstStyle/>
        <a:p>
          <a:endParaRPr lang="en-US"/>
        </a:p>
      </dgm:t>
    </dgm:pt>
    <dgm:pt modelId="{7A314BAF-9586-43D3-90A5-884B7D3BF729}" type="pres">
      <dgm:prSet presAssocID="{FA8C9C20-43C3-46E4-A299-57DCC6AC0394}" presName="linearFlow" presStyleCnt="0">
        <dgm:presLayoutVars>
          <dgm:dir/>
          <dgm:resizeHandles val="exact"/>
        </dgm:presLayoutVars>
      </dgm:prSet>
      <dgm:spPr/>
    </dgm:pt>
    <dgm:pt modelId="{2BD997AA-533F-40C1-A75A-174664C54AC7}" type="pres">
      <dgm:prSet presAssocID="{1857F3C7-C512-4DD3-998E-8D896107500B}" presName="composite" presStyleCnt="0"/>
      <dgm:spPr/>
    </dgm:pt>
    <dgm:pt modelId="{928A33FB-5B67-45BD-A66B-2B4F7F197BB4}" type="pres">
      <dgm:prSet presAssocID="{1857F3C7-C512-4DD3-998E-8D896107500B}" presName="imgShp" presStyleLbl="fgImgPlace1" presStyleIdx="0" presStyleCnt="3"/>
      <dgm:spPr/>
    </dgm:pt>
    <dgm:pt modelId="{73F0CE6E-8AE6-46A1-BC2D-2BD2A621DF39}" type="pres">
      <dgm:prSet presAssocID="{1857F3C7-C512-4DD3-998E-8D896107500B}" presName="txShp" presStyleLbl="node1" presStyleIdx="0" presStyleCnt="3" custScaleY="125429">
        <dgm:presLayoutVars>
          <dgm:bulletEnabled val="1"/>
        </dgm:presLayoutVars>
      </dgm:prSet>
      <dgm:spPr/>
    </dgm:pt>
    <dgm:pt modelId="{9807F73B-0BA4-4A58-8B86-02160939B7EA}" type="pres">
      <dgm:prSet presAssocID="{7C6BEFC9-6450-4260-A1EE-CEF251D4B36D}" presName="spacing" presStyleCnt="0"/>
      <dgm:spPr/>
    </dgm:pt>
    <dgm:pt modelId="{4BF0E2AE-57D5-4CA6-A7BE-1ADBD3D19705}" type="pres">
      <dgm:prSet presAssocID="{AFBEBAE6-8E97-449B-83C2-CDA4D709F7E2}" presName="composite" presStyleCnt="0"/>
      <dgm:spPr/>
    </dgm:pt>
    <dgm:pt modelId="{F01E3FB6-21A6-41C2-B856-A9E4EE7A1A75}" type="pres">
      <dgm:prSet presAssocID="{AFBEBAE6-8E97-449B-83C2-CDA4D709F7E2}" presName="imgShp" presStyleLbl="fgImgPlace1" presStyleIdx="1" presStyleCnt="3"/>
      <dgm:spPr/>
    </dgm:pt>
    <dgm:pt modelId="{343810F1-B045-4FEE-8C54-98738BE3AD0E}" type="pres">
      <dgm:prSet presAssocID="{AFBEBAE6-8E97-449B-83C2-CDA4D709F7E2}" presName="txShp" presStyleLbl="node1" presStyleIdx="1" presStyleCnt="3" custScaleY="126573">
        <dgm:presLayoutVars>
          <dgm:bulletEnabled val="1"/>
        </dgm:presLayoutVars>
      </dgm:prSet>
      <dgm:spPr/>
    </dgm:pt>
    <dgm:pt modelId="{5BACC065-2D2A-46D0-A7A6-9AC8553A23C0}" type="pres">
      <dgm:prSet presAssocID="{6F28995E-D368-40A4-BD1C-5A3A1688F444}" presName="spacing" presStyleCnt="0"/>
      <dgm:spPr/>
    </dgm:pt>
    <dgm:pt modelId="{71B627F1-848A-473F-B9D7-0B722B2C4DBE}" type="pres">
      <dgm:prSet presAssocID="{D6EF0E21-9AC1-4544-B0F1-09FBDD7B9BD9}" presName="composite" presStyleCnt="0"/>
      <dgm:spPr/>
    </dgm:pt>
    <dgm:pt modelId="{84A3B8A5-855E-4C52-ACA2-0B2DA554639C}" type="pres">
      <dgm:prSet presAssocID="{D6EF0E21-9AC1-4544-B0F1-09FBDD7B9BD9}" presName="imgShp" presStyleLbl="fgImgPlace1" presStyleIdx="2" presStyleCnt="3"/>
      <dgm:spPr/>
    </dgm:pt>
    <dgm:pt modelId="{9E40145B-FEFE-40D1-A7F4-4BA4D2D2DF65}" type="pres">
      <dgm:prSet presAssocID="{D6EF0E21-9AC1-4544-B0F1-09FBDD7B9BD9}" presName="txShp" presStyleLbl="node1" presStyleIdx="2" presStyleCnt="3" custScaleX="99941" custScaleY="133245">
        <dgm:presLayoutVars>
          <dgm:bulletEnabled val="1"/>
        </dgm:presLayoutVars>
      </dgm:prSet>
      <dgm:spPr/>
    </dgm:pt>
  </dgm:ptLst>
  <dgm:cxnLst>
    <dgm:cxn modelId="{FE1EFB02-522A-462E-8F91-EF67C1A4ABA6}" type="presOf" srcId="{AFBEBAE6-8E97-449B-83C2-CDA4D709F7E2}" destId="{343810F1-B045-4FEE-8C54-98738BE3AD0E}" srcOrd="0" destOrd="0" presId="urn:microsoft.com/office/officeart/2005/8/layout/vList3"/>
    <dgm:cxn modelId="{F293E80C-14C0-444E-967E-A05C7C920591}" type="presOf" srcId="{1857F3C7-C512-4DD3-998E-8D896107500B}" destId="{73F0CE6E-8AE6-46A1-BC2D-2BD2A621DF39}" srcOrd="0" destOrd="0" presId="urn:microsoft.com/office/officeart/2005/8/layout/vList3"/>
    <dgm:cxn modelId="{09A6696B-C7C9-4D98-B152-5BC1862D96B8}" type="presOf" srcId="{FA8C9C20-43C3-46E4-A299-57DCC6AC0394}" destId="{7A314BAF-9586-43D3-90A5-884B7D3BF729}" srcOrd="0" destOrd="0" presId="urn:microsoft.com/office/officeart/2005/8/layout/vList3"/>
    <dgm:cxn modelId="{658D2C51-A4FE-445A-A815-478D0110E1CC}" srcId="{FA8C9C20-43C3-46E4-A299-57DCC6AC0394}" destId="{1857F3C7-C512-4DD3-998E-8D896107500B}" srcOrd="0" destOrd="0" parTransId="{1A1D8CDE-A59E-4829-8F14-C3186DDDB4A2}" sibTransId="{7C6BEFC9-6450-4260-A1EE-CEF251D4B36D}"/>
    <dgm:cxn modelId="{91681A95-FCCE-48C8-8E75-5D5739E20A40}" type="presOf" srcId="{D6EF0E21-9AC1-4544-B0F1-09FBDD7B9BD9}" destId="{9E40145B-FEFE-40D1-A7F4-4BA4D2D2DF65}" srcOrd="0" destOrd="0" presId="urn:microsoft.com/office/officeart/2005/8/layout/vList3"/>
    <dgm:cxn modelId="{82AF87AB-4840-4B85-BC78-2426E9884726}" srcId="{FA8C9C20-43C3-46E4-A299-57DCC6AC0394}" destId="{AFBEBAE6-8E97-449B-83C2-CDA4D709F7E2}" srcOrd="1" destOrd="0" parTransId="{7CD7EF64-860B-4F98-A719-DB56FAE476A2}" sibTransId="{6F28995E-D368-40A4-BD1C-5A3A1688F444}"/>
    <dgm:cxn modelId="{BDF4D9D4-492F-4B7C-810A-1139E5F0810A}" srcId="{FA8C9C20-43C3-46E4-A299-57DCC6AC0394}" destId="{D6EF0E21-9AC1-4544-B0F1-09FBDD7B9BD9}" srcOrd="2" destOrd="0" parTransId="{C9D093FB-E274-4F1D-9B98-D5E283B36299}" sibTransId="{1D894ED8-F248-4DBB-B292-3DAC43793A9F}"/>
    <dgm:cxn modelId="{78C67412-9156-493F-AEF4-0C2BC71E3559}" type="presParOf" srcId="{7A314BAF-9586-43D3-90A5-884B7D3BF729}" destId="{2BD997AA-533F-40C1-A75A-174664C54AC7}" srcOrd="0" destOrd="0" presId="urn:microsoft.com/office/officeart/2005/8/layout/vList3"/>
    <dgm:cxn modelId="{CB9CA800-6DF2-4812-A3F0-506713CFC3D8}" type="presParOf" srcId="{2BD997AA-533F-40C1-A75A-174664C54AC7}" destId="{928A33FB-5B67-45BD-A66B-2B4F7F197BB4}" srcOrd="0" destOrd="0" presId="urn:microsoft.com/office/officeart/2005/8/layout/vList3"/>
    <dgm:cxn modelId="{82C31E45-7DB7-44BD-9A4B-F2B5D2114F65}" type="presParOf" srcId="{2BD997AA-533F-40C1-A75A-174664C54AC7}" destId="{73F0CE6E-8AE6-46A1-BC2D-2BD2A621DF39}" srcOrd="1" destOrd="0" presId="urn:microsoft.com/office/officeart/2005/8/layout/vList3"/>
    <dgm:cxn modelId="{2A0DC5BB-E51D-42C9-B3C9-96AA71BCDC14}" type="presParOf" srcId="{7A314BAF-9586-43D3-90A5-884B7D3BF729}" destId="{9807F73B-0BA4-4A58-8B86-02160939B7EA}" srcOrd="1" destOrd="0" presId="urn:microsoft.com/office/officeart/2005/8/layout/vList3"/>
    <dgm:cxn modelId="{D56C9871-02EE-46DC-9524-BFF4715B19CA}" type="presParOf" srcId="{7A314BAF-9586-43D3-90A5-884B7D3BF729}" destId="{4BF0E2AE-57D5-4CA6-A7BE-1ADBD3D19705}" srcOrd="2" destOrd="0" presId="urn:microsoft.com/office/officeart/2005/8/layout/vList3"/>
    <dgm:cxn modelId="{D672AF33-92A3-4DC1-8FA3-78AD5771AFDC}" type="presParOf" srcId="{4BF0E2AE-57D5-4CA6-A7BE-1ADBD3D19705}" destId="{F01E3FB6-21A6-41C2-B856-A9E4EE7A1A75}" srcOrd="0" destOrd="0" presId="urn:microsoft.com/office/officeart/2005/8/layout/vList3"/>
    <dgm:cxn modelId="{4E588998-85EA-4556-8741-46687CF2F283}" type="presParOf" srcId="{4BF0E2AE-57D5-4CA6-A7BE-1ADBD3D19705}" destId="{343810F1-B045-4FEE-8C54-98738BE3AD0E}" srcOrd="1" destOrd="0" presId="urn:microsoft.com/office/officeart/2005/8/layout/vList3"/>
    <dgm:cxn modelId="{D6575142-7AEE-4EFA-BD20-460D127F880C}" type="presParOf" srcId="{7A314BAF-9586-43D3-90A5-884B7D3BF729}" destId="{5BACC065-2D2A-46D0-A7A6-9AC8553A23C0}" srcOrd="3" destOrd="0" presId="urn:microsoft.com/office/officeart/2005/8/layout/vList3"/>
    <dgm:cxn modelId="{0423F883-8817-4988-83B3-4337787CA2C4}" type="presParOf" srcId="{7A314BAF-9586-43D3-90A5-884B7D3BF729}" destId="{71B627F1-848A-473F-B9D7-0B722B2C4DBE}" srcOrd="4" destOrd="0" presId="urn:microsoft.com/office/officeart/2005/8/layout/vList3"/>
    <dgm:cxn modelId="{126F04B0-67F8-4222-B51C-E0A8A18EF059}" type="presParOf" srcId="{71B627F1-848A-473F-B9D7-0B722B2C4DBE}" destId="{84A3B8A5-855E-4C52-ACA2-0B2DA554639C}" srcOrd="0" destOrd="0" presId="urn:microsoft.com/office/officeart/2005/8/layout/vList3"/>
    <dgm:cxn modelId="{DD247618-A9CA-4846-9FBA-A355B5AE5547}" type="presParOf" srcId="{71B627F1-848A-473F-B9D7-0B722B2C4DBE}" destId="{9E40145B-FEFE-40D1-A7F4-4BA4D2D2DF6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8C9C20-43C3-46E4-A299-57DCC6AC039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857F3C7-C512-4DD3-998E-8D896107500B}">
      <dgm:prSet phldrT="[Text]" custT="1"/>
      <dgm:spPr/>
      <dgm:t>
        <a:bodyPr/>
        <a:lstStyle/>
        <a:p>
          <a:r>
            <a:rPr lang="en-US" sz="2800" dirty="0">
              <a:solidFill>
                <a:srgbClr val="FFFF00"/>
              </a:solidFill>
            </a:rPr>
            <a:t>Tam </a:t>
          </a:r>
          <a:r>
            <a:rPr lang="en-US" sz="2800" dirty="0" err="1">
              <a:solidFill>
                <a:srgbClr val="FFFF00"/>
              </a:solidFill>
            </a:rPr>
            <a:t>giác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đều</a:t>
          </a:r>
          <a:r>
            <a:rPr lang="en-US" sz="2800" dirty="0">
              <a:solidFill>
                <a:srgbClr val="FFFF00"/>
              </a:solidFill>
            </a:rPr>
            <a:t> ABC </a:t>
          </a:r>
          <a:r>
            <a:rPr lang="en-US" sz="2800" dirty="0" err="1">
              <a:solidFill>
                <a:srgbClr val="FFFF00"/>
              </a:solidFill>
            </a:rPr>
            <a:t>là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hình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đối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xứng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tâm</a:t>
          </a:r>
          <a:endParaRPr lang="en-US" sz="2800" dirty="0">
            <a:solidFill>
              <a:srgbClr val="FFFF00"/>
            </a:solidFill>
          </a:endParaRPr>
        </a:p>
      </dgm:t>
    </dgm:pt>
    <dgm:pt modelId="{1A1D8CDE-A59E-4829-8F14-C3186DDDB4A2}" type="parTrans" cxnId="{658D2C51-A4FE-445A-A815-478D0110E1CC}">
      <dgm:prSet/>
      <dgm:spPr/>
      <dgm:t>
        <a:bodyPr/>
        <a:lstStyle/>
        <a:p>
          <a:endParaRPr lang="en-US"/>
        </a:p>
      </dgm:t>
    </dgm:pt>
    <dgm:pt modelId="{7C6BEFC9-6450-4260-A1EE-CEF251D4B36D}" type="sibTrans" cxnId="{658D2C51-A4FE-445A-A815-478D0110E1CC}">
      <dgm:prSet/>
      <dgm:spPr/>
      <dgm:t>
        <a:bodyPr/>
        <a:lstStyle/>
        <a:p>
          <a:endParaRPr lang="en-US"/>
        </a:p>
      </dgm:t>
    </dgm:pt>
    <dgm:pt modelId="{AFBEBAE6-8E97-449B-83C2-CDA4D709F7E2}">
      <dgm:prSet phldrT="[Text]" custT="1"/>
      <dgm:spPr/>
      <dgm:t>
        <a:bodyPr/>
        <a:lstStyle/>
        <a:p>
          <a:r>
            <a:rPr lang="en-US" sz="2800" dirty="0" err="1">
              <a:solidFill>
                <a:srgbClr val="FFFF00"/>
              </a:solidFill>
            </a:rPr>
            <a:t>Hình</a:t>
          </a:r>
          <a:r>
            <a:rPr lang="en-US" sz="2800" dirty="0">
              <a:solidFill>
                <a:srgbClr val="FFFF00"/>
              </a:solidFill>
            </a:rPr>
            <a:t> thang </a:t>
          </a:r>
          <a:r>
            <a:rPr lang="en-US" sz="2800" dirty="0" err="1">
              <a:solidFill>
                <a:srgbClr val="FFFF00"/>
              </a:solidFill>
            </a:rPr>
            <a:t>cân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là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hình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có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tâm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đối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xứng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và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giao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điểm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của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hai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đường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chéo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là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tâm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đối</a:t>
          </a:r>
          <a:r>
            <a:rPr lang="en-US" sz="2800" dirty="0">
              <a:solidFill>
                <a:srgbClr val="FFFF00"/>
              </a:solidFill>
            </a:rPr>
            <a:t> </a:t>
          </a:r>
          <a:r>
            <a:rPr lang="en-US" sz="2800" dirty="0" err="1">
              <a:solidFill>
                <a:srgbClr val="FFFF00"/>
              </a:solidFill>
            </a:rPr>
            <a:t>xứng</a:t>
          </a:r>
          <a:endParaRPr lang="en-US" sz="2800" dirty="0">
            <a:solidFill>
              <a:srgbClr val="FFFF00"/>
            </a:solidFill>
          </a:endParaRPr>
        </a:p>
      </dgm:t>
    </dgm:pt>
    <dgm:pt modelId="{7CD7EF64-860B-4F98-A719-DB56FAE476A2}" type="parTrans" cxnId="{82AF87AB-4840-4B85-BC78-2426E9884726}">
      <dgm:prSet/>
      <dgm:spPr/>
      <dgm:t>
        <a:bodyPr/>
        <a:lstStyle/>
        <a:p>
          <a:endParaRPr lang="en-US"/>
        </a:p>
      </dgm:t>
    </dgm:pt>
    <dgm:pt modelId="{6F28995E-D368-40A4-BD1C-5A3A1688F444}" type="sibTrans" cxnId="{82AF87AB-4840-4B85-BC78-2426E9884726}">
      <dgm:prSet/>
      <dgm:spPr/>
      <dgm:t>
        <a:bodyPr/>
        <a:lstStyle/>
        <a:p>
          <a:endParaRPr lang="en-US"/>
        </a:p>
      </dgm:t>
    </dgm:pt>
    <dgm:pt modelId="{D6EF0E21-9AC1-4544-B0F1-09FBDD7B9BD9}">
      <dgm:prSet phldrT="[Text]" custT="1"/>
      <dgm:spPr/>
      <dgm:t>
        <a:bodyPr/>
        <a:lstStyle/>
        <a:p>
          <a:r>
            <a:rPr lang="en-US" sz="2700" dirty="0" err="1">
              <a:solidFill>
                <a:srgbClr val="FFFF00"/>
              </a:solidFill>
            </a:rPr>
            <a:t>Hình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bình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hành</a:t>
          </a:r>
          <a:r>
            <a:rPr lang="en-US" sz="2700" dirty="0">
              <a:solidFill>
                <a:srgbClr val="FFFF00"/>
              </a:solidFill>
            </a:rPr>
            <a:t> ABCD </a:t>
          </a:r>
          <a:r>
            <a:rPr lang="en-US" sz="2700" dirty="0" err="1">
              <a:solidFill>
                <a:srgbClr val="FFFF00"/>
              </a:solidFill>
            </a:rPr>
            <a:t>là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hình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có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tâm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đối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xứng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là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điểm</a:t>
          </a:r>
          <a:r>
            <a:rPr lang="en-US" sz="2700" dirty="0">
              <a:solidFill>
                <a:srgbClr val="FFFF00"/>
              </a:solidFill>
            </a:rPr>
            <a:t> O (O </a:t>
          </a:r>
          <a:r>
            <a:rPr lang="en-US" sz="2700" dirty="0" err="1">
              <a:solidFill>
                <a:srgbClr val="FFFF00"/>
              </a:solidFill>
            </a:rPr>
            <a:t>là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giao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điểm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của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hai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đường</a:t>
          </a:r>
          <a:r>
            <a:rPr lang="en-US" sz="2700" dirty="0">
              <a:solidFill>
                <a:srgbClr val="FFFF00"/>
              </a:solidFill>
            </a:rPr>
            <a:t> </a:t>
          </a:r>
          <a:r>
            <a:rPr lang="en-US" sz="2700" dirty="0" err="1">
              <a:solidFill>
                <a:srgbClr val="FFFF00"/>
              </a:solidFill>
            </a:rPr>
            <a:t>chéo</a:t>
          </a:r>
          <a:r>
            <a:rPr lang="en-US" sz="2700" dirty="0">
              <a:solidFill>
                <a:srgbClr val="FFFF00"/>
              </a:solidFill>
            </a:rPr>
            <a:t> AC </a:t>
          </a:r>
          <a:r>
            <a:rPr lang="en-US" sz="2700" dirty="0" err="1">
              <a:solidFill>
                <a:srgbClr val="FFFF00"/>
              </a:solidFill>
            </a:rPr>
            <a:t>và</a:t>
          </a:r>
          <a:r>
            <a:rPr lang="en-US" sz="2700" dirty="0">
              <a:solidFill>
                <a:srgbClr val="FFFF00"/>
              </a:solidFill>
            </a:rPr>
            <a:t> BD</a:t>
          </a:r>
        </a:p>
      </dgm:t>
    </dgm:pt>
    <dgm:pt modelId="{C9D093FB-E274-4F1D-9B98-D5E283B36299}" type="parTrans" cxnId="{BDF4D9D4-492F-4B7C-810A-1139E5F0810A}">
      <dgm:prSet/>
      <dgm:spPr/>
      <dgm:t>
        <a:bodyPr/>
        <a:lstStyle/>
        <a:p>
          <a:endParaRPr lang="en-US"/>
        </a:p>
      </dgm:t>
    </dgm:pt>
    <dgm:pt modelId="{1D894ED8-F248-4DBB-B292-3DAC43793A9F}" type="sibTrans" cxnId="{BDF4D9D4-492F-4B7C-810A-1139E5F0810A}">
      <dgm:prSet/>
      <dgm:spPr/>
      <dgm:t>
        <a:bodyPr/>
        <a:lstStyle/>
        <a:p>
          <a:endParaRPr lang="en-US"/>
        </a:p>
      </dgm:t>
    </dgm:pt>
    <dgm:pt modelId="{7A314BAF-9586-43D3-90A5-884B7D3BF729}" type="pres">
      <dgm:prSet presAssocID="{FA8C9C20-43C3-46E4-A299-57DCC6AC0394}" presName="linearFlow" presStyleCnt="0">
        <dgm:presLayoutVars>
          <dgm:dir/>
          <dgm:resizeHandles val="exact"/>
        </dgm:presLayoutVars>
      </dgm:prSet>
      <dgm:spPr/>
    </dgm:pt>
    <dgm:pt modelId="{2BD997AA-533F-40C1-A75A-174664C54AC7}" type="pres">
      <dgm:prSet presAssocID="{1857F3C7-C512-4DD3-998E-8D896107500B}" presName="composite" presStyleCnt="0"/>
      <dgm:spPr/>
    </dgm:pt>
    <dgm:pt modelId="{928A33FB-5B67-45BD-A66B-2B4F7F197BB4}" type="pres">
      <dgm:prSet presAssocID="{1857F3C7-C512-4DD3-998E-8D896107500B}" presName="imgShp" presStyleLbl="fgImgPlace1" presStyleIdx="0" presStyleCnt="3"/>
      <dgm:spPr/>
    </dgm:pt>
    <dgm:pt modelId="{73F0CE6E-8AE6-46A1-BC2D-2BD2A621DF39}" type="pres">
      <dgm:prSet presAssocID="{1857F3C7-C512-4DD3-998E-8D896107500B}" presName="txShp" presStyleLbl="node1" presStyleIdx="0" presStyleCnt="3" custScaleY="125429">
        <dgm:presLayoutVars>
          <dgm:bulletEnabled val="1"/>
        </dgm:presLayoutVars>
      </dgm:prSet>
      <dgm:spPr/>
    </dgm:pt>
    <dgm:pt modelId="{9807F73B-0BA4-4A58-8B86-02160939B7EA}" type="pres">
      <dgm:prSet presAssocID="{7C6BEFC9-6450-4260-A1EE-CEF251D4B36D}" presName="spacing" presStyleCnt="0"/>
      <dgm:spPr/>
    </dgm:pt>
    <dgm:pt modelId="{4BF0E2AE-57D5-4CA6-A7BE-1ADBD3D19705}" type="pres">
      <dgm:prSet presAssocID="{AFBEBAE6-8E97-449B-83C2-CDA4D709F7E2}" presName="composite" presStyleCnt="0"/>
      <dgm:spPr/>
    </dgm:pt>
    <dgm:pt modelId="{F01E3FB6-21A6-41C2-B856-A9E4EE7A1A75}" type="pres">
      <dgm:prSet presAssocID="{AFBEBAE6-8E97-449B-83C2-CDA4D709F7E2}" presName="imgShp" presStyleLbl="fgImgPlace1" presStyleIdx="1" presStyleCnt="3"/>
      <dgm:spPr/>
    </dgm:pt>
    <dgm:pt modelId="{343810F1-B045-4FEE-8C54-98738BE3AD0E}" type="pres">
      <dgm:prSet presAssocID="{AFBEBAE6-8E97-449B-83C2-CDA4D709F7E2}" presName="txShp" presStyleLbl="node1" presStyleIdx="1" presStyleCnt="3" custScaleY="126573">
        <dgm:presLayoutVars>
          <dgm:bulletEnabled val="1"/>
        </dgm:presLayoutVars>
      </dgm:prSet>
      <dgm:spPr/>
    </dgm:pt>
    <dgm:pt modelId="{5BACC065-2D2A-46D0-A7A6-9AC8553A23C0}" type="pres">
      <dgm:prSet presAssocID="{6F28995E-D368-40A4-BD1C-5A3A1688F444}" presName="spacing" presStyleCnt="0"/>
      <dgm:spPr/>
    </dgm:pt>
    <dgm:pt modelId="{71B627F1-848A-473F-B9D7-0B722B2C4DBE}" type="pres">
      <dgm:prSet presAssocID="{D6EF0E21-9AC1-4544-B0F1-09FBDD7B9BD9}" presName="composite" presStyleCnt="0"/>
      <dgm:spPr/>
    </dgm:pt>
    <dgm:pt modelId="{84A3B8A5-855E-4C52-ACA2-0B2DA554639C}" type="pres">
      <dgm:prSet presAssocID="{D6EF0E21-9AC1-4544-B0F1-09FBDD7B9BD9}" presName="imgShp" presStyleLbl="fgImgPlace1" presStyleIdx="2" presStyleCnt="3"/>
      <dgm:spPr/>
    </dgm:pt>
    <dgm:pt modelId="{9E40145B-FEFE-40D1-A7F4-4BA4D2D2DF65}" type="pres">
      <dgm:prSet presAssocID="{D6EF0E21-9AC1-4544-B0F1-09FBDD7B9BD9}" presName="txShp" presStyleLbl="node1" presStyleIdx="2" presStyleCnt="3" custScaleX="99941" custScaleY="133245">
        <dgm:presLayoutVars>
          <dgm:bulletEnabled val="1"/>
        </dgm:presLayoutVars>
      </dgm:prSet>
      <dgm:spPr/>
    </dgm:pt>
  </dgm:ptLst>
  <dgm:cxnLst>
    <dgm:cxn modelId="{FE1EFB02-522A-462E-8F91-EF67C1A4ABA6}" type="presOf" srcId="{AFBEBAE6-8E97-449B-83C2-CDA4D709F7E2}" destId="{343810F1-B045-4FEE-8C54-98738BE3AD0E}" srcOrd="0" destOrd="0" presId="urn:microsoft.com/office/officeart/2005/8/layout/vList3"/>
    <dgm:cxn modelId="{F293E80C-14C0-444E-967E-A05C7C920591}" type="presOf" srcId="{1857F3C7-C512-4DD3-998E-8D896107500B}" destId="{73F0CE6E-8AE6-46A1-BC2D-2BD2A621DF39}" srcOrd="0" destOrd="0" presId="urn:microsoft.com/office/officeart/2005/8/layout/vList3"/>
    <dgm:cxn modelId="{09A6696B-C7C9-4D98-B152-5BC1862D96B8}" type="presOf" srcId="{FA8C9C20-43C3-46E4-A299-57DCC6AC0394}" destId="{7A314BAF-9586-43D3-90A5-884B7D3BF729}" srcOrd="0" destOrd="0" presId="urn:microsoft.com/office/officeart/2005/8/layout/vList3"/>
    <dgm:cxn modelId="{658D2C51-A4FE-445A-A815-478D0110E1CC}" srcId="{FA8C9C20-43C3-46E4-A299-57DCC6AC0394}" destId="{1857F3C7-C512-4DD3-998E-8D896107500B}" srcOrd="0" destOrd="0" parTransId="{1A1D8CDE-A59E-4829-8F14-C3186DDDB4A2}" sibTransId="{7C6BEFC9-6450-4260-A1EE-CEF251D4B36D}"/>
    <dgm:cxn modelId="{91681A95-FCCE-48C8-8E75-5D5739E20A40}" type="presOf" srcId="{D6EF0E21-9AC1-4544-B0F1-09FBDD7B9BD9}" destId="{9E40145B-FEFE-40D1-A7F4-4BA4D2D2DF65}" srcOrd="0" destOrd="0" presId="urn:microsoft.com/office/officeart/2005/8/layout/vList3"/>
    <dgm:cxn modelId="{82AF87AB-4840-4B85-BC78-2426E9884726}" srcId="{FA8C9C20-43C3-46E4-A299-57DCC6AC0394}" destId="{AFBEBAE6-8E97-449B-83C2-CDA4D709F7E2}" srcOrd="1" destOrd="0" parTransId="{7CD7EF64-860B-4F98-A719-DB56FAE476A2}" sibTransId="{6F28995E-D368-40A4-BD1C-5A3A1688F444}"/>
    <dgm:cxn modelId="{BDF4D9D4-492F-4B7C-810A-1139E5F0810A}" srcId="{FA8C9C20-43C3-46E4-A299-57DCC6AC0394}" destId="{D6EF0E21-9AC1-4544-B0F1-09FBDD7B9BD9}" srcOrd="2" destOrd="0" parTransId="{C9D093FB-E274-4F1D-9B98-D5E283B36299}" sibTransId="{1D894ED8-F248-4DBB-B292-3DAC43793A9F}"/>
    <dgm:cxn modelId="{78C67412-9156-493F-AEF4-0C2BC71E3559}" type="presParOf" srcId="{7A314BAF-9586-43D3-90A5-884B7D3BF729}" destId="{2BD997AA-533F-40C1-A75A-174664C54AC7}" srcOrd="0" destOrd="0" presId="urn:microsoft.com/office/officeart/2005/8/layout/vList3"/>
    <dgm:cxn modelId="{CB9CA800-6DF2-4812-A3F0-506713CFC3D8}" type="presParOf" srcId="{2BD997AA-533F-40C1-A75A-174664C54AC7}" destId="{928A33FB-5B67-45BD-A66B-2B4F7F197BB4}" srcOrd="0" destOrd="0" presId="urn:microsoft.com/office/officeart/2005/8/layout/vList3"/>
    <dgm:cxn modelId="{82C31E45-7DB7-44BD-9A4B-F2B5D2114F65}" type="presParOf" srcId="{2BD997AA-533F-40C1-A75A-174664C54AC7}" destId="{73F0CE6E-8AE6-46A1-BC2D-2BD2A621DF39}" srcOrd="1" destOrd="0" presId="urn:microsoft.com/office/officeart/2005/8/layout/vList3"/>
    <dgm:cxn modelId="{2A0DC5BB-E51D-42C9-B3C9-96AA71BCDC14}" type="presParOf" srcId="{7A314BAF-9586-43D3-90A5-884B7D3BF729}" destId="{9807F73B-0BA4-4A58-8B86-02160939B7EA}" srcOrd="1" destOrd="0" presId="urn:microsoft.com/office/officeart/2005/8/layout/vList3"/>
    <dgm:cxn modelId="{D56C9871-02EE-46DC-9524-BFF4715B19CA}" type="presParOf" srcId="{7A314BAF-9586-43D3-90A5-884B7D3BF729}" destId="{4BF0E2AE-57D5-4CA6-A7BE-1ADBD3D19705}" srcOrd="2" destOrd="0" presId="urn:microsoft.com/office/officeart/2005/8/layout/vList3"/>
    <dgm:cxn modelId="{D672AF33-92A3-4DC1-8FA3-78AD5771AFDC}" type="presParOf" srcId="{4BF0E2AE-57D5-4CA6-A7BE-1ADBD3D19705}" destId="{F01E3FB6-21A6-41C2-B856-A9E4EE7A1A75}" srcOrd="0" destOrd="0" presId="urn:microsoft.com/office/officeart/2005/8/layout/vList3"/>
    <dgm:cxn modelId="{4E588998-85EA-4556-8741-46687CF2F283}" type="presParOf" srcId="{4BF0E2AE-57D5-4CA6-A7BE-1ADBD3D19705}" destId="{343810F1-B045-4FEE-8C54-98738BE3AD0E}" srcOrd="1" destOrd="0" presId="urn:microsoft.com/office/officeart/2005/8/layout/vList3"/>
    <dgm:cxn modelId="{D6575142-7AEE-4EFA-BD20-460D127F880C}" type="presParOf" srcId="{7A314BAF-9586-43D3-90A5-884B7D3BF729}" destId="{5BACC065-2D2A-46D0-A7A6-9AC8553A23C0}" srcOrd="3" destOrd="0" presId="urn:microsoft.com/office/officeart/2005/8/layout/vList3"/>
    <dgm:cxn modelId="{0423F883-8817-4988-83B3-4337787CA2C4}" type="presParOf" srcId="{7A314BAF-9586-43D3-90A5-884B7D3BF729}" destId="{71B627F1-848A-473F-B9D7-0B722B2C4DBE}" srcOrd="4" destOrd="0" presId="urn:microsoft.com/office/officeart/2005/8/layout/vList3"/>
    <dgm:cxn modelId="{126F04B0-67F8-4222-B51C-E0A8A18EF059}" type="presParOf" srcId="{71B627F1-848A-473F-B9D7-0B722B2C4DBE}" destId="{84A3B8A5-855E-4C52-ACA2-0B2DA554639C}" srcOrd="0" destOrd="0" presId="urn:microsoft.com/office/officeart/2005/8/layout/vList3"/>
    <dgm:cxn modelId="{DD247618-A9CA-4846-9FBA-A355B5AE5547}" type="presParOf" srcId="{71B627F1-848A-473F-B9D7-0B722B2C4DBE}" destId="{9E40145B-FEFE-40D1-A7F4-4BA4D2D2DF6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0CE6E-8AE6-46A1-BC2D-2BD2A621DF39}">
      <dsp:nvSpPr>
        <dsp:cNvPr id="0" name=""/>
        <dsp:cNvSpPr/>
      </dsp:nvSpPr>
      <dsp:spPr>
        <a:xfrm rot="10800000">
          <a:off x="2363569" y="791"/>
          <a:ext cx="8137992" cy="15742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46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00"/>
              </a:solidFill>
            </a:rPr>
            <a:t>Tam </a:t>
          </a:r>
          <a:r>
            <a:rPr lang="en-US" sz="2800" kern="1200" dirty="0" err="1">
              <a:solidFill>
                <a:srgbClr val="FFFF00"/>
              </a:solidFill>
            </a:rPr>
            <a:t>giác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đều</a:t>
          </a:r>
          <a:r>
            <a:rPr lang="en-US" sz="2800" kern="1200" dirty="0">
              <a:solidFill>
                <a:srgbClr val="FFFF00"/>
              </a:solidFill>
            </a:rPr>
            <a:t> ABC </a:t>
          </a:r>
          <a:r>
            <a:rPr lang="en-US" sz="2800" kern="1200" dirty="0" err="1">
              <a:solidFill>
                <a:srgbClr val="FFFF00"/>
              </a:solidFill>
            </a:rPr>
            <a:t>là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hình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đối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xứng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tâm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757133" y="791"/>
        <a:ext cx="7744428" cy="1574258"/>
      </dsp:txXfrm>
    </dsp:sp>
    <dsp:sp modelId="{928A33FB-5B67-45BD-A66B-2B4F7F197BB4}">
      <dsp:nvSpPr>
        <dsp:cNvPr id="0" name=""/>
        <dsp:cNvSpPr/>
      </dsp:nvSpPr>
      <dsp:spPr>
        <a:xfrm>
          <a:off x="1736020" y="160371"/>
          <a:ext cx="1255099" cy="12550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810F1-B045-4FEE-8C54-98738BE3AD0E}">
      <dsp:nvSpPr>
        <dsp:cNvPr id="0" name=""/>
        <dsp:cNvSpPr/>
      </dsp:nvSpPr>
      <dsp:spPr>
        <a:xfrm rot="10800000">
          <a:off x="2363569" y="1949706"/>
          <a:ext cx="8137992" cy="15886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46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FFFF00"/>
              </a:solidFill>
            </a:rPr>
            <a:t>Hình</a:t>
          </a:r>
          <a:r>
            <a:rPr lang="en-US" sz="2800" kern="1200" dirty="0">
              <a:solidFill>
                <a:srgbClr val="FFFF00"/>
              </a:solidFill>
            </a:rPr>
            <a:t> thang </a:t>
          </a:r>
          <a:r>
            <a:rPr lang="en-US" sz="2800" kern="1200" dirty="0" err="1">
              <a:solidFill>
                <a:srgbClr val="FFFF00"/>
              </a:solidFill>
            </a:rPr>
            <a:t>cân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là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hình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có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tâm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đối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xứng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và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giao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điểm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của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hai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đường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chéo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là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tâm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đối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xứng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760723" y="1949706"/>
        <a:ext cx="7740838" cy="1588616"/>
      </dsp:txXfrm>
    </dsp:sp>
    <dsp:sp modelId="{F01E3FB6-21A6-41C2-B856-A9E4EE7A1A75}">
      <dsp:nvSpPr>
        <dsp:cNvPr id="0" name=""/>
        <dsp:cNvSpPr/>
      </dsp:nvSpPr>
      <dsp:spPr>
        <a:xfrm>
          <a:off x="1736020" y="2116465"/>
          <a:ext cx="1255099" cy="12550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0145B-FEFE-40D1-A7F4-4BA4D2D2DF65}">
      <dsp:nvSpPr>
        <dsp:cNvPr id="0" name=""/>
        <dsp:cNvSpPr/>
      </dsp:nvSpPr>
      <dsp:spPr>
        <a:xfrm rot="10800000">
          <a:off x="2367171" y="3912979"/>
          <a:ext cx="8133191" cy="16723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46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rgbClr val="FFFF00"/>
              </a:solidFill>
            </a:rPr>
            <a:t>Hình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bình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hành</a:t>
          </a:r>
          <a:r>
            <a:rPr lang="en-US" sz="2700" kern="1200" dirty="0">
              <a:solidFill>
                <a:srgbClr val="FFFF00"/>
              </a:solidFill>
            </a:rPr>
            <a:t> ABCD </a:t>
          </a:r>
          <a:r>
            <a:rPr lang="en-US" sz="2700" kern="1200" dirty="0" err="1">
              <a:solidFill>
                <a:srgbClr val="FFFF00"/>
              </a:solidFill>
            </a:rPr>
            <a:t>là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hình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có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tâm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đối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xứng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là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điểm</a:t>
          </a:r>
          <a:r>
            <a:rPr lang="en-US" sz="2700" kern="1200" dirty="0">
              <a:solidFill>
                <a:srgbClr val="FFFF00"/>
              </a:solidFill>
            </a:rPr>
            <a:t> O (O </a:t>
          </a:r>
          <a:r>
            <a:rPr lang="en-US" sz="2700" kern="1200" dirty="0" err="1">
              <a:solidFill>
                <a:srgbClr val="FFFF00"/>
              </a:solidFill>
            </a:rPr>
            <a:t>là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giao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điểm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của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hai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đường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chéo</a:t>
          </a:r>
          <a:r>
            <a:rPr lang="en-US" sz="2700" kern="1200" dirty="0">
              <a:solidFill>
                <a:srgbClr val="FFFF00"/>
              </a:solidFill>
            </a:rPr>
            <a:t> AC </a:t>
          </a:r>
          <a:r>
            <a:rPr lang="en-US" sz="2700" kern="1200" dirty="0" err="1">
              <a:solidFill>
                <a:srgbClr val="FFFF00"/>
              </a:solidFill>
            </a:rPr>
            <a:t>và</a:t>
          </a:r>
          <a:r>
            <a:rPr lang="en-US" sz="2700" kern="1200" dirty="0">
              <a:solidFill>
                <a:srgbClr val="FFFF00"/>
              </a:solidFill>
            </a:rPr>
            <a:t> BD</a:t>
          </a:r>
        </a:p>
      </dsp:txBody>
      <dsp:txXfrm rot="10800000">
        <a:off x="2785260" y="3912979"/>
        <a:ext cx="7715102" cy="1672356"/>
      </dsp:txXfrm>
    </dsp:sp>
    <dsp:sp modelId="{84A3B8A5-855E-4C52-ACA2-0B2DA554639C}">
      <dsp:nvSpPr>
        <dsp:cNvPr id="0" name=""/>
        <dsp:cNvSpPr/>
      </dsp:nvSpPr>
      <dsp:spPr>
        <a:xfrm>
          <a:off x="1737220" y="4121608"/>
          <a:ext cx="1255099" cy="12550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0CE6E-8AE6-46A1-BC2D-2BD2A621DF39}">
      <dsp:nvSpPr>
        <dsp:cNvPr id="0" name=""/>
        <dsp:cNvSpPr/>
      </dsp:nvSpPr>
      <dsp:spPr>
        <a:xfrm rot="10800000">
          <a:off x="2363569" y="791"/>
          <a:ext cx="8137992" cy="15742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46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00"/>
              </a:solidFill>
            </a:rPr>
            <a:t>Tam </a:t>
          </a:r>
          <a:r>
            <a:rPr lang="en-US" sz="2800" kern="1200" dirty="0" err="1">
              <a:solidFill>
                <a:srgbClr val="FFFF00"/>
              </a:solidFill>
            </a:rPr>
            <a:t>giác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đều</a:t>
          </a:r>
          <a:r>
            <a:rPr lang="en-US" sz="2800" kern="1200" dirty="0">
              <a:solidFill>
                <a:srgbClr val="FFFF00"/>
              </a:solidFill>
            </a:rPr>
            <a:t> ABC </a:t>
          </a:r>
          <a:r>
            <a:rPr lang="en-US" sz="2800" kern="1200" dirty="0" err="1">
              <a:solidFill>
                <a:srgbClr val="FFFF00"/>
              </a:solidFill>
            </a:rPr>
            <a:t>là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hình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đối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xứng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tâm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757133" y="791"/>
        <a:ext cx="7744428" cy="1574258"/>
      </dsp:txXfrm>
    </dsp:sp>
    <dsp:sp modelId="{928A33FB-5B67-45BD-A66B-2B4F7F197BB4}">
      <dsp:nvSpPr>
        <dsp:cNvPr id="0" name=""/>
        <dsp:cNvSpPr/>
      </dsp:nvSpPr>
      <dsp:spPr>
        <a:xfrm>
          <a:off x="1736020" y="160371"/>
          <a:ext cx="1255099" cy="12550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810F1-B045-4FEE-8C54-98738BE3AD0E}">
      <dsp:nvSpPr>
        <dsp:cNvPr id="0" name=""/>
        <dsp:cNvSpPr/>
      </dsp:nvSpPr>
      <dsp:spPr>
        <a:xfrm rot="10800000">
          <a:off x="2363569" y="1949706"/>
          <a:ext cx="8137992" cy="15886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46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FFFF00"/>
              </a:solidFill>
            </a:rPr>
            <a:t>Hình</a:t>
          </a:r>
          <a:r>
            <a:rPr lang="en-US" sz="2800" kern="1200" dirty="0">
              <a:solidFill>
                <a:srgbClr val="FFFF00"/>
              </a:solidFill>
            </a:rPr>
            <a:t> thang </a:t>
          </a:r>
          <a:r>
            <a:rPr lang="en-US" sz="2800" kern="1200" dirty="0" err="1">
              <a:solidFill>
                <a:srgbClr val="FFFF00"/>
              </a:solidFill>
            </a:rPr>
            <a:t>cân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là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hình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có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tâm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đối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xứng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và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giao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điểm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của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hai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đường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chéo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là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tâm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đối</a:t>
          </a:r>
          <a:r>
            <a:rPr lang="en-US" sz="2800" kern="1200" dirty="0">
              <a:solidFill>
                <a:srgbClr val="FFFF00"/>
              </a:solidFill>
            </a:rPr>
            <a:t> </a:t>
          </a:r>
          <a:r>
            <a:rPr lang="en-US" sz="2800" kern="1200" dirty="0" err="1">
              <a:solidFill>
                <a:srgbClr val="FFFF00"/>
              </a:solidFill>
            </a:rPr>
            <a:t>xứng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760723" y="1949706"/>
        <a:ext cx="7740838" cy="1588616"/>
      </dsp:txXfrm>
    </dsp:sp>
    <dsp:sp modelId="{F01E3FB6-21A6-41C2-B856-A9E4EE7A1A75}">
      <dsp:nvSpPr>
        <dsp:cNvPr id="0" name=""/>
        <dsp:cNvSpPr/>
      </dsp:nvSpPr>
      <dsp:spPr>
        <a:xfrm>
          <a:off x="1736020" y="2116465"/>
          <a:ext cx="1255099" cy="12550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0145B-FEFE-40D1-A7F4-4BA4D2D2DF65}">
      <dsp:nvSpPr>
        <dsp:cNvPr id="0" name=""/>
        <dsp:cNvSpPr/>
      </dsp:nvSpPr>
      <dsp:spPr>
        <a:xfrm rot="10800000">
          <a:off x="2367171" y="3912979"/>
          <a:ext cx="8133191" cy="16723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46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rgbClr val="FFFF00"/>
              </a:solidFill>
            </a:rPr>
            <a:t>Hình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bình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hành</a:t>
          </a:r>
          <a:r>
            <a:rPr lang="en-US" sz="2700" kern="1200" dirty="0">
              <a:solidFill>
                <a:srgbClr val="FFFF00"/>
              </a:solidFill>
            </a:rPr>
            <a:t> ABCD </a:t>
          </a:r>
          <a:r>
            <a:rPr lang="en-US" sz="2700" kern="1200" dirty="0" err="1">
              <a:solidFill>
                <a:srgbClr val="FFFF00"/>
              </a:solidFill>
            </a:rPr>
            <a:t>là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hình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có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tâm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đối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xứng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là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điểm</a:t>
          </a:r>
          <a:r>
            <a:rPr lang="en-US" sz="2700" kern="1200" dirty="0">
              <a:solidFill>
                <a:srgbClr val="FFFF00"/>
              </a:solidFill>
            </a:rPr>
            <a:t> O (O </a:t>
          </a:r>
          <a:r>
            <a:rPr lang="en-US" sz="2700" kern="1200" dirty="0" err="1">
              <a:solidFill>
                <a:srgbClr val="FFFF00"/>
              </a:solidFill>
            </a:rPr>
            <a:t>là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giao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điểm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của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hai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đường</a:t>
          </a:r>
          <a:r>
            <a:rPr lang="en-US" sz="2700" kern="1200" dirty="0">
              <a:solidFill>
                <a:srgbClr val="FFFF00"/>
              </a:solidFill>
            </a:rPr>
            <a:t> </a:t>
          </a:r>
          <a:r>
            <a:rPr lang="en-US" sz="2700" kern="1200" dirty="0" err="1">
              <a:solidFill>
                <a:srgbClr val="FFFF00"/>
              </a:solidFill>
            </a:rPr>
            <a:t>chéo</a:t>
          </a:r>
          <a:r>
            <a:rPr lang="en-US" sz="2700" kern="1200" dirty="0">
              <a:solidFill>
                <a:srgbClr val="FFFF00"/>
              </a:solidFill>
            </a:rPr>
            <a:t> AC </a:t>
          </a:r>
          <a:r>
            <a:rPr lang="en-US" sz="2700" kern="1200" dirty="0" err="1">
              <a:solidFill>
                <a:srgbClr val="FFFF00"/>
              </a:solidFill>
            </a:rPr>
            <a:t>và</a:t>
          </a:r>
          <a:r>
            <a:rPr lang="en-US" sz="2700" kern="1200" dirty="0">
              <a:solidFill>
                <a:srgbClr val="FFFF00"/>
              </a:solidFill>
            </a:rPr>
            <a:t> BD</a:t>
          </a:r>
        </a:p>
      </dsp:txBody>
      <dsp:txXfrm rot="10800000">
        <a:off x="2785260" y="3912979"/>
        <a:ext cx="7715102" cy="1672356"/>
      </dsp:txXfrm>
    </dsp:sp>
    <dsp:sp modelId="{84A3B8A5-855E-4C52-ACA2-0B2DA554639C}">
      <dsp:nvSpPr>
        <dsp:cNvPr id="0" name=""/>
        <dsp:cNvSpPr/>
      </dsp:nvSpPr>
      <dsp:spPr>
        <a:xfrm>
          <a:off x="1737220" y="4121608"/>
          <a:ext cx="1255099" cy="12550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BEF1C-EC40-48A9-A978-0C0DFE690CC9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01D1A-8CED-4CA4-B1E6-F92C5EC69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4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93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78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15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31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576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76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60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75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77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7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7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1759-DE08-4B12-B74D-1A6119C69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5796C-0986-4946-A259-539683CE8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CCE9-EABD-46CC-A79B-ADA1EF3C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1B352-641C-4101-A043-3C2A2B78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B47E0-CD5D-4348-A820-2D4C1BC3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2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00FE-2FB4-451A-A2AF-6744A2ED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3F720-BA9A-4A54-9691-3093CEDCF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4EA8A-C11C-4DD5-87FE-1B314A81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AA66A-5C69-4D01-A00F-CCD1E7FCF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E0B80-B501-478A-BE0E-730DB42D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8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BA6BB-1FCD-44BA-BA3D-797A8139E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5B5EC-76F5-4E4F-BCF4-27E801EF1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D19B2-86AF-424D-8003-64C1AE80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11D0-81A2-4F00-924A-1363F86A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C3DB-5F45-47E1-970E-7A824CC0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AD51D-485B-46AE-998B-541B1747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ADD2-286F-4458-B6EC-D8ADE1157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78631-E5C4-412C-BA71-3B5332D2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7954-057F-4A99-9C0D-9246B011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F8057-7279-4E33-A8E4-D2DDE031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9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8E46-B1FF-4523-8A91-C3CA4B98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6146E-628E-4994-B92A-0D4669C42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3D098-B4D1-479E-80BB-5446C319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FBCC2-2E41-49F4-92CA-672AE8EC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BF091-9D6E-462F-86B3-14A48D0A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E8C8-3AED-421A-8B40-E9580A00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D8FE5-8C22-4A3B-86D8-382270602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C30CD-0FE9-4215-B640-6F16CC6ED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621F6-FC82-41E1-8474-B17FDA82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C5B6B-FFA8-4D9F-9B00-250E67926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FB9E-3921-423B-BA41-62B8B5F0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DC5B-6C98-40F9-A4A0-DCEE1C50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10AD-1CC3-4DF5-87C9-E85A996C7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701E7-750D-4808-AF54-4F9102C74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FCEA7-9F9E-4A05-8947-DBEBAB60C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568A1A-9295-4671-B60D-09FD0CC4D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BE626-EAD1-43FF-9CD3-4CBDAEE1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D240E-2D97-4B64-A08B-BEE64049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9091A-5BB7-49E0-BEE7-84BF83A7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AEE7-7822-45AF-8324-CF20C23F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FAB37-9EF2-4311-8DFA-34EC2C47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56009-8FD6-4FCF-B1F9-47E201D9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FE08F-20C3-48D4-AB26-946A108C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9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C4944-548F-45C0-AFCE-CF98E3A2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5EF0F-27A7-4C44-A7B8-9D11B4D6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27AA1-86E8-4D48-BFB7-BBA990BC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7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A95B-0A29-4DD3-973D-52A2A690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B8C5D-BEC4-4EDA-9DA1-5A1459D17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458BA-F5FC-4F1C-95DE-3EDB75765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CBF7B-2E97-4D6E-BCBE-70E7D6CB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82865-14DA-4A27-8FDA-DFD26F61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F326C-9A2C-490A-84C2-1B55789E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0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5BCA4-9AF1-4739-8B3F-A9A4C15C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871AA9-86B9-4192-826B-F8DBEDFFA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41938-9E8E-4F95-8ECF-FA612CC6A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98F0F-6E04-488A-9422-A3538FE6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BE64F-23B6-4222-B130-11FA7398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4FDEC-E585-4C14-8229-48EBB1E2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9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D8742-EAD1-4BA7-9F1C-5C37293A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87D3E-3151-405E-90A1-82915B37D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FE9A3-7FA8-42D9-904B-907156953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F741-4CC3-45CD-A615-53D212068EE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A0CA-1E5E-452E-A302-F6941D762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F87A3-3BF9-48DD-8BED-C2CE18FB0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8FC81-5B1A-4167-858E-D56D431B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image" Target="../media/image2.gif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5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6.png"/><Relationship Id="rId10" Type="http://schemas.microsoft.com/office/2007/relationships/diagramDrawing" Target="../diagrams/drawing1.xml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diagramColors" Target="../diagrams/colors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9.emf"/><Relationship Id="rId4" Type="http://schemas.openxmlformats.org/officeDocument/2006/relationships/diagramLayout" Target="../diagrams/layout2.xml"/><Relationship Id="rId9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5.xm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60.jpeg"/><Relationship Id="rId4" Type="http://schemas.openxmlformats.org/officeDocument/2006/relationships/slide" Target="slide29.xml"/><Relationship Id="rId9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10" Type="http://schemas.openxmlformats.org/officeDocument/2006/relationships/slide" Target="slide24.xml"/><Relationship Id="rId4" Type="http://schemas.openxmlformats.org/officeDocument/2006/relationships/image" Target="../media/image71.png"/><Relationship Id="rId9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11" Type="http://schemas.openxmlformats.org/officeDocument/2006/relationships/image" Target="../media/image22.jpeg"/><Relationship Id="rId5" Type="http://schemas.openxmlformats.org/officeDocument/2006/relationships/slide" Target="slide2.xml"/><Relationship Id="rId10" Type="http://schemas.openxmlformats.org/officeDocument/2006/relationships/image" Target="../media/image21.jpeg"/><Relationship Id="rId4" Type="http://schemas.openxmlformats.org/officeDocument/2006/relationships/image" Target="../media/image14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3" action="ppaction://hlinksldjump"/>
          </p:cNvPr>
          <p:cNvSpPr/>
          <p:nvPr/>
        </p:nvSpPr>
        <p:spPr>
          <a:xfrm>
            <a:off x="8155545" y="5717384"/>
            <a:ext cx="2231174" cy="743725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4" dirty="0" err="1">
                <a:solidFill>
                  <a:srgbClr val="FF0000"/>
                </a:solidFill>
              </a:rPr>
              <a:t>Chơi</a:t>
            </a:r>
            <a:endParaRPr lang="en-US" sz="4054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2311158" y="4492392"/>
            <a:ext cx="7772390" cy="113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Cánh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cụt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về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>
                <a:solidFill>
                  <a:srgbClr val="CC0099"/>
                </a:solidFill>
                <a:latin typeface="UTM Showcard" panose="02040603050506020204" pitchFamily="18" charset="0"/>
              </a:rPr>
              <a:t>nhà</a:t>
            </a:r>
            <a:endParaRPr lang="en-US" sz="6757" dirty="0">
              <a:solidFill>
                <a:srgbClr val="CC0099"/>
              </a:solidFill>
              <a:latin typeface="UTM Showcard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180" y="136477"/>
            <a:ext cx="1467820" cy="2415654"/>
            <a:chOff x="-231240" y="1296538"/>
            <a:chExt cx="1467820" cy="2415654"/>
          </a:xfrm>
        </p:grpSpPr>
        <p:sp>
          <p:nvSpPr>
            <p:cNvPr id="3" name="Rounded Rectangle 2"/>
            <p:cNvSpPr/>
            <p:nvPr/>
          </p:nvSpPr>
          <p:spPr>
            <a:xfrm>
              <a:off x="-231240" y="1296538"/>
              <a:ext cx="1467820" cy="2415654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73634" y="1596424"/>
              <a:ext cx="1352608" cy="181588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</a:p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34658-F5AE-47FB-8879-0B5325D2C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04" t="23176" r="53587" b="73537"/>
          <a:stretch/>
        </p:blipFill>
        <p:spPr>
          <a:xfrm>
            <a:off x="-2" y="1373222"/>
            <a:ext cx="1276367" cy="46166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A4002C-55FC-42D0-A491-AF2CB6F4C2E6}"/>
              </a:ext>
            </a:extLst>
          </p:cNvPr>
          <p:cNvSpPr/>
          <p:nvPr/>
        </p:nvSpPr>
        <p:spPr>
          <a:xfrm>
            <a:off x="470835" y="837220"/>
            <a:ext cx="4408227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CÓ TÂM ĐỐI XỨNG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ACB2C84-8F38-4C01-ABD4-2419C250B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428" y="-22271"/>
            <a:ext cx="1513555" cy="1513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DEA1F-9241-479B-B8F6-5F565AF26FBA}"/>
              </a:ext>
            </a:extLst>
          </p:cNvPr>
          <p:cNvSpPr txBox="1"/>
          <p:nvPr/>
        </p:nvSpPr>
        <p:spPr>
          <a:xfrm>
            <a:off x="1906887" y="1326516"/>
            <a:ext cx="838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62).</a:t>
            </a:r>
          </a:p>
        </p:txBody>
      </p:sp>
      <p:pic>
        <p:nvPicPr>
          <p:cNvPr id="8" name="Picture 7" descr="Bài 6. Hình có tâm đối xứng - Hoc24">
            <a:extLst>
              <a:ext uri="{FF2B5EF4-FFF2-40B4-BE49-F238E27FC236}">
                <a16:creationId xmlns:a16="http://schemas.microsoft.com/office/drawing/2014/main" id="{C471D5B7-8ED6-4DBF-A1D9-83F3315A7E8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6845" y="2149691"/>
            <a:ext cx="7099301" cy="225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ấu Hỏi">
            <a:extLst>
              <a:ext uri="{FF2B5EF4-FFF2-40B4-BE49-F238E27FC236}">
                <a16:creationId xmlns:a16="http://schemas.microsoft.com/office/drawing/2014/main" id="{6A40C14E-DBE8-4239-B6D5-C90E8B62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" y="4403523"/>
            <a:ext cx="851428" cy="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1E033E-0C93-480A-BDD0-1C128A9B3741}"/>
              </a:ext>
            </a:extLst>
          </p:cNvPr>
          <p:cNvSpPr txBox="1"/>
          <p:nvPr/>
        </p:nvSpPr>
        <p:spPr>
          <a:xfrm>
            <a:off x="924092" y="4469989"/>
            <a:ext cx="7556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đ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11CFF-4795-4E32-8BE9-A67605504D75}"/>
              </a:ext>
            </a:extLst>
          </p:cNvPr>
          <p:cNvSpPr txBox="1"/>
          <p:nvPr/>
        </p:nvSpPr>
        <p:spPr>
          <a:xfrm>
            <a:off x="498378" y="1928240"/>
            <a:ext cx="724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giữa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62.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E94BB-3575-4927-9490-87EBDF40A8DB}"/>
              </a:ext>
            </a:extLst>
          </p:cNvPr>
          <p:cNvSpPr txBox="1"/>
          <p:nvPr/>
        </p:nvSpPr>
        <p:spPr>
          <a:xfrm>
            <a:off x="249241" y="1968957"/>
            <a:ext cx="196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270000+ Các Bản Ghi Nhớ Hình ảnh tải xuống | vn.lovepik.com Nhiếp ảnh">
            <a:extLst>
              <a:ext uri="{FF2B5EF4-FFF2-40B4-BE49-F238E27FC236}">
                <a16:creationId xmlns:a16="http://schemas.microsoft.com/office/drawing/2014/main" id="{2D297195-7454-4F91-9E7C-568D4A94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3" y="5321417"/>
            <a:ext cx="730019" cy="73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EDDF21-7696-49E5-A28C-3CD5288EA9EC}"/>
              </a:ext>
            </a:extLst>
          </p:cNvPr>
          <p:cNvSpPr txBox="1"/>
          <p:nvPr/>
        </p:nvSpPr>
        <p:spPr>
          <a:xfrm>
            <a:off x="1003192" y="5409014"/>
            <a:ext cx="844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4736" y="81863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12124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6" grpId="1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12CE4F-7CA8-4C43-99DA-F452B9957DA9}"/>
              </a:ext>
            </a:extLst>
          </p:cNvPr>
          <p:cNvSpPr/>
          <p:nvPr/>
        </p:nvSpPr>
        <p:spPr>
          <a:xfrm>
            <a:off x="679808" y="1066497"/>
            <a:ext cx="7818443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TÂM ĐỐI XỨNG CỦA MỘT SỐ HÌNH </a:t>
            </a:r>
          </a:p>
        </p:txBody>
      </p:sp>
      <p:pic>
        <p:nvPicPr>
          <p:cNvPr id="3" name="Picture 2" descr="C:\Users\ADMIN\Desktop\unnamed.jpg">
            <a:extLst>
              <a:ext uri="{FF2B5EF4-FFF2-40B4-BE49-F238E27FC236}">
                <a16:creationId xmlns:a16="http://schemas.microsoft.com/office/drawing/2014/main" id="{594311AA-4AA7-4A74-B6AF-F9A2872AB5C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8473" y="1843841"/>
            <a:ext cx="7347503" cy="141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671C7E-D7D9-4388-BA7E-727DC5C26AEB}"/>
              </a:ext>
            </a:extLst>
          </p:cNvPr>
          <p:cNvSpPr txBox="1"/>
          <p:nvPr/>
        </p:nvSpPr>
        <p:spPr>
          <a:xfrm>
            <a:off x="1105522" y="3289905"/>
            <a:ext cx="9938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2" descr="Dấu Hỏi">
            <a:extLst>
              <a:ext uri="{FF2B5EF4-FFF2-40B4-BE49-F238E27FC236}">
                <a16:creationId xmlns:a16="http://schemas.microsoft.com/office/drawing/2014/main" id="{4D178194-2200-4D4D-859A-6627C2A8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94" y="3130974"/>
            <a:ext cx="851428" cy="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B5558-E7A4-4CE4-81CC-65EB6309672D}"/>
              </a:ext>
            </a:extLst>
          </p:cNvPr>
          <p:cNvSpPr txBox="1"/>
          <p:nvPr/>
        </p:nvSpPr>
        <p:spPr>
          <a:xfrm>
            <a:off x="1105522" y="3533815"/>
            <a:ext cx="9938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7A816-1779-45F3-91F2-6894F9A3C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43749" y="24901"/>
            <a:ext cx="1664454" cy="16644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8353" y="227663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4608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12CE4F-7CA8-4C43-99DA-F452B9957DA9}"/>
              </a:ext>
            </a:extLst>
          </p:cNvPr>
          <p:cNvSpPr/>
          <p:nvPr/>
        </p:nvSpPr>
        <p:spPr>
          <a:xfrm>
            <a:off x="948483" y="1013514"/>
            <a:ext cx="7839258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TÂM ĐỐI XỨNG CỦA MỘT SỐ HÌNH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71C7E-D7D9-4388-BA7E-727DC5C26AEB}"/>
              </a:ext>
            </a:extLst>
          </p:cNvPr>
          <p:cNvSpPr txBox="1"/>
          <p:nvPr/>
        </p:nvSpPr>
        <p:spPr>
          <a:xfrm>
            <a:off x="1058543" y="3587497"/>
            <a:ext cx="5623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2" descr="Dấu Hỏi">
            <a:extLst>
              <a:ext uri="{FF2B5EF4-FFF2-40B4-BE49-F238E27FC236}">
                <a16:creationId xmlns:a16="http://schemas.microsoft.com/office/drawing/2014/main" id="{4D178194-2200-4D4D-859A-6627C2A8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0" y="3801397"/>
            <a:ext cx="647888" cy="6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B5558-E7A4-4CE4-81CC-65EB6309672D}"/>
              </a:ext>
            </a:extLst>
          </p:cNvPr>
          <p:cNvSpPr txBox="1"/>
          <p:nvPr/>
        </p:nvSpPr>
        <p:spPr>
          <a:xfrm>
            <a:off x="1273965" y="1813366"/>
            <a:ext cx="5193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đó.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Bài 6. Hình có tâm đối xứng - Hoc24">
            <a:extLst>
              <a:ext uri="{FF2B5EF4-FFF2-40B4-BE49-F238E27FC236}">
                <a16:creationId xmlns:a16="http://schemas.microsoft.com/office/drawing/2014/main" id="{D803AB62-8B33-414A-A3C7-6FA7DDBD88D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2277" y="1972455"/>
            <a:ext cx="3037261" cy="290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5A3F55-B551-4C66-AEA3-F3C7A30B8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43749" y="24901"/>
            <a:ext cx="1664454" cy="1664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6335" y="292745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9092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12CE4F-7CA8-4C43-99DA-F452B9957DA9}"/>
              </a:ext>
            </a:extLst>
          </p:cNvPr>
          <p:cNvSpPr/>
          <p:nvPr/>
        </p:nvSpPr>
        <p:spPr>
          <a:xfrm>
            <a:off x="425714" y="1085219"/>
            <a:ext cx="8291627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TÂM ĐỐI XỨNG CỦA MỘT SỐ HÌNH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71C7E-D7D9-4388-BA7E-727DC5C26AEB}"/>
              </a:ext>
            </a:extLst>
          </p:cNvPr>
          <p:cNvSpPr txBox="1"/>
          <p:nvPr/>
        </p:nvSpPr>
        <p:spPr>
          <a:xfrm>
            <a:off x="1395478" y="2034089"/>
            <a:ext cx="5509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2" descr="Dấu Hỏi">
            <a:extLst>
              <a:ext uri="{FF2B5EF4-FFF2-40B4-BE49-F238E27FC236}">
                <a16:creationId xmlns:a16="http://schemas.microsoft.com/office/drawing/2014/main" id="{4D178194-2200-4D4D-859A-6627C2A8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0" y="2034089"/>
            <a:ext cx="851428" cy="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B5558-E7A4-4CE4-81CC-65EB6309672D}"/>
              </a:ext>
            </a:extLst>
          </p:cNvPr>
          <p:cNvSpPr txBox="1"/>
          <p:nvPr/>
        </p:nvSpPr>
        <p:spPr>
          <a:xfrm>
            <a:off x="1088100" y="2459803"/>
            <a:ext cx="5415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8" name="Picture 7" descr="C:\Users\ADMIN\Downloads\IMG_0322.jpg">
            <a:extLst>
              <a:ext uri="{FF2B5EF4-FFF2-40B4-BE49-F238E27FC236}">
                <a16:creationId xmlns:a16="http://schemas.microsoft.com/office/drawing/2014/main" id="{46379C1C-CDF5-4D96-82BF-A337F96F174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7580" y="1876590"/>
            <a:ext cx="3607956" cy="254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E17F09-7B18-4912-857E-722249162E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43749" y="24901"/>
            <a:ext cx="1664454" cy="1664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8353" y="227663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467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12CE4F-7CA8-4C43-99DA-F452B9957DA9}"/>
              </a:ext>
            </a:extLst>
          </p:cNvPr>
          <p:cNvSpPr/>
          <p:nvPr/>
        </p:nvSpPr>
        <p:spPr>
          <a:xfrm>
            <a:off x="0" y="1017038"/>
            <a:ext cx="7767546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TÂM ĐỐI XỨNG CỦA MỘT SỐ HÌNH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71C7E-D7D9-4388-BA7E-727DC5C26AEB}"/>
              </a:ext>
            </a:extLst>
          </p:cNvPr>
          <p:cNvSpPr txBox="1"/>
          <p:nvPr/>
        </p:nvSpPr>
        <p:spPr>
          <a:xfrm>
            <a:off x="1130938" y="1842261"/>
            <a:ext cx="6327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2" descr="Dấu Hỏi">
            <a:extLst>
              <a:ext uri="{FF2B5EF4-FFF2-40B4-BE49-F238E27FC236}">
                <a16:creationId xmlns:a16="http://schemas.microsoft.com/office/drawing/2014/main" id="{4D178194-2200-4D4D-859A-6627C2A8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9965"/>
            <a:ext cx="851428" cy="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B5558-E7A4-4CE4-81CC-65EB6309672D}"/>
              </a:ext>
            </a:extLst>
          </p:cNvPr>
          <p:cNvSpPr txBox="1"/>
          <p:nvPr/>
        </p:nvSpPr>
        <p:spPr>
          <a:xfrm>
            <a:off x="1020163" y="1947734"/>
            <a:ext cx="5669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7" name="Picture 6" descr="C:\Users\ADMIN\Desktop\unnamed (1).jpg">
            <a:extLst>
              <a:ext uri="{FF2B5EF4-FFF2-40B4-BE49-F238E27FC236}">
                <a16:creationId xmlns:a16="http://schemas.microsoft.com/office/drawing/2014/main" id="{6A373269-838F-4636-9DA4-8723728EEF1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241" y="1513160"/>
            <a:ext cx="2597426" cy="297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6F7C71-B1F9-47DB-BED2-A4C283A3D5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43749" y="24901"/>
            <a:ext cx="1664454" cy="1664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7034" y="25797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3699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9B526E-0482-4D7A-BA09-39CC40C3490C}"/>
              </a:ext>
            </a:extLst>
          </p:cNvPr>
          <p:cNvSpPr/>
          <p:nvPr/>
        </p:nvSpPr>
        <p:spPr>
          <a:xfrm>
            <a:off x="682387" y="918242"/>
            <a:ext cx="7001303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TÂM ĐỐI XỨNG CỦA MỘT SỐ HÌNH </a:t>
            </a:r>
          </a:p>
        </p:txBody>
      </p:sp>
      <p:pic>
        <p:nvPicPr>
          <p:cNvPr id="5" name="Picture 2" descr="Dấu Hỏi">
            <a:extLst>
              <a:ext uri="{FF2B5EF4-FFF2-40B4-BE49-F238E27FC236}">
                <a16:creationId xmlns:a16="http://schemas.microsoft.com/office/drawing/2014/main" id="{39046480-D33C-4C5A-BFF3-A1234C25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6" y="1578156"/>
            <a:ext cx="851428" cy="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040F1-DC4C-40B1-9CC9-32D3EADDB27F}"/>
              </a:ext>
            </a:extLst>
          </p:cNvPr>
          <p:cNvSpPr txBox="1"/>
          <p:nvPr/>
        </p:nvSpPr>
        <p:spPr>
          <a:xfrm>
            <a:off x="1340114" y="1627434"/>
            <a:ext cx="1021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38CCC-1E75-422E-A843-B0153AC14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540" y="2654019"/>
            <a:ext cx="2410387" cy="2410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AF83C-DB44-4234-9251-99CAED748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005" y="2769149"/>
            <a:ext cx="4174236" cy="1973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85DCC9-9494-44F5-B1F3-058FD9F5397D}"/>
              </a:ext>
            </a:extLst>
          </p:cNvPr>
          <p:cNvSpPr txBox="1"/>
          <p:nvPr/>
        </p:nvSpPr>
        <p:spPr>
          <a:xfrm>
            <a:off x="914399" y="4992147"/>
            <a:ext cx="472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DFC69-33E5-4C11-A802-74EDA1BAF9ED}"/>
              </a:ext>
            </a:extLst>
          </p:cNvPr>
          <p:cNvSpPr txBox="1"/>
          <p:nvPr/>
        </p:nvSpPr>
        <p:spPr>
          <a:xfrm>
            <a:off x="6911005" y="4992147"/>
            <a:ext cx="4648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CE47FC-0DBA-4A9B-A8A2-59F8A4F6E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35" y="-103005"/>
            <a:ext cx="1561730" cy="1561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72646" y="106173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28081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9B526E-0482-4D7A-BA09-39CC40C3490C}"/>
              </a:ext>
            </a:extLst>
          </p:cNvPr>
          <p:cNvSpPr/>
          <p:nvPr/>
        </p:nvSpPr>
        <p:spPr>
          <a:xfrm>
            <a:off x="284921" y="838434"/>
            <a:ext cx="7385121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TÂM ĐỐI XỨNG CỦA MỘT SỐ HÌNH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CE47FC-0DBA-4A9B-A8A2-59F8A4F6E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35" y="-103005"/>
            <a:ext cx="1561730" cy="1561730"/>
          </a:xfrm>
          <a:prstGeom prst="rect">
            <a:avLst/>
          </a:prstGeom>
        </p:spPr>
      </p:pic>
      <p:pic>
        <p:nvPicPr>
          <p:cNvPr id="6146" name="Picture 2" descr="Hình đối xứng - Hànộimới">
            <a:extLst>
              <a:ext uri="{FF2B5EF4-FFF2-40B4-BE49-F238E27FC236}">
                <a16:creationId xmlns:a16="http://schemas.microsoft.com/office/drawing/2014/main" id="{D2DF2DCE-A19D-48E6-AA1C-6D9D1728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1" y="2548719"/>
            <a:ext cx="4724400" cy="41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ng ty Cong Nghe Tin hoc Nha truong | School@net - Bài viết | Toán 8 -  Chương 1 - Bài 8. Đối xứng tâm">
            <a:extLst>
              <a:ext uri="{FF2B5EF4-FFF2-40B4-BE49-F238E27FC236}">
                <a16:creationId xmlns:a16="http://schemas.microsoft.com/office/drawing/2014/main" id="{124A0B56-F53B-4D03-9ECE-CCA8236CB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3" b="28886"/>
          <a:stretch/>
        </p:blipFill>
        <p:spPr bwMode="auto">
          <a:xfrm>
            <a:off x="5936973" y="2214800"/>
            <a:ext cx="4837044" cy="163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ách kết nối] Giải toán 6 bài 22: Hình có tâm đối xứng | Học cùng  hocthoi.net">
            <a:extLst>
              <a:ext uri="{FF2B5EF4-FFF2-40B4-BE49-F238E27FC236}">
                <a16:creationId xmlns:a16="http://schemas.microsoft.com/office/drawing/2014/main" id="{943A3E83-CBFB-4520-8C1E-0C6865A97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9" t="4173" r="2667" b="9783"/>
          <a:stretch/>
        </p:blipFill>
        <p:spPr bwMode="auto">
          <a:xfrm>
            <a:off x="5367130" y="3826433"/>
            <a:ext cx="2988365" cy="25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hớt – Wikipedia tiếng Việt">
            <a:extLst>
              <a:ext uri="{FF2B5EF4-FFF2-40B4-BE49-F238E27FC236}">
                <a16:creationId xmlns:a16="http://schemas.microsoft.com/office/drawing/2014/main" id="{8C346368-6573-4F15-A7A4-083B5FB4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06" y="3588027"/>
            <a:ext cx="3269973" cy="32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ấu Hỏi">
            <a:extLst>
              <a:ext uri="{FF2B5EF4-FFF2-40B4-BE49-F238E27FC236}">
                <a16:creationId xmlns:a16="http://schemas.microsoft.com/office/drawing/2014/main" id="{E424D5EA-7802-4121-9C6C-65F82DB59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1" y="1455812"/>
            <a:ext cx="821093" cy="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45885E-E3B5-4931-8FDC-A27CA7B96F58}"/>
              </a:ext>
            </a:extLst>
          </p:cNvPr>
          <p:cNvSpPr txBox="1"/>
          <p:nvPr/>
        </p:nvSpPr>
        <p:spPr>
          <a:xfrm>
            <a:off x="1022343" y="1513183"/>
            <a:ext cx="877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3898" y="22321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1251979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84C3D37-F8D0-4F10-8A56-0C4392527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50" y="320342"/>
            <a:ext cx="1789772" cy="1789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CC2E81-196F-42AA-8621-E729FCD20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43" t="45247" r="41827" b="45892"/>
          <a:stretch/>
        </p:blipFill>
        <p:spPr>
          <a:xfrm>
            <a:off x="5837709" y="2625737"/>
            <a:ext cx="2271787" cy="1175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E705CF-C94A-4906-8DF2-9D4BB5D09E86}"/>
              </a:ext>
            </a:extLst>
          </p:cNvPr>
          <p:cNvSpPr txBox="1"/>
          <p:nvPr/>
        </p:nvSpPr>
        <p:spPr>
          <a:xfrm>
            <a:off x="904890" y="1061073"/>
            <a:ext cx="6083084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xứng? Hãy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9F48A3-C521-400E-9CC8-3C1AEB652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03" t="45247" r="62384" b="45892"/>
          <a:stretch/>
        </p:blipFill>
        <p:spPr>
          <a:xfrm>
            <a:off x="4098052" y="2674709"/>
            <a:ext cx="1489315" cy="1175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494CE0-8211-401C-85D9-B163EDA2F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04" t="45247" r="39348" b="45892"/>
          <a:stretch/>
        </p:blipFill>
        <p:spPr>
          <a:xfrm>
            <a:off x="4098052" y="2312522"/>
            <a:ext cx="6923596" cy="11755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00C4B2-9865-4C18-91A0-819452836698}"/>
              </a:ext>
            </a:extLst>
          </p:cNvPr>
          <p:cNvSpPr txBox="1"/>
          <p:nvPr/>
        </p:nvSpPr>
        <p:spPr>
          <a:xfrm>
            <a:off x="-680451" y="1515288"/>
            <a:ext cx="7770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2" descr="Tam doi xung cua cac chu cai">
            <a:extLst>
              <a:ext uri="{FF2B5EF4-FFF2-40B4-BE49-F238E27FC236}">
                <a16:creationId xmlns:a16="http://schemas.microsoft.com/office/drawing/2014/main" id="{399999DC-4E40-47BC-9002-291B479EF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15"/>
          <a:stretch/>
        </p:blipFill>
        <p:spPr bwMode="auto">
          <a:xfrm>
            <a:off x="6020601" y="3809855"/>
            <a:ext cx="2579830" cy="271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img.loigiaihay.com/picture/2018/0911/thu-tai-ban-t119.jpg">
            <a:extLst>
              <a:ext uri="{FF2B5EF4-FFF2-40B4-BE49-F238E27FC236}">
                <a16:creationId xmlns:a16="http://schemas.microsoft.com/office/drawing/2014/main" id="{3801A71D-3039-41C4-B4E8-92603E6C1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2" r="69426" b="25019"/>
          <a:stretch/>
        </p:blipFill>
        <p:spPr bwMode="auto">
          <a:xfrm>
            <a:off x="2014297" y="3690452"/>
            <a:ext cx="3715103" cy="27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30353" y="102967"/>
            <a:ext cx="6021761" cy="646331"/>
          </a:xfrm>
          <a:prstGeom prst="rect">
            <a:avLst/>
          </a:prstGeom>
          <a:solidFill>
            <a:srgbClr val="92D050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048" y="3916395"/>
            <a:ext cx="2614387" cy="25308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20386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AA801-7E4C-447D-9713-C4A4E2D24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1" t="33226" r="26231" b="38900"/>
          <a:stretch/>
        </p:blipFill>
        <p:spPr>
          <a:xfrm>
            <a:off x="1682865" y="2598749"/>
            <a:ext cx="8172059" cy="2853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9A785-F295-4B64-B8D8-0F974729C9BB}"/>
              </a:ext>
            </a:extLst>
          </p:cNvPr>
          <p:cNvSpPr txBox="1"/>
          <p:nvPr/>
        </p:nvSpPr>
        <p:spPr>
          <a:xfrm>
            <a:off x="524706" y="1456949"/>
            <a:ext cx="826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8353" y="227663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19395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F9A785-F295-4B64-B8D8-0F974729C9BB}"/>
              </a:ext>
            </a:extLst>
          </p:cNvPr>
          <p:cNvSpPr txBox="1"/>
          <p:nvPr/>
        </p:nvSpPr>
        <p:spPr>
          <a:xfrm>
            <a:off x="524706" y="1456949"/>
            <a:ext cx="826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8353" y="227663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A801-7E4C-447D-9713-C4A4E2D24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1" t="33226" r="26231" b="38900"/>
          <a:stretch/>
        </p:blipFill>
        <p:spPr>
          <a:xfrm>
            <a:off x="1596138" y="3047059"/>
            <a:ext cx="8172059" cy="28530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76401" y="3409723"/>
            <a:ext cx="704033" cy="1218701"/>
            <a:chOff x="10676488" y="1001576"/>
            <a:chExt cx="704033" cy="1218701"/>
          </a:xfrm>
        </p:grpSpPr>
        <p:grpSp>
          <p:nvGrpSpPr>
            <p:cNvPr id="22" name="Group 21"/>
            <p:cNvGrpSpPr/>
            <p:nvPr/>
          </p:nvGrpSpPr>
          <p:grpSpPr>
            <a:xfrm>
              <a:off x="10676488" y="1001576"/>
              <a:ext cx="704033" cy="1218701"/>
              <a:chOff x="2459046" y="2981454"/>
              <a:chExt cx="704033" cy="1218701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2459046" y="3575690"/>
                <a:ext cx="704033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815402" y="2981454"/>
                <a:ext cx="0" cy="12187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0864731" y="1085876"/>
              <a:ext cx="3548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38532" y="3285728"/>
            <a:ext cx="1543794" cy="1603169"/>
            <a:chOff x="10019406" y="655364"/>
            <a:chExt cx="1543794" cy="1603169"/>
          </a:xfrm>
        </p:grpSpPr>
        <p:grpSp>
          <p:nvGrpSpPr>
            <p:cNvPr id="23" name="Group 22"/>
            <p:cNvGrpSpPr/>
            <p:nvPr/>
          </p:nvGrpSpPr>
          <p:grpSpPr>
            <a:xfrm>
              <a:off x="10019406" y="655364"/>
              <a:ext cx="1543794" cy="1603169"/>
              <a:chOff x="2459046" y="2981454"/>
              <a:chExt cx="704033" cy="121870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2459046" y="3575690"/>
                <a:ext cx="704033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815402" y="2981454"/>
                <a:ext cx="0" cy="12187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10633379" y="872549"/>
              <a:ext cx="8188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88399" y="3108025"/>
            <a:ext cx="1543794" cy="1603169"/>
            <a:chOff x="9443753" y="1802775"/>
            <a:chExt cx="1543794" cy="1603169"/>
          </a:xfrm>
        </p:grpSpPr>
        <p:grpSp>
          <p:nvGrpSpPr>
            <p:cNvPr id="26" name="Group 25"/>
            <p:cNvGrpSpPr/>
            <p:nvPr/>
          </p:nvGrpSpPr>
          <p:grpSpPr>
            <a:xfrm>
              <a:off x="9443753" y="1802775"/>
              <a:ext cx="1543794" cy="1603169"/>
              <a:chOff x="2459046" y="2981454"/>
              <a:chExt cx="704033" cy="1218701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2459046" y="3575690"/>
                <a:ext cx="704033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815402" y="2981454"/>
                <a:ext cx="0" cy="12187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10063841" y="2025878"/>
              <a:ext cx="8188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2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551"/>
            <a:ext cx="12191998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75"/>
            <a:ext cx="12191999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1980" y="2384646"/>
            <a:ext cx="6589713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Untitled (a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55" y="1999979"/>
            <a:ext cx="3240087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18" y="4397675"/>
            <a:ext cx="4724400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Untitlead (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61" y="1381126"/>
            <a:ext cx="945470" cy="119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 descr="C:\Users\ADMIN\Desktop\Untitlead (6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8281" y="1401399"/>
            <a:ext cx="845419" cy="12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ADMIN\Desktop\Untitlead (5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40" y="1269125"/>
            <a:ext cx="1037151" cy="12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C:\Users\ADMIN\Desktop\Untitlead (7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70" y="1371440"/>
            <a:ext cx="1197595" cy="12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ounded Rectangle 114">
            <a:hlinkClick r:id="rId11" action="ppaction://hlinksldjump"/>
          </p:cNvPr>
          <p:cNvSpPr/>
          <p:nvPr/>
        </p:nvSpPr>
        <p:spPr>
          <a:xfrm>
            <a:off x="2858618" y="2606979"/>
            <a:ext cx="1144315" cy="84898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ounded Rectangle 115">
            <a:hlinkClick r:id="rId12" action="ppaction://hlinksldjump"/>
          </p:cNvPr>
          <p:cNvSpPr/>
          <p:nvPr/>
        </p:nvSpPr>
        <p:spPr>
          <a:xfrm>
            <a:off x="4407453" y="2684900"/>
            <a:ext cx="1144315" cy="82470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ounded Rectangle 116">
            <a:hlinkClick r:id="rId13" action="ppaction://hlinksldjump"/>
          </p:cNvPr>
          <p:cNvSpPr/>
          <p:nvPr/>
        </p:nvSpPr>
        <p:spPr>
          <a:xfrm>
            <a:off x="6055260" y="2705027"/>
            <a:ext cx="1144315" cy="80337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ounded Rectangle 117">
            <a:hlinkClick r:id="rId14" action="ppaction://hlinksldjump"/>
          </p:cNvPr>
          <p:cNvSpPr/>
          <p:nvPr/>
        </p:nvSpPr>
        <p:spPr>
          <a:xfrm>
            <a:off x="7684887" y="2705027"/>
            <a:ext cx="1144315" cy="79253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4" descr="C:\Users\ADMIN\Desktop\Untitlead (3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81" y="1364949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:\Users\ADMIN\Desktop\Untitlead (3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31" y="1445930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C:\Users\ADMIN\Desktop\Untitlead (3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25" y="1334500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C:\Users\ADMIN\Desktop\Untitlead (3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87" y="1341740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6" action="ppaction://hlinksldjump"/>
          </p:cNvPr>
          <p:cNvSpPr/>
          <p:nvPr/>
        </p:nvSpPr>
        <p:spPr>
          <a:xfrm>
            <a:off x="11179598" y="5860408"/>
            <a:ext cx="572096" cy="454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3744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C64E21-C5DA-41E5-AD58-F875159B35E5}"/>
              </a:ext>
            </a:extLst>
          </p:cNvPr>
          <p:cNvSpPr/>
          <p:nvPr/>
        </p:nvSpPr>
        <p:spPr>
          <a:xfrm>
            <a:off x="0" y="0"/>
            <a:ext cx="1324948" cy="9496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</a:p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2EB56-708C-4040-9B75-F0A7C5F4C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4" t="53182" r="37106" b="26932"/>
          <a:stretch/>
        </p:blipFill>
        <p:spPr>
          <a:xfrm>
            <a:off x="416449" y="4163078"/>
            <a:ext cx="10566216" cy="2405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8D11B6-520B-4ED2-AC13-188E7F419EEA}"/>
              </a:ext>
            </a:extLst>
          </p:cNvPr>
          <p:cNvSpPr txBox="1"/>
          <p:nvPr/>
        </p:nvSpPr>
        <p:spPr>
          <a:xfrm>
            <a:off x="245660" y="894363"/>
            <a:ext cx="119463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x 4cm.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ta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0005" y="149244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6523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44888C-DACA-4518-8975-4B37C42BC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6" t="28589" r="10652" b="34872"/>
          <a:stretch/>
        </p:blipFill>
        <p:spPr>
          <a:xfrm>
            <a:off x="1177026" y="76951"/>
            <a:ext cx="9836717" cy="2730014"/>
          </a:xfrm>
          <a:prstGeom prst="rect">
            <a:avLst/>
          </a:prstGeom>
        </p:spPr>
      </p:pic>
      <p:pic>
        <p:nvPicPr>
          <p:cNvPr id="4" name="Picture 3" descr="99+ Mẫu gạch bông Prime lát nền, ốp tường trang trí Giá Rẻ">
            <a:extLst>
              <a:ext uri="{FF2B5EF4-FFF2-40B4-BE49-F238E27FC236}">
                <a16:creationId xmlns:a16="http://schemas.microsoft.com/office/drawing/2014/main" id="{E4F6C7E4-003F-4CD7-A2E7-145D7C56551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90" y="2865877"/>
            <a:ext cx="2626068" cy="171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ình đối xứng - Hànộimới">
            <a:extLst>
              <a:ext uri="{FF2B5EF4-FFF2-40B4-BE49-F238E27FC236}">
                <a16:creationId xmlns:a16="http://schemas.microsoft.com/office/drawing/2014/main" id="{4709A749-4FEE-4A78-97D9-0038BB44D3B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1875" y="2865877"/>
            <a:ext cx="2164326" cy="173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1">
            <a:extLst>
              <a:ext uri="{FF2B5EF4-FFF2-40B4-BE49-F238E27FC236}">
                <a16:creationId xmlns:a16="http://schemas.microsoft.com/office/drawing/2014/main" id="{B3D1C040-D875-4456-8CDB-DE0F70CB6AF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3466" y="2722666"/>
            <a:ext cx="2456785" cy="2087245"/>
          </a:xfrm>
          <a:prstGeom prst="rect">
            <a:avLst/>
          </a:prstGeom>
        </p:spPr>
      </p:pic>
      <p:pic>
        <p:nvPicPr>
          <p:cNvPr id="7" name="Image1">
            <a:extLst>
              <a:ext uri="{FF2B5EF4-FFF2-40B4-BE49-F238E27FC236}">
                <a16:creationId xmlns:a16="http://schemas.microsoft.com/office/drawing/2014/main" id="{9189763D-FAAB-40FC-9790-F6A429E0793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7516" y="2936592"/>
            <a:ext cx="2615899" cy="1659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ED6B6-8E83-4C53-B171-4D37BF61CC5B}"/>
              </a:ext>
            </a:extLst>
          </p:cNvPr>
          <p:cNvSpPr txBox="1"/>
          <p:nvPr/>
        </p:nvSpPr>
        <p:spPr>
          <a:xfrm>
            <a:off x="707143" y="5275259"/>
            <a:ext cx="10538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Do có tính đối xứng nên trong mỗi hình chúng ta đều cảm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tạo ra nét đẹp trong cuộc sống hàng ngày.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6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5233400" y="2647164"/>
            <a:ext cx="2965543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cxnSp>
        <p:nvCxnSpPr>
          <p:cNvPr id="18" name="直接连接符 17"/>
          <p:cNvCxnSpPr/>
          <p:nvPr/>
        </p:nvCxnSpPr>
        <p:spPr>
          <a:xfrm>
            <a:off x="5743034" y="4275695"/>
            <a:ext cx="2965543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pSp>
        <p:nvGrpSpPr>
          <p:cNvPr id="21" name="组合 20"/>
          <p:cNvGrpSpPr/>
          <p:nvPr/>
        </p:nvGrpSpPr>
        <p:grpSpPr>
          <a:xfrm>
            <a:off x="5210547" y="7241915"/>
            <a:ext cx="5267013" cy="1129913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333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cxnSp>
        <p:nvCxnSpPr>
          <p:cNvPr id="35" name="直接连接符 17"/>
          <p:cNvCxnSpPr/>
          <p:nvPr/>
        </p:nvCxnSpPr>
        <p:spPr>
          <a:xfrm>
            <a:off x="5063793" y="5944700"/>
            <a:ext cx="2965543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114317" y="2421200"/>
            <a:ext cx="2173300" cy="2441901"/>
            <a:chOff x="180655" y="1906222"/>
            <a:chExt cx="1744324" cy="1980220"/>
          </a:xfrm>
        </p:grpSpPr>
        <p:pic>
          <p:nvPicPr>
            <p:cNvPr id="22" name="Picture 21" descr="Background pattern&#10;&#10;Description automatically generated">
              <a:extLst>
                <a:ext uri="{FF2B5EF4-FFF2-40B4-BE49-F238E27FC236}">
                  <a16:creationId xmlns:a16="http://schemas.microsoft.com/office/drawing/2014/main" id="{4E208DDE-5F53-487A-916C-A3AE276FA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20349" r="20345" b="-4"/>
            <a:stretch/>
          </p:blipFill>
          <p:spPr>
            <a:xfrm>
              <a:off x="180655" y="1906222"/>
              <a:ext cx="1744324" cy="1980220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F0387D-CEB3-4D01-B097-E93181CF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18" y="1995256"/>
              <a:ext cx="1322397" cy="1322397"/>
            </a:xfrm>
            <a:prstGeom prst="rect">
              <a:avLst/>
            </a:prstGeom>
          </p:spPr>
        </p:pic>
      </p:grpSp>
      <p:graphicFrame>
        <p:nvGraphicFramePr>
          <p:cNvPr id="4" name="Diagram 3"/>
          <p:cNvGraphicFramePr/>
          <p:nvPr/>
        </p:nvGraphicFramePr>
        <p:xfrm>
          <a:off x="427773" y="1098500"/>
          <a:ext cx="12237583" cy="558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5"/>
          <p:cNvSpPr/>
          <p:nvPr/>
        </p:nvSpPr>
        <p:spPr>
          <a:xfrm>
            <a:off x="2343911" y="1209504"/>
            <a:ext cx="744114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198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369550" y="3185406"/>
            <a:ext cx="702436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198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32802" y="5211125"/>
            <a:ext cx="673582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198" b="1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00968" y="97610"/>
            <a:ext cx="7768473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b="1" i="1" dirty="0" err="1">
                <a:solidFill>
                  <a:srgbClr val="0000FF"/>
                </a:solidFill>
              </a:rPr>
              <a:t>Bài</a:t>
            </a:r>
            <a:r>
              <a:rPr lang="en-US" sz="3732" b="1" i="1" dirty="0">
                <a:solidFill>
                  <a:srgbClr val="0000FF"/>
                </a:solidFill>
              </a:rPr>
              <a:t> 1: </a:t>
            </a:r>
            <a:r>
              <a:rPr lang="en-US" sz="3732" b="1" i="1" dirty="0" err="1">
                <a:solidFill>
                  <a:srgbClr val="0000FF"/>
                </a:solidFill>
              </a:rPr>
              <a:t>Các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phát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biểu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sau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đúng</a:t>
            </a:r>
            <a:r>
              <a:rPr lang="en-US" sz="3732" b="1" i="1" dirty="0">
                <a:solidFill>
                  <a:srgbClr val="0000FF"/>
                </a:solidFill>
              </a:rPr>
              <a:t> hay </a:t>
            </a:r>
            <a:r>
              <a:rPr lang="en-US" sz="3732" b="1" i="1" dirty="0" err="1">
                <a:solidFill>
                  <a:srgbClr val="0000FF"/>
                </a:solidFill>
              </a:rPr>
              <a:t>sai</a:t>
            </a:r>
            <a:r>
              <a:rPr lang="en-US" sz="3732" b="1" i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8279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5233400" y="2647164"/>
            <a:ext cx="2965543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cxnSp>
        <p:nvCxnSpPr>
          <p:cNvPr id="18" name="直接连接符 17"/>
          <p:cNvCxnSpPr/>
          <p:nvPr/>
        </p:nvCxnSpPr>
        <p:spPr>
          <a:xfrm>
            <a:off x="5743034" y="4275695"/>
            <a:ext cx="2965543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pSp>
        <p:nvGrpSpPr>
          <p:cNvPr id="21" name="组合 20"/>
          <p:cNvGrpSpPr/>
          <p:nvPr/>
        </p:nvGrpSpPr>
        <p:grpSpPr>
          <a:xfrm>
            <a:off x="5210547" y="7241915"/>
            <a:ext cx="5267013" cy="1129913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333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cxnSp>
        <p:nvCxnSpPr>
          <p:cNvPr id="35" name="直接连接符 17"/>
          <p:cNvCxnSpPr/>
          <p:nvPr/>
        </p:nvCxnSpPr>
        <p:spPr>
          <a:xfrm>
            <a:off x="5063793" y="5944700"/>
            <a:ext cx="2965543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aphicFrame>
        <p:nvGraphicFramePr>
          <p:cNvPr id="4" name="Diagram 3"/>
          <p:cNvGraphicFramePr/>
          <p:nvPr/>
        </p:nvGraphicFramePr>
        <p:xfrm>
          <a:off x="427773" y="1098500"/>
          <a:ext cx="12237583" cy="558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2343911" y="1209504"/>
            <a:ext cx="744114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198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369550" y="3185406"/>
            <a:ext cx="702436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198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32802" y="5211125"/>
            <a:ext cx="673582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198" b="1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00968" y="97610"/>
            <a:ext cx="7768473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b="1" i="1" dirty="0" err="1">
                <a:solidFill>
                  <a:srgbClr val="0000FF"/>
                </a:solidFill>
              </a:rPr>
              <a:t>Bài</a:t>
            </a:r>
            <a:r>
              <a:rPr lang="en-US" sz="3732" b="1" i="1" dirty="0">
                <a:solidFill>
                  <a:srgbClr val="0000FF"/>
                </a:solidFill>
              </a:rPr>
              <a:t> 1: </a:t>
            </a:r>
            <a:r>
              <a:rPr lang="en-US" sz="3732" b="1" i="1" dirty="0" err="1">
                <a:solidFill>
                  <a:srgbClr val="0000FF"/>
                </a:solidFill>
              </a:rPr>
              <a:t>Các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phát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biểu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sau</a:t>
            </a:r>
            <a:r>
              <a:rPr lang="en-US" sz="3732" b="1" i="1" dirty="0">
                <a:solidFill>
                  <a:srgbClr val="0000FF"/>
                </a:solidFill>
              </a:rPr>
              <a:t> </a:t>
            </a:r>
            <a:r>
              <a:rPr lang="en-US" sz="3732" b="1" i="1" dirty="0" err="1">
                <a:solidFill>
                  <a:srgbClr val="0000FF"/>
                </a:solidFill>
              </a:rPr>
              <a:t>đúng</a:t>
            </a:r>
            <a:r>
              <a:rPr lang="en-US" sz="3732" b="1" i="1" dirty="0">
                <a:solidFill>
                  <a:srgbClr val="0000FF"/>
                </a:solidFill>
              </a:rPr>
              <a:t> hay </a:t>
            </a:r>
            <a:r>
              <a:rPr lang="en-US" sz="3732" b="1" i="1" dirty="0" err="1">
                <a:solidFill>
                  <a:srgbClr val="0000FF"/>
                </a:solidFill>
              </a:rPr>
              <a:t>sai</a:t>
            </a:r>
            <a:r>
              <a:rPr lang="en-US" sz="3732" b="1" i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991033" y="1368957"/>
            <a:ext cx="863829" cy="9118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2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991033" y="3346344"/>
            <a:ext cx="863829" cy="9118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2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996634" y="5370578"/>
            <a:ext cx="863829" cy="9118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2" b="1" dirty="0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3" y="667039"/>
            <a:ext cx="2490573" cy="2315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6106" y="2871693"/>
            <a:ext cx="2579112" cy="1818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60" y="4849562"/>
            <a:ext cx="2506446" cy="19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36255" y="1367434"/>
            <a:ext cx="5839134" cy="1250034"/>
            <a:chOff x="903371" y="249943"/>
            <a:chExt cx="2831223" cy="679699"/>
          </a:xfrm>
        </p:grpSpPr>
        <p:sp>
          <p:nvSpPr>
            <p:cNvPr id="9" name="任意多边形 8">
              <a:hlinkClick r:id="rId3" action="ppaction://hlinksldjump"/>
            </p:cNvPr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95000"/>
                  </a:srgb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sz="2399" kern="0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任意多边形 9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19050">
              <a:gradFill flip="none" rotWithShape="1"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882" tIns="60941" rIns="121882" bIns="60941" numCol="1" anchor="t" anchorCtr="0" compatLnSpc="1">
              <a:noAutofit/>
            </a:bodyPr>
            <a:lstStyle/>
            <a:p>
              <a:pPr>
                <a:defRPr/>
              </a:pPr>
              <a:r>
                <a:rPr lang="en-US" altLang="zh-CN" sz="2399" kern="0" dirty="0">
                  <a:solidFill>
                    <a:srgbClr val="FFFFFF">
                      <a:lumMod val="95000"/>
                    </a:srgbClr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399" kern="0" dirty="0">
                <a:solidFill>
                  <a:srgbClr val="FFFFFF">
                    <a:lumMod val="95000"/>
                  </a:srgbClr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16200000">
            <a:off x="2452212" y="958717"/>
            <a:ext cx="1790741" cy="2020483"/>
            <a:chOff x="8439634" y="3544648"/>
            <a:chExt cx="1611146" cy="1817848"/>
          </a:xfrm>
        </p:grpSpPr>
        <p:sp>
          <p:nvSpPr>
            <p:cNvPr id="12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7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/>
            <a:lstStyle/>
            <a:p>
              <a:pPr>
                <a:defRPr/>
              </a:pPr>
              <a:r>
                <a:rPr lang="en-US" altLang="zh-CN" sz="2399" ker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399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23E61"/>
            </a:solidFill>
            <a:ln w="15875">
              <a:gradFill flip="none" rotWithShape="1">
                <a:gsLst>
                  <a:gs pos="0">
                    <a:srgbClr val="FFFFFF">
                      <a:lumMod val="6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882" tIns="60941" rIns="121882" bIns="60941" numCol="1" anchor="t" anchorCtr="0" compatLnSpc="1"/>
            <a:lstStyle/>
            <a:p>
              <a:pPr>
                <a:defRPr/>
              </a:pPr>
              <a:r>
                <a:rPr lang="en-US" altLang="zh-CN" sz="2399" ker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</a:p>
            <a:p>
              <a:pPr>
                <a:defRPr/>
              </a:pPr>
              <a:r>
                <a:rPr lang="en-US" altLang="zh-CN" sz="2399" ker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399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492532" y="3171496"/>
            <a:ext cx="5852294" cy="1250034"/>
            <a:chOff x="903371" y="249943"/>
            <a:chExt cx="2831223" cy="679699"/>
          </a:xfrm>
        </p:grpSpPr>
        <p:sp>
          <p:nvSpPr>
            <p:cNvPr id="15" name="任意多边形 14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95000"/>
                  </a:srgb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sz="2399" kern="0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任意多边形 15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19050">
              <a:gradFill flip="none" rotWithShape="1"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882" tIns="60941" rIns="121882" bIns="60941" numCol="1" anchor="t" anchorCtr="0" compatLnSpc="1">
              <a:noAutofit/>
            </a:bodyPr>
            <a:lstStyle/>
            <a:p>
              <a:pPr>
                <a:defRPr/>
              </a:pPr>
              <a:r>
                <a:rPr lang="en-US" altLang="zh-CN" sz="2399" kern="0">
                  <a:solidFill>
                    <a:srgbClr val="FFFFFF">
                      <a:lumMod val="95000"/>
                    </a:srgbClr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399" kern="0" dirty="0">
                <a:solidFill>
                  <a:srgbClr val="FFFFFF">
                    <a:lumMod val="95000"/>
                  </a:srgbClr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650179" y="4835988"/>
            <a:ext cx="6093101" cy="1250034"/>
            <a:chOff x="903371" y="249943"/>
            <a:chExt cx="2831223" cy="679699"/>
          </a:xfrm>
        </p:grpSpPr>
        <p:sp>
          <p:nvSpPr>
            <p:cNvPr id="18" name="任意多边形 17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95000"/>
                  </a:srgb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sz="2399" kern="0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任意多边形 18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19050">
              <a:gradFill flip="none" rotWithShape="1"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882" tIns="60941" rIns="121882" bIns="60941" numCol="1" anchor="t" anchorCtr="0" compatLnSpc="1">
              <a:noAutofit/>
            </a:bodyPr>
            <a:lstStyle/>
            <a:p>
              <a:pPr>
                <a:defRPr/>
              </a:pPr>
              <a:r>
                <a:rPr lang="en-US" altLang="zh-CN" sz="2399" kern="0">
                  <a:solidFill>
                    <a:srgbClr val="FFFFFF">
                      <a:lumMod val="95000"/>
                    </a:srgbClr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  <a:endParaRPr lang="zh-CN" altLang="en-US" sz="2399" kern="0" dirty="0">
                <a:solidFill>
                  <a:srgbClr val="FFFFFF">
                    <a:lumMod val="95000"/>
                  </a:srgbClr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16200000">
            <a:off x="2518867" y="4470009"/>
            <a:ext cx="1790741" cy="2020483"/>
            <a:chOff x="8439634" y="3544648"/>
            <a:chExt cx="1611146" cy="1817848"/>
          </a:xfrm>
        </p:grpSpPr>
        <p:sp>
          <p:nvSpPr>
            <p:cNvPr id="21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7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/>
            <a:lstStyle/>
            <a:p>
              <a:pPr>
                <a:defRPr/>
              </a:pPr>
              <a:endParaRPr lang="zh-CN" altLang="en-US" sz="2399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23E61"/>
            </a:solidFill>
            <a:ln w="15875">
              <a:gradFill flip="none" rotWithShape="1">
                <a:gsLst>
                  <a:gs pos="0">
                    <a:srgbClr val="FFFFFF">
                      <a:lumMod val="6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882" tIns="60941" rIns="121882" bIns="60941" numCol="1" anchor="t" anchorCtr="0" compatLnSpc="1"/>
            <a:lstStyle/>
            <a:p>
              <a:pPr>
                <a:defRPr/>
              </a:pPr>
              <a:r>
                <a:rPr lang="en-US" altLang="zh-CN" sz="2399" ker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  <a:endParaRPr lang="zh-CN" altLang="en-US" sz="2399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16200000">
            <a:off x="8593942" y="2829298"/>
            <a:ext cx="1790741" cy="2020483"/>
            <a:chOff x="8439634" y="3544648"/>
            <a:chExt cx="1611146" cy="1817848"/>
          </a:xfrm>
        </p:grpSpPr>
        <p:sp>
          <p:nvSpPr>
            <p:cNvPr id="24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7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/>
            <a:lstStyle/>
            <a:p>
              <a:pPr>
                <a:defRPr/>
              </a:pPr>
              <a:endParaRPr lang="zh-CN" altLang="en-US" sz="2399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23E61"/>
            </a:solidFill>
            <a:ln w="15875">
              <a:gradFill flip="none" rotWithShape="1">
                <a:gsLst>
                  <a:gs pos="0">
                    <a:srgbClr val="FFFFFF">
                      <a:lumMod val="6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882" tIns="60941" rIns="121882" bIns="60941" numCol="1" anchor="t" anchorCtr="0" compatLnSpc="1"/>
            <a:lstStyle/>
            <a:p>
              <a:pPr>
                <a:defRPr/>
              </a:pPr>
              <a:r>
                <a:rPr lang="en-US" altLang="zh-CN" sz="2399" ker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  <a:endParaRPr lang="zh-CN" altLang="en-US" sz="2399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49772" y="63281"/>
            <a:ext cx="353975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b="1" i="1" dirty="0" err="1">
                <a:solidFill>
                  <a:srgbClr val="123E61"/>
                </a:solidFill>
              </a:rPr>
              <a:t>Hoạt</a:t>
            </a:r>
            <a:r>
              <a:rPr lang="en-US" sz="3732" b="1" i="1" dirty="0">
                <a:solidFill>
                  <a:srgbClr val="123E61"/>
                </a:solidFill>
              </a:rPr>
              <a:t> </a:t>
            </a:r>
            <a:r>
              <a:rPr lang="en-US" sz="3732" b="1" i="1" dirty="0" err="1">
                <a:solidFill>
                  <a:srgbClr val="123E61"/>
                </a:solidFill>
              </a:rPr>
              <a:t>động</a:t>
            </a:r>
            <a:r>
              <a:rPr lang="en-US" sz="3732" b="1" i="1" dirty="0">
                <a:solidFill>
                  <a:srgbClr val="123E61"/>
                </a:solidFill>
              </a:rPr>
              <a:t> </a:t>
            </a:r>
            <a:r>
              <a:rPr lang="en-US" sz="3732" b="1" i="1" dirty="0" err="1">
                <a:solidFill>
                  <a:srgbClr val="123E61"/>
                </a:solidFill>
              </a:rPr>
              <a:t>nhóm</a:t>
            </a:r>
            <a:endParaRPr lang="en-US" sz="3732" b="1" i="1" dirty="0">
              <a:solidFill>
                <a:srgbClr val="123E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0792" y="1619844"/>
            <a:ext cx="4271156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b="1" dirty="0" err="1">
                <a:solidFill>
                  <a:srgbClr val="FF0000"/>
                </a:solidFill>
              </a:rPr>
              <a:t>Câu</a:t>
            </a:r>
            <a:r>
              <a:rPr lang="en-US" sz="4265" b="1" dirty="0">
                <a:solidFill>
                  <a:srgbClr val="FF0000"/>
                </a:solidFill>
              </a:rPr>
              <a:t> </a:t>
            </a:r>
            <a:r>
              <a:rPr lang="en-US" sz="4265" b="1" dirty="0" err="1">
                <a:solidFill>
                  <a:srgbClr val="FF0000"/>
                </a:solidFill>
              </a:rPr>
              <a:t>hỏi</a:t>
            </a:r>
            <a:r>
              <a:rPr lang="en-US" sz="4265" b="1" dirty="0">
                <a:solidFill>
                  <a:srgbClr val="FF0000"/>
                </a:solidFill>
              </a:rPr>
              <a:t> 8 </a:t>
            </a:r>
            <a:r>
              <a:rPr lang="en-US" sz="4265" b="1" dirty="0" err="1">
                <a:solidFill>
                  <a:srgbClr val="FF0000"/>
                </a:solidFill>
              </a:rPr>
              <a:t>điểm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59958" y="3373385"/>
            <a:ext cx="4271156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b="1" dirty="0" err="1">
                <a:solidFill>
                  <a:srgbClr val="FF0000"/>
                </a:solidFill>
              </a:rPr>
              <a:t>Câu</a:t>
            </a:r>
            <a:r>
              <a:rPr lang="en-US" sz="4265" b="1" dirty="0">
                <a:solidFill>
                  <a:srgbClr val="FF0000"/>
                </a:solidFill>
              </a:rPr>
              <a:t> </a:t>
            </a:r>
            <a:r>
              <a:rPr lang="en-US" sz="4265" b="1" dirty="0" err="1">
                <a:solidFill>
                  <a:srgbClr val="FF0000"/>
                </a:solidFill>
              </a:rPr>
              <a:t>hỏi</a:t>
            </a:r>
            <a:r>
              <a:rPr lang="en-US" sz="4265" b="1" dirty="0">
                <a:solidFill>
                  <a:srgbClr val="FF0000"/>
                </a:solidFill>
              </a:rPr>
              <a:t> 9 </a:t>
            </a:r>
            <a:r>
              <a:rPr lang="en-US" sz="4265" b="1" dirty="0" err="1">
                <a:solidFill>
                  <a:srgbClr val="FF0000"/>
                </a:solidFill>
              </a:rPr>
              <a:t>điểm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hlinkClick r:id="rId4" action="ppaction://hlinksldjump"/>
          </p:cNvPr>
          <p:cNvSpPr txBox="1"/>
          <p:nvPr/>
        </p:nvSpPr>
        <p:spPr>
          <a:xfrm>
            <a:off x="4640792" y="5045184"/>
            <a:ext cx="4271156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b="1" dirty="0" err="1">
                <a:solidFill>
                  <a:srgbClr val="FF0000"/>
                </a:solidFill>
              </a:rPr>
              <a:t>Câu</a:t>
            </a:r>
            <a:r>
              <a:rPr lang="en-US" sz="4265" b="1" dirty="0">
                <a:solidFill>
                  <a:srgbClr val="FF0000"/>
                </a:solidFill>
              </a:rPr>
              <a:t> </a:t>
            </a:r>
            <a:r>
              <a:rPr lang="en-US" sz="4265" b="1" dirty="0" err="1">
                <a:solidFill>
                  <a:srgbClr val="FF0000"/>
                </a:solidFill>
              </a:rPr>
              <a:t>hỏi</a:t>
            </a:r>
            <a:r>
              <a:rPr lang="en-US" sz="4265" b="1" dirty="0">
                <a:solidFill>
                  <a:srgbClr val="FF0000"/>
                </a:solidFill>
              </a:rPr>
              <a:t> 10 </a:t>
            </a:r>
            <a:r>
              <a:rPr lang="en-US" sz="4265" b="1" dirty="0" err="1">
                <a:solidFill>
                  <a:srgbClr val="FF0000"/>
                </a:solidFill>
              </a:rPr>
              <a:t>điểm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63143" y="4926423"/>
            <a:ext cx="427115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98" b="1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91396" y="3228566"/>
            <a:ext cx="427115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98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63143" y="1357985"/>
            <a:ext cx="4271156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98" b="1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54159" y="2381839"/>
            <a:ext cx="2948227" cy="2948227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2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4" y="2399303"/>
            <a:ext cx="2381732" cy="2381732"/>
          </a:xfrm>
          <a:prstGeom prst="rect">
            <a:avLst/>
          </a:prstGeom>
        </p:spPr>
      </p:pic>
      <p:sp>
        <p:nvSpPr>
          <p:cNvPr id="33" name="Right Arrow 32">
            <a:hlinkClick r:id="rId8" action="ppaction://hlinksldjump"/>
          </p:cNvPr>
          <p:cNvSpPr/>
          <p:nvPr/>
        </p:nvSpPr>
        <p:spPr>
          <a:xfrm>
            <a:off x="11529" y="6034078"/>
            <a:ext cx="1295744" cy="59344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>
                <a:solidFill>
                  <a:srgbClr val="FFFF00"/>
                </a:solidFill>
              </a:rPr>
              <a:t>Next</a:t>
            </a:r>
          </a:p>
        </p:txBody>
      </p:sp>
      <p:sp>
        <p:nvSpPr>
          <p:cNvPr id="34" name="Right Arrow 33">
            <a:hlinkClick r:id="rId3" action="ppaction://hlinksldjump"/>
          </p:cNvPr>
          <p:cNvSpPr/>
          <p:nvPr/>
        </p:nvSpPr>
        <p:spPr>
          <a:xfrm>
            <a:off x="9358460" y="1695730"/>
            <a:ext cx="1295744" cy="59344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>
                <a:solidFill>
                  <a:srgbClr val="FFFF00"/>
                </a:solidFill>
              </a:rPr>
              <a:t>Next</a:t>
            </a:r>
          </a:p>
        </p:txBody>
      </p:sp>
      <p:sp>
        <p:nvSpPr>
          <p:cNvPr id="35" name="Right Arrow 34">
            <a:hlinkClick r:id="rId9" action="ppaction://hlinksldjump"/>
          </p:cNvPr>
          <p:cNvSpPr/>
          <p:nvPr/>
        </p:nvSpPr>
        <p:spPr>
          <a:xfrm>
            <a:off x="10367156" y="3523970"/>
            <a:ext cx="1295744" cy="59344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>
                <a:solidFill>
                  <a:srgbClr val="FFFF00"/>
                </a:solidFill>
              </a:rPr>
              <a:t>Next</a:t>
            </a:r>
          </a:p>
        </p:txBody>
      </p:sp>
      <p:sp>
        <p:nvSpPr>
          <p:cNvPr id="36" name="Right Arrow 35">
            <a:hlinkClick r:id="rId4" action="ppaction://hlinksldjump"/>
          </p:cNvPr>
          <p:cNvSpPr/>
          <p:nvPr/>
        </p:nvSpPr>
        <p:spPr>
          <a:xfrm>
            <a:off x="9740590" y="5149368"/>
            <a:ext cx="1295744" cy="59344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>
                <a:solidFill>
                  <a:srgbClr val="FFFF00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70111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6" grpId="0"/>
      <p:bldP spid="27" grpId="0"/>
      <p:bldP spid="28" grpId="0"/>
      <p:bldP spid="29" grpId="0"/>
      <p:bldP spid="30" grpId="0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/>
          <p:cNvSpPr/>
          <p:nvPr/>
        </p:nvSpPr>
        <p:spPr>
          <a:xfrm>
            <a:off x="5040208" y="767075"/>
            <a:ext cx="6862645" cy="60212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75" name="Freeform 86"/>
          <p:cNvSpPr/>
          <p:nvPr/>
        </p:nvSpPr>
        <p:spPr>
          <a:xfrm>
            <a:off x="361133" y="785494"/>
            <a:ext cx="4535104" cy="4777535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9" dirty="0">
              <a:latin typeface="+mj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0399" y="69664"/>
            <a:ext cx="4398961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2" b="1" dirty="0" err="1">
                <a:solidFill>
                  <a:srgbClr val="FF0000"/>
                </a:solidFill>
              </a:rPr>
              <a:t>Bài</a:t>
            </a:r>
            <a:r>
              <a:rPr lang="en-US" sz="3732" b="1" dirty="0">
                <a:solidFill>
                  <a:srgbClr val="FF0000"/>
                </a:solidFill>
              </a:rPr>
              <a:t> 2 (</a:t>
            </a:r>
            <a:r>
              <a:rPr lang="en-US" sz="3732" b="1" dirty="0" err="1">
                <a:solidFill>
                  <a:srgbClr val="FF0000"/>
                </a:solidFill>
              </a:rPr>
              <a:t>Bài</a:t>
            </a:r>
            <a:r>
              <a:rPr lang="en-US" sz="3732" b="1" dirty="0">
                <a:solidFill>
                  <a:srgbClr val="FF0000"/>
                </a:solidFill>
              </a:rPr>
              <a:t> 1-SGK/112)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6931" y="917563"/>
            <a:ext cx="4415128" cy="4686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2" dirty="0" err="1"/>
              <a:t>Trong</a:t>
            </a:r>
            <a:r>
              <a:rPr lang="en-US" sz="3732" dirty="0"/>
              <a:t> </a:t>
            </a:r>
            <a:r>
              <a:rPr lang="en-US" sz="3732" dirty="0" err="1"/>
              <a:t>các</a:t>
            </a:r>
            <a:r>
              <a:rPr lang="en-US" sz="3732" dirty="0"/>
              <a:t> </a:t>
            </a:r>
            <a:r>
              <a:rPr lang="en-US" sz="3732" dirty="0" err="1"/>
              <a:t>hình</a:t>
            </a:r>
            <a:r>
              <a:rPr lang="en-US" sz="3732" dirty="0"/>
              <a:t> </a:t>
            </a:r>
            <a:r>
              <a:rPr lang="en-US" sz="3732" dirty="0" err="1"/>
              <a:t>từ</a:t>
            </a:r>
            <a:r>
              <a:rPr lang="en-US" sz="3732" dirty="0"/>
              <a:t> </a:t>
            </a:r>
            <a:r>
              <a:rPr lang="en-US" sz="3732" dirty="0" err="1"/>
              <a:t>Hình</a:t>
            </a:r>
            <a:r>
              <a:rPr lang="en-US" sz="3732" dirty="0"/>
              <a:t> 66 </a:t>
            </a:r>
            <a:r>
              <a:rPr lang="en-US" sz="3732" dirty="0" err="1"/>
              <a:t>đến</a:t>
            </a:r>
            <a:r>
              <a:rPr lang="en-US" sz="3732" dirty="0"/>
              <a:t> </a:t>
            </a:r>
            <a:r>
              <a:rPr lang="en-US" sz="3732" dirty="0" err="1"/>
              <a:t>Hình</a:t>
            </a:r>
            <a:r>
              <a:rPr lang="en-US" sz="3732" dirty="0"/>
              <a:t> 69, </a:t>
            </a:r>
            <a:r>
              <a:rPr lang="en-US" sz="3732" dirty="0" err="1"/>
              <a:t>hình</a:t>
            </a:r>
            <a:r>
              <a:rPr lang="en-US" sz="3732" dirty="0"/>
              <a:t> </a:t>
            </a:r>
            <a:r>
              <a:rPr lang="en-US" sz="3732" dirty="0" err="1"/>
              <a:t>nào</a:t>
            </a:r>
            <a:r>
              <a:rPr lang="en-US" sz="3732" dirty="0"/>
              <a:t> </a:t>
            </a:r>
            <a:r>
              <a:rPr lang="en-US" sz="3732" dirty="0" err="1"/>
              <a:t>có</a:t>
            </a:r>
            <a:r>
              <a:rPr lang="en-US" sz="3732" dirty="0"/>
              <a:t> </a:t>
            </a:r>
            <a:r>
              <a:rPr lang="en-US" sz="3732" dirty="0" err="1"/>
              <a:t>tâm</a:t>
            </a:r>
            <a:r>
              <a:rPr lang="en-US" sz="3732" dirty="0"/>
              <a:t> </a:t>
            </a:r>
            <a:r>
              <a:rPr lang="en-US" sz="3732" dirty="0" err="1"/>
              <a:t>đối</a:t>
            </a:r>
            <a:r>
              <a:rPr lang="en-US" sz="3732" dirty="0"/>
              <a:t> </a:t>
            </a:r>
            <a:r>
              <a:rPr lang="en-US" sz="3732" dirty="0" err="1"/>
              <a:t>xứng</a:t>
            </a:r>
            <a:r>
              <a:rPr lang="en-US" sz="3732" dirty="0"/>
              <a:t>? </a:t>
            </a:r>
            <a:r>
              <a:rPr lang="en-US" sz="3732" dirty="0" err="1"/>
              <a:t>Nếu</a:t>
            </a:r>
            <a:r>
              <a:rPr lang="en-US" sz="3732" dirty="0"/>
              <a:t> </a:t>
            </a:r>
            <a:r>
              <a:rPr lang="en-US" sz="3732" dirty="0" err="1"/>
              <a:t>là</a:t>
            </a:r>
            <a:r>
              <a:rPr lang="en-US" sz="3732" dirty="0"/>
              <a:t> </a:t>
            </a:r>
            <a:r>
              <a:rPr lang="en-US" sz="3732" dirty="0" err="1"/>
              <a:t>hình</a:t>
            </a:r>
            <a:r>
              <a:rPr lang="en-US" sz="3732" dirty="0"/>
              <a:t> </a:t>
            </a:r>
            <a:r>
              <a:rPr lang="en-US" sz="3732" dirty="0" err="1"/>
              <a:t>có</a:t>
            </a:r>
            <a:r>
              <a:rPr lang="en-US" sz="3732" dirty="0"/>
              <a:t> </a:t>
            </a:r>
            <a:r>
              <a:rPr lang="en-US" sz="3732" dirty="0" err="1"/>
              <a:t>tâm</a:t>
            </a:r>
            <a:r>
              <a:rPr lang="en-US" sz="3732" dirty="0"/>
              <a:t> </a:t>
            </a:r>
            <a:r>
              <a:rPr lang="en-US" sz="3732" dirty="0" err="1"/>
              <a:t>đối</a:t>
            </a:r>
            <a:r>
              <a:rPr lang="en-US" sz="3732" dirty="0"/>
              <a:t> </a:t>
            </a:r>
            <a:r>
              <a:rPr lang="en-US" sz="3732" dirty="0" err="1"/>
              <a:t>xứng</a:t>
            </a:r>
            <a:r>
              <a:rPr lang="en-US" sz="3732" dirty="0"/>
              <a:t>, </a:t>
            </a:r>
            <a:r>
              <a:rPr lang="en-US" sz="3732" dirty="0" err="1"/>
              <a:t>hãy</a:t>
            </a:r>
            <a:r>
              <a:rPr lang="en-US" sz="3732" dirty="0"/>
              <a:t> </a:t>
            </a:r>
            <a:r>
              <a:rPr lang="en-US" sz="3732" dirty="0" err="1"/>
              <a:t>chỉ</a:t>
            </a:r>
            <a:r>
              <a:rPr lang="en-US" sz="3732" dirty="0"/>
              <a:t> </a:t>
            </a:r>
            <a:r>
              <a:rPr lang="en-US" sz="3732" dirty="0" err="1"/>
              <a:t>ra</a:t>
            </a:r>
            <a:r>
              <a:rPr lang="en-US" sz="3732" dirty="0"/>
              <a:t> </a:t>
            </a:r>
            <a:r>
              <a:rPr lang="en-US" sz="3732" dirty="0" err="1"/>
              <a:t>tâm</a:t>
            </a:r>
            <a:r>
              <a:rPr lang="en-US" sz="3732" dirty="0"/>
              <a:t> </a:t>
            </a:r>
            <a:r>
              <a:rPr lang="en-US" sz="3732" dirty="0" err="1"/>
              <a:t>đối</a:t>
            </a:r>
            <a:r>
              <a:rPr lang="en-US" sz="3732" dirty="0"/>
              <a:t> </a:t>
            </a:r>
            <a:r>
              <a:rPr lang="en-US" sz="3732" dirty="0" err="1"/>
              <a:t>xứng</a:t>
            </a:r>
            <a:r>
              <a:rPr lang="en-US" sz="3732" dirty="0"/>
              <a:t> </a:t>
            </a:r>
            <a:r>
              <a:rPr lang="en-US" sz="3732" dirty="0" err="1"/>
              <a:t>của</a:t>
            </a:r>
            <a:r>
              <a:rPr lang="en-US" sz="3732" dirty="0"/>
              <a:t> </a:t>
            </a:r>
            <a:r>
              <a:rPr lang="en-US" sz="3732" dirty="0" err="1"/>
              <a:t>hình</a:t>
            </a:r>
            <a:r>
              <a:rPr lang="en-US" sz="3732" dirty="0"/>
              <a:t> </a:t>
            </a:r>
            <a:r>
              <a:rPr lang="en-US" sz="3732" dirty="0" err="1"/>
              <a:t>đó</a:t>
            </a:r>
            <a:r>
              <a:rPr lang="en-US" sz="3732" dirty="0"/>
              <a:t> (</a:t>
            </a:r>
            <a:r>
              <a:rPr lang="en-US" sz="3732" dirty="0" err="1"/>
              <a:t>kể</a:t>
            </a:r>
            <a:r>
              <a:rPr lang="en-US" sz="3732" dirty="0"/>
              <a:t> </a:t>
            </a:r>
            <a:r>
              <a:rPr lang="en-US" sz="3732" dirty="0" err="1"/>
              <a:t>cả</a:t>
            </a:r>
            <a:r>
              <a:rPr lang="en-US" sz="3732" dirty="0"/>
              <a:t> </a:t>
            </a:r>
            <a:r>
              <a:rPr lang="en-US" sz="3732" dirty="0" err="1"/>
              <a:t>màu</a:t>
            </a:r>
            <a:r>
              <a:rPr lang="en-US" sz="3732" dirty="0"/>
              <a:t> </a:t>
            </a:r>
            <a:r>
              <a:rPr lang="en-US" sz="3732" dirty="0" err="1"/>
              <a:t>sắc</a:t>
            </a:r>
            <a:r>
              <a:rPr lang="en-US" sz="3732" dirty="0"/>
              <a:t> </a:t>
            </a:r>
            <a:r>
              <a:rPr lang="en-US" sz="3732" dirty="0" err="1"/>
              <a:t>và</a:t>
            </a:r>
            <a:r>
              <a:rPr lang="en-US" sz="3732" dirty="0"/>
              <a:t> </a:t>
            </a:r>
            <a:r>
              <a:rPr lang="en-US" sz="3732" dirty="0" err="1"/>
              <a:t>họa</a:t>
            </a:r>
            <a:r>
              <a:rPr lang="en-US" sz="3732" dirty="0"/>
              <a:t> </a:t>
            </a:r>
            <a:r>
              <a:rPr lang="en-US" sz="3732" dirty="0" err="1"/>
              <a:t>tiết</a:t>
            </a:r>
            <a:r>
              <a:rPr lang="en-US" sz="3732" dirty="0"/>
              <a:t>).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810" y="981484"/>
            <a:ext cx="6086119" cy="555285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9598" y="6068479"/>
            <a:ext cx="1295744" cy="59344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 err="1">
                <a:solidFill>
                  <a:srgbClr val="FFFF00"/>
                </a:solidFill>
              </a:rPr>
              <a:t>Đáp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án</a:t>
            </a:r>
            <a:endParaRPr lang="en-US" sz="2399" dirty="0">
              <a:solidFill>
                <a:srgbClr val="FFFF00"/>
              </a:solidFill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2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2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3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4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6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7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8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9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0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1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2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3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4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5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6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7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8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9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0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1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2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3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4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5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6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7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8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9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0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1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2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3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4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5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6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7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9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0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1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2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3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4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5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6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7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8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9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0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1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2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3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4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5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6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7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8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9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0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1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2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3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4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5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6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7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8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9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0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1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2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3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4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5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6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7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8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9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0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1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2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3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4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5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6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7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8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9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0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1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2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3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4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5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6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7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8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9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0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1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2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3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4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5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6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7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8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9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0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1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2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737540" y="5653767"/>
            <a:ext cx="3055893" cy="120098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7382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75" grpId="0" animBg="1"/>
      <p:bldP spid="3" grpId="0"/>
      <p:bldP spid="13" grpId="0"/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99" y="2277227"/>
            <a:ext cx="2301396" cy="2447517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>
          <a:xfrm>
            <a:off x="193166" y="767075"/>
            <a:ext cx="11709687" cy="60212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8294" y="69664"/>
            <a:ext cx="1582484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2" b="1" dirty="0" err="1">
                <a:solidFill>
                  <a:srgbClr val="FF0000"/>
                </a:solidFill>
              </a:rPr>
              <a:t>Đáp</a:t>
            </a:r>
            <a:r>
              <a:rPr lang="en-US" sz="3732" b="1" dirty="0">
                <a:solidFill>
                  <a:srgbClr val="FF0000"/>
                </a:solidFill>
              </a:rPr>
              <a:t> </a:t>
            </a:r>
            <a:r>
              <a:rPr lang="en-US" sz="3732" b="1" dirty="0" err="1">
                <a:solidFill>
                  <a:srgbClr val="FF0000"/>
                </a:solidFill>
              </a:rPr>
              <a:t>án</a:t>
            </a:r>
            <a:endParaRPr lang="en-US" sz="3732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355" y="3174961"/>
            <a:ext cx="335266" cy="335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446" y="2281946"/>
            <a:ext cx="2105054" cy="2452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169" y="2277228"/>
            <a:ext cx="1539946" cy="2465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594" y="3198956"/>
            <a:ext cx="335266" cy="335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460" y="2088431"/>
            <a:ext cx="1904639" cy="2838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718" y="2080435"/>
            <a:ext cx="2426484" cy="2889092"/>
          </a:xfrm>
          <a:prstGeom prst="rect">
            <a:avLst/>
          </a:prstGeom>
        </p:spPr>
      </p:pic>
      <p:sp>
        <p:nvSpPr>
          <p:cNvPr id="11" name="Pentagon 10">
            <a:hlinkClick r:id="rId9" action="ppaction://hlinksldjump"/>
          </p:cNvPr>
          <p:cNvSpPr/>
          <p:nvPr/>
        </p:nvSpPr>
        <p:spPr>
          <a:xfrm flipH="1">
            <a:off x="9955176" y="6187912"/>
            <a:ext cx="1947678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892973" y="5061645"/>
            <a:ext cx="3194982" cy="1180468"/>
          </a:xfrm>
          <a:prstGeom prst="cloudCallout">
            <a:avLst>
              <a:gd name="adj1" fmla="val 22101"/>
              <a:gd name="adj2" fmla="val -812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99" b="1" dirty="0" err="1">
                <a:solidFill>
                  <a:schemeClr val="tx1"/>
                </a:solidFill>
              </a:rPr>
              <a:t>Không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  <a:r>
              <a:rPr lang="en-US" sz="2399" b="1" dirty="0" err="1">
                <a:solidFill>
                  <a:schemeClr val="tx1"/>
                </a:solidFill>
              </a:rPr>
              <a:t>có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399" b="1" dirty="0" err="1">
                <a:solidFill>
                  <a:schemeClr val="tx1"/>
                </a:solidFill>
              </a:rPr>
              <a:t>tâm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  <a:r>
              <a:rPr lang="en-US" sz="2399" b="1" dirty="0" err="1">
                <a:solidFill>
                  <a:schemeClr val="tx1"/>
                </a:solidFill>
              </a:rPr>
              <a:t>đối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  <a:r>
              <a:rPr lang="en-US" sz="2399" b="1" dirty="0" err="1">
                <a:solidFill>
                  <a:schemeClr val="tx1"/>
                </a:solidFill>
              </a:rPr>
              <a:t>xứng</a:t>
            </a:r>
            <a:endParaRPr lang="en-US" sz="239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/>
          <p:cNvSpPr/>
          <p:nvPr/>
        </p:nvSpPr>
        <p:spPr>
          <a:xfrm>
            <a:off x="3032781" y="3154841"/>
            <a:ext cx="9166190" cy="3523730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75" name="Freeform 86"/>
          <p:cNvSpPr/>
          <p:nvPr/>
        </p:nvSpPr>
        <p:spPr>
          <a:xfrm>
            <a:off x="1329287" y="790863"/>
            <a:ext cx="10684161" cy="2131621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rgbClr val="F8FFB1"/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1999" dirty="0">
              <a:solidFill>
                <a:prstClr val="white"/>
              </a:solidFill>
              <a:latin typeface="Arial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9287" y="933627"/>
            <a:ext cx="10821863" cy="181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04">
              <a:defRPr/>
            </a:pP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Trong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Hình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70,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các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hình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từ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a)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đến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c),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hình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nào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có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tâm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đối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xứng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?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Nếu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là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hình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có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tâm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đối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xứng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hãy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chỉ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ra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tâm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đối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xứng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của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hình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đó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(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kể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cả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màu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rgbClr val="0000FF"/>
                </a:solidFill>
                <a:latin typeface="Times New Roman"/>
              </a:rPr>
              <a:t>sắc</a:t>
            </a:r>
            <a:r>
              <a:rPr lang="en-US" sz="3732" dirty="0">
                <a:solidFill>
                  <a:srgbClr val="0000FF"/>
                </a:solidFill>
                <a:latin typeface="Times New Roman"/>
              </a:rPr>
              <a:t>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540" y="3497742"/>
            <a:ext cx="8502666" cy="288950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83334" y="6264561"/>
            <a:ext cx="1295744" cy="59344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 err="1">
                <a:solidFill>
                  <a:srgbClr val="FFFF00"/>
                </a:solidFill>
              </a:rPr>
              <a:t>Đáp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án</a:t>
            </a:r>
            <a:endParaRPr lang="en-US" sz="2399" dirty="0">
              <a:solidFill>
                <a:srgbClr val="FFFF00"/>
              </a:solidFill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2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9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7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9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1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3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4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5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6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7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8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9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1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3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4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5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6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7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8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9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0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1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2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3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4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5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6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7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8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9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0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1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2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3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4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5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6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7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8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9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0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1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2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3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4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6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7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8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9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0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1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2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3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4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5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6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7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8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9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0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1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2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3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4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5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6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7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8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9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0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1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2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3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4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5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6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7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9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0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1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2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3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4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5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6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7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8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9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0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1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2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3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4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5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6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7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8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9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0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1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2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3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4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5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6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7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8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9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0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1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2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3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4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5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6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7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8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9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0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1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2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3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4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5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6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7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8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9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0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1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2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3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4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5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6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7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8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9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0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1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2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3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4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5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6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7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8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9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0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1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2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-39038" y="491670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4608294" y="69664"/>
            <a:ext cx="4398961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2" b="1" dirty="0" err="1">
                <a:solidFill>
                  <a:srgbClr val="FF0000"/>
                </a:solidFill>
              </a:rPr>
              <a:t>Bài</a:t>
            </a:r>
            <a:r>
              <a:rPr lang="en-US" sz="3732" b="1" dirty="0">
                <a:solidFill>
                  <a:srgbClr val="FF0000"/>
                </a:solidFill>
              </a:rPr>
              <a:t> 3 (</a:t>
            </a:r>
            <a:r>
              <a:rPr lang="en-US" sz="3732" b="1" dirty="0" err="1">
                <a:solidFill>
                  <a:srgbClr val="FF0000"/>
                </a:solidFill>
              </a:rPr>
              <a:t>Bài</a:t>
            </a:r>
            <a:r>
              <a:rPr lang="en-US" sz="3732" b="1" dirty="0">
                <a:solidFill>
                  <a:srgbClr val="FF0000"/>
                </a:solidFill>
              </a:rPr>
              <a:t> 2-SGK/112)</a:t>
            </a:r>
          </a:p>
        </p:txBody>
      </p:sp>
    </p:spTree>
    <p:extLst>
      <p:ext uri="{BB962C8B-B14F-4D97-AF65-F5344CB8AC3E}">
        <p14:creationId xmlns:p14="http://schemas.microsoft.com/office/powerpoint/2010/main" val="3608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75" grpId="0" animBg="1"/>
      <p:bldP spid="13" grpId="0"/>
      <p:bldP spid="7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86"/>
          <p:cNvSpPr/>
          <p:nvPr/>
        </p:nvSpPr>
        <p:spPr>
          <a:xfrm>
            <a:off x="337137" y="837512"/>
            <a:ext cx="11852982" cy="5950825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9" dirty="0">
              <a:latin typeface="+mj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28152" y="27637"/>
            <a:ext cx="1661032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>
              <a:defRPr/>
            </a:pPr>
            <a:r>
              <a:rPr lang="en-US" sz="3732" b="1" dirty="0" err="1">
                <a:solidFill>
                  <a:srgbClr val="FF0000"/>
                </a:solidFill>
                <a:latin typeface="Times New Roman"/>
              </a:rPr>
              <a:t>Đáp</a:t>
            </a:r>
            <a:r>
              <a:rPr lang="en-US" sz="3732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732" b="1" dirty="0" err="1">
                <a:solidFill>
                  <a:srgbClr val="FF0000"/>
                </a:solidFill>
                <a:latin typeface="Times New Roman"/>
              </a:rPr>
              <a:t>án</a:t>
            </a:r>
            <a:endParaRPr lang="en-US" sz="3732" b="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3" y="1503263"/>
            <a:ext cx="3580973" cy="4277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025" y="1503262"/>
            <a:ext cx="3692490" cy="427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514" y="1503259"/>
            <a:ext cx="3628194" cy="4277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32" y="1311019"/>
            <a:ext cx="4089612" cy="4703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953" y="3055405"/>
            <a:ext cx="440540" cy="4414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207" y="1309999"/>
            <a:ext cx="4050910" cy="46428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770" y="3130728"/>
            <a:ext cx="334442" cy="335107"/>
          </a:xfrm>
          <a:prstGeom prst="rect">
            <a:avLst/>
          </a:prstGeom>
        </p:spPr>
      </p:pic>
      <p:sp>
        <p:nvSpPr>
          <p:cNvPr id="13" name="Pentagon 12">
            <a:hlinkClick r:id="rId10" action="ppaction://hlinksldjump"/>
          </p:cNvPr>
          <p:cNvSpPr/>
          <p:nvPr/>
        </p:nvSpPr>
        <p:spPr>
          <a:xfrm flipH="1">
            <a:off x="10242442" y="6193155"/>
            <a:ext cx="1947678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400936" y="1309999"/>
            <a:ext cx="3079749" cy="39011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119902" y="1325970"/>
            <a:ext cx="3424772" cy="396907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Callout 19"/>
          <p:cNvSpPr/>
          <p:nvPr/>
        </p:nvSpPr>
        <p:spPr>
          <a:xfrm>
            <a:off x="8224668" y="5059593"/>
            <a:ext cx="3194982" cy="1180468"/>
          </a:xfrm>
          <a:prstGeom prst="cloudCallout">
            <a:avLst>
              <a:gd name="adj1" fmla="val 26950"/>
              <a:gd name="adj2" fmla="val -690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99" b="1" dirty="0" err="1">
                <a:solidFill>
                  <a:schemeClr val="tx1"/>
                </a:solidFill>
              </a:rPr>
              <a:t>Không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  <a:r>
              <a:rPr lang="en-US" sz="2399" b="1" dirty="0" err="1">
                <a:solidFill>
                  <a:schemeClr val="tx1"/>
                </a:solidFill>
              </a:rPr>
              <a:t>có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399" b="1" dirty="0" err="1">
                <a:solidFill>
                  <a:schemeClr val="tx1"/>
                </a:solidFill>
              </a:rPr>
              <a:t>tâm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  <a:r>
              <a:rPr lang="en-US" sz="2399" b="1" dirty="0" err="1">
                <a:solidFill>
                  <a:schemeClr val="tx1"/>
                </a:solidFill>
              </a:rPr>
              <a:t>đối</a:t>
            </a:r>
            <a:r>
              <a:rPr lang="en-US" sz="2399" b="1" dirty="0">
                <a:solidFill>
                  <a:schemeClr val="tx1"/>
                </a:solidFill>
              </a:rPr>
              <a:t> </a:t>
            </a:r>
            <a:r>
              <a:rPr lang="en-US" sz="2399" b="1" dirty="0" err="1">
                <a:solidFill>
                  <a:schemeClr val="tx1"/>
                </a:solidFill>
              </a:rPr>
              <a:t>xứng</a:t>
            </a:r>
            <a:endParaRPr lang="en-US" sz="239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86"/>
          <p:cNvSpPr/>
          <p:nvPr/>
        </p:nvSpPr>
        <p:spPr>
          <a:xfrm>
            <a:off x="140382" y="849242"/>
            <a:ext cx="3714677" cy="4747849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1999" dirty="0">
              <a:solidFill>
                <a:prstClr val="white"/>
              </a:solidFill>
              <a:latin typeface="Arial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147" y="879306"/>
            <a:ext cx="3565913" cy="4686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04">
              <a:defRPr/>
            </a:pPr>
            <a:r>
              <a:rPr lang="en-US" sz="3732" dirty="0">
                <a:solidFill>
                  <a:schemeClr val="bg1"/>
                </a:solidFill>
                <a:latin typeface="Times New Roman"/>
              </a:rPr>
              <a:t>-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Trong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bảng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chữ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cái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in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hoa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em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hãy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tìm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chữ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tâm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đối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xứng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. -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Tìm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một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số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hình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khác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tâm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đối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xứng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trong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thực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732" dirty="0" err="1">
                <a:solidFill>
                  <a:schemeClr val="bg1"/>
                </a:solidFill>
                <a:latin typeface="Times New Roman"/>
              </a:rPr>
              <a:t>tiễn</a:t>
            </a:r>
            <a:r>
              <a:rPr lang="en-US" sz="3732" dirty="0">
                <a:solidFill>
                  <a:schemeClr val="bg1"/>
                </a:solidFill>
                <a:latin typeface="Times New Roman"/>
              </a:rPr>
              <a:t>.</a:t>
            </a:r>
          </a:p>
        </p:txBody>
      </p:sp>
      <p:pic>
        <p:nvPicPr>
          <p:cNvPr id="1028" name="Picture 4" descr="Hình ảnh bảng chữ cái Tiếng Anh - Phụ Kiện MacBook Chính H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62" y="893962"/>
            <a:ext cx="8239754" cy="57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55062" y="879307"/>
            <a:ext cx="8239753" cy="57148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Right Arrow 6"/>
          <p:cNvSpPr/>
          <p:nvPr/>
        </p:nvSpPr>
        <p:spPr>
          <a:xfrm>
            <a:off x="1881" y="6312079"/>
            <a:ext cx="931251" cy="59344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 err="1">
                <a:solidFill>
                  <a:srgbClr val="FFFF00"/>
                </a:solidFill>
              </a:rPr>
              <a:t>Đáp</a:t>
            </a:r>
            <a:r>
              <a:rPr lang="en-US" sz="1333" dirty="0">
                <a:solidFill>
                  <a:srgbClr val="FFFF00"/>
                </a:solidFill>
              </a:rPr>
              <a:t> </a:t>
            </a:r>
            <a:r>
              <a:rPr lang="en-US" sz="1333" dirty="0" err="1">
                <a:solidFill>
                  <a:srgbClr val="FFFF00"/>
                </a:solidFill>
              </a:rPr>
              <a:t>án</a:t>
            </a:r>
            <a:endParaRPr lang="en-US" sz="1333" dirty="0">
              <a:solidFill>
                <a:srgbClr val="FFFF00"/>
              </a:solidFill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2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6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7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8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9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0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1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2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3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4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5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6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7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8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9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0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1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2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3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4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5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6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7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8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9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0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1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2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3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4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5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6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7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9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0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1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2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3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4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5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6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7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8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9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0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1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2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3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4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5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6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7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8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9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0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1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2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3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4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5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6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7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8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9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0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1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2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3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4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5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6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7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8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9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0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1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2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3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4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5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6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7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8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9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0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1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2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3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4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5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6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7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8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9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0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1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2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3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4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5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6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7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8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9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0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1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2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3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4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5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6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7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8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9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0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1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3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85570" y="5627154"/>
            <a:ext cx="3055893" cy="109602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4798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032408" y="92376"/>
            <a:ext cx="4398961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2" b="1" dirty="0" err="1">
                <a:solidFill>
                  <a:srgbClr val="FF0000"/>
                </a:solidFill>
              </a:rPr>
              <a:t>Bài</a:t>
            </a:r>
            <a:r>
              <a:rPr lang="en-US" sz="3732" b="1" dirty="0">
                <a:solidFill>
                  <a:srgbClr val="FF0000"/>
                </a:solidFill>
              </a:rPr>
              <a:t> 4 (</a:t>
            </a:r>
            <a:r>
              <a:rPr lang="en-US" sz="3732" b="1" dirty="0" err="1">
                <a:solidFill>
                  <a:srgbClr val="FF0000"/>
                </a:solidFill>
              </a:rPr>
              <a:t>Bài</a:t>
            </a:r>
            <a:r>
              <a:rPr lang="en-US" sz="3732" b="1" dirty="0">
                <a:solidFill>
                  <a:srgbClr val="FF0000"/>
                </a:solidFill>
              </a:rPr>
              <a:t> 3-SGK/112)</a:t>
            </a:r>
          </a:p>
        </p:txBody>
      </p:sp>
    </p:spTree>
    <p:extLst>
      <p:ext uri="{BB962C8B-B14F-4D97-AF65-F5344CB8AC3E}">
        <p14:creationId xmlns:p14="http://schemas.microsoft.com/office/powerpoint/2010/main" val="2045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5" grpId="0" animBg="1"/>
      <p:bldP spid="13" grpId="0"/>
      <p:bldP spid="8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yết Mùa đông áp Phích Nền, Băng, áp Phích Mùa đông, Nền Tuyết Hình nền  Vector để tải xuống miễn phí">
            <a:extLst>
              <a:ext uri="{FF2B5EF4-FFF2-40B4-BE49-F238E27FC236}">
                <a16:creationId xmlns:a16="http://schemas.microsoft.com/office/drawing/2014/main" id="{54877783-0D66-4407-8EF3-A1FDEE23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274690" y="5717851"/>
            <a:ext cx="588782" cy="555399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ectangle 2"/>
          <p:cNvSpPr/>
          <p:nvPr/>
        </p:nvSpPr>
        <p:spPr>
          <a:xfrm>
            <a:off x="734427" y="848910"/>
            <a:ext cx="10684954" cy="2970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2" y="3900727"/>
            <a:ext cx="1491710" cy="15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3"/>
            <a:ext cx="1491710" cy="14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725" y="5226705"/>
            <a:ext cx="1876275" cy="15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427" y="971251"/>
            <a:ext cx="10684954" cy="53032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23087" y="1868847"/>
          <a:ext cx="686515" cy="14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23087" y="1868847"/>
                        <a:ext cx="686515" cy="148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486475" y="173075"/>
            <a:ext cx="7182437" cy="53032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2618" y="4005797"/>
            <a:ext cx="383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2620" y="4623846"/>
            <a:ext cx="40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9712" y="5145288"/>
            <a:ext cx="399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79008" y="5708613"/>
            <a:ext cx="320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c, 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1ECCB-F644-4100-8526-EBF7BE823C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163" t="31392" r="23098" b="48083"/>
          <a:stretch/>
        </p:blipFill>
        <p:spPr>
          <a:xfrm>
            <a:off x="1411433" y="1800673"/>
            <a:ext cx="8714930" cy="194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ảng chữ cái Tiếng Anh - Phụ Kiện MacBook Chính H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92" y="693540"/>
            <a:ext cx="8679381" cy="60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08294" y="69664"/>
            <a:ext cx="1661032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>
              <a:defRPr/>
            </a:pPr>
            <a:r>
              <a:rPr lang="en-US" sz="3732" b="1" dirty="0" err="1">
                <a:solidFill>
                  <a:srgbClr val="FF0000"/>
                </a:solidFill>
                <a:latin typeface="Times New Roman"/>
              </a:rPr>
              <a:t>Đáp</a:t>
            </a:r>
            <a:r>
              <a:rPr lang="en-US" sz="3732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732" b="1" dirty="0" err="1">
                <a:solidFill>
                  <a:srgbClr val="FF0000"/>
                </a:solidFill>
                <a:latin typeface="Times New Roman"/>
              </a:rPr>
              <a:t>án</a:t>
            </a:r>
            <a:endParaRPr lang="en-US" sz="3732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2882" y="2229236"/>
            <a:ext cx="1295744" cy="143971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Rectangle 6"/>
          <p:cNvSpPr/>
          <p:nvPr/>
        </p:nvSpPr>
        <p:spPr>
          <a:xfrm>
            <a:off x="3120588" y="2229235"/>
            <a:ext cx="479905" cy="137972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Rectangle 7"/>
          <p:cNvSpPr/>
          <p:nvPr/>
        </p:nvSpPr>
        <p:spPr>
          <a:xfrm>
            <a:off x="7583706" y="3764934"/>
            <a:ext cx="1151773" cy="12748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" name="Rectangle 8"/>
          <p:cNvSpPr/>
          <p:nvPr/>
        </p:nvSpPr>
        <p:spPr>
          <a:xfrm>
            <a:off x="8879450" y="2229234"/>
            <a:ext cx="1247754" cy="143971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Rectangle 9"/>
          <p:cNvSpPr/>
          <p:nvPr/>
        </p:nvSpPr>
        <p:spPr>
          <a:xfrm>
            <a:off x="6333020" y="5252640"/>
            <a:ext cx="1202695" cy="134373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Rectangle 10"/>
          <p:cNvSpPr/>
          <p:nvPr/>
        </p:nvSpPr>
        <p:spPr>
          <a:xfrm>
            <a:off x="8975431" y="5204647"/>
            <a:ext cx="1288841" cy="13917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4" name="Rectangle 13"/>
          <p:cNvSpPr/>
          <p:nvPr/>
        </p:nvSpPr>
        <p:spPr>
          <a:xfrm>
            <a:off x="1632881" y="3751402"/>
            <a:ext cx="1271749" cy="140525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5" name="Rectangle 14"/>
          <p:cNvSpPr/>
          <p:nvPr/>
        </p:nvSpPr>
        <p:spPr>
          <a:xfrm>
            <a:off x="1584893" y="715392"/>
            <a:ext cx="8727370" cy="599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5815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" y="796268"/>
            <a:ext cx="12130576" cy="60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5175" y="117654"/>
            <a:ext cx="10025501" cy="625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>
              <a:defRPr/>
            </a:pP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Một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số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hình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ảnh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khác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có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tâm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đối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xứng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trong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thực</a:t>
            </a:r>
            <a:r>
              <a:rPr lang="en-US" sz="3466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466" b="1" dirty="0" err="1">
                <a:solidFill>
                  <a:srgbClr val="FF0000"/>
                </a:solidFill>
                <a:latin typeface="Times New Roman"/>
              </a:rPr>
              <a:t>tế</a:t>
            </a:r>
            <a:endParaRPr lang="en-US" sz="3466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2" name="Pentagon 11">
            <a:hlinkClick r:id="rId4" action="ppaction://hlinksldjump"/>
          </p:cNvPr>
          <p:cNvSpPr/>
          <p:nvPr/>
        </p:nvSpPr>
        <p:spPr>
          <a:xfrm flipH="1">
            <a:off x="10242442" y="6193155"/>
            <a:ext cx="1947678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034" y="1556328"/>
            <a:ext cx="8315933" cy="37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六边形 12"/>
          <p:cNvSpPr/>
          <p:nvPr/>
        </p:nvSpPr>
        <p:spPr>
          <a:xfrm>
            <a:off x="6297521" y="5292572"/>
            <a:ext cx="667555" cy="667671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六边形 13"/>
          <p:cNvSpPr/>
          <p:nvPr/>
        </p:nvSpPr>
        <p:spPr>
          <a:xfrm>
            <a:off x="7819894" y="5591563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3601773" y="5592041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六边形 15"/>
          <p:cNvSpPr/>
          <p:nvPr/>
        </p:nvSpPr>
        <p:spPr>
          <a:xfrm>
            <a:off x="3206851" y="5749778"/>
            <a:ext cx="183097" cy="18312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六边形 16"/>
          <p:cNvSpPr/>
          <p:nvPr/>
        </p:nvSpPr>
        <p:spPr>
          <a:xfrm>
            <a:off x="8430450" y="5598253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六边形 17"/>
          <p:cNvSpPr/>
          <p:nvPr/>
        </p:nvSpPr>
        <p:spPr>
          <a:xfrm>
            <a:off x="4281419" y="5588249"/>
            <a:ext cx="183097" cy="18312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六边形 18"/>
          <p:cNvSpPr/>
          <p:nvPr/>
        </p:nvSpPr>
        <p:spPr>
          <a:xfrm>
            <a:off x="8933887" y="5763404"/>
            <a:ext cx="183097" cy="18312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六边形 19"/>
          <p:cNvSpPr/>
          <p:nvPr/>
        </p:nvSpPr>
        <p:spPr>
          <a:xfrm>
            <a:off x="5331697" y="5634380"/>
            <a:ext cx="333778" cy="333836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六边形 20"/>
          <p:cNvSpPr/>
          <p:nvPr/>
        </p:nvSpPr>
        <p:spPr>
          <a:xfrm>
            <a:off x="9165380" y="5589854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六边形 21"/>
          <p:cNvSpPr/>
          <p:nvPr/>
        </p:nvSpPr>
        <p:spPr>
          <a:xfrm>
            <a:off x="5733135" y="5600591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六边形 22"/>
          <p:cNvSpPr/>
          <p:nvPr/>
        </p:nvSpPr>
        <p:spPr>
          <a:xfrm>
            <a:off x="10008654" y="5666085"/>
            <a:ext cx="183097" cy="18312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六边形 23"/>
          <p:cNvSpPr/>
          <p:nvPr/>
        </p:nvSpPr>
        <p:spPr>
          <a:xfrm>
            <a:off x="8064257" y="5346590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六边形 24"/>
          <p:cNvSpPr/>
          <p:nvPr/>
        </p:nvSpPr>
        <p:spPr>
          <a:xfrm>
            <a:off x="2959543" y="5763783"/>
            <a:ext cx="183097" cy="18312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六边形 25"/>
          <p:cNvSpPr/>
          <p:nvPr/>
        </p:nvSpPr>
        <p:spPr>
          <a:xfrm>
            <a:off x="6205972" y="5394706"/>
            <a:ext cx="183097" cy="18312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六边形 26"/>
          <p:cNvSpPr/>
          <p:nvPr/>
        </p:nvSpPr>
        <p:spPr>
          <a:xfrm>
            <a:off x="4473043" y="5517131"/>
            <a:ext cx="429327" cy="429402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六边形 27"/>
          <p:cNvSpPr/>
          <p:nvPr/>
        </p:nvSpPr>
        <p:spPr>
          <a:xfrm>
            <a:off x="6965077" y="5587425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六边形 28"/>
          <p:cNvSpPr/>
          <p:nvPr/>
        </p:nvSpPr>
        <p:spPr>
          <a:xfrm>
            <a:off x="1808776" y="5591868"/>
            <a:ext cx="366192" cy="366256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六边形 29"/>
          <p:cNvSpPr/>
          <p:nvPr/>
        </p:nvSpPr>
        <p:spPr>
          <a:xfrm>
            <a:off x="1428680" y="5766790"/>
            <a:ext cx="183097" cy="18312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六边形 30"/>
          <p:cNvSpPr/>
          <p:nvPr/>
        </p:nvSpPr>
        <p:spPr>
          <a:xfrm>
            <a:off x="3895079" y="5347582"/>
            <a:ext cx="366192" cy="366256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六边形 31"/>
          <p:cNvSpPr/>
          <p:nvPr/>
        </p:nvSpPr>
        <p:spPr>
          <a:xfrm>
            <a:off x="2453501" y="5662597"/>
            <a:ext cx="183097" cy="18312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六边形 32"/>
          <p:cNvSpPr/>
          <p:nvPr/>
        </p:nvSpPr>
        <p:spPr>
          <a:xfrm>
            <a:off x="8454401" y="5404295"/>
            <a:ext cx="183097" cy="18312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六边形 33"/>
          <p:cNvSpPr/>
          <p:nvPr/>
        </p:nvSpPr>
        <p:spPr>
          <a:xfrm>
            <a:off x="10435316" y="5579480"/>
            <a:ext cx="366192" cy="366256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zh-CN" altLang="en-US" sz="2399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2456809" y="1557370"/>
            <a:ext cx="7764598" cy="4199280"/>
            <a:chOff x="1842084" y="1572178"/>
            <a:chExt cx="5826259" cy="3150432"/>
          </a:xfrm>
        </p:grpSpPr>
        <p:grpSp>
          <p:nvGrpSpPr>
            <p:cNvPr id="3" name="组合 36"/>
            <p:cNvGrpSpPr/>
            <p:nvPr/>
          </p:nvGrpSpPr>
          <p:grpSpPr>
            <a:xfrm>
              <a:off x="1842084" y="1572178"/>
              <a:ext cx="3034931" cy="965501"/>
              <a:chOff x="1842084" y="1572178"/>
              <a:chExt cx="3034931" cy="965501"/>
            </a:xfrm>
          </p:grpSpPr>
          <p:sp>
            <p:nvSpPr>
              <p:cNvPr id="53" name="Oval 12"/>
              <p:cNvSpPr/>
              <p:nvPr/>
            </p:nvSpPr>
            <p:spPr>
              <a:xfrm>
                <a:off x="2232141" y="1616224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" lastClr="FFFFFF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54" name="Arc 17"/>
              <p:cNvSpPr/>
              <p:nvPr/>
            </p:nvSpPr>
            <p:spPr>
              <a:xfrm rot="152113" flipH="1">
                <a:off x="1842084" y="1572178"/>
                <a:ext cx="3034931" cy="965501"/>
              </a:xfrm>
              <a:prstGeom prst="arc">
                <a:avLst>
                  <a:gd name="adj1" fmla="val 12596661"/>
                  <a:gd name="adj2" fmla="val 20481021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Text" lastClr="000000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  <p:grpSp>
          <p:nvGrpSpPr>
            <p:cNvPr id="4" name="组合 37"/>
            <p:cNvGrpSpPr/>
            <p:nvPr/>
          </p:nvGrpSpPr>
          <p:grpSpPr>
            <a:xfrm>
              <a:off x="2196117" y="1762311"/>
              <a:ext cx="2362592" cy="1313096"/>
              <a:chOff x="2196117" y="1762311"/>
              <a:chExt cx="2362592" cy="1313096"/>
            </a:xfrm>
          </p:grpSpPr>
          <p:sp>
            <p:nvSpPr>
              <p:cNvPr id="51" name="Oval 70"/>
              <p:cNvSpPr/>
              <p:nvPr/>
            </p:nvSpPr>
            <p:spPr>
              <a:xfrm>
                <a:off x="2196117" y="2688302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" lastClr="FFFFFF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52" name="Arc 75"/>
              <p:cNvSpPr/>
              <p:nvPr/>
            </p:nvSpPr>
            <p:spPr>
              <a:xfrm rot="20899889" flipH="1">
                <a:off x="2199516" y="1762311"/>
                <a:ext cx="2359193" cy="1313096"/>
              </a:xfrm>
              <a:prstGeom prst="arc">
                <a:avLst>
                  <a:gd name="adj1" fmla="val 12596661"/>
                  <a:gd name="adj2" fmla="val 98176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r>
                  <a:rPr lang="en-US" sz="2399" kern="0">
                    <a:solidFill>
                      <a:sysClr val="windowText" lastClr="000000"/>
                    </a:solidFill>
                    <a:latin typeface="Times New Roman"/>
                    <a:ea typeface="微软雅黑" panose="020B0503020204020204" pitchFamily="34" charset="-122"/>
                    <a:sym typeface="+mn-lt"/>
                  </a:rPr>
                  <a:t> </a:t>
                </a:r>
                <a:endParaRPr lang="bg-BG" sz="2399" kern="0" dirty="0">
                  <a:solidFill>
                    <a:sysClr val="windowText" lastClr="000000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  <p:grpSp>
          <p:nvGrpSpPr>
            <p:cNvPr id="5" name="组合 38"/>
            <p:cNvGrpSpPr/>
            <p:nvPr/>
          </p:nvGrpSpPr>
          <p:grpSpPr>
            <a:xfrm>
              <a:off x="3339422" y="1913167"/>
              <a:ext cx="1361353" cy="2515560"/>
              <a:chOff x="3339422" y="1913167"/>
              <a:chExt cx="1361353" cy="2515560"/>
            </a:xfrm>
          </p:grpSpPr>
          <p:sp>
            <p:nvSpPr>
              <p:cNvPr id="49" name="Oval 71"/>
              <p:cNvSpPr/>
              <p:nvPr/>
            </p:nvSpPr>
            <p:spPr>
              <a:xfrm>
                <a:off x="3347864" y="3444386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" lastClr="FFFFFF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50" name="Arc 76"/>
              <p:cNvSpPr/>
              <p:nvPr/>
            </p:nvSpPr>
            <p:spPr>
              <a:xfrm rot="20899889" flipH="1">
                <a:off x="3339422" y="1913167"/>
                <a:ext cx="1361353" cy="2515560"/>
              </a:xfrm>
              <a:prstGeom prst="arc">
                <a:avLst>
                  <a:gd name="adj1" fmla="val 13745913"/>
                  <a:gd name="adj2" fmla="val 525263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Text" lastClr="000000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  <p:grpSp>
          <p:nvGrpSpPr>
            <p:cNvPr id="6" name="组合 39"/>
            <p:cNvGrpSpPr/>
            <p:nvPr/>
          </p:nvGrpSpPr>
          <p:grpSpPr>
            <a:xfrm>
              <a:off x="4621504" y="1616224"/>
              <a:ext cx="3046839" cy="942037"/>
              <a:chOff x="4621504" y="1616224"/>
              <a:chExt cx="3046839" cy="942037"/>
            </a:xfrm>
          </p:grpSpPr>
          <p:sp>
            <p:nvSpPr>
              <p:cNvPr id="47" name="Oval 74"/>
              <p:cNvSpPr/>
              <p:nvPr/>
            </p:nvSpPr>
            <p:spPr>
              <a:xfrm>
                <a:off x="6806016" y="1631321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" lastClr="FFFFFF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48" name="Arc 80"/>
              <p:cNvSpPr/>
              <p:nvPr/>
            </p:nvSpPr>
            <p:spPr>
              <a:xfrm flipH="1">
                <a:off x="4621504" y="1616224"/>
                <a:ext cx="3046839" cy="942037"/>
              </a:xfrm>
              <a:prstGeom prst="arc">
                <a:avLst>
                  <a:gd name="adj1" fmla="val 12596661"/>
                  <a:gd name="adj2" fmla="val 20457581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Text" lastClr="000000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  <p:grpSp>
          <p:nvGrpSpPr>
            <p:cNvPr id="7" name="组合 40"/>
            <p:cNvGrpSpPr/>
            <p:nvPr/>
          </p:nvGrpSpPr>
          <p:grpSpPr>
            <a:xfrm>
              <a:off x="4436758" y="1786506"/>
              <a:ext cx="2728776" cy="2105268"/>
              <a:chOff x="4436758" y="1786506"/>
              <a:chExt cx="2728776" cy="2105268"/>
            </a:xfrm>
          </p:grpSpPr>
          <p:sp>
            <p:nvSpPr>
              <p:cNvPr id="45" name="Oval 73"/>
              <p:cNvSpPr/>
              <p:nvPr/>
            </p:nvSpPr>
            <p:spPr>
              <a:xfrm>
                <a:off x="7093526" y="2976334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" lastClr="FFFFFF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46" name="Arc 81"/>
              <p:cNvSpPr/>
              <p:nvPr/>
            </p:nvSpPr>
            <p:spPr>
              <a:xfrm rot="700111">
                <a:off x="4436758" y="1786506"/>
                <a:ext cx="2679451" cy="2105268"/>
              </a:xfrm>
              <a:prstGeom prst="arc">
                <a:avLst>
                  <a:gd name="adj1" fmla="val 12596661"/>
                  <a:gd name="adj2" fmla="val 21233115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r>
                  <a:rPr lang="en-US" sz="2399" kern="0">
                    <a:solidFill>
                      <a:sysClr val="windowText" lastClr="000000"/>
                    </a:solidFill>
                    <a:latin typeface="Times New Roman"/>
                    <a:ea typeface="微软雅黑" panose="020B0503020204020204" pitchFamily="34" charset="-122"/>
                    <a:sym typeface="+mn-lt"/>
                  </a:rPr>
                  <a:t> </a:t>
                </a:r>
                <a:endParaRPr lang="bg-BG" sz="2399" kern="0" dirty="0">
                  <a:solidFill>
                    <a:sysClr val="windowText" lastClr="000000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4346585" y="1862608"/>
              <a:ext cx="1695341" cy="2860002"/>
              <a:chOff x="4346585" y="1862608"/>
              <a:chExt cx="1695341" cy="2860002"/>
            </a:xfrm>
          </p:grpSpPr>
          <p:sp>
            <p:nvSpPr>
              <p:cNvPr id="43" name="Oval 72"/>
              <p:cNvSpPr/>
              <p:nvPr/>
            </p:nvSpPr>
            <p:spPr>
              <a:xfrm>
                <a:off x="5941184" y="3552398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" lastClr="FFFFFF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44" name="Arc 82"/>
              <p:cNvSpPr/>
              <p:nvPr/>
            </p:nvSpPr>
            <p:spPr>
              <a:xfrm rot="700111">
                <a:off x="4346585" y="1862608"/>
                <a:ext cx="1695341" cy="2860002"/>
              </a:xfrm>
              <a:prstGeom prst="arc">
                <a:avLst>
                  <a:gd name="adj1" fmla="val 13745913"/>
                  <a:gd name="adj2" fmla="val 525263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bg-BG" sz="2399" kern="0" dirty="0">
                  <a:solidFill>
                    <a:sysClr val="windowText" lastClr="000000"/>
                  </a:solidFill>
                  <a:latin typeface="Times New Roman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</p:grpSp>
      <p:sp>
        <p:nvSpPr>
          <p:cNvPr id="55" name="Isosceles Triangle 5"/>
          <p:cNvSpPr/>
          <p:nvPr/>
        </p:nvSpPr>
        <p:spPr>
          <a:xfrm rot="10800000">
            <a:off x="5872847" y="1611520"/>
            <a:ext cx="527804" cy="393992"/>
          </a:xfrm>
          <a:prstGeom prst="triangl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804">
              <a:defRPr/>
            </a:pPr>
            <a:r>
              <a:rPr lang="en-US" sz="2399" kern="0">
                <a:solidFill>
                  <a:srgbClr val="F2F2F2"/>
                </a:solidFill>
                <a:latin typeface="Times New Roman"/>
                <a:ea typeface="微软雅黑" panose="020B0503020204020204" pitchFamily="34" charset="-122"/>
                <a:sym typeface="+mn-lt"/>
              </a:rPr>
              <a:t> </a:t>
            </a:r>
            <a:endParaRPr lang="bg-BG" sz="2399" kern="0" dirty="0">
              <a:solidFill>
                <a:srgbClr val="F2F2F2"/>
              </a:solidFill>
              <a:latin typeface="Times New Roman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9" name="组合 55"/>
          <p:cNvGrpSpPr/>
          <p:nvPr/>
        </p:nvGrpSpPr>
        <p:grpSpPr>
          <a:xfrm>
            <a:off x="162105" y="749205"/>
            <a:ext cx="2799671" cy="2258139"/>
            <a:chOff x="304800" y="673100"/>
            <a:chExt cx="4000500" cy="4000500"/>
          </a:xfrm>
          <a:solidFill>
            <a:srgbClr val="00B0F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58"/>
          <p:cNvGrpSpPr/>
          <p:nvPr/>
        </p:nvGrpSpPr>
        <p:grpSpPr>
          <a:xfrm>
            <a:off x="345166" y="3079664"/>
            <a:ext cx="3035363" cy="2379668"/>
            <a:chOff x="304800" y="673100"/>
            <a:chExt cx="4000500" cy="4000500"/>
          </a:xfrm>
          <a:solidFill>
            <a:srgbClr val="00206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61"/>
          <p:cNvGrpSpPr/>
          <p:nvPr/>
        </p:nvGrpSpPr>
        <p:grpSpPr>
          <a:xfrm>
            <a:off x="3011571" y="4206837"/>
            <a:ext cx="3194401" cy="26388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6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64"/>
          <p:cNvGrpSpPr/>
          <p:nvPr/>
        </p:nvGrpSpPr>
        <p:grpSpPr>
          <a:xfrm>
            <a:off x="9105942" y="811947"/>
            <a:ext cx="3084179" cy="2325577"/>
            <a:chOff x="304800" y="673100"/>
            <a:chExt cx="4000500" cy="4000500"/>
          </a:xfrm>
          <a:solidFill>
            <a:srgbClr val="92D05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6" name="组合 67"/>
          <p:cNvGrpSpPr/>
          <p:nvPr/>
        </p:nvGrpSpPr>
        <p:grpSpPr>
          <a:xfrm>
            <a:off x="9055539" y="3324976"/>
            <a:ext cx="3067265" cy="2502326"/>
            <a:chOff x="304800" y="673100"/>
            <a:chExt cx="4000500" cy="4000500"/>
          </a:xfrm>
          <a:solidFill>
            <a:srgbClr val="FF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7" name="组合 70"/>
          <p:cNvGrpSpPr/>
          <p:nvPr/>
        </p:nvGrpSpPr>
        <p:grpSpPr>
          <a:xfrm>
            <a:off x="6220979" y="4387242"/>
            <a:ext cx="3268159" cy="2392807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168849" y="40462"/>
            <a:ext cx="5905051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defRPr/>
            </a:pPr>
            <a:r>
              <a:rPr lang="en-US" sz="3732" b="1" dirty="0">
                <a:solidFill>
                  <a:srgbClr val="FF0000"/>
                </a:solidFill>
                <a:latin typeface="Times New Roman"/>
              </a:rPr>
              <a:t>CÓ THỂ EM CHƯA BIẾT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42610" y="2247687"/>
            <a:ext cx="2147088" cy="1627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466" dirty="0">
                <a:solidFill>
                  <a:prstClr val="white"/>
                </a:solidFill>
                <a:latin typeface="Times New Roman"/>
              </a:rPr>
              <a:t>HÌNH CÓ TÂM ĐỐI XỨNG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47" y="862703"/>
            <a:ext cx="1773307" cy="199314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17" y="3166961"/>
            <a:ext cx="1919208" cy="216087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11" y="4439466"/>
            <a:ext cx="2020878" cy="234521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2465" y="1096114"/>
            <a:ext cx="2111130" cy="170901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063" y="3508914"/>
            <a:ext cx="1875537" cy="205821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878" y="4642018"/>
            <a:ext cx="2272894" cy="18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"/>
                            </p:stCondLst>
                            <p:childTnLst>
                              <p:par>
                                <p:cTn id="1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1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5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50"/>
                            </p:stCondLst>
                            <p:childTnLst>
                              <p:par>
                                <p:cTn id="12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5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450"/>
                            </p:stCondLst>
                            <p:childTnLst>
                              <p:par>
                                <p:cTn id="1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250"/>
                            </p:stCondLst>
                            <p:childTnLst>
                              <p:par>
                                <p:cTn id="1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25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750"/>
                            </p:stCondLst>
                            <p:childTnLst>
                              <p:par>
                                <p:cTn id="1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5" grpId="0" animBg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7A2A5-D9D3-4860-8560-62AAA37D3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36" y="0"/>
            <a:ext cx="12192001" cy="685800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4D56E61-E13E-4428-AE72-E2839EFDB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9"/>
          <a:stretch/>
        </p:blipFill>
        <p:spPr bwMode="auto">
          <a:xfrm rot="20121759">
            <a:off x="5361462" y="2164316"/>
            <a:ext cx="2182937" cy="117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C8F02E-E1B4-4EAC-A8E9-9E68C4189719}"/>
              </a:ext>
            </a:extLst>
          </p:cNvPr>
          <p:cNvGrpSpPr/>
          <p:nvPr/>
        </p:nvGrpSpPr>
        <p:grpSpPr>
          <a:xfrm>
            <a:off x="1221421" y="171271"/>
            <a:ext cx="6284086" cy="2065239"/>
            <a:chOff x="-1437582" y="-520790"/>
            <a:chExt cx="5834531" cy="2753651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B63FEB6C-0574-41C8-AD73-A6A1177E91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97" r="-1"/>
            <a:stretch/>
          </p:blipFill>
          <p:spPr bwMode="auto">
            <a:xfrm rot="8573637">
              <a:off x="-1437582" y="1072535"/>
              <a:ext cx="1741301" cy="1160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B5DBE4-9DE7-4E99-871A-EFCAE34D8A20}"/>
                </a:ext>
              </a:extLst>
            </p:cNvPr>
            <p:cNvSpPr/>
            <p:nvPr/>
          </p:nvSpPr>
          <p:spPr>
            <a:xfrm>
              <a:off x="149286" y="-520790"/>
              <a:ext cx="4247663" cy="1593473"/>
            </a:xfrm>
            <a:prstGeom prst="roundRect">
              <a:avLst/>
            </a:prstGeom>
            <a:solidFill>
              <a:srgbClr val="863A8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 có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xứng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còn gọi là hình đối xứng tâm</a:t>
              </a:r>
              <a:endPara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BA750-5BCC-493E-829E-CBE2F4852087}"/>
              </a:ext>
            </a:extLst>
          </p:cNvPr>
          <p:cNvGrpSpPr/>
          <p:nvPr/>
        </p:nvGrpSpPr>
        <p:grpSpPr>
          <a:xfrm>
            <a:off x="-174260" y="1976546"/>
            <a:ext cx="2800465" cy="1233488"/>
            <a:chOff x="3408721" y="1275630"/>
            <a:chExt cx="2976991" cy="1644651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D4398942-411B-4C04-962F-A09383DC98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30"/>
            <a:stretch/>
          </p:blipFill>
          <p:spPr bwMode="auto">
            <a:xfrm>
              <a:off x="3408721" y="1330798"/>
              <a:ext cx="419678" cy="123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F7AABE-226E-41A6-B867-9C692BDC2428}"/>
                </a:ext>
              </a:extLst>
            </p:cNvPr>
            <p:cNvSpPr/>
            <p:nvPr/>
          </p:nvSpPr>
          <p:spPr>
            <a:xfrm>
              <a:off x="3828399" y="1275630"/>
              <a:ext cx="2557313" cy="164465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CÓ TÂM ĐỐI XỨNG</a:t>
              </a:r>
            </a:p>
          </p:txBody>
        </p:sp>
      </p:grpSp>
      <p:pic>
        <p:nvPicPr>
          <p:cNvPr id="21" name="Picture 8">
            <a:extLst>
              <a:ext uri="{FF2B5EF4-FFF2-40B4-BE49-F238E27FC236}">
                <a16:creationId xmlns:a16="http://schemas.microsoft.com/office/drawing/2014/main" id="{B63FEB6C-0574-41C8-AD73-A6A1177E9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7" r="-1"/>
          <a:stretch/>
        </p:blipFill>
        <p:spPr bwMode="auto">
          <a:xfrm rot="12113846">
            <a:off x="1749753" y="3179500"/>
            <a:ext cx="2453116" cy="113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5AB5DBE4-9DE7-4E99-871A-EFCAE34D8A20}"/>
              </a:ext>
            </a:extLst>
          </p:cNvPr>
          <p:cNvSpPr/>
          <p:nvPr/>
        </p:nvSpPr>
        <p:spPr>
          <a:xfrm>
            <a:off x="7425901" y="1420369"/>
            <a:ext cx="4574949" cy="1195105"/>
          </a:xfrm>
          <a:prstGeom prst="roundRect">
            <a:avLst/>
          </a:prstGeom>
          <a:solidFill>
            <a:srgbClr val="FFFF00">
              <a:alpha val="43000"/>
            </a:srgbClr>
          </a:solidFill>
          <a:ln>
            <a:solidFill>
              <a:srgbClr val="B30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đoạn thẳng AB là trung điểm của đoạn thẳng đó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4D56E61-E13E-4428-AE72-E2839EFDB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9"/>
          <a:stretch/>
        </p:blipFill>
        <p:spPr bwMode="auto">
          <a:xfrm rot="670978">
            <a:off x="5584517" y="3310812"/>
            <a:ext cx="2020029" cy="117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24D56E61-E13E-4428-AE72-E2839EFDB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9"/>
          <a:stretch/>
        </p:blipFill>
        <p:spPr bwMode="auto">
          <a:xfrm rot="516881">
            <a:off x="5470015" y="3947597"/>
            <a:ext cx="2182937" cy="117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42927" y="2714635"/>
            <a:ext cx="2219459" cy="2409574"/>
            <a:chOff x="3642927" y="2714635"/>
            <a:chExt cx="2219459" cy="2409574"/>
          </a:xfrm>
        </p:grpSpPr>
        <p:sp>
          <p:nvSpPr>
            <p:cNvPr id="2" name="TextBox 1"/>
            <p:cNvSpPr txBox="1"/>
            <p:nvPr/>
          </p:nvSpPr>
          <p:spPr>
            <a:xfrm>
              <a:off x="3642927" y="2714635"/>
              <a:ext cx="2219459" cy="240957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26166" y="3015150"/>
              <a:ext cx="190697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đối xứng của một số hình</a:t>
              </a:r>
            </a:p>
          </p:txBody>
        </p:sp>
      </p:grp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5AB5DBE4-9DE7-4E99-871A-EFCAE34D8A20}"/>
              </a:ext>
            </a:extLst>
          </p:cNvPr>
          <p:cNvSpPr/>
          <p:nvPr/>
        </p:nvSpPr>
        <p:spPr>
          <a:xfrm>
            <a:off x="7448861" y="3006744"/>
            <a:ext cx="4574949" cy="1195105"/>
          </a:xfrm>
          <a:prstGeom prst="roundRect">
            <a:avLst/>
          </a:prstGeom>
          <a:solidFill>
            <a:srgbClr val="FFFF00">
              <a:alpha val="43000"/>
            </a:srgbClr>
          </a:solidFill>
          <a:ln>
            <a:solidFill>
              <a:srgbClr val="B30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đường tròn là tâm của đường tròn.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5AB5DBE4-9DE7-4E99-871A-EFCAE34D8A20}"/>
              </a:ext>
            </a:extLst>
          </p:cNvPr>
          <p:cNvSpPr/>
          <p:nvPr/>
        </p:nvSpPr>
        <p:spPr>
          <a:xfrm>
            <a:off x="7562098" y="4402881"/>
            <a:ext cx="4574949" cy="1195105"/>
          </a:xfrm>
          <a:prstGeom prst="roundRect">
            <a:avLst/>
          </a:prstGeom>
          <a:solidFill>
            <a:srgbClr val="FFFF00">
              <a:alpha val="43000"/>
            </a:srgbClr>
          </a:solidFill>
          <a:ln>
            <a:solidFill>
              <a:srgbClr val="B30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24D56E61-E13E-4428-AE72-E2839EFDB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9"/>
          <a:stretch/>
        </p:blipFill>
        <p:spPr bwMode="auto">
          <a:xfrm rot="2619737">
            <a:off x="5539655" y="4744379"/>
            <a:ext cx="2436840" cy="117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5AB5DBE4-9DE7-4E99-871A-EFCAE34D8A20}"/>
              </a:ext>
            </a:extLst>
          </p:cNvPr>
          <p:cNvSpPr/>
          <p:nvPr/>
        </p:nvSpPr>
        <p:spPr>
          <a:xfrm>
            <a:off x="7494978" y="5777948"/>
            <a:ext cx="1548758" cy="410283"/>
          </a:xfrm>
          <a:prstGeom prst="roundRect">
            <a:avLst/>
          </a:prstGeom>
          <a:solidFill>
            <a:srgbClr val="FFFF00">
              <a:alpha val="43000"/>
            </a:srgbClr>
          </a:solidFill>
          <a:ln>
            <a:solidFill>
              <a:srgbClr val="B30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060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1" b="11947"/>
          <a:stretch/>
        </p:blipFill>
        <p:spPr>
          <a:xfrm>
            <a:off x="0" y="0"/>
            <a:ext cx="12192000" cy="72606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D2748B-C1B9-4DF4-9670-58139201868E}"/>
              </a:ext>
            </a:extLst>
          </p:cNvPr>
          <p:cNvSpPr/>
          <p:nvPr/>
        </p:nvSpPr>
        <p:spPr>
          <a:xfrm>
            <a:off x="3022682" y="1625096"/>
            <a:ext cx="8932756" cy="352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3 SGK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112.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34211E-1AC7-4B37-9241-F5B910433D5E}"/>
              </a:ext>
            </a:extLst>
          </p:cNvPr>
          <p:cNvSpPr/>
          <p:nvPr/>
        </p:nvSpPr>
        <p:spPr>
          <a:xfrm>
            <a:off x="3022682" y="575129"/>
            <a:ext cx="6318913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HỌC Ở NHÀ</a:t>
            </a:r>
          </a:p>
        </p:txBody>
      </p:sp>
    </p:spTree>
    <p:extLst>
      <p:ext uri="{BB962C8B-B14F-4D97-AF65-F5344CB8AC3E}">
        <p14:creationId xmlns:p14="http://schemas.microsoft.com/office/powerpoint/2010/main" val="274386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Tuyết Mùa đông áp Phích Nền, Băng, áp Phích Mùa đông, Nền Tuyết Hình nền  Vector để tải xuống miễn phí">
            <a:extLst>
              <a:ext uri="{FF2B5EF4-FFF2-40B4-BE49-F238E27FC236}">
                <a16:creationId xmlns:a16="http://schemas.microsoft.com/office/drawing/2014/main" id="{118F0D0C-0A2D-46B9-B80A-696DC2F4E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668346" y="5280569"/>
            <a:ext cx="629306" cy="63176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ectangle 2"/>
          <p:cNvSpPr/>
          <p:nvPr/>
        </p:nvSpPr>
        <p:spPr>
          <a:xfrm>
            <a:off x="1549201" y="639151"/>
            <a:ext cx="10603213" cy="31631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6" y="3767982"/>
            <a:ext cx="1325985" cy="13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" y="35317"/>
            <a:ext cx="1315821" cy="12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979" y="5465482"/>
            <a:ext cx="1609546" cy="13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0406" y="729266"/>
            <a:ext cx="10346683" cy="53032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23087" y="1868847"/>
          <a:ext cx="686515" cy="14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23087" y="1868847"/>
                        <a:ext cx="686515" cy="148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848264" y="252413"/>
            <a:ext cx="7182437" cy="53032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8710" y="5308844"/>
            <a:ext cx="377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08710" y="5965615"/>
            <a:ext cx="320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5375" y="4130203"/>
            <a:ext cx="320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05375" y="4670059"/>
            <a:ext cx="320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 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369D9B-8C00-480D-9527-FE55D6CCBF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067" t="64856" r="42011" b="19148"/>
          <a:stretch/>
        </p:blipFill>
        <p:spPr>
          <a:xfrm>
            <a:off x="2126927" y="1490786"/>
            <a:ext cx="3770076" cy="1096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933AA2-E928-48C6-B079-551263E3DA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97" t="40620" r="56586" b="41994"/>
          <a:stretch/>
        </p:blipFill>
        <p:spPr>
          <a:xfrm>
            <a:off x="6567666" y="1312875"/>
            <a:ext cx="2025497" cy="15447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9DD78C-4A07-490F-8854-D97550588B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457" t="40620" r="41033" b="41994"/>
          <a:stretch/>
        </p:blipFill>
        <p:spPr>
          <a:xfrm>
            <a:off x="9349445" y="1266646"/>
            <a:ext cx="1976934" cy="15447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1D48C0-315D-454F-A23E-DEDB176FB0CE}"/>
              </a:ext>
            </a:extLst>
          </p:cNvPr>
          <p:cNvSpPr txBox="1"/>
          <p:nvPr/>
        </p:nvSpPr>
        <p:spPr>
          <a:xfrm>
            <a:off x="2889595" y="26218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440367-AE5A-49E8-A796-9B62FA46303A}"/>
              </a:ext>
            </a:extLst>
          </p:cNvPr>
          <p:cNvSpPr txBox="1"/>
          <p:nvPr/>
        </p:nvSpPr>
        <p:spPr>
          <a:xfrm>
            <a:off x="5077079" y="263012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17A1E9-5DB4-41CA-84D0-A4B6A0CE61BF}"/>
              </a:ext>
            </a:extLst>
          </p:cNvPr>
          <p:cNvSpPr txBox="1"/>
          <p:nvPr/>
        </p:nvSpPr>
        <p:spPr>
          <a:xfrm>
            <a:off x="7368657" y="272417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3DE345-38B6-453D-A746-66E740470124}"/>
              </a:ext>
            </a:extLst>
          </p:cNvPr>
          <p:cNvSpPr txBox="1"/>
          <p:nvPr/>
        </p:nvSpPr>
        <p:spPr>
          <a:xfrm>
            <a:off x="10012336" y="275782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184073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uyết Mùa đông áp Phích Nền, Băng, áp Phích Mùa đông, Nền Tuyết Hình nền  Vector để tải xuống miễn phí">
            <a:extLst>
              <a:ext uri="{FF2B5EF4-FFF2-40B4-BE49-F238E27FC236}">
                <a16:creationId xmlns:a16="http://schemas.microsoft.com/office/drawing/2014/main" id="{AA003D2B-1510-487A-9690-6C44DDA3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823085" y="4092055"/>
            <a:ext cx="629306" cy="600461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ectangle 2"/>
          <p:cNvSpPr/>
          <p:nvPr/>
        </p:nvSpPr>
        <p:spPr>
          <a:xfrm>
            <a:off x="712468" y="894914"/>
            <a:ext cx="10969859" cy="3045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1" y="3888733"/>
            <a:ext cx="1325985" cy="13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" y="14957"/>
            <a:ext cx="1315821" cy="12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418" y="5440244"/>
            <a:ext cx="1609546" cy="13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3774" y="993738"/>
            <a:ext cx="6922361" cy="53032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23087" y="1868847"/>
          <a:ext cx="686515" cy="14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23087" y="1868847"/>
                        <a:ext cx="686515" cy="148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40758" y="116930"/>
            <a:ext cx="7182437" cy="53032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55650" y="5498654"/>
            <a:ext cx="377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55650" y="6125839"/>
            <a:ext cx="320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    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5650" y="4061910"/>
            <a:ext cx="320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   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23085" y="4754910"/>
            <a:ext cx="320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     Hình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95BF85-D871-4194-A393-C32315E43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826" t="35935" r="27717" b="42783"/>
          <a:stretch/>
        </p:blipFill>
        <p:spPr>
          <a:xfrm>
            <a:off x="2870892" y="1738063"/>
            <a:ext cx="7227264" cy="194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9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uyết Mùa đông áp Phích Nền, Băng, áp Phích Mùa đông, Nền Tuyết Hình nền  Vector để tải xuống miễn phí">
            <a:extLst>
              <a:ext uri="{FF2B5EF4-FFF2-40B4-BE49-F238E27FC236}">
                <a16:creationId xmlns:a16="http://schemas.microsoft.com/office/drawing/2014/main" id="{716E540A-DD6F-43AA-86F1-3D361541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51490" y="71007"/>
            <a:ext cx="10255726" cy="4875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" y="0"/>
            <a:ext cx="1315821" cy="12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454" y="5350709"/>
            <a:ext cx="1609546" cy="13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9939" y="225722"/>
            <a:ext cx="9814123" cy="53032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Quan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dạng hình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23087" y="1868847"/>
          <a:ext cx="686515" cy="14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23087" y="1868847"/>
                        <a:ext cx="686515" cy="148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 descr="99+ Mẫu gạch bông Prime lát nền, ốp tường trang trí Giá Rẻ">
            <a:extLst>
              <a:ext uri="{FF2B5EF4-FFF2-40B4-BE49-F238E27FC236}">
                <a16:creationId xmlns:a16="http://schemas.microsoft.com/office/drawing/2014/main" id="{A6EF7EF2-4234-4EC4-B6EC-ED0064534EC1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9939" y="1567510"/>
            <a:ext cx="2095818" cy="17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Hình đối xứng - Hànộimới">
            <a:extLst>
              <a:ext uri="{FF2B5EF4-FFF2-40B4-BE49-F238E27FC236}">
                <a16:creationId xmlns:a16="http://schemas.microsoft.com/office/drawing/2014/main" id="{C5514D91-90C6-4688-86DC-9D5FE6AC2857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24986" y="1453315"/>
            <a:ext cx="1928355" cy="172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1">
            <a:extLst>
              <a:ext uri="{FF2B5EF4-FFF2-40B4-BE49-F238E27FC236}">
                <a16:creationId xmlns:a16="http://schemas.microsoft.com/office/drawing/2014/main" id="{DB7FA6B0-5DD2-4354-AF72-2CCBA37F3232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1104" y="1361287"/>
            <a:ext cx="1928355" cy="1938504"/>
          </a:xfrm>
          <a:prstGeom prst="rect">
            <a:avLst/>
          </a:prstGeom>
        </p:spPr>
      </p:pic>
      <p:pic>
        <p:nvPicPr>
          <p:cNvPr id="29" name="Image1">
            <a:extLst>
              <a:ext uri="{FF2B5EF4-FFF2-40B4-BE49-F238E27FC236}">
                <a16:creationId xmlns:a16="http://schemas.microsoft.com/office/drawing/2014/main" id="{E7989879-FCD0-4B74-9E21-DEDA365463C9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8688" y="1507291"/>
            <a:ext cx="2038911" cy="1675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7F4DE1-44E5-45A2-ADF0-97EC0156F5CB}"/>
              </a:ext>
            </a:extLst>
          </p:cNvPr>
          <p:cNvSpPr txBox="1"/>
          <p:nvPr/>
        </p:nvSpPr>
        <p:spPr>
          <a:xfrm>
            <a:off x="2287480" y="3559890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7E78E2-9EE5-418C-8037-649F6FC891B6}"/>
              </a:ext>
            </a:extLst>
          </p:cNvPr>
          <p:cNvSpPr txBox="1"/>
          <p:nvPr/>
        </p:nvSpPr>
        <p:spPr>
          <a:xfrm>
            <a:off x="4736600" y="3534285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A8A600-6F2C-4F14-AB1F-0EB1C7862AB9}"/>
              </a:ext>
            </a:extLst>
          </p:cNvPr>
          <p:cNvSpPr txBox="1"/>
          <p:nvPr/>
        </p:nvSpPr>
        <p:spPr>
          <a:xfrm>
            <a:off x="7325537" y="3534284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537F6E-1003-40B4-A7DF-78E8574B4F8E}"/>
              </a:ext>
            </a:extLst>
          </p:cNvPr>
          <p:cNvSpPr txBox="1"/>
          <p:nvPr/>
        </p:nvSpPr>
        <p:spPr>
          <a:xfrm>
            <a:off x="9751433" y="3579671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</p:spTree>
    <p:extLst>
      <p:ext uri="{BB962C8B-B14F-4D97-AF65-F5344CB8AC3E}">
        <p14:creationId xmlns:p14="http://schemas.microsoft.com/office/powerpoint/2010/main" val="365863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44888C-DACA-4518-8975-4B37C42BC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6" t="28589" r="10652" b="34872"/>
          <a:stretch/>
        </p:blipFill>
        <p:spPr>
          <a:xfrm>
            <a:off x="1177026" y="76951"/>
            <a:ext cx="9836717" cy="2730014"/>
          </a:xfrm>
          <a:prstGeom prst="rect">
            <a:avLst/>
          </a:prstGeom>
        </p:spPr>
      </p:pic>
      <p:pic>
        <p:nvPicPr>
          <p:cNvPr id="3" name="Picture 2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3A7736DE-08C9-4CC3-BDDD-BCB8CED4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6122"/>
            <a:ext cx="1431546" cy="14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99+ Mẫu gạch bông Prime lát nền, ốp tường trang trí Giá Rẻ">
            <a:extLst>
              <a:ext uri="{FF2B5EF4-FFF2-40B4-BE49-F238E27FC236}">
                <a16:creationId xmlns:a16="http://schemas.microsoft.com/office/drawing/2014/main" id="{E4F6C7E4-003F-4CD7-A2E7-145D7C56551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790" y="2865877"/>
            <a:ext cx="2626068" cy="171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ình đối xứng - Hànộimới">
            <a:extLst>
              <a:ext uri="{FF2B5EF4-FFF2-40B4-BE49-F238E27FC236}">
                <a16:creationId xmlns:a16="http://schemas.microsoft.com/office/drawing/2014/main" id="{4709A749-4FEE-4A78-97D9-0038BB44D3B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1875" y="2865877"/>
            <a:ext cx="2164326" cy="173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1">
            <a:extLst>
              <a:ext uri="{FF2B5EF4-FFF2-40B4-BE49-F238E27FC236}">
                <a16:creationId xmlns:a16="http://schemas.microsoft.com/office/drawing/2014/main" id="{B3D1C040-D875-4456-8CDB-DE0F70CB6AF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3466" y="2722666"/>
            <a:ext cx="2456785" cy="2087245"/>
          </a:xfrm>
          <a:prstGeom prst="rect">
            <a:avLst/>
          </a:prstGeom>
        </p:spPr>
      </p:pic>
      <p:pic>
        <p:nvPicPr>
          <p:cNvPr id="7" name="Image1">
            <a:extLst>
              <a:ext uri="{FF2B5EF4-FFF2-40B4-BE49-F238E27FC236}">
                <a16:creationId xmlns:a16="http://schemas.microsoft.com/office/drawing/2014/main" id="{9189763D-FAAB-40FC-9790-F6A429E0793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7516" y="2936592"/>
            <a:ext cx="2615899" cy="1659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ED6B6-8E83-4C53-B171-4D37BF61CC5B}"/>
              </a:ext>
            </a:extLst>
          </p:cNvPr>
          <p:cNvSpPr txBox="1"/>
          <p:nvPr/>
        </p:nvSpPr>
        <p:spPr>
          <a:xfrm>
            <a:off x="1431546" y="4868823"/>
            <a:ext cx="10004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cân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44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33CCFF">
              <a:alpha val="64000"/>
            </a:srgbClr>
          </a:solidFill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3CCFF">
                <a:alpha val="32000"/>
              </a:srgbClr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  <a:grpFill/>
            <a:ln>
              <a:solidFill>
                <a:srgbClr val="33CCFF"/>
              </a:solidFill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3638939" y="877079"/>
            <a:ext cx="76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15,16,17: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  <p:pic>
        <p:nvPicPr>
          <p:cNvPr id="6" name="Picture 5" descr="Hình đối xứng - Hànộimới">
            <a:extLst>
              <a:ext uri="{FF2B5EF4-FFF2-40B4-BE49-F238E27FC236}">
                <a16:creationId xmlns:a16="http://schemas.microsoft.com/office/drawing/2014/main" id="{4709A749-4FEE-4A78-97D9-0038BB44D3B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5674" y="2082105"/>
            <a:ext cx="2288734" cy="2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389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FC242D-C22F-4FCD-B3E1-B7144A30BB28}"/>
              </a:ext>
            </a:extLst>
          </p:cNvPr>
          <p:cNvSpPr/>
          <p:nvPr/>
        </p:nvSpPr>
        <p:spPr>
          <a:xfrm>
            <a:off x="352633" y="992508"/>
            <a:ext cx="5158528" cy="504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CÓ TÂM ĐỐI XỨNG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EF193-3F0D-4C10-AB6E-20926621A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5" t="35814" r="53840" b="60204"/>
          <a:stretch/>
        </p:blipFill>
        <p:spPr>
          <a:xfrm>
            <a:off x="-44855" y="1536352"/>
            <a:ext cx="1110929" cy="504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A84C26-8DF5-4BF4-9947-41CC16B4585F}"/>
              </a:ext>
            </a:extLst>
          </p:cNvPr>
          <p:cNvSpPr txBox="1"/>
          <p:nvPr/>
        </p:nvSpPr>
        <p:spPr>
          <a:xfrm>
            <a:off x="352633" y="2019213"/>
            <a:ext cx="3592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6A006-C51E-45B1-B5AC-A32A3A7DCE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43749" y="24901"/>
            <a:ext cx="1664454" cy="1664454"/>
          </a:xfrm>
          <a:prstGeom prst="rect">
            <a:avLst/>
          </a:prstGeom>
        </p:spPr>
      </p:pic>
      <p:pic>
        <p:nvPicPr>
          <p:cNvPr id="8" name="Picture 7" descr="Bài 6. Hình có tâm đối xứng - Hoc24">
            <a:extLst>
              <a:ext uri="{FF2B5EF4-FFF2-40B4-BE49-F238E27FC236}">
                <a16:creationId xmlns:a16="http://schemas.microsoft.com/office/drawing/2014/main" id="{36F2D594-FA1F-4336-9F52-4E9A194189D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4741" y="1449801"/>
            <a:ext cx="3161983" cy="287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ấu Hỏi">
            <a:extLst>
              <a:ext uri="{FF2B5EF4-FFF2-40B4-BE49-F238E27FC236}">
                <a16:creationId xmlns:a16="http://schemas.microsoft.com/office/drawing/2014/main" id="{D1199BB0-D505-4496-B92F-F0C72441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" y="3584924"/>
            <a:ext cx="647417" cy="6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B73904-B453-4904-A88A-1A0925FB7ACF}"/>
              </a:ext>
            </a:extLst>
          </p:cNvPr>
          <p:cNvSpPr txBox="1"/>
          <p:nvPr/>
        </p:nvSpPr>
        <p:spPr>
          <a:xfrm>
            <a:off x="295702" y="4364831"/>
            <a:ext cx="4473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9B611-99E7-4A08-B244-BD10CCD988BF}"/>
              </a:ext>
            </a:extLst>
          </p:cNvPr>
          <p:cNvSpPr txBox="1"/>
          <p:nvPr/>
        </p:nvSpPr>
        <p:spPr>
          <a:xfrm>
            <a:off x="6004499" y="4297299"/>
            <a:ext cx="5918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qua 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1CBD18-4201-41E6-930B-A8A65AEA8EC4}"/>
              </a:ext>
            </a:extLst>
          </p:cNvPr>
          <p:cNvCxnSpPr/>
          <p:nvPr/>
        </p:nvCxnSpPr>
        <p:spPr>
          <a:xfrm flipH="1">
            <a:off x="5335900" y="1990357"/>
            <a:ext cx="1771082" cy="18420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757C61-0791-401F-800B-D95EFF1AE418}"/>
              </a:ext>
            </a:extLst>
          </p:cNvPr>
          <p:cNvSpPr txBox="1"/>
          <p:nvPr/>
        </p:nvSpPr>
        <p:spPr>
          <a:xfrm>
            <a:off x="5134135" y="3091463"/>
            <a:ext cx="3770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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AE07DD-11A6-4B02-B5FB-58D217DFBC7F}"/>
              </a:ext>
            </a:extLst>
          </p:cNvPr>
          <p:cNvSpPr txBox="1"/>
          <p:nvPr/>
        </p:nvSpPr>
        <p:spPr>
          <a:xfrm>
            <a:off x="7044152" y="1590246"/>
            <a:ext cx="33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41FE68-D984-4FE6-958A-CB70C1BF92AF}"/>
              </a:ext>
            </a:extLst>
          </p:cNvPr>
          <p:cNvSpPr txBox="1"/>
          <p:nvPr/>
        </p:nvSpPr>
        <p:spPr>
          <a:xfrm>
            <a:off x="4968482" y="3802255"/>
            <a:ext cx="33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B3D66-630B-4551-820B-77A19FD8AB2F}"/>
              </a:ext>
            </a:extLst>
          </p:cNvPr>
          <p:cNvSpPr txBox="1"/>
          <p:nvPr/>
        </p:nvSpPr>
        <p:spPr>
          <a:xfrm>
            <a:off x="6918469" y="1232220"/>
            <a:ext cx="3770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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3992C9-D1C2-401B-B8C0-89D0BCC8C541}"/>
              </a:ext>
            </a:extLst>
          </p:cNvPr>
          <p:cNvSpPr txBox="1"/>
          <p:nvPr/>
        </p:nvSpPr>
        <p:spPr>
          <a:xfrm>
            <a:off x="126244" y="4415547"/>
            <a:ext cx="5005294" cy="1815882"/>
          </a:xfrm>
          <a:prstGeom prst="rect">
            <a:avLst/>
          </a:prstGeom>
          <a:solidFill>
            <a:srgbClr val="92D05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2CEF24-DAFB-4596-82C4-54FB489C58B1}"/>
              </a:ext>
            </a:extLst>
          </p:cNvPr>
          <p:cNvSpPr txBox="1"/>
          <p:nvPr/>
        </p:nvSpPr>
        <p:spPr>
          <a:xfrm>
            <a:off x="295702" y="3084537"/>
            <a:ext cx="196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Dấu Hỏi">
            <a:extLst>
              <a:ext uri="{FF2B5EF4-FFF2-40B4-BE49-F238E27FC236}">
                <a16:creationId xmlns:a16="http://schemas.microsoft.com/office/drawing/2014/main" id="{4D1D86A7-A34C-4836-95E3-23D9707A5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55" y="4049612"/>
            <a:ext cx="851428" cy="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1735AB-9C21-45E6-88F8-8E308FE784A0}"/>
              </a:ext>
            </a:extLst>
          </p:cNvPr>
          <p:cNvSpPr txBox="1"/>
          <p:nvPr/>
        </p:nvSpPr>
        <p:spPr>
          <a:xfrm>
            <a:off x="6004499" y="4460312"/>
            <a:ext cx="5918007" cy="1384995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7386" y="56447"/>
            <a:ext cx="60410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</p:spTree>
    <p:extLst>
      <p:ext uri="{BB962C8B-B14F-4D97-AF65-F5344CB8AC3E}">
        <p14:creationId xmlns:p14="http://schemas.microsoft.com/office/powerpoint/2010/main" val="3249972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6" grpId="0"/>
      <p:bldP spid="17" grpId="0"/>
      <p:bldP spid="20" grpId="0"/>
      <p:bldP spid="13" grpId="0"/>
      <p:bldP spid="32" grpId="0" animBg="1"/>
      <p:bldP spid="33" grpId="0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3286</Words>
  <Application>Microsoft Office PowerPoint</Application>
  <PresentationFormat>Widescreen</PresentationFormat>
  <Paragraphs>736</Paragraphs>
  <Slides>34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微软雅黑</vt:lpstr>
      <vt:lpstr>Arial</vt:lpstr>
      <vt:lpstr>Calibri</vt:lpstr>
      <vt:lpstr>Calibri Light</vt:lpstr>
      <vt:lpstr>Times New Roman</vt:lpstr>
      <vt:lpstr>UTM Showcard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Thu Trang</cp:lastModifiedBy>
  <cp:revision>68</cp:revision>
  <dcterms:created xsi:type="dcterms:W3CDTF">2021-07-14T14:30:54Z</dcterms:created>
  <dcterms:modified xsi:type="dcterms:W3CDTF">2021-12-15T07:48:52Z</dcterms:modified>
</cp:coreProperties>
</file>