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10" r:id="rId2"/>
    <p:sldMasterId id="2147483728" r:id="rId3"/>
  </p:sldMasterIdLst>
  <p:notesMasterIdLst>
    <p:notesMasterId r:id="rId14"/>
  </p:notesMasterIdLst>
  <p:sldIdLst>
    <p:sldId id="293" r:id="rId4"/>
    <p:sldId id="294" r:id="rId5"/>
    <p:sldId id="280" r:id="rId6"/>
    <p:sldId id="279" r:id="rId7"/>
    <p:sldId id="283" r:id="rId8"/>
    <p:sldId id="285" r:id="rId9"/>
    <p:sldId id="295" r:id="rId10"/>
    <p:sldId id="287" r:id="rId11"/>
    <p:sldId id="312" r:id="rId12"/>
    <p:sldId id="286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FF"/>
    <a:srgbClr val="CC66FF"/>
    <a:srgbClr val="FF00FF"/>
    <a:srgbClr val="009900"/>
    <a:srgbClr val="3333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7" autoAdjust="0"/>
    <p:restoredTop sz="94723" autoAdjust="0"/>
  </p:normalViewPr>
  <p:slideViewPr>
    <p:cSldViewPr>
      <p:cViewPr varScale="1">
        <p:scale>
          <a:sx n="58" d="100"/>
          <a:sy n="58" d="100"/>
        </p:scale>
        <p:origin x="56" y="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emf"/><Relationship Id="rId7" Type="http://schemas.openxmlformats.org/officeDocument/2006/relationships/image" Target="../media/image28.wmf"/><Relationship Id="rId2" Type="http://schemas.openxmlformats.org/officeDocument/2006/relationships/image" Target="../media/image23.e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42A0DA13-9C9C-4F2F-94BD-310D416EDE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41DADAF8-A2B4-475F-9624-6F18A1A5708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310C168A-6C19-4CBF-97C9-D03EE31D341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42BD0782-AB55-4923-9693-B94072BB9E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7286" name="Rectangle 6">
            <a:extLst>
              <a:ext uri="{FF2B5EF4-FFF2-40B4-BE49-F238E27FC236}">
                <a16:creationId xmlns:a16="http://schemas.microsoft.com/office/drawing/2014/main" id="{B395421B-1F61-4690-A8DB-B3623831B95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90C61C96-7AB6-45F1-80AD-98B8C59F4C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5EEAEDB-BDAF-4143-803A-5695F69257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61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C229D7-FC9F-488D-B215-69E405DDE6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49419C-5584-41EB-8F09-5113111E2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C9A85F-E23F-4673-BCBA-3114D15C3A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F24FF-EA25-4891-8F25-0B77A1609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817016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16997-F6EE-4861-BC23-99E435FD21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C7600F-0D93-4089-B15F-7C33D9395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8198F2-D53D-4544-BC29-16E0757D18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0809A-DD66-422B-9853-71DF189C9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62729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E9D42D-AB82-497A-8EFC-207BB114B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07E8AA-8377-4157-8769-BB72264706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947BF3-3428-41BA-AEF9-F00FEC7D9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F2F19-391B-4B3A-9FDD-010FECBDE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668016"/>
      </p:ext>
    </p:extLst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8CFCC7-73C9-4B3B-81DC-CFD1F81B5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63A9E6-FA3C-4D6F-BBC6-EB72B7F9A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8EE89C-64D7-449B-8170-946997C7F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4B81B-5824-4AB6-A5A4-F3F00874F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129115"/>
      </p:ext>
    </p:extLst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F7F5AF2-BDC8-423B-B23E-C13CF69BDC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0E53A96-FF2B-4894-A4E2-514434DEDD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0E55776-2170-4537-A98C-1CDBC0441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25562-AC33-4508-8E57-7E1D4D1B2A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685437"/>
      </p:ext>
    </p:extLst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0A99E71-66D9-46A4-80CD-BC43F5715E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9006A4-1D95-4F21-A78F-40E06939F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8A88EB-9EFA-4D4C-AC28-8245E81CA2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C2151-175B-44CE-A506-3DC1BE2E9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761501"/>
      </p:ext>
    </p:extLst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72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53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8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15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9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2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3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97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21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7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33" b="1"/>
            </a:lvl4pPr>
            <a:lvl5pPr marL="2438158" indent="0">
              <a:buNone/>
              <a:defRPr sz="2133" b="1"/>
            </a:lvl5pPr>
            <a:lvl6pPr marL="3047696" indent="0">
              <a:buNone/>
              <a:defRPr sz="2133" b="1"/>
            </a:lvl6pPr>
            <a:lvl7pPr marL="3657235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3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7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33" b="1"/>
            </a:lvl4pPr>
            <a:lvl5pPr marL="2438158" indent="0">
              <a:buNone/>
              <a:defRPr sz="2133" b="1"/>
            </a:lvl5pPr>
            <a:lvl6pPr marL="3047696" indent="0">
              <a:buNone/>
              <a:defRPr sz="2133" b="1"/>
            </a:lvl6pPr>
            <a:lvl7pPr marL="3657235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3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0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D757EC-1C93-43D7-BC49-299FD82C3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29EA16-5192-4069-971C-219B3CFD5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A8016A-B807-4D93-92EA-3A5EB05B1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467C3-0E36-4875-9800-41DC403240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448937"/>
      </p:ext>
    </p:extLst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48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74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39" indent="0">
              <a:buNone/>
              <a:defRPr sz="1600"/>
            </a:lvl2pPr>
            <a:lvl3pPr marL="1219080" indent="0">
              <a:buNone/>
              <a:defRPr sz="1333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84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39" indent="0">
              <a:buNone/>
              <a:defRPr sz="3733"/>
            </a:lvl2pPr>
            <a:lvl3pPr marL="1219080" indent="0">
              <a:buNone/>
              <a:defRPr sz="3200"/>
            </a:lvl3pPr>
            <a:lvl4pPr marL="1828618" indent="0">
              <a:buNone/>
              <a:defRPr sz="2667"/>
            </a:lvl4pPr>
            <a:lvl5pPr marL="2438158" indent="0">
              <a:buNone/>
              <a:defRPr sz="2667"/>
            </a:lvl5pPr>
            <a:lvl6pPr marL="3047696" indent="0">
              <a:buNone/>
              <a:defRPr sz="2667"/>
            </a:lvl6pPr>
            <a:lvl7pPr marL="3657235" indent="0">
              <a:buNone/>
              <a:defRPr sz="2667"/>
            </a:lvl7pPr>
            <a:lvl8pPr marL="4266773" indent="0">
              <a:buNone/>
              <a:defRPr sz="2667"/>
            </a:lvl8pPr>
            <a:lvl9pPr marL="4876313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39" indent="0">
              <a:buNone/>
              <a:defRPr sz="1600"/>
            </a:lvl2pPr>
            <a:lvl3pPr marL="1219080" indent="0">
              <a:buNone/>
              <a:defRPr sz="1333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857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75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89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080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080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1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07994" tIns="53998" rIns="68577" bIns="53998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68577" tIns="34289" rIns="68577" bIns="34289"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34289" rIns="68577" bIns="34289"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68577" tIns="34289" rIns="68577" bIns="34289"/>
          <a:lstStyle/>
          <a:p>
            <a:fld id="{98C0CDE5-970C-4CC4-BF43-0DA127E73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lIns="91436" tIns="45719" rIns="91436" bIns="45719" rtlCol="0" anchor="ctr"/>
          <a:lstStyle/>
          <a:p>
            <a:pPr defTabSz="121908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lIns="91436" tIns="45719" rIns="91436" bIns="45719" rtlCol="0" anchor="ctr"/>
          <a:lstStyle/>
          <a:p>
            <a:pPr defTabSz="121908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21" y="974891"/>
            <a:ext cx="3933620" cy="734415"/>
          </a:xfrm>
        </p:spPr>
        <p:txBody>
          <a:bodyPr lIns="68577" tIns="34289" rIns="68577" bIns="34289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003" y="3392623"/>
            <a:ext cx="3913188" cy="2249488"/>
          </a:xfrm>
        </p:spPr>
        <p:txBody>
          <a:bodyPr lIns="68577" tIns="34289" rIns="68577" bIns="34289">
            <a:normAutofit/>
          </a:bodyPr>
          <a:lstStyle>
            <a:lvl1pPr marL="179988" indent="-179988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167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080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080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080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9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lIns="68577" tIns="34289" rIns="68577" bIns="34289" anchor="ctr" anchorCtr="0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7507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2021-12-27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79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2021-12-27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67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2021-12-27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5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6C8717-2B59-4F2A-AF9A-DC1DDBB4F3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F69F94-33DE-4E48-9708-7717C3A7B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AC08C4-51D1-43CF-B8C9-73AC8F0611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2ECDB-C306-4FB7-B363-460DED5C46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634876"/>
      </p:ext>
    </p:extLst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2021-12-27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60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2021-12-27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28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033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211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3" y="2883737"/>
            <a:ext cx="1303020" cy="1304259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 lIns="68579" tIns="34289" rIns="68579" bIns="34289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2" y="2883737"/>
            <a:ext cx="1303020" cy="1304259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 lIns="68579" tIns="34289" rIns="68579" bIns="34289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9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 lIns="68579" tIns="34289" rIns="68579" bIns="34289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8475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7"/>
            <a:ext cx="1874520" cy="2640331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 lIns="68579" tIns="34289" rIns="68579" bIns="34289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7"/>
            <a:ext cx="1874520" cy="2640331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 lIns="68579" tIns="34289" rIns="68579" bIns="34289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7"/>
            <a:ext cx="1874520" cy="2640331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 lIns="68579" tIns="34289" rIns="68579" bIns="34289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9643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47DDDB-8069-40ED-916E-17D3B1D28E6F}" type="datetimeFigureOut">
              <a:rPr lang="en-US" smtClean="0"/>
              <a:t>2021-12-27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7E318E-B856-4B7A-AC6E-0F3BF1FC4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2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B9A9F4-7E7F-415D-B125-AA4F233C99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7B773-6B2F-4FF9-BFD7-9D890C0C8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E83CC9-3D09-4CE3-BA5B-FFD494B5B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CD4B0-78C2-4774-87E2-5AC3E9152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647728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A89148-9221-44A3-BA43-09BADB76F5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E5B75B-F101-4F3D-B754-737DCD91D7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401F868-25CC-46B6-9E54-4CABB7CA6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FBD06-5764-4243-83FE-BC66971428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896453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D3A07BD-F8DD-4DDD-9F21-30BA781302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DF811A-AEBE-437C-AFC2-E2B43F7F3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A15EA6-D996-407A-BF16-791BFDE97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2BAA3-2239-4948-9E6D-3C5CF28BA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572615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BFE336A-3A79-4909-865E-498DB3FA52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A055A1-D243-48ED-B5B5-332BBD8B78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CBE5E9-C2D5-499E-8C6E-4C5A2292C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D87DD-A57E-4A57-A069-520943826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340384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BAEDEA-EE59-4768-B390-4C20341A1E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534A5-3CDC-44F4-8415-4723F86544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A8988-3DE2-4D0D-9D17-EAB1DAB61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2B389-6461-475A-8113-5B2292DF56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761148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00D0BD-5691-46DE-ADCD-C6AB9E54E1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2FDE1-CFF6-47A7-A549-205CAF024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5791A2-E0B7-4618-9C3C-0A0D910C2C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28E8B-7563-45CF-B69C-FC4ECBDE22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138289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177A883-5FF9-4647-9694-E4400C0AB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C7E7946-CEAF-4731-8FB0-138A0011B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E0AF66A7-7DD8-4408-B078-E1DF76CA3F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1" name="Rectangle 5">
            <a:extLst>
              <a:ext uri="{FF2B5EF4-FFF2-40B4-BE49-F238E27FC236}">
                <a16:creationId xmlns:a16="http://schemas.microsoft.com/office/drawing/2014/main" id="{EEBBA5C6-2FF1-4972-881E-60232E7372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2" name="Rectangle 6">
            <a:extLst>
              <a:ext uri="{FF2B5EF4-FFF2-40B4-BE49-F238E27FC236}">
                <a16:creationId xmlns:a16="http://schemas.microsoft.com/office/drawing/2014/main" id="{1B18B173-4A5D-47B5-AD6E-80316C238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49200723-CBB9-4A39-8F20-92DDBC1A5D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80"/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80"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80"/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ctr" defTabSz="121908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5" indent="-457155" algn="l" defTabSz="121908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2" indent="-380962" algn="l" defTabSz="121908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9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68" algn="l" defTabSz="121908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68" algn="l" defTabSz="121908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8"/>
          <a:srcRect l="838" t="838" r="838" b="838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266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gif"/><Relationship Id="rId5" Type="http://schemas.openxmlformats.org/officeDocument/2006/relationships/image" Target="../media/image20.wmf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6.e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5.e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2.png"/><Relationship Id="rId4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972814C-92FE-40BB-BEE4-A78E764DC59E}"/>
              </a:ext>
            </a:extLst>
          </p:cNvPr>
          <p:cNvSpPr/>
          <p:nvPr/>
        </p:nvSpPr>
        <p:spPr>
          <a:xfrm>
            <a:off x="1178351" y="1404593"/>
            <a:ext cx="10397765" cy="52790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19" rIns="91408" bIns="45719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55" y="1503585"/>
            <a:ext cx="7638068" cy="3279775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hôm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nay!</a:t>
            </a:r>
          </a:p>
        </p:txBody>
      </p:sp>
      <p:pic>
        <p:nvPicPr>
          <p:cNvPr id="5" name="Picture 4" descr="A picture containing text, plant, silhouette&#10;&#10;Description automatically generated">
            <a:extLst>
              <a:ext uri="{FF2B5EF4-FFF2-40B4-BE49-F238E27FC236}">
                <a16:creationId xmlns:a16="http://schemas.microsoft.com/office/drawing/2014/main" id="{1820EA26-F2EE-4899-BDAE-CB209CC89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" y="3931953"/>
            <a:ext cx="12188976" cy="2926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E03E1F-DE92-47DA-94F3-073A725EC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72" y="4855463"/>
            <a:ext cx="5742443" cy="2002540"/>
          </a:xfrm>
          <a:prstGeom prst="rect">
            <a:avLst/>
          </a:prstGeom>
        </p:spPr>
      </p:pic>
      <p:pic>
        <p:nvPicPr>
          <p:cNvPr id="9" name="Picture 8" descr="A picture containing nature&#10;&#10;Description automatically generated">
            <a:extLst>
              <a:ext uri="{FF2B5EF4-FFF2-40B4-BE49-F238E27FC236}">
                <a16:creationId xmlns:a16="http://schemas.microsoft.com/office/drawing/2014/main" id="{CB0EBAB5-3182-4D3A-A69B-8C69E8ABC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773" y="532341"/>
            <a:ext cx="2542037" cy="2807215"/>
          </a:xfrm>
          <a:prstGeom prst="rect">
            <a:avLst/>
          </a:prstGeom>
        </p:spPr>
      </p:pic>
      <p:pic>
        <p:nvPicPr>
          <p:cNvPr id="11" name="Picture 10" descr="A toy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F64663E-B98E-450B-8D1F-A208013CF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42" y="532326"/>
            <a:ext cx="2139700" cy="21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3.33333E-6 L 2.70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1749" descr="1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0" y="-533400"/>
            <a:ext cx="12598399" cy="772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31748" descr="1-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30" y="-9191"/>
            <a:ext cx="3193060" cy="6877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1759" descr="封面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233" y="-324573"/>
            <a:ext cx="1308823" cy="14672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73FC14-C9F3-43EB-8D78-27085299B5C1}"/>
              </a:ext>
            </a:extLst>
          </p:cNvPr>
          <p:cNvSpPr txBox="1"/>
          <p:nvPr/>
        </p:nvSpPr>
        <p:spPr>
          <a:xfrm>
            <a:off x="1500093" y="2412999"/>
            <a:ext cx="832970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67" indent="-457167" defTabSz="914332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457167" algn="l"/>
                <a:tab pos="2057247" algn="l"/>
                <a:tab pos="3885910" algn="l"/>
                <a:tab pos="5428843" algn="l"/>
              </a:tabLst>
            </a:pPr>
            <a:r>
              <a:rPr lang="en-US" sz="32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endParaRPr lang="en-US" sz="32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67" indent="-457167" defTabSz="914332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457167" algn="l"/>
                <a:tab pos="2057247" algn="l"/>
                <a:tab pos="3885910" algn="l"/>
                <a:tab pos="5428843" algn="l"/>
              </a:tabLst>
            </a:pPr>
            <a:r>
              <a:rPr lang="vi-VN" sz="3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Làm các bài tập </a:t>
            </a:r>
            <a:r>
              <a:rPr lang="en-US" sz="3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48, 49, 52 – SGK/76, 77</a:t>
            </a:r>
            <a:endParaRPr lang="vi-VN" sz="32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9">
            <a:extLst>
              <a:ext uri="{FF2B5EF4-FFF2-40B4-BE49-F238E27FC236}">
                <a16:creationId xmlns:a16="http://schemas.microsoft.com/office/drawing/2014/main" id="{D20FBD4A-CA75-46CB-8F26-D8DFE26D9566}"/>
              </a:ext>
            </a:extLst>
          </p:cNvPr>
          <p:cNvGrpSpPr/>
          <p:nvPr/>
        </p:nvGrpSpPr>
        <p:grpSpPr>
          <a:xfrm>
            <a:off x="3021982" y="777329"/>
            <a:ext cx="6423101" cy="947853"/>
            <a:chOff x="4451016" y="2119953"/>
            <a:chExt cx="1512227" cy="2493283"/>
          </a:xfrm>
        </p:grpSpPr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9F54798C-8073-4A36-A9D0-6EB4F8132D53}"/>
                </a:ext>
              </a:extLst>
            </p:cNvPr>
            <p:cNvSpPr/>
            <p:nvPr/>
          </p:nvSpPr>
          <p:spPr>
            <a:xfrm>
              <a:off x="4451016" y="2119953"/>
              <a:ext cx="1512227" cy="2493283"/>
            </a:xfrm>
            <a:custGeom>
              <a:avLst/>
              <a:gdLst>
                <a:gd name="connsiteX0" fmla="*/ 6111936 w 6416813"/>
                <a:gd name="connsiteY0" fmla="*/ 519638 h 3001581"/>
                <a:gd name="connsiteX1" fmla="*/ 3290358 w 6416813"/>
                <a:gd name="connsiteY1" fmla="*/ 23250 h 3001581"/>
                <a:gd name="connsiteX2" fmla="*/ 103021 w 6416813"/>
                <a:gd name="connsiteY2" fmla="*/ 1029090 h 3001581"/>
                <a:gd name="connsiteX3" fmla="*/ 769227 w 6416813"/>
                <a:gd name="connsiteY3" fmla="*/ 2531318 h 3001581"/>
                <a:gd name="connsiteX4" fmla="*/ 272838 w 6416813"/>
                <a:gd name="connsiteY4" fmla="*/ 3001581 h 3001581"/>
                <a:gd name="connsiteX5" fmla="*/ 1539936 w 6416813"/>
                <a:gd name="connsiteY5" fmla="*/ 2688072 h 3001581"/>
                <a:gd name="connsiteX6" fmla="*/ 5824553 w 6416813"/>
                <a:gd name="connsiteY6" fmla="*/ 2648884 h 3001581"/>
                <a:gd name="connsiteX7" fmla="*/ 6111936 w 6416813"/>
                <a:gd name="connsiteY7" fmla="*/ 519638 h 3001581"/>
                <a:gd name="connsiteX0-1" fmla="*/ 6111936 w 6416813"/>
                <a:gd name="connsiteY0-2" fmla="*/ 519638 h 3001581"/>
                <a:gd name="connsiteX1-3" fmla="*/ 3290358 w 6416813"/>
                <a:gd name="connsiteY1-4" fmla="*/ 23250 h 3001581"/>
                <a:gd name="connsiteX2-5" fmla="*/ 103021 w 6416813"/>
                <a:gd name="connsiteY2-6" fmla="*/ 1029090 h 3001581"/>
                <a:gd name="connsiteX3-7" fmla="*/ 769227 w 6416813"/>
                <a:gd name="connsiteY3-8" fmla="*/ 2531318 h 3001581"/>
                <a:gd name="connsiteX4-9" fmla="*/ 272838 w 6416813"/>
                <a:gd name="connsiteY4-10" fmla="*/ 3001581 h 3001581"/>
                <a:gd name="connsiteX5-11" fmla="*/ 1539936 w 6416813"/>
                <a:gd name="connsiteY5-12" fmla="*/ 2688072 h 3001581"/>
                <a:gd name="connsiteX6-13" fmla="*/ 5824553 w 6416813"/>
                <a:gd name="connsiteY6-14" fmla="*/ 2648884 h 3001581"/>
                <a:gd name="connsiteX7-15" fmla="*/ 6111936 w 6416813"/>
                <a:gd name="connsiteY7-16" fmla="*/ 519638 h 3001581"/>
                <a:gd name="connsiteX0-17" fmla="*/ 6111936 w 6416813"/>
                <a:gd name="connsiteY0-18" fmla="*/ 519638 h 3001581"/>
                <a:gd name="connsiteX1-19" fmla="*/ 3290358 w 6416813"/>
                <a:gd name="connsiteY1-20" fmla="*/ 23250 h 3001581"/>
                <a:gd name="connsiteX2-21" fmla="*/ 103021 w 6416813"/>
                <a:gd name="connsiteY2-22" fmla="*/ 1029090 h 3001581"/>
                <a:gd name="connsiteX3-23" fmla="*/ 769227 w 6416813"/>
                <a:gd name="connsiteY3-24" fmla="*/ 2531318 h 3001581"/>
                <a:gd name="connsiteX4-25" fmla="*/ 272838 w 6416813"/>
                <a:gd name="connsiteY4-26" fmla="*/ 3001581 h 3001581"/>
                <a:gd name="connsiteX5-27" fmla="*/ 1539936 w 6416813"/>
                <a:gd name="connsiteY5-28" fmla="*/ 2688072 h 3001581"/>
                <a:gd name="connsiteX6-29" fmla="*/ 5824553 w 6416813"/>
                <a:gd name="connsiteY6-30" fmla="*/ 2648884 h 3001581"/>
                <a:gd name="connsiteX7-31" fmla="*/ 6111936 w 6416813"/>
                <a:gd name="connsiteY7-32" fmla="*/ 519638 h 3001581"/>
                <a:gd name="connsiteX0-33" fmla="*/ 6072123 w 6377000"/>
                <a:gd name="connsiteY0-34" fmla="*/ 519638 h 3001581"/>
                <a:gd name="connsiteX1-35" fmla="*/ 3250545 w 6377000"/>
                <a:gd name="connsiteY1-36" fmla="*/ 23250 h 3001581"/>
                <a:gd name="connsiteX2-37" fmla="*/ 63208 w 6377000"/>
                <a:gd name="connsiteY2-38" fmla="*/ 1029090 h 3001581"/>
                <a:gd name="connsiteX3-39" fmla="*/ 729414 w 6377000"/>
                <a:gd name="connsiteY3-40" fmla="*/ 2531318 h 3001581"/>
                <a:gd name="connsiteX4-41" fmla="*/ 233025 w 6377000"/>
                <a:gd name="connsiteY4-42" fmla="*/ 3001581 h 3001581"/>
                <a:gd name="connsiteX5-43" fmla="*/ 1500123 w 6377000"/>
                <a:gd name="connsiteY5-44" fmla="*/ 2688072 h 3001581"/>
                <a:gd name="connsiteX6-45" fmla="*/ 5784740 w 6377000"/>
                <a:gd name="connsiteY6-46" fmla="*/ 2648884 h 3001581"/>
                <a:gd name="connsiteX7-47" fmla="*/ 6072123 w 6377000"/>
                <a:gd name="connsiteY7-48" fmla="*/ 519638 h 3001581"/>
                <a:gd name="connsiteX0-49" fmla="*/ 6202752 w 6463800"/>
                <a:gd name="connsiteY0-50" fmla="*/ 673348 h 2985474"/>
                <a:gd name="connsiteX1-51" fmla="*/ 3250545 w 6463800"/>
                <a:gd name="connsiteY1-52" fmla="*/ 7143 h 2985474"/>
                <a:gd name="connsiteX2-53" fmla="*/ 63208 w 6463800"/>
                <a:gd name="connsiteY2-54" fmla="*/ 1012983 h 2985474"/>
                <a:gd name="connsiteX3-55" fmla="*/ 729414 w 6463800"/>
                <a:gd name="connsiteY3-56" fmla="*/ 2515211 h 2985474"/>
                <a:gd name="connsiteX4-57" fmla="*/ 233025 w 6463800"/>
                <a:gd name="connsiteY4-58" fmla="*/ 2985474 h 2985474"/>
                <a:gd name="connsiteX5-59" fmla="*/ 1500123 w 6463800"/>
                <a:gd name="connsiteY5-60" fmla="*/ 2671965 h 2985474"/>
                <a:gd name="connsiteX6-61" fmla="*/ 5784740 w 6463800"/>
                <a:gd name="connsiteY6-62" fmla="*/ 2632777 h 2985474"/>
                <a:gd name="connsiteX7-63" fmla="*/ 6202752 w 6463800"/>
                <a:gd name="connsiteY7-64" fmla="*/ 673348 h 2985474"/>
                <a:gd name="connsiteX0-65" fmla="*/ 6202752 w 6463800"/>
                <a:gd name="connsiteY0-66" fmla="*/ 673348 h 3037725"/>
                <a:gd name="connsiteX1-67" fmla="*/ 3250545 w 6463800"/>
                <a:gd name="connsiteY1-68" fmla="*/ 7143 h 3037725"/>
                <a:gd name="connsiteX2-69" fmla="*/ 63208 w 6463800"/>
                <a:gd name="connsiteY2-70" fmla="*/ 1012983 h 3037725"/>
                <a:gd name="connsiteX3-71" fmla="*/ 729414 w 6463800"/>
                <a:gd name="connsiteY3-72" fmla="*/ 2515211 h 3037725"/>
                <a:gd name="connsiteX4-73" fmla="*/ 533471 w 6463800"/>
                <a:gd name="connsiteY4-74" fmla="*/ 3037725 h 3037725"/>
                <a:gd name="connsiteX5-75" fmla="*/ 1500123 w 6463800"/>
                <a:gd name="connsiteY5-76" fmla="*/ 2671965 h 3037725"/>
                <a:gd name="connsiteX6-77" fmla="*/ 5784740 w 6463800"/>
                <a:gd name="connsiteY6-78" fmla="*/ 2632777 h 3037725"/>
                <a:gd name="connsiteX7-79" fmla="*/ 6202752 w 6463800"/>
                <a:gd name="connsiteY7-80" fmla="*/ 673348 h 3037725"/>
                <a:gd name="connsiteX0-81" fmla="*/ 6202752 w 6399662"/>
                <a:gd name="connsiteY0-82" fmla="*/ 673568 h 3037945"/>
                <a:gd name="connsiteX1-83" fmla="*/ 3250545 w 6399662"/>
                <a:gd name="connsiteY1-84" fmla="*/ 7363 h 3037945"/>
                <a:gd name="connsiteX2-85" fmla="*/ 63208 w 6399662"/>
                <a:gd name="connsiteY2-86" fmla="*/ 1013203 h 3037945"/>
                <a:gd name="connsiteX3-87" fmla="*/ 729414 w 6399662"/>
                <a:gd name="connsiteY3-88" fmla="*/ 2515431 h 3037945"/>
                <a:gd name="connsiteX4-89" fmla="*/ 533471 w 6399662"/>
                <a:gd name="connsiteY4-90" fmla="*/ 3037945 h 3037945"/>
                <a:gd name="connsiteX5-91" fmla="*/ 1500123 w 6399662"/>
                <a:gd name="connsiteY5-92" fmla="*/ 2672185 h 3037945"/>
                <a:gd name="connsiteX6-93" fmla="*/ 5614923 w 6399662"/>
                <a:gd name="connsiteY6-94" fmla="*/ 2698311 h 3037945"/>
                <a:gd name="connsiteX7-95" fmla="*/ 6202752 w 6399662"/>
                <a:gd name="connsiteY7-96" fmla="*/ 673568 h 3037945"/>
                <a:gd name="connsiteX0-97" fmla="*/ 6202752 w 6427727"/>
                <a:gd name="connsiteY0-98" fmla="*/ 673568 h 3037945"/>
                <a:gd name="connsiteX1-99" fmla="*/ 3250545 w 6427727"/>
                <a:gd name="connsiteY1-100" fmla="*/ 7363 h 3037945"/>
                <a:gd name="connsiteX2-101" fmla="*/ 63208 w 6427727"/>
                <a:gd name="connsiteY2-102" fmla="*/ 1013203 h 3037945"/>
                <a:gd name="connsiteX3-103" fmla="*/ 729414 w 6427727"/>
                <a:gd name="connsiteY3-104" fmla="*/ 2515431 h 3037945"/>
                <a:gd name="connsiteX4-105" fmla="*/ 533471 w 6427727"/>
                <a:gd name="connsiteY4-106" fmla="*/ 3037945 h 3037945"/>
                <a:gd name="connsiteX5-107" fmla="*/ 1500123 w 6427727"/>
                <a:gd name="connsiteY5-108" fmla="*/ 2672185 h 3037945"/>
                <a:gd name="connsiteX6-109" fmla="*/ 5614923 w 6427727"/>
                <a:gd name="connsiteY6-110" fmla="*/ 2698311 h 3037945"/>
                <a:gd name="connsiteX7-111" fmla="*/ 6202752 w 6427727"/>
                <a:gd name="connsiteY7-112" fmla="*/ 673568 h 3037945"/>
                <a:gd name="connsiteX0-113" fmla="*/ 6202752 w 6427727"/>
                <a:gd name="connsiteY0-114" fmla="*/ 666268 h 3030645"/>
                <a:gd name="connsiteX1-115" fmla="*/ 3250545 w 6427727"/>
                <a:gd name="connsiteY1-116" fmla="*/ 63 h 3030645"/>
                <a:gd name="connsiteX2-117" fmla="*/ 63208 w 6427727"/>
                <a:gd name="connsiteY2-118" fmla="*/ 1005903 h 3030645"/>
                <a:gd name="connsiteX3-119" fmla="*/ 729414 w 6427727"/>
                <a:gd name="connsiteY3-120" fmla="*/ 2508131 h 3030645"/>
                <a:gd name="connsiteX4-121" fmla="*/ 533471 w 6427727"/>
                <a:gd name="connsiteY4-122" fmla="*/ 3030645 h 3030645"/>
                <a:gd name="connsiteX5-123" fmla="*/ 1500123 w 6427727"/>
                <a:gd name="connsiteY5-124" fmla="*/ 2664885 h 3030645"/>
                <a:gd name="connsiteX6-125" fmla="*/ 5614923 w 6427727"/>
                <a:gd name="connsiteY6-126" fmla="*/ 2691011 h 3030645"/>
                <a:gd name="connsiteX7-127" fmla="*/ 6202752 w 6427727"/>
                <a:gd name="connsiteY7-128" fmla="*/ 666268 h 3030645"/>
                <a:gd name="connsiteX0-129" fmla="*/ 6202752 w 6445028"/>
                <a:gd name="connsiteY0-130" fmla="*/ 666309 h 3030686"/>
                <a:gd name="connsiteX1-131" fmla="*/ 3250545 w 6445028"/>
                <a:gd name="connsiteY1-132" fmla="*/ 104 h 3030686"/>
                <a:gd name="connsiteX2-133" fmla="*/ 63208 w 6445028"/>
                <a:gd name="connsiteY2-134" fmla="*/ 1005944 h 3030686"/>
                <a:gd name="connsiteX3-135" fmla="*/ 729414 w 6445028"/>
                <a:gd name="connsiteY3-136" fmla="*/ 2508172 h 3030686"/>
                <a:gd name="connsiteX4-137" fmla="*/ 533471 w 6445028"/>
                <a:gd name="connsiteY4-138" fmla="*/ 3030686 h 3030686"/>
                <a:gd name="connsiteX5-139" fmla="*/ 1500123 w 6445028"/>
                <a:gd name="connsiteY5-140" fmla="*/ 2664926 h 3030686"/>
                <a:gd name="connsiteX6-141" fmla="*/ 5614923 w 6445028"/>
                <a:gd name="connsiteY6-142" fmla="*/ 2691052 h 3030686"/>
                <a:gd name="connsiteX7-143" fmla="*/ 6202752 w 6445028"/>
                <a:gd name="connsiteY7-144" fmla="*/ 666309 h 3030686"/>
              </a:gdLst>
              <a:ahLst/>
              <a:cxnLst>
                <a:cxn ang="0">
                  <a:pos x="connsiteX0-129" y="connsiteY0-130"/>
                </a:cxn>
                <a:cxn ang="0">
                  <a:pos x="connsiteX1-131" y="connsiteY1-132"/>
                </a:cxn>
                <a:cxn ang="0">
                  <a:pos x="connsiteX2-133" y="connsiteY2-134"/>
                </a:cxn>
                <a:cxn ang="0">
                  <a:pos x="connsiteX3-135" y="connsiteY3-136"/>
                </a:cxn>
                <a:cxn ang="0">
                  <a:pos x="connsiteX4-137" y="connsiteY4-138"/>
                </a:cxn>
                <a:cxn ang="0">
                  <a:pos x="connsiteX5-139" y="connsiteY5-140"/>
                </a:cxn>
                <a:cxn ang="0">
                  <a:pos x="connsiteX6-141" y="connsiteY6-142"/>
                </a:cxn>
                <a:cxn ang="0">
                  <a:pos x="connsiteX7-143" y="connsiteY7-144"/>
                </a:cxn>
              </a:cxnLst>
              <a:rect l="l" t="t" r="r" b="b"/>
              <a:pathLst>
                <a:path w="6445028" h="3030686">
                  <a:moveTo>
                    <a:pt x="6202752" y="666309"/>
                  </a:moveTo>
                  <a:cubicBezTo>
                    <a:pt x="5769501" y="126378"/>
                    <a:pt x="4286865" y="-4250"/>
                    <a:pt x="3250545" y="104"/>
                  </a:cubicBezTo>
                  <a:cubicBezTo>
                    <a:pt x="2214225" y="4458"/>
                    <a:pt x="365830" y="169922"/>
                    <a:pt x="63208" y="1005944"/>
                  </a:cubicBezTo>
                  <a:cubicBezTo>
                    <a:pt x="-239414" y="1841966"/>
                    <a:pt x="637974" y="2244738"/>
                    <a:pt x="729414" y="2508172"/>
                  </a:cubicBezTo>
                  <a:lnTo>
                    <a:pt x="533471" y="3030686"/>
                  </a:lnTo>
                  <a:lnTo>
                    <a:pt x="1500123" y="2664926"/>
                  </a:lnTo>
                  <a:cubicBezTo>
                    <a:pt x="2242529" y="2749835"/>
                    <a:pt x="4713586" y="2919652"/>
                    <a:pt x="5614923" y="2691052"/>
                  </a:cubicBezTo>
                  <a:cubicBezTo>
                    <a:pt x="6516260" y="2462452"/>
                    <a:pt x="6636003" y="1206240"/>
                    <a:pt x="6202752" y="666309"/>
                  </a:cubicBezTo>
                  <a:close/>
                </a:path>
              </a:pathLst>
            </a:custGeom>
            <a:noFill/>
            <a:ln w="28575" cap="rnd">
              <a:solidFill>
                <a:srgbClr val="0070C0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 dirty="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14" name="矩形 18">
              <a:extLst>
                <a:ext uri="{FF2B5EF4-FFF2-40B4-BE49-F238E27FC236}">
                  <a16:creationId xmlns:a16="http://schemas.microsoft.com/office/drawing/2014/main" id="{15113266-9864-4C24-9576-DA65CC2A8898}"/>
                </a:ext>
              </a:extLst>
            </p:cNvPr>
            <p:cNvSpPr/>
            <p:nvPr/>
          </p:nvSpPr>
          <p:spPr>
            <a:xfrm>
              <a:off x="4759500" y="2535751"/>
              <a:ext cx="1058034" cy="166168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914332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ea typeface="Tahoma" panose="020B0604030504040204" pitchFamily="34" charset="0"/>
                  <a:cs typeface="Times New Roman" panose="02020603050405020304" pitchFamily="18" charset="0"/>
                </a:rPr>
                <a:t>HƯỚNG DẪN VỀ NHÀ</a:t>
              </a:r>
              <a:endParaRPr lang="zh-CN" altLang="en-US" sz="3200" b="1" dirty="0">
                <a:solidFill>
                  <a:srgbClr val="FF0000"/>
                </a:solidFill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15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5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/>
        </p:blipFill>
        <p:spPr>
          <a:xfrm>
            <a:off x="4" y="2438401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298092"/>
            <a:ext cx="12266346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606756" y="1092503"/>
            <a:ext cx="10092620" cy="513871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9" rIns="91432" bIns="45719"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41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13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/>
        </p:blipFill>
        <p:spPr>
          <a:xfrm>
            <a:off x="9407612" y="4800727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9670240" y="3330333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717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9" rIns="91432" bIns="45719"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54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9" rIns="91432" bIns="45719"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90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9" rIns="91432" bIns="45719"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054" y="5108596"/>
            <a:ext cx="3121967" cy="1772088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256188" y="2444122"/>
            <a:ext cx="8032977" cy="196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7" tIns="60953" rIns="121907" bIns="609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121902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 3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0" marR="0" lvl="0" indent="0" algn="ctr" defTabSz="121902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3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4">
            <a:hlinkClick r:id="" action="ppaction://noaction"/>
            <a:extLst>
              <a:ext uri="{FF2B5EF4-FFF2-40B4-BE49-F238E27FC236}">
                <a16:creationId xmlns:a16="http://schemas.microsoft.com/office/drawing/2014/main" id="{E9C5B7A6-6C2C-4F00-81B2-67EF08F8CA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304800"/>
            <a:ext cx="67056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al" panose="020B7200000000000000" pitchFamily="34" charset="0"/>
              </a:rPr>
              <a:t>Hµm</a:t>
            </a:r>
            <a:r>
              <a:rPr lang="en-US" sz="3600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sz="3600" kern="10" dirty="0" err="1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al" panose="020B7200000000000000" pitchFamily="34" charset="0"/>
              </a:rPr>
              <a:t>sè</a:t>
            </a:r>
            <a:r>
              <a:rPr lang="en-US" sz="3600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al" panose="020B7200000000000000" pitchFamily="34" charset="0"/>
              </a:rPr>
              <a:t> vµ ®å </a:t>
            </a:r>
            <a:r>
              <a:rPr lang="en-US" sz="3600" kern="10" dirty="0" err="1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al" panose="020B7200000000000000" pitchFamily="34" charset="0"/>
              </a:rPr>
              <a:t>thÞ</a:t>
            </a:r>
            <a:endParaRPr lang="en-US" sz="3600" kern="10" dirty="0"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114693" name="Rectangle 5">
            <a:extLst>
              <a:ext uri="{FF2B5EF4-FFF2-40B4-BE49-F238E27FC236}">
                <a16:creationId xmlns:a16="http://schemas.microsoft.com/office/drawing/2014/main" id="{80B7D381-A95C-406B-A750-7D28368A0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7" y="2635102"/>
            <a:ext cx="2743200" cy="142875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FF66"/>
              </a:gs>
              <a:gs pos="100000">
                <a:srgbClr val="FF00FF"/>
              </a:gs>
            </a:gsLst>
            <a:lin ang="5400000" scaled="1"/>
          </a:gradFill>
          <a:ln w="381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i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3600" b="1" i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lượng</a:t>
            </a:r>
            <a:r>
              <a:rPr lang="en-US" altLang="en-US" sz="3600" b="1" i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tỉ</a:t>
            </a:r>
            <a:r>
              <a:rPr lang="en-US" altLang="en-US" sz="3600" b="1" i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600" b="1" i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lệ</a:t>
            </a:r>
            <a:r>
              <a:rPr lang="en-US" altLang="en-US" sz="3600" b="1" i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thuận</a:t>
            </a:r>
            <a:endParaRPr lang="en-US" altLang="en-US" sz="3600" b="1" i="1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14694" name="Rectangle 6">
            <a:extLst>
              <a:ext uri="{FF2B5EF4-FFF2-40B4-BE49-F238E27FC236}">
                <a16:creationId xmlns:a16="http://schemas.microsoft.com/office/drawing/2014/main" id="{52934971-8C87-4689-8989-29429DE26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1" y="2667000"/>
            <a:ext cx="3047999" cy="1396852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FF66"/>
              </a:gs>
              <a:gs pos="100000">
                <a:srgbClr val="FF00FF"/>
              </a:gs>
            </a:gsLst>
            <a:lin ang="5400000" scaled="1"/>
          </a:gradFill>
          <a:ln w="381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i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3600" b="1" i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lượng</a:t>
            </a:r>
            <a:r>
              <a:rPr lang="en-US" altLang="en-US" sz="3600" b="1" i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tỉ</a:t>
            </a:r>
            <a:r>
              <a:rPr lang="en-US" altLang="en-US" sz="3600" b="1" i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600" b="1" i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lệ</a:t>
            </a:r>
            <a:r>
              <a:rPr lang="en-US" altLang="en-US" sz="3600" b="1" i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nghịch</a:t>
            </a:r>
            <a:endParaRPr lang="en-US" altLang="en-US" sz="3600" b="1" i="1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AF6C0D95-C29D-453E-90C3-91BE649BDD16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2584154"/>
            <a:ext cx="3505199" cy="1428750"/>
            <a:chOff x="3072" y="1728"/>
            <a:chExt cx="1509" cy="576"/>
          </a:xfrm>
        </p:grpSpPr>
        <p:sp>
          <p:nvSpPr>
            <p:cNvPr id="1037" name="Rectangle 7">
              <a:extLst>
                <a:ext uri="{FF2B5EF4-FFF2-40B4-BE49-F238E27FC236}">
                  <a16:creationId xmlns:a16="http://schemas.microsoft.com/office/drawing/2014/main" id="{BF333F5D-3666-4282-98EE-3DE9F27ED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728"/>
              <a:ext cx="1509" cy="576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66"/>
                </a:gs>
                <a:gs pos="100000">
                  <a:srgbClr val="FF00FF"/>
                </a:gs>
              </a:gsLst>
              <a:lin ang="5400000" scaled="1"/>
            </a:gradFill>
            <a:ln w="3810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3600" b="1" i="1" dirty="0" err="1">
                  <a:solidFill>
                    <a:srgbClr val="FF3300"/>
                  </a:solidFill>
                  <a:cs typeface="Times New Roman" panose="02020603050405020304" pitchFamily="18" charset="0"/>
                </a:rPr>
                <a:t>Đồ</a:t>
              </a:r>
              <a:r>
                <a:rPr lang="en-US" altLang="en-US" sz="3600" b="1" i="1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FF3300"/>
                  </a:solidFill>
                  <a:cs typeface="Times New Roman" panose="02020603050405020304" pitchFamily="18" charset="0"/>
                </a:rPr>
                <a:t>thị</a:t>
              </a:r>
              <a:r>
                <a:rPr lang="en-US" altLang="en-US" sz="3600" b="1" i="1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FF3300"/>
                  </a:solidFill>
                  <a:cs typeface="Times New Roman" panose="02020603050405020304" pitchFamily="18" charset="0"/>
                </a:rPr>
                <a:t>hàm</a:t>
              </a:r>
              <a:r>
                <a:rPr lang="en-US" altLang="en-US" sz="3600" b="1" i="1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FF3300"/>
                  </a:solidFill>
                  <a:cs typeface="Times New Roman" panose="02020603050405020304" pitchFamily="18" charset="0"/>
                </a:rPr>
                <a:t>số</a:t>
              </a:r>
              <a:r>
                <a:rPr lang="en-US" altLang="en-US" sz="3600" b="1" i="1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</a:t>
              </a:r>
            </a:p>
            <a:p>
              <a:pPr algn="ctr" eaLnBrk="1" hangingPunct="1"/>
              <a:r>
                <a:rPr lang="en-US" altLang="en-US" sz="3600" b="1" i="1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y = ax (a    0 )    </a:t>
              </a:r>
            </a:p>
          </p:txBody>
        </p:sp>
        <p:graphicFrame>
          <p:nvGraphicFramePr>
            <p:cNvPr id="1026" name="Object 8">
              <a:extLst>
                <a:ext uri="{FF2B5EF4-FFF2-40B4-BE49-F238E27FC236}">
                  <a16:creationId xmlns:a16="http://schemas.microsoft.com/office/drawing/2014/main" id="{B6FF85E8-C5F7-47FF-B7BF-71AAAEDE509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0582638"/>
                </p:ext>
              </p:extLst>
            </p:nvPr>
          </p:nvGraphicFramePr>
          <p:xfrm>
            <a:off x="3873" y="2019"/>
            <a:ext cx="19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Equation" r:id="rId3" imgW="133351" imgH="133347" progId="Equation.DSMT4">
                    <p:embed/>
                  </p:oleObj>
                </mc:Choice>
                <mc:Fallback>
                  <p:oleObj name="Equation" r:id="rId3" imgW="133351" imgH="133347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3" y="2019"/>
                          <a:ext cx="192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4699" name="Line 11">
            <a:extLst>
              <a:ext uri="{FF2B5EF4-FFF2-40B4-BE49-F238E27FC236}">
                <a16:creationId xmlns:a16="http://schemas.microsoft.com/office/drawing/2014/main" id="{319652D2-C70D-48BE-8E4A-AD85BB4AD4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1" y="1371600"/>
            <a:ext cx="3886199" cy="1143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0" name="Line 12">
            <a:extLst>
              <a:ext uri="{FF2B5EF4-FFF2-40B4-BE49-F238E27FC236}">
                <a16:creationId xmlns:a16="http://schemas.microsoft.com/office/drawing/2014/main" id="{F6EAD613-23F5-4E6E-80E2-F4BB89731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1447800"/>
            <a:ext cx="0" cy="1143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1" name="Line 13">
            <a:extLst>
              <a:ext uri="{FF2B5EF4-FFF2-40B4-BE49-F238E27FC236}">
                <a16:creationId xmlns:a16="http://schemas.microsoft.com/office/drawing/2014/main" id="{11E710E0-7ED3-4E6F-A119-D2EA34D1E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1371600"/>
            <a:ext cx="1828800" cy="10668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" name="Picture 21" descr="j0232133">
            <a:extLst>
              <a:ext uri="{FF2B5EF4-FFF2-40B4-BE49-F238E27FC236}">
                <a16:creationId xmlns:a16="http://schemas.microsoft.com/office/drawing/2014/main" id="{5FD8EA8B-B350-4F2F-A941-E0DB7CD40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659312"/>
            <a:ext cx="2303462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4" descr="671720">
            <a:extLst>
              <a:ext uri="{FF2B5EF4-FFF2-40B4-BE49-F238E27FC236}">
                <a16:creationId xmlns:a16="http://schemas.microsoft.com/office/drawing/2014/main" id="{77F29337-47AA-47E0-A1B5-38E20D2163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0468"/>
            <a:ext cx="15430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nimBg="1"/>
      <p:bldP spid="1146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4A186BCF-CDF6-4422-B3A9-40FC76132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4637157"/>
            <a:ext cx="3581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1) </a:t>
            </a:r>
            <a:r>
              <a:rPr lang="en-US" altLang="en-US" sz="2000" dirty="0" err="1">
                <a:solidFill>
                  <a:srgbClr val="C00000"/>
                </a:solidFill>
              </a:rPr>
              <a:t>Tích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giá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trị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tương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ứng</a:t>
            </a:r>
            <a:endParaRPr lang="en-US" altLang="en-US" sz="2000" dirty="0"/>
          </a:p>
          <a:p>
            <a:pPr eaLnBrk="1" hangingPunct="1"/>
            <a:r>
              <a:rPr lang="en-US" altLang="en-US" sz="2000" dirty="0"/>
              <a:t> </a:t>
            </a:r>
            <a:r>
              <a:rPr lang="en-US" altLang="en-US" sz="2000" dirty="0" err="1"/>
              <a:t>của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chúng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luôn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không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đổi</a:t>
            </a:r>
            <a:r>
              <a:rPr lang="en-US" altLang="en-US" sz="20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111255-CDEE-43A1-B010-98EAE030B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5562601"/>
            <a:ext cx="4432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2) </a:t>
            </a:r>
            <a:r>
              <a:rPr lang="en-US" altLang="en-US" sz="2000" dirty="0" err="1">
                <a:solidFill>
                  <a:srgbClr val="C00000"/>
                </a:solidFill>
              </a:rPr>
              <a:t>Tỉ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số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/>
              <a:t>hai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giá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trị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bất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kỳ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của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đại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lượng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này</a:t>
            </a:r>
            <a:r>
              <a:rPr lang="en-US" altLang="en-US" sz="2000" dirty="0"/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bằng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tỉ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số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/>
              <a:t>hai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giá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trị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tương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ứng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của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đại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lượng</a:t>
            </a:r>
            <a:r>
              <a:rPr lang="en-US" altLang="en-US" sz="2000" dirty="0"/>
              <a:t> kia</a:t>
            </a:r>
          </a:p>
        </p:txBody>
      </p:sp>
      <p:sp>
        <p:nvSpPr>
          <p:cNvPr id="113671" name="Rectangle 7">
            <a:extLst>
              <a:ext uri="{FF2B5EF4-FFF2-40B4-BE49-F238E27FC236}">
                <a16:creationId xmlns:a16="http://schemas.microsoft.com/office/drawing/2014/main" id="{2F791D03-DBD7-46A4-8F74-77087926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9075"/>
            <a:ext cx="457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I. </a:t>
            </a:r>
            <a:r>
              <a:rPr lang="en-US" altLang="en-US" sz="32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Kiến</a:t>
            </a:r>
            <a:r>
              <a:rPr lang="en-US" altLang="en-US" sz="3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3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cần</a:t>
            </a:r>
            <a:r>
              <a:rPr lang="en-US" altLang="en-US" sz="3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nhớ</a:t>
            </a:r>
            <a:endParaRPr lang="en-US" altLang="en-US" sz="32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13702" name="Group 38">
            <a:extLst>
              <a:ext uri="{FF2B5EF4-FFF2-40B4-BE49-F238E27FC236}">
                <a16:creationId xmlns:a16="http://schemas.microsoft.com/office/drawing/2014/main" id="{461F3087-F5DF-494E-9100-74BAF5125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528485"/>
              </p:ext>
            </p:extLst>
          </p:nvPr>
        </p:nvGraphicFramePr>
        <p:xfrm>
          <a:off x="609600" y="1717814"/>
          <a:ext cx="11048999" cy="4911588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7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6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 lượng tỉ lệ thuận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 lượng tỉ lệ nghịch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3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thức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3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 ý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39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3694" name="Object 30">
            <a:extLst>
              <a:ext uri="{FF2B5EF4-FFF2-40B4-BE49-F238E27FC236}">
                <a16:creationId xmlns:a16="http://schemas.microsoft.com/office/drawing/2014/main" id="{2CD29D1F-9008-425C-A086-A023045F64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478475"/>
              </p:ext>
            </p:extLst>
          </p:nvPr>
        </p:nvGraphicFramePr>
        <p:xfrm>
          <a:off x="3124200" y="2616061"/>
          <a:ext cx="2530475" cy="52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3" imgW="914400" imgH="203040" progId="Equation.DSMT4">
                  <p:embed/>
                </p:oleObj>
              </mc:Choice>
              <mc:Fallback>
                <p:oleObj name="Equation" r:id="rId3" imgW="914400" imgH="2030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616061"/>
                        <a:ext cx="2530475" cy="523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98" name="Object 34">
            <a:extLst>
              <a:ext uri="{FF2B5EF4-FFF2-40B4-BE49-F238E27FC236}">
                <a16:creationId xmlns:a16="http://schemas.microsoft.com/office/drawing/2014/main" id="{D1B3A7D5-9DAA-404C-AF46-B49206A68B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25753"/>
              </p:ext>
            </p:extLst>
          </p:nvPr>
        </p:nvGraphicFramePr>
        <p:xfrm>
          <a:off x="2667000" y="4484688"/>
          <a:ext cx="30988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5" imgW="1314342" imgH="419207" progId="Equation.DSMT4">
                  <p:embed/>
                </p:oleObj>
              </mc:Choice>
              <mc:Fallback>
                <p:oleObj name="Equation" r:id="rId5" imgW="1314342" imgH="419207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484688"/>
                        <a:ext cx="30988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99" name="Object 35">
            <a:extLst>
              <a:ext uri="{FF2B5EF4-FFF2-40B4-BE49-F238E27FC236}">
                <a16:creationId xmlns:a16="http://schemas.microsoft.com/office/drawing/2014/main" id="{DA15C354-484A-44D9-A53A-614AD5B5B6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100661"/>
              </p:ext>
            </p:extLst>
          </p:nvPr>
        </p:nvGraphicFramePr>
        <p:xfrm>
          <a:off x="6984998" y="4727483"/>
          <a:ext cx="3657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7" imgW="1590762" imgH="219186" progId="Equation.DSMT4">
                  <p:embed/>
                </p:oleObj>
              </mc:Choice>
              <mc:Fallback>
                <p:oleObj name="Equation" r:id="rId7" imgW="1590762" imgH="219186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4998" y="4727483"/>
                        <a:ext cx="3657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00" name="Object 36">
            <a:extLst>
              <a:ext uri="{FF2B5EF4-FFF2-40B4-BE49-F238E27FC236}">
                <a16:creationId xmlns:a16="http://schemas.microsoft.com/office/drawing/2014/main" id="{20B795CF-4905-4D61-AD53-86AD688F33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927029"/>
              </p:ext>
            </p:extLst>
          </p:nvPr>
        </p:nvGraphicFramePr>
        <p:xfrm>
          <a:off x="2675307" y="5627759"/>
          <a:ext cx="33528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9" imgW="1219323" imgH="419207" progId="Equation.DSMT4">
                  <p:embed/>
                </p:oleObj>
              </mc:Choice>
              <mc:Fallback>
                <p:oleObj name="Equation" r:id="rId9" imgW="1219323" imgH="419207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307" y="5627759"/>
                        <a:ext cx="335280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01" name="Object 37">
            <a:extLst>
              <a:ext uri="{FF2B5EF4-FFF2-40B4-BE49-F238E27FC236}">
                <a16:creationId xmlns:a16="http://schemas.microsoft.com/office/drawing/2014/main" id="{E5354144-42A2-44AF-872A-FCF802D1C3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5638800"/>
          <a:ext cx="32004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11" imgW="1219323" imgH="419207" progId="Equation.DSMT4">
                  <p:embed/>
                </p:oleObj>
              </mc:Choice>
              <mc:Fallback>
                <p:oleObj name="Equation" r:id="rId11" imgW="1219323" imgH="419207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638800"/>
                        <a:ext cx="32004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703" name="Text Box 39">
            <a:extLst>
              <a:ext uri="{FF2B5EF4-FFF2-40B4-BE49-F238E27FC236}">
                <a16:creationId xmlns:a16="http://schemas.microsoft.com/office/drawing/2014/main" id="{DD211BA2-480F-42B2-A243-18B6841E3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889793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cs typeface="Times New Roman" panose="02020603050405020304" pitchFamily="18" charset="0"/>
              </a:rPr>
              <a:t>1)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lệ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thuận</a:t>
            </a:r>
            <a:r>
              <a:rPr lang="en-US" altLang="en-US" sz="2800" b="1" dirty="0"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lệ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nghịch</a:t>
            </a:r>
            <a:endParaRPr lang="en-US" altLang="en-US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7">
            <a:extLst>
              <a:ext uri="{FF2B5EF4-FFF2-40B4-BE49-F238E27FC236}">
                <a16:creationId xmlns:a16="http://schemas.microsoft.com/office/drawing/2014/main" id="{6AA460AB-DF4B-4067-81C7-2F3578731D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402900"/>
              </p:ext>
            </p:extLst>
          </p:nvPr>
        </p:nvGraphicFramePr>
        <p:xfrm>
          <a:off x="2957513" y="3516313"/>
          <a:ext cx="28003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13" imgW="990360" imgH="393480" progId="Equation.DSMT4">
                  <p:embed/>
                </p:oleObj>
              </mc:Choice>
              <mc:Fallback>
                <p:oleObj name="Equation" r:id="rId13" imgW="9903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3516313"/>
                        <a:ext cx="28003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1">
            <a:extLst>
              <a:ext uri="{FF2B5EF4-FFF2-40B4-BE49-F238E27FC236}">
                <a16:creationId xmlns:a16="http://schemas.microsoft.com/office/drawing/2014/main" id="{DE881036-3DCD-49B7-AA57-ADF4B3483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211091"/>
              </p:ext>
            </p:extLst>
          </p:nvPr>
        </p:nvGraphicFramePr>
        <p:xfrm>
          <a:off x="7857535" y="2435320"/>
          <a:ext cx="2754312" cy="87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15" imgW="863280" imgH="393480" progId="Equation.DSMT4">
                  <p:embed/>
                </p:oleObj>
              </mc:Choice>
              <mc:Fallback>
                <p:oleObj name="Equation" r:id="rId15" imgW="863280" imgH="3934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535" y="2435320"/>
                        <a:ext cx="2754312" cy="87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06" name="Object 42">
            <a:extLst>
              <a:ext uri="{FF2B5EF4-FFF2-40B4-BE49-F238E27FC236}">
                <a16:creationId xmlns:a16="http://schemas.microsoft.com/office/drawing/2014/main" id="{9DE0C3DB-2FF2-4891-8479-50AE29111F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093210"/>
              </p:ext>
            </p:extLst>
          </p:nvPr>
        </p:nvGraphicFramePr>
        <p:xfrm>
          <a:off x="7142163" y="3505200"/>
          <a:ext cx="41560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17" imgW="1828800" imgH="419040" progId="Equation.DSMT4">
                  <p:embed/>
                </p:oleObj>
              </mc:Choice>
              <mc:Fallback>
                <p:oleObj name="Equation" r:id="rId17" imgW="1828800" imgH="41904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163" y="3505200"/>
                        <a:ext cx="41560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0EC3BBB0-47A3-4970-8299-BD1386849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902" y="4615072"/>
            <a:ext cx="4432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1) </a:t>
            </a:r>
            <a:r>
              <a:rPr lang="en-US" altLang="en-US" sz="2000" dirty="0" err="1">
                <a:solidFill>
                  <a:srgbClr val="C00000"/>
                </a:solidFill>
              </a:rPr>
              <a:t>Tỉ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số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/>
              <a:t>hai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giá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trị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tương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ứng</a:t>
            </a:r>
            <a:endParaRPr lang="en-US" altLang="en-US" sz="2000" dirty="0"/>
          </a:p>
          <a:p>
            <a:pPr eaLnBrk="1" hangingPunct="1"/>
            <a:r>
              <a:rPr lang="en-US" altLang="en-US" sz="2000" dirty="0"/>
              <a:t> </a:t>
            </a:r>
            <a:r>
              <a:rPr lang="en-US" altLang="en-US" sz="2000" dirty="0" err="1"/>
              <a:t>của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chúng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luôn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không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đổi</a:t>
            </a:r>
            <a:r>
              <a:rPr lang="en-US" altLang="en-US" sz="2000" dirty="0"/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E763E8-9BE9-442C-97CE-9001A6C92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354" y="5562600"/>
            <a:ext cx="419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2) </a:t>
            </a:r>
            <a:r>
              <a:rPr lang="en-US" altLang="en-US" sz="2000" dirty="0" err="1">
                <a:solidFill>
                  <a:srgbClr val="C00000"/>
                </a:solidFill>
              </a:rPr>
              <a:t>Tỉ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số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/>
              <a:t>hai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giá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trị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bất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kỳ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của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đại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lượng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này</a:t>
            </a:r>
            <a:r>
              <a:rPr lang="en-US" altLang="en-US" sz="2000" dirty="0"/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bằng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nghịch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đảo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của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tỉ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số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/>
              <a:t>hai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giá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trị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tương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ứng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của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đại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lượng</a:t>
            </a:r>
            <a:r>
              <a:rPr lang="en-US" altLang="en-US" sz="2000" dirty="0"/>
              <a:t> kia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3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3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0" grpId="0"/>
      <p:bldP spid="40" grpId="1"/>
      <p:bldP spid="113671" grpId="0"/>
      <p:bldP spid="113703" grpId="0"/>
      <p:bldP spid="39" grpId="0"/>
      <p:bldP spid="39" grpId="1"/>
      <p:bldP spid="42" grpId="0"/>
      <p:bldP spid="4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8">
            <a:extLst>
              <a:ext uri="{FF2B5EF4-FFF2-40B4-BE49-F238E27FC236}">
                <a16:creationId xmlns:a16="http://schemas.microsoft.com/office/drawing/2014/main" id="{27B87828-5AE9-4655-AE75-EAA54EBB7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60" y="76200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/>
              <a:t>2. </a:t>
            </a:r>
            <a:r>
              <a:rPr lang="en-US" altLang="en-US" sz="2800" b="1" dirty="0" err="1"/>
              <a:t>Đồ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thị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của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hàm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y = ax ( a    0 ) </a:t>
            </a:r>
          </a:p>
        </p:txBody>
      </p:sp>
      <p:graphicFrame>
        <p:nvGraphicFramePr>
          <p:cNvPr id="4099" name="Object 9">
            <a:extLst>
              <a:ext uri="{FF2B5EF4-FFF2-40B4-BE49-F238E27FC236}">
                <a16:creationId xmlns:a16="http://schemas.microsoft.com/office/drawing/2014/main" id="{D14D4DDE-3708-407F-9191-47C2939074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976612"/>
              </p:ext>
            </p:extLst>
          </p:nvPr>
        </p:nvGraphicFramePr>
        <p:xfrm>
          <a:off x="4743893" y="21842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3" imgW="139700" imgH="139700" progId="Equation.DSMT4">
                  <p:embed/>
                </p:oleObj>
              </mc:Choice>
              <mc:Fallback>
                <p:oleObj name="Equation" r:id="rId3" imgW="139700" imgH="139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893" y="218420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A0033A-5F22-4AAC-81B4-79516C5155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969" y="735410"/>
                <a:ext cx="5313194" cy="1687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altLang="en-US" sz="2400" b="1" dirty="0">
                    <a:solidFill>
                      <a:srgbClr val="FF0000"/>
                    </a:solidFill>
                  </a:rPr>
                  <a:t>* </a:t>
                </a:r>
                <a:r>
                  <a:rPr lang="en-US" altLang="en-US" sz="2400" b="1" dirty="0" err="1">
                    <a:solidFill>
                      <a:srgbClr val="FF0000"/>
                    </a:solidFill>
                  </a:rPr>
                  <a:t>Định</a:t>
                </a:r>
                <a:r>
                  <a:rPr lang="en-US" alt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b="1" dirty="0" err="1">
                    <a:solidFill>
                      <a:srgbClr val="FF0000"/>
                    </a:solidFill>
                  </a:rPr>
                  <a:t>nghĩa</a:t>
                </a:r>
                <a:r>
                  <a:rPr lang="en-US" altLang="en-US" sz="2400" b="1" dirty="0">
                    <a:solidFill>
                      <a:srgbClr val="FF0000"/>
                    </a:solidFill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Đồ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thị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y = ax ( a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0 )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đường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thẳng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qua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gốc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tọa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độ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A0033A-5F22-4AAC-81B4-79516C515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969" y="735410"/>
                <a:ext cx="5313194" cy="1687963"/>
              </a:xfrm>
              <a:prstGeom prst="rect">
                <a:avLst/>
              </a:prstGeom>
              <a:blipFill>
                <a:blip r:embed="rId5"/>
                <a:stretch>
                  <a:fillRect l="-1720" r="-1720" b="-7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3F0A825-E602-4C39-B330-FD4CC96B6E36}"/>
              </a:ext>
            </a:extLst>
          </p:cNvPr>
          <p:cNvCxnSpPr/>
          <p:nvPr/>
        </p:nvCxnSpPr>
        <p:spPr>
          <a:xfrm rot="5400000">
            <a:off x="3390901" y="3948657"/>
            <a:ext cx="5410200" cy="317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F82C78D-305F-4AD2-9B19-27FB048D7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895289"/>
            <a:ext cx="55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dirty="0"/>
              <a:t>* VD: </a:t>
            </a:r>
            <a:r>
              <a:rPr lang="en-US" altLang="en-US" sz="2400" dirty="0" err="1"/>
              <a:t>Vẽ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đồ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thị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hàm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</a:t>
            </a:r>
            <a:r>
              <a:rPr lang="en-US" altLang="en-US" sz="2400" dirty="0"/>
              <a:t> y = 2x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374A564-8FDF-48E9-8092-CFE41F1C2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616" y="1464899"/>
            <a:ext cx="5775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dirty="0"/>
              <a:t>- Cho x= 1 =&gt; y= 2.1=2 </a:t>
            </a:r>
            <a:r>
              <a:rPr lang="en-US" altLang="en-US" sz="2400" dirty="0">
                <a:sym typeface="Symbol" panose="05050102010706020507" pitchFamily="18" charset="2"/>
              </a:rPr>
              <a:t></a:t>
            </a:r>
            <a:r>
              <a:rPr lang="en-US" altLang="en-US" sz="2400" dirty="0"/>
              <a:t> A(1;2) </a:t>
            </a:r>
            <a:r>
              <a:rPr lang="en-US" altLang="en-US" sz="2400" dirty="0" err="1"/>
              <a:t>thuộc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đồ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thị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hàm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</a:t>
            </a:r>
            <a:endParaRPr lang="en-US" altLang="en-US" sz="2400" dirty="0"/>
          </a:p>
        </p:txBody>
      </p:sp>
      <p:grpSp>
        <p:nvGrpSpPr>
          <p:cNvPr id="2" name="Group 66">
            <a:extLst>
              <a:ext uri="{FF2B5EF4-FFF2-40B4-BE49-F238E27FC236}">
                <a16:creationId xmlns:a16="http://schemas.microsoft.com/office/drawing/2014/main" id="{1BC07A57-9BA1-4565-923F-8F23F1397F6A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2310356"/>
            <a:ext cx="4114800" cy="4114800"/>
            <a:chOff x="3962400" y="1905000"/>
            <a:chExt cx="4114800" cy="4115608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A3167F9-BD9D-48DE-9638-A9D065EC964E}"/>
                </a:ext>
              </a:extLst>
            </p:cNvPr>
            <p:cNvCxnSpPr/>
            <p:nvPr/>
          </p:nvCxnSpPr>
          <p:spPr>
            <a:xfrm>
              <a:off x="3962400" y="4418506"/>
              <a:ext cx="4114800" cy="1587"/>
            </a:xfrm>
            <a:prstGeom prst="straightConnector1">
              <a:avLst/>
            </a:prstGeom>
            <a:ln w="19050" cmpd="sng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BFED911-82CB-4C78-AF7C-3B8F4A6F388D}"/>
                </a:ext>
              </a:extLst>
            </p:cNvPr>
            <p:cNvCxnSpPr/>
            <p:nvPr/>
          </p:nvCxnSpPr>
          <p:spPr>
            <a:xfrm rot="5400000" flipH="1" flipV="1">
              <a:off x="3962820" y="4114440"/>
              <a:ext cx="3810748" cy="1588"/>
            </a:xfrm>
            <a:prstGeom prst="straightConnector1">
              <a:avLst/>
            </a:prstGeom>
            <a:ln w="19050" cmpd="sng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6" name="TextBox 22">
              <a:extLst>
                <a:ext uri="{FF2B5EF4-FFF2-40B4-BE49-F238E27FC236}">
                  <a16:creationId xmlns:a16="http://schemas.microsoft.com/office/drawing/2014/main" id="{FBC397BD-44ED-4775-8C6E-B9F75B330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4292025"/>
              <a:ext cx="228600" cy="52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117" name="TextBox 23">
              <a:extLst>
                <a:ext uri="{FF2B5EF4-FFF2-40B4-BE49-F238E27FC236}">
                  <a16:creationId xmlns:a16="http://schemas.microsoft.com/office/drawing/2014/main" id="{7C29CE78-21A7-4AAF-AE50-745FC232D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8600" y="4368225"/>
              <a:ext cx="228600" cy="52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118" name="TextBox 24">
              <a:extLst>
                <a:ext uri="{FF2B5EF4-FFF2-40B4-BE49-F238E27FC236}">
                  <a16:creationId xmlns:a16="http://schemas.microsoft.com/office/drawing/2014/main" id="{AEA7F9CB-E420-4E43-87F2-8F43D2766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1905000"/>
              <a:ext cx="228600" cy="52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BF765ECB-44A5-40CF-AE63-2DA2C4838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139156"/>
            <a:ext cx="22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.VnAristote" panose="020B7200000000000000" pitchFamily="34" charset="0"/>
              </a:rPr>
              <a:t>1</a:t>
            </a:r>
          </a:p>
        </p:txBody>
      </p:sp>
      <p:grpSp>
        <p:nvGrpSpPr>
          <p:cNvPr id="3" name="Group 67">
            <a:extLst>
              <a:ext uri="{FF2B5EF4-FFF2-40B4-BE49-F238E27FC236}">
                <a16:creationId xmlns:a16="http://schemas.microsoft.com/office/drawing/2014/main" id="{B5C3CBC0-84FB-400D-A38A-11B86EA9CD20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3224756"/>
            <a:ext cx="2590800" cy="3143250"/>
            <a:chOff x="4267200" y="2819400"/>
            <a:chExt cx="2590800" cy="3143310"/>
          </a:xfrm>
        </p:grpSpPr>
        <p:sp>
          <p:nvSpPr>
            <p:cNvPr id="3093" name="TextBox 25">
              <a:extLst>
                <a:ext uri="{FF2B5EF4-FFF2-40B4-BE49-F238E27FC236}">
                  <a16:creationId xmlns:a16="http://schemas.microsoft.com/office/drawing/2014/main" id="{E596D652-61E9-4D2B-8AF1-A99627DD9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2819400"/>
              <a:ext cx="228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.VnAristote" panose="020B7200000000000000" pitchFamily="34" charset="0"/>
                </a:rPr>
                <a:t>3</a:t>
              </a:r>
            </a:p>
          </p:txBody>
        </p:sp>
        <p:sp>
          <p:nvSpPr>
            <p:cNvPr id="3094" name="TextBox 26">
              <a:extLst>
                <a:ext uri="{FF2B5EF4-FFF2-40B4-BE49-F238E27FC236}">
                  <a16:creationId xmlns:a16="http://schemas.microsoft.com/office/drawing/2014/main" id="{9823F2ED-7C27-442E-ADF2-C524F8C2F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3276600"/>
              <a:ext cx="228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.VnAristote" panose="020B7200000000000000" pitchFamily="34" charset="0"/>
                </a:rPr>
                <a:t>2</a:t>
              </a:r>
            </a:p>
          </p:txBody>
        </p:sp>
        <p:sp>
          <p:nvSpPr>
            <p:cNvPr id="3095" name="TextBox 29">
              <a:extLst>
                <a:ext uri="{FF2B5EF4-FFF2-40B4-BE49-F238E27FC236}">
                  <a16:creationId xmlns:a16="http://schemas.microsoft.com/office/drawing/2014/main" id="{4F01FCAD-AC3D-4BFF-886B-CFC7ED6C3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3962400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.VnAristote" panose="020B7200000000000000" pitchFamily="34" charset="0"/>
                </a:rPr>
                <a:t>-1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B34C04-6394-43F7-B156-357FD037960E}"/>
                </a:ext>
              </a:extLst>
            </p:cNvPr>
            <p:cNvCxnSpPr/>
            <p:nvPr/>
          </p:nvCxnSpPr>
          <p:spPr>
            <a:xfrm>
              <a:off x="5791200" y="3960835"/>
              <a:ext cx="152400" cy="1587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9292ABE-30F9-427D-99B4-5801E4DC3B56}"/>
                </a:ext>
              </a:extLst>
            </p:cNvPr>
            <p:cNvCxnSpPr/>
            <p:nvPr/>
          </p:nvCxnSpPr>
          <p:spPr>
            <a:xfrm>
              <a:off x="5791200" y="3505213"/>
              <a:ext cx="152400" cy="1588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D0824B3-989E-4C58-9D06-CEE229C13F55}"/>
                </a:ext>
              </a:extLst>
            </p:cNvPr>
            <p:cNvCxnSpPr/>
            <p:nvPr/>
          </p:nvCxnSpPr>
          <p:spPr>
            <a:xfrm>
              <a:off x="5791200" y="3046417"/>
              <a:ext cx="152400" cy="1587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DB0D776-AD0E-4EC7-97E6-D67DE978A091}"/>
                </a:ext>
              </a:extLst>
            </p:cNvPr>
            <p:cNvCxnSpPr/>
            <p:nvPr/>
          </p:nvCxnSpPr>
          <p:spPr>
            <a:xfrm rot="5400000">
              <a:off x="6248400" y="4418043"/>
              <a:ext cx="152403" cy="3175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8BCF783-8A77-4D9A-9BCD-CAEE8205688B}"/>
                </a:ext>
              </a:extLst>
            </p:cNvPr>
            <p:cNvCxnSpPr/>
            <p:nvPr/>
          </p:nvCxnSpPr>
          <p:spPr>
            <a:xfrm rot="5400000">
              <a:off x="6706393" y="4418837"/>
              <a:ext cx="152403" cy="1588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C3864AC-715D-4D09-84DB-AD9B1F45F95B}"/>
                </a:ext>
              </a:extLst>
            </p:cNvPr>
            <p:cNvCxnSpPr/>
            <p:nvPr/>
          </p:nvCxnSpPr>
          <p:spPr>
            <a:xfrm rot="5400000">
              <a:off x="5334793" y="4418837"/>
              <a:ext cx="152403" cy="1588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C9E673-A6C6-42C5-948B-58A7172F8A1E}"/>
                </a:ext>
              </a:extLst>
            </p:cNvPr>
            <p:cNvCxnSpPr/>
            <p:nvPr/>
          </p:nvCxnSpPr>
          <p:spPr>
            <a:xfrm rot="5400000">
              <a:off x="4877593" y="4418837"/>
              <a:ext cx="152403" cy="1588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E3BFDED-8D7C-4BBC-8634-60F3EA6D9A25}"/>
                </a:ext>
              </a:extLst>
            </p:cNvPr>
            <p:cNvCxnSpPr/>
            <p:nvPr/>
          </p:nvCxnSpPr>
          <p:spPr>
            <a:xfrm rot="5400000">
              <a:off x="4418806" y="4418837"/>
              <a:ext cx="152403" cy="1587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1669C3C-F8D5-400D-B87E-E6081318A8EB}"/>
                </a:ext>
              </a:extLst>
            </p:cNvPr>
            <p:cNvCxnSpPr/>
            <p:nvPr/>
          </p:nvCxnSpPr>
          <p:spPr>
            <a:xfrm>
              <a:off x="5791200" y="5789670"/>
              <a:ext cx="152400" cy="1587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70AA0ED-9CD7-4DD0-8E81-239CC13662FB}"/>
                </a:ext>
              </a:extLst>
            </p:cNvPr>
            <p:cNvCxnSpPr/>
            <p:nvPr/>
          </p:nvCxnSpPr>
          <p:spPr>
            <a:xfrm>
              <a:off x="5791200" y="5332461"/>
              <a:ext cx="152400" cy="1587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801A1BA-F4A4-4E66-BC7A-558EBA681CE8}"/>
                </a:ext>
              </a:extLst>
            </p:cNvPr>
            <p:cNvCxnSpPr/>
            <p:nvPr/>
          </p:nvCxnSpPr>
          <p:spPr>
            <a:xfrm>
              <a:off x="5791200" y="4875252"/>
              <a:ext cx="152400" cy="1587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7" name="TextBox 58">
              <a:extLst>
                <a:ext uri="{FF2B5EF4-FFF2-40B4-BE49-F238E27FC236}">
                  <a16:creationId xmlns:a16="http://schemas.microsoft.com/office/drawing/2014/main" id="{B4531A57-BC0B-44C8-8BDF-1ABE7C70C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4705290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.VnAristote" panose="020B7200000000000000" pitchFamily="34" charset="0"/>
                </a:rPr>
                <a:t>-1</a:t>
              </a:r>
            </a:p>
          </p:txBody>
        </p:sp>
        <p:sp>
          <p:nvSpPr>
            <p:cNvPr id="3108" name="TextBox 59">
              <a:extLst>
                <a:ext uri="{FF2B5EF4-FFF2-40B4-BE49-F238E27FC236}">
                  <a16:creationId xmlns:a16="http://schemas.microsoft.com/office/drawing/2014/main" id="{4F9A7A7D-ECFD-46B3-B59D-28EB0970E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105400"/>
              <a:ext cx="609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.VnAristote" panose="020B7200000000000000" pitchFamily="34" charset="0"/>
                </a:rPr>
                <a:t>-2</a:t>
              </a:r>
            </a:p>
          </p:txBody>
        </p:sp>
        <p:sp>
          <p:nvSpPr>
            <p:cNvPr id="3109" name="TextBox 60">
              <a:extLst>
                <a:ext uri="{FF2B5EF4-FFF2-40B4-BE49-F238E27FC236}">
                  <a16:creationId xmlns:a16="http://schemas.microsoft.com/office/drawing/2014/main" id="{F72B66C7-0915-4F95-ACA0-F682A2609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562600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.VnAristote" panose="020B7200000000000000" pitchFamily="34" charset="0"/>
                </a:rPr>
                <a:t>-3</a:t>
              </a:r>
            </a:p>
          </p:txBody>
        </p:sp>
        <p:sp>
          <p:nvSpPr>
            <p:cNvPr id="3110" name="TextBox 61">
              <a:extLst>
                <a:ext uri="{FF2B5EF4-FFF2-40B4-BE49-F238E27FC236}">
                  <a16:creationId xmlns:a16="http://schemas.microsoft.com/office/drawing/2014/main" id="{86EC9C89-AD38-4676-A0A2-F3CA12891A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4495800"/>
              <a:ext cx="228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.VnAristote" panose="020B7200000000000000" pitchFamily="34" charset="0"/>
                </a:rPr>
                <a:t>1</a:t>
              </a:r>
            </a:p>
          </p:txBody>
        </p:sp>
        <p:sp>
          <p:nvSpPr>
            <p:cNvPr id="3111" name="TextBox 62">
              <a:extLst>
                <a:ext uri="{FF2B5EF4-FFF2-40B4-BE49-F238E27FC236}">
                  <a16:creationId xmlns:a16="http://schemas.microsoft.com/office/drawing/2014/main" id="{AB5DA95C-0F66-4042-9F57-BEBA4F891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4495800"/>
              <a:ext cx="228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.VnAristote" panose="020B7200000000000000" pitchFamily="34" charset="0"/>
                </a:rPr>
                <a:t>2</a:t>
              </a:r>
            </a:p>
          </p:txBody>
        </p:sp>
        <p:sp>
          <p:nvSpPr>
            <p:cNvPr id="3112" name="TextBox 64">
              <a:extLst>
                <a:ext uri="{FF2B5EF4-FFF2-40B4-BE49-F238E27FC236}">
                  <a16:creationId xmlns:a16="http://schemas.microsoft.com/office/drawing/2014/main" id="{873438B4-01C5-4F47-AA40-84CDC243D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3962400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.VnAristote" panose="020B7200000000000000" pitchFamily="34" charset="0"/>
                </a:rPr>
                <a:t>-2</a:t>
              </a:r>
            </a:p>
          </p:txBody>
        </p:sp>
        <p:sp>
          <p:nvSpPr>
            <p:cNvPr id="3113" name="TextBox 65">
              <a:extLst>
                <a:ext uri="{FF2B5EF4-FFF2-40B4-BE49-F238E27FC236}">
                  <a16:creationId xmlns:a16="http://schemas.microsoft.com/office/drawing/2014/main" id="{6FFDB133-5D1B-4485-BB90-AAF443D85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3962400"/>
              <a:ext cx="533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.VnAristote" panose="020B7200000000000000" pitchFamily="34" charset="0"/>
                </a:rPr>
                <a:t>-3</a:t>
              </a:r>
            </a:p>
          </p:txBody>
        </p: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7B4E6D4-E1D5-4B6E-94F5-9301CE64FC39}"/>
              </a:ext>
            </a:extLst>
          </p:cNvPr>
          <p:cNvCxnSpPr/>
          <p:nvPr/>
        </p:nvCxnSpPr>
        <p:spPr>
          <a:xfrm rot="5400000">
            <a:off x="8151813" y="4367757"/>
            <a:ext cx="915988" cy="1587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121DC1B-408E-4954-93AA-E448A8CED327}"/>
              </a:ext>
            </a:extLst>
          </p:cNvPr>
          <p:cNvCxnSpPr/>
          <p:nvPr/>
        </p:nvCxnSpPr>
        <p:spPr>
          <a:xfrm>
            <a:off x="8229600" y="3910556"/>
            <a:ext cx="381000" cy="1588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" name="Object 13">
            <a:extLst>
              <a:ext uri="{FF2B5EF4-FFF2-40B4-BE49-F238E27FC236}">
                <a16:creationId xmlns:a16="http://schemas.microsoft.com/office/drawing/2014/main" id="{5D2A8BDC-50DA-43CC-9B75-2CBB64AB9A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180195"/>
              </p:ext>
            </p:extLst>
          </p:nvPr>
        </p:nvGraphicFramePr>
        <p:xfrm>
          <a:off x="8534401" y="3834356"/>
          <a:ext cx="2317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6" imgW="114102" imgH="126780" progId="Equation.DSMT4">
                  <p:embed/>
                </p:oleObj>
              </mc:Choice>
              <mc:Fallback>
                <p:oleObj name="Equation" r:id="rId6" imgW="114102" imgH="1267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1" y="3834356"/>
                        <a:ext cx="231775" cy="17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TextBox 107">
            <a:extLst>
              <a:ext uri="{FF2B5EF4-FFF2-40B4-BE49-F238E27FC236}">
                <a16:creationId xmlns:a16="http://schemas.microsoft.com/office/drawing/2014/main" id="{136DA1BC-660F-4FD8-AB99-A809D7FC0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834356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D0D0D"/>
                </a:solidFill>
              </a:rPr>
              <a:t>A(1;2</a:t>
            </a:r>
            <a:r>
              <a:rPr lang="en-US" altLang="en-US" sz="2400" baseline="-25000">
                <a:solidFill>
                  <a:srgbClr val="0D0D0D"/>
                </a:solidFill>
              </a:rPr>
              <a:t> </a:t>
            </a:r>
            <a:r>
              <a:rPr lang="en-US" altLang="en-US" sz="2400">
                <a:solidFill>
                  <a:srgbClr val="0D0D0D"/>
                </a:solidFill>
              </a:rPr>
              <a:t>)</a:t>
            </a:r>
            <a:endParaRPr lang="en-US" altLang="en-US" sz="240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157E285-C927-4DDD-BDDE-8E75EB247A7C}"/>
              </a:ext>
            </a:extLst>
          </p:cNvPr>
          <p:cNvSpPr txBox="1">
            <a:spLocks noChangeArrowheads="1"/>
          </p:cNvSpPr>
          <p:nvPr/>
        </p:nvSpPr>
        <p:spPr bwMode="auto">
          <a:xfrm rot="18042918">
            <a:off x="8291513" y="2600869"/>
            <a:ext cx="1471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C00000"/>
                </a:solidFill>
                <a:cs typeface="Times New Roman" panose="02020603050405020304" pitchFamily="18" charset="0"/>
              </a:rPr>
              <a:t>y = 2x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26B4235-830B-4556-B829-DBD39F8AB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460" y="6416225"/>
            <a:ext cx="4949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dirty="0" err="1">
                <a:solidFill>
                  <a:srgbClr val="FF0000"/>
                </a:solidFill>
              </a:rPr>
              <a:t>Vậy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đường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thẳng</a:t>
            </a:r>
            <a:r>
              <a:rPr lang="en-US" altLang="en-US" sz="2400" dirty="0">
                <a:solidFill>
                  <a:srgbClr val="FF0000"/>
                </a:solidFill>
              </a:rPr>
              <a:t> OA </a:t>
            </a:r>
            <a:r>
              <a:rPr lang="en-US" altLang="en-US" sz="2400" dirty="0" err="1">
                <a:solidFill>
                  <a:srgbClr val="FF0000"/>
                </a:solidFill>
              </a:rPr>
              <a:t>là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đồ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thị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hàm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số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7D9AC64-8867-4063-8408-C06171256FCA}"/>
              </a:ext>
            </a:extLst>
          </p:cNvPr>
          <p:cNvCxnSpPr/>
          <p:nvPr/>
        </p:nvCxnSpPr>
        <p:spPr>
          <a:xfrm rot="5400000">
            <a:off x="6815932" y="3411288"/>
            <a:ext cx="3276600" cy="1684337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BEB41A-5AFF-4540-B621-3694A0D82565}"/>
                  </a:ext>
                </a:extLst>
              </p:cNvPr>
              <p:cNvSpPr txBox="1"/>
              <p:nvPr/>
            </p:nvSpPr>
            <p:spPr>
              <a:xfrm>
                <a:off x="180509" y="2817999"/>
                <a:ext cx="5720033" cy="3349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* </a:t>
                </a:r>
                <a:r>
                  <a:rPr lang="en-US" sz="2400" b="1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Cách</a:t>
                </a:r>
                <a:r>
                  <a:rPr lang="en-US" sz="24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vẽ</a:t>
                </a:r>
                <a:r>
                  <a:rPr lang="en-US" sz="24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1: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cs typeface="Times New Roman" panose="02020603050405020304" pitchFamily="18" charset="0"/>
                  </a:rPr>
                  <a:t> Oxy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2: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cs typeface="Times New Roman" panose="02020603050405020304" pitchFamily="18" charset="0"/>
                  </a:rPr>
                  <a:t> O(0;0)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</m:oMath>
                </a14:m>
                <a:endParaRPr lang="en-US" sz="2400" i="1" dirty="0"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3: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cs typeface="Times New Roman" panose="02020603050405020304" pitchFamily="18" charset="0"/>
                  </a:rPr>
                  <a:t> OA ta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BEB41A-5AFF-4540-B621-3694A0D8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09" y="2817999"/>
                <a:ext cx="5720033" cy="3349956"/>
              </a:xfrm>
              <a:prstGeom prst="rect">
                <a:avLst/>
              </a:prstGeom>
              <a:blipFill>
                <a:blip r:embed="rId8"/>
                <a:stretch>
                  <a:fillRect l="-1706" r="-1599" b="-3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8" grpId="0"/>
      <p:bldP spid="64" grpId="0"/>
      <p:bldP spid="65" grpId="0"/>
      <p:bldP spid="75" grpId="0"/>
      <p:bldP spid="108" grpId="0"/>
      <p:bldP spid="110" grpId="0"/>
      <p:bldP spid="111" grpId="0"/>
      <p:bldP spid="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>
            <a:extLst>
              <a:ext uri="{FF2B5EF4-FFF2-40B4-BE49-F238E27FC236}">
                <a16:creationId xmlns:a16="http://schemas.microsoft.com/office/drawing/2014/main" id="{346F0678-B0C5-4169-ACCD-3919BA7BF79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81000" y="198438"/>
            <a:ext cx="3886200" cy="381000"/>
          </a:xfrm>
          <a:noFill/>
        </p:spPr>
        <p:txBody>
          <a:bodyPr/>
          <a:lstStyle/>
          <a:p>
            <a:pPr algn="l" eaLnBrk="1" hangingPunct="1"/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865" name="Text Box 9">
            <a:extLst>
              <a:ext uri="{FF2B5EF4-FFF2-40B4-BE49-F238E27FC236}">
                <a16:creationId xmlns:a16="http://schemas.microsoft.com/office/drawing/2014/main" id="{698FD7DC-E5D1-443F-A161-B7270797E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95" y="819782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/>
              <a:t>Bài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tập</a:t>
            </a:r>
            <a:r>
              <a:rPr lang="en-US" altLang="en-US" sz="2800" b="1" dirty="0"/>
              <a:t> 1:</a:t>
            </a:r>
          </a:p>
        </p:txBody>
      </p:sp>
      <p:sp>
        <p:nvSpPr>
          <p:cNvPr id="121885" name="Text Box 29">
            <a:extLst>
              <a:ext uri="{FF2B5EF4-FFF2-40B4-BE49-F238E27FC236}">
                <a16:creationId xmlns:a16="http://schemas.microsoft.com/office/drawing/2014/main" id="{8990A1D1-E308-40E2-B946-07E9293A7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853182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cs typeface="Times New Roman" panose="02020603050405020304" pitchFamily="18" charset="0"/>
              </a:rPr>
              <a:t>lít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biển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chứa</a:t>
            </a:r>
            <a:r>
              <a:rPr lang="en-US" altLang="en-US" sz="2800" dirty="0">
                <a:cs typeface="Times New Roman" panose="02020603050405020304" pitchFamily="18" charset="0"/>
              </a:rPr>
              <a:t> 105g </a:t>
            </a:r>
            <a:r>
              <a:rPr lang="en-US" altLang="en-US" sz="2800" dirty="0" err="1">
                <a:cs typeface="Times New Roman" panose="02020603050405020304" pitchFamily="18" charset="0"/>
              </a:rPr>
              <a:t>muối</a:t>
            </a:r>
            <a:r>
              <a:rPr lang="en-US" altLang="en-US" sz="2800" dirty="0"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cs typeface="Times New Roman" panose="02020603050405020304" pitchFamily="18" charset="0"/>
              </a:rPr>
              <a:t> 13 </a:t>
            </a:r>
            <a:r>
              <a:rPr lang="en-US" altLang="en-US" sz="2800" dirty="0" err="1">
                <a:cs typeface="Times New Roman" panose="02020603050405020304" pitchFamily="18" charset="0"/>
              </a:rPr>
              <a:t>lít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biển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chứa</a:t>
            </a:r>
            <a:r>
              <a:rPr lang="en-US" altLang="en-US" sz="2800" dirty="0">
                <a:cs typeface="Times New Roman" panose="02020603050405020304" pitchFamily="18" charset="0"/>
              </a:rPr>
              <a:t> bao </a:t>
            </a:r>
            <a:r>
              <a:rPr lang="en-US" altLang="en-US" sz="2800" dirty="0" err="1">
                <a:cs typeface="Times New Roman" panose="02020603050405020304" pitchFamily="18" charset="0"/>
              </a:rPr>
              <a:t>nhiêu</a:t>
            </a:r>
            <a:r>
              <a:rPr lang="en-US" altLang="en-US" sz="2800" dirty="0">
                <a:cs typeface="Times New Roman" panose="02020603050405020304" pitchFamily="18" charset="0"/>
              </a:rPr>
              <a:t> gam </a:t>
            </a:r>
            <a:r>
              <a:rPr lang="en-US" altLang="en-US" sz="2800" dirty="0" err="1">
                <a:cs typeface="Times New Roman" panose="02020603050405020304" pitchFamily="18" charset="0"/>
              </a:rPr>
              <a:t>muối</a:t>
            </a:r>
            <a:r>
              <a:rPr lang="en-US" altLang="en-US" sz="2800" dirty="0"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103" name="Picture 7">
            <a:extLst>
              <a:ext uri="{FF2B5EF4-FFF2-40B4-BE49-F238E27FC236}">
                <a16:creationId xmlns:a16="http://schemas.microsoft.com/office/drawing/2014/main" id="{2F193696-B16B-408A-AEED-4C3D6AB43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464" y="1905000"/>
            <a:ext cx="4066358" cy="180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F28734-024B-4930-BDBB-0065D2306DAE}"/>
                  </a:ext>
                </a:extLst>
              </p:cNvPr>
              <p:cNvSpPr txBox="1"/>
              <p:nvPr/>
            </p:nvSpPr>
            <p:spPr>
              <a:xfrm>
                <a:off x="407581" y="2514600"/>
                <a:ext cx="7471883" cy="3526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cs typeface="Times New Roman" panose="02020603050405020304" pitchFamily="18" charset="0"/>
                  </a:rPr>
                  <a:t>muối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đại lượng tỉ lệ thuận với nhau nên ta có: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105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455 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455g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F28734-024B-4930-BDBB-0065D2306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81" y="2514600"/>
                <a:ext cx="7471883" cy="3526799"/>
              </a:xfrm>
              <a:prstGeom prst="rect">
                <a:avLst/>
              </a:prstGeom>
              <a:blipFill>
                <a:blip r:embed="rId3"/>
                <a:stretch>
                  <a:fillRect l="-1713" b="-3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07328D7-A9A9-4B92-B2C3-CFD006125540}"/>
              </a:ext>
            </a:extLst>
          </p:cNvPr>
          <p:cNvSpPr txBox="1"/>
          <p:nvPr/>
        </p:nvSpPr>
        <p:spPr>
          <a:xfrm>
            <a:off x="2667000" y="1905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121865" grpId="0"/>
      <p:bldP spid="12188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>
            <a:extLst>
              <a:ext uri="{FF2B5EF4-FFF2-40B4-BE49-F238E27FC236}">
                <a16:creationId xmlns:a16="http://schemas.microsoft.com/office/drawing/2014/main" id="{ADDD29AF-16DD-4C03-B0EB-EFD01E2FC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215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800" b="1" u="sng">
              <a:solidFill>
                <a:srgbClr val="009900"/>
              </a:solidFill>
              <a:latin typeface=".VnAristote" panose="020B7200000000000000" pitchFamily="34" charset="0"/>
            </a:endParaRP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EB20976B-0E89-42D4-9884-054F5979F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46" y="44349"/>
            <a:ext cx="11353800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u="sng" dirty="0" err="1"/>
              <a:t>Bài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tập</a:t>
            </a:r>
            <a:r>
              <a:rPr lang="en-US" altLang="en-US" sz="2800" b="1" u="sng" dirty="0"/>
              <a:t> 2</a:t>
            </a:r>
            <a:r>
              <a:rPr lang="en-US" altLang="en-US" sz="2800" b="1" dirty="0"/>
              <a:t>:  </a:t>
            </a:r>
            <a:r>
              <a:rPr lang="en-US" altLang="en-US" sz="2800" dirty="0"/>
              <a:t>Cho </a:t>
            </a:r>
            <a:r>
              <a:rPr lang="en-US" altLang="en-US" sz="2800" dirty="0" err="1"/>
              <a:t>biết</a:t>
            </a:r>
            <a:r>
              <a:rPr lang="en-US" altLang="en-US" sz="2800" dirty="0"/>
              <a:t> 6 </a:t>
            </a:r>
            <a:r>
              <a:rPr lang="en-US" altLang="en-US" sz="2800" dirty="0" err="1"/>
              <a:t>học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hoàn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thành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việc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động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trong</a:t>
            </a:r>
            <a:r>
              <a:rPr lang="en-US" altLang="en-US" sz="2800" dirty="0"/>
              <a:t> 40 </a:t>
            </a:r>
            <a:r>
              <a:rPr lang="en-US" altLang="en-US" sz="2800" dirty="0" err="1"/>
              <a:t>phút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Hỏi</a:t>
            </a:r>
            <a:r>
              <a:rPr lang="en-US" altLang="en-US" sz="2800" dirty="0"/>
              <a:t> 10 </a:t>
            </a:r>
            <a:r>
              <a:rPr lang="en-US" altLang="en-US" sz="2800" dirty="0" err="1"/>
              <a:t>học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như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thế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hoàn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thành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việc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động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trong</a:t>
            </a:r>
            <a:r>
              <a:rPr lang="en-US" altLang="en-US" sz="2800" dirty="0"/>
              <a:t> bao </a:t>
            </a:r>
            <a:r>
              <a:rPr lang="en-US" altLang="en-US" sz="2800" dirty="0" err="1"/>
              <a:t>lâu</a:t>
            </a:r>
            <a:r>
              <a:rPr lang="en-US" altLang="en-US" sz="2800" dirty="0"/>
              <a:t> ?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sz="2800" dirty="0"/>
              <a:t>(</a:t>
            </a:r>
            <a:r>
              <a:rPr lang="en-US" altLang="en-US" sz="2800" dirty="0" err="1"/>
              <a:t>Giả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năng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suất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động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mỗi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học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như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nhau</a:t>
            </a:r>
            <a:r>
              <a:rPr lang="en-US" altLang="en-US" sz="2800" b="1" dirty="0"/>
              <a:t>)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45E14EAA-84B9-4C3A-A9F9-519DB67BF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46" y="5410200"/>
            <a:ext cx="97870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8"/>
            <a:r>
              <a:rPr lang="nb-NO" altLang="ko-KR" sz="2800" dirty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Vậy 10 HS hoàn thành công việc lao động trong 24 phút.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904DED-F16D-4FA0-B225-0449E007BD8E}"/>
              </a:ext>
            </a:extLst>
          </p:cNvPr>
          <p:cNvSpPr/>
          <p:nvPr/>
        </p:nvSpPr>
        <p:spPr>
          <a:xfrm>
            <a:off x="656063" y="2982730"/>
            <a:ext cx="1028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nb-NO" altLang="ko-KR" sz="2800" dirty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Gọi thời gian 10 HS hoàn thành xong công việc là x (phút</a:t>
            </a:r>
            <a:r>
              <a:rPr lang="vi-VN" altLang="ko-KR" sz="2800" dirty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x &gt; 0</a:t>
            </a:r>
            <a:r>
              <a:rPr lang="nb-NO" altLang="ko-KR" sz="2800" dirty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E641C4-9D8D-4982-B90D-0076C5BB5A9D}"/>
              </a:ext>
            </a:extLst>
          </p:cNvPr>
          <p:cNvSpPr/>
          <p:nvPr/>
        </p:nvSpPr>
        <p:spPr>
          <a:xfrm>
            <a:off x="656063" y="3563548"/>
            <a:ext cx="1066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nb-NO" altLang="ko-KR" sz="2800" dirty="0">
                <a:solidFill>
                  <a:srgbClr val="000000"/>
                </a:solidFill>
                <a:ea typeface="굴림" pitchFamily="34" charset="-127"/>
                <a:cs typeface="Times New Roman" pitchFamily="18" charset="0"/>
              </a:rPr>
              <a:t>Do số HS và thời gian hoàn thành công việc là hai đại lượng tỉ lệ nghịch nên ta có 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1BD55B-2DE7-41B0-AB68-F4E5218D4D27}"/>
              </a:ext>
            </a:extLst>
          </p:cNvPr>
          <p:cNvSpPr/>
          <p:nvPr/>
        </p:nvSpPr>
        <p:spPr>
          <a:xfrm>
            <a:off x="3021362" y="4558806"/>
            <a:ext cx="2182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nb-NO" altLang="ko-KR" sz="2800" dirty="0">
                <a:solidFill>
                  <a:srgbClr val="000000"/>
                </a:solidFill>
                <a:ea typeface="굴림" pitchFamily="34" charset="-127"/>
                <a:cs typeface="Times New Roman" pitchFamily="18" charset="0"/>
              </a:rPr>
              <a:t>6 . 40 = 10. x 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4282398-E156-481C-89E6-DD344FCBB4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414078"/>
              </p:ext>
            </p:extLst>
          </p:nvPr>
        </p:nvGraphicFramePr>
        <p:xfrm>
          <a:off x="5203370" y="4484201"/>
          <a:ext cx="2289176" cy="800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3" imgW="2374560" imgH="838080" progId="Equation.DSMT4">
                  <p:embed/>
                </p:oleObj>
              </mc:Choice>
              <mc:Fallback>
                <p:oleObj name="Equation" r:id="rId3" imgW="2374560" imgH="83808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370" y="4484201"/>
                        <a:ext cx="2289176" cy="800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093E79-E959-4DE6-95EE-48A5B790BC1A}"/>
              </a:ext>
            </a:extLst>
          </p:cNvPr>
          <p:cNvSpPr txBox="1"/>
          <p:nvPr/>
        </p:nvSpPr>
        <p:spPr>
          <a:xfrm>
            <a:off x="5638800" y="218287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9" name="Text Box 7">
            <a:extLst>
              <a:ext uri="{FF2B5EF4-FFF2-40B4-BE49-F238E27FC236}">
                <a16:creationId xmlns:a16="http://schemas.microsoft.com/office/drawing/2014/main" id="{1879BE1E-5E07-4E13-A10B-B689A12E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361"/>
            <a:ext cx="236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u="sng" dirty="0">
                <a:solidFill>
                  <a:srgbClr val="FF0000"/>
                </a:solidFill>
              </a:rPr>
              <a:t> 3:</a:t>
            </a:r>
          </a:p>
        </p:txBody>
      </p:sp>
      <p:sp>
        <p:nvSpPr>
          <p:cNvPr id="131081" name="Text Box 9">
            <a:extLst>
              <a:ext uri="{FF2B5EF4-FFF2-40B4-BE49-F238E27FC236}">
                <a16:creationId xmlns:a16="http://schemas.microsoft.com/office/drawing/2014/main" id="{60D04A55-0AD2-4211-92F8-8F7BEE407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20" y="715849"/>
            <a:ext cx="10687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tọa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cs typeface="Times New Roman" panose="02020603050405020304" pitchFamily="18" charset="0"/>
              </a:rPr>
              <a:t>  A, B, C, D, E, F, G  </a:t>
            </a:r>
            <a:r>
              <a:rPr lang="en-US" altLang="en-US" sz="2800" dirty="0" err="1"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31082" name="Picture 10" descr="Walnut">
            <a:extLst>
              <a:ext uri="{FF2B5EF4-FFF2-40B4-BE49-F238E27FC236}">
                <a16:creationId xmlns:a16="http://schemas.microsoft.com/office/drawing/2014/main" id="{1E03A46C-2FB3-4BDF-835A-1EB1A1A0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798008"/>
            <a:ext cx="6975512" cy="585301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365" name="Text Box 29">
            <a:extLst>
              <a:ext uri="{FF2B5EF4-FFF2-40B4-BE49-F238E27FC236}">
                <a16:creationId xmlns:a16="http://schemas.microsoft.com/office/drawing/2014/main" id="{B85616AE-64D0-4FF9-865F-42EBCD321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5410201"/>
            <a:ext cx="1082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7" name="Text Box 33">
            <a:extLst>
              <a:ext uri="{FF2B5EF4-FFF2-40B4-BE49-F238E27FC236}">
                <a16:creationId xmlns:a16="http://schemas.microsoft.com/office/drawing/2014/main" id="{97300602-C513-4DDE-BC4A-9FD978530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6" y="1408113"/>
            <a:ext cx="1539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B41E9-3A66-4086-83F0-EC51F6C31866}"/>
              </a:ext>
            </a:extLst>
          </p:cNvPr>
          <p:cNvSpPr txBox="1"/>
          <p:nvPr/>
        </p:nvSpPr>
        <p:spPr>
          <a:xfrm>
            <a:off x="299225" y="1903872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(-2; 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FE468-48D5-45EE-B8B7-8A0FFE7118E5}"/>
              </a:ext>
            </a:extLst>
          </p:cNvPr>
          <p:cNvSpPr txBox="1"/>
          <p:nvPr/>
        </p:nvSpPr>
        <p:spPr>
          <a:xfrm>
            <a:off x="2217738" y="127826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BDC04-37A1-4C5F-B81F-DBD82358AB42}"/>
              </a:ext>
            </a:extLst>
          </p:cNvPr>
          <p:cNvSpPr txBox="1"/>
          <p:nvPr/>
        </p:nvSpPr>
        <p:spPr>
          <a:xfrm>
            <a:off x="3271026" y="1891249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 (-4; 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8C6C6-1956-4CD6-9F21-FBE555E18BA1}"/>
              </a:ext>
            </a:extLst>
          </p:cNvPr>
          <p:cNvSpPr txBox="1"/>
          <p:nvPr/>
        </p:nvSpPr>
        <p:spPr>
          <a:xfrm>
            <a:off x="304029" y="287279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 (1; 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7AE70-BDB3-448C-B0EA-5F4CA839618C}"/>
              </a:ext>
            </a:extLst>
          </p:cNvPr>
          <p:cNvSpPr txBox="1"/>
          <p:nvPr/>
        </p:nvSpPr>
        <p:spPr>
          <a:xfrm>
            <a:off x="3252440" y="287279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 (2; 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7395C2-F102-4A90-9C94-31D51DF8F5DC}"/>
              </a:ext>
            </a:extLst>
          </p:cNvPr>
          <p:cNvSpPr txBox="1"/>
          <p:nvPr/>
        </p:nvSpPr>
        <p:spPr>
          <a:xfrm>
            <a:off x="228600" y="382592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 (4; -2)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3CBFF7-7F3B-4725-A9E6-69C2D2CD32BD}"/>
              </a:ext>
            </a:extLst>
          </p:cNvPr>
          <p:cNvSpPr txBox="1"/>
          <p:nvPr/>
        </p:nvSpPr>
        <p:spPr>
          <a:xfrm>
            <a:off x="3271028" y="382592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 (0; -2)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07A9BA-97B0-4D63-AD38-EA7245D99CEA}"/>
              </a:ext>
            </a:extLst>
          </p:cNvPr>
          <p:cNvSpPr txBox="1"/>
          <p:nvPr/>
        </p:nvSpPr>
        <p:spPr>
          <a:xfrm>
            <a:off x="295161" y="477904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 (-2; -3)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9" grpId="0"/>
      <p:bldP spid="131081" grpId="0"/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A2F0F5F-3699-44DA-A9E8-30A04D62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65253"/>
            <a:ext cx="3810000" cy="609600"/>
          </a:xfrm>
        </p:spPr>
        <p:txBody>
          <a:bodyPr/>
          <a:lstStyle/>
          <a:p>
            <a:pPr algn="l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f(x)= 3x</a:t>
            </a:r>
          </a:p>
        </p:txBody>
      </p:sp>
      <p:sp>
        <p:nvSpPr>
          <p:cNvPr id="7172" name="Text Box 7">
            <a:extLst>
              <a:ext uri="{FF2B5EF4-FFF2-40B4-BE49-F238E27FC236}">
                <a16:creationId xmlns:a16="http://schemas.microsoft.com/office/drawing/2014/main" id="{75120947-4C1F-4ED0-8D55-18A045E2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3633"/>
            <a:ext cx="205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tập</a:t>
            </a:r>
            <a:r>
              <a:rPr lang="en-US" altLang="en-US" sz="3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4 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461" name="Title 1">
            <a:extLst>
              <a:ext uri="{FF2B5EF4-FFF2-40B4-BE49-F238E27FC236}">
                <a16:creationId xmlns:a16="http://schemas.microsoft.com/office/drawing/2014/main" id="{59FAE92B-1CB8-44C4-AA6B-33483148F82B}"/>
              </a:ext>
            </a:extLst>
          </p:cNvPr>
          <p:cNvSpPr>
            <a:spLocks/>
          </p:cNvSpPr>
          <p:nvPr/>
        </p:nvSpPr>
        <p:spPr bwMode="auto">
          <a:xfrm>
            <a:off x="2438400" y="1886179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c) Cho </a:t>
            </a:r>
            <a:r>
              <a:rPr lang="en-US" altLang="en-US" sz="2800" dirty="0" err="1">
                <a:solidFill>
                  <a:schemeClr val="tx2"/>
                </a:solidFill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 C(m; 2) </a:t>
            </a:r>
            <a:r>
              <a:rPr lang="en-US" altLang="en-US" sz="28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cs typeface="Times New Roman" panose="02020603050405020304" pitchFamily="18" charset="0"/>
              </a:rPr>
              <a:t>hàm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chemeClr val="tx2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 m.</a:t>
            </a:r>
          </a:p>
        </p:txBody>
      </p:sp>
      <p:sp>
        <p:nvSpPr>
          <p:cNvPr id="19462" name="Title 1">
            <a:extLst>
              <a:ext uri="{FF2B5EF4-FFF2-40B4-BE49-F238E27FC236}">
                <a16:creationId xmlns:a16="http://schemas.microsoft.com/office/drawing/2014/main" id="{057799E5-8915-4DC5-8ACF-14D54CFCA843}"/>
              </a:ext>
            </a:extLst>
          </p:cNvPr>
          <p:cNvSpPr>
            <a:spLocks/>
          </p:cNvSpPr>
          <p:nvPr/>
        </p:nvSpPr>
        <p:spPr bwMode="auto">
          <a:xfrm>
            <a:off x="2438400" y="698653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  f(0) ; f(-1) ; f(2)</a:t>
            </a:r>
          </a:p>
        </p:txBody>
      </p:sp>
      <p:sp>
        <p:nvSpPr>
          <p:cNvPr id="19463" name="Title 1">
            <a:extLst>
              <a:ext uri="{FF2B5EF4-FFF2-40B4-BE49-F238E27FC236}">
                <a16:creationId xmlns:a16="http://schemas.microsoft.com/office/drawing/2014/main" id="{6FBB0798-31B0-4F8D-833D-B80F9CA733F9}"/>
              </a:ext>
            </a:extLst>
          </p:cNvPr>
          <p:cNvSpPr>
            <a:spLocks/>
          </p:cNvSpPr>
          <p:nvPr/>
        </p:nvSpPr>
        <p:spPr bwMode="auto">
          <a:xfrm>
            <a:off x="2438400" y="1355993"/>
            <a:ext cx="951949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b)  </a:t>
            </a:r>
            <a:r>
              <a:rPr lang="en-US" altLang="en-US" sz="2800" dirty="0" err="1">
                <a:solidFill>
                  <a:schemeClr val="tx2"/>
                </a:solidFill>
                <a:cs typeface="Times New Roman" panose="02020603050405020304" pitchFamily="18" charset="0"/>
              </a:rPr>
              <a:t>Xét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cs typeface="Times New Roman" panose="02020603050405020304" pitchFamily="18" charset="0"/>
              </a:rPr>
              <a:t>xem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cs typeface="Times New Roman" panose="02020603050405020304" pitchFamily="18" charset="0"/>
              </a:rPr>
              <a:t>hàm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  A(0; 3); B(0; 0)</a:t>
            </a:r>
            <a:endParaRPr lang="en-US" altLang="en-US" sz="36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7177" name="Title 1">
            <a:extLst>
              <a:ext uri="{FF2B5EF4-FFF2-40B4-BE49-F238E27FC236}">
                <a16:creationId xmlns:a16="http://schemas.microsoft.com/office/drawing/2014/main" id="{94C31A8F-A242-44D5-982E-5F49578B0A51}"/>
              </a:ext>
            </a:extLst>
          </p:cNvPr>
          <p:cNvSpPr>
            <a:spLocks/>
          </p:cNvSpPr>
          <p:nvPr/>
        </p:nvSpPr>
        <p:spPr bwMode="auto">
          <a:xfrm>
            <a:off x="1524000" y="5486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>
                <a:solidFill>
                  <a:schemeClr val="tx2"/>
                </a:solidFill>
                <a:cs typeface="Times New Roman" panose="02020603050405020304" pitchFamily="18" charset="0"/>
              </a:rPr>
              <a:t>    </a:t>
            </a:r>
          </a:p>
        </p:txBody>
      </p:sp>
      <p:graphicFrame>
        <p:nvGraphicFramePr>
          <p:cNvPr id="121889" name="Object 2">
            <a:extLst>
              <a:ext uri="{FF2B5EF4-FFF2-40B4-BE49-F238E27FC236}">
                <a16:creationId xmlns:a16="http://schemas.microsoft.com/office/drawing/2014/main" id="{CD796E5F-16C3-409F-A88C-0147DBB22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440770"/>
              </p:ext>
            </p:extLst>
          </p:nvPr>
        </p:nvGraphicFramePr>
        <p:xfrm>
          <a:off x="4876800" y="6034640"/>
          <a:ext cx="2438400" cy="810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3" imgW="1091880" imgH="393480" progId="Equation.DSMT4">
                  <p:embed/>
                </p:oleObj>
              </mc:Choice>
              <mc:Fallback>
                <p:oleObj name="Equation" r:id="rId3" imgW="10918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034640"/>
                        <a:ext cx="2438400" cy="810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EC1CFEB-BA31-4CDE-BBB4-B8A170BE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06" y="5715000"/>
            <a:ext cx="11424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dirty="0">
                <a:cs typeface="Times New Roman" panose="02020603050405020304" pitchFamily="18" charset="0"/>
              </a:rPr>
              <a:t>c) </a:t>
            </a:r>
            <a:r>
              <a:rPr lang="en-US" altLang="en-US" sz="2400" dirty="0" err="1"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cs typeface="Times New Roman" panose="02020603050405020304" pitchFamily="18" charset="0"/>
              </a:rPr>
              <a:t> C (m;2) </a:t>
            </a:r>
            <a:r>
              <a:rPr lang="en-US" altLang="en-US" sz="2400" dirty="0" err="1"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đồ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hàm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nên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thay</a:t>
            </a:r>
            <a:r>
              <a:rPr lang="en-US" altLang="en-US" sz="2400" dirty="0">
                <a:cs typeface="Times New Roman" panose="02020603050405020304" pitchFamily="18" charset="0"/>
              </a:rPr>
              <a:t> x = m, y = 2 </a:t>
            </a:r>
            <a:r>
              <a:rPr lang="en-US" altLang="en-US" sz="2400" dirty="0" err="1"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hàm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cs typeface="Times New Roman" panose="02020603050405020304" pitchFamily="18" charset="0"/>
              </a:rPr>
              <a:t>có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BA65AB-2DC3-4E1F-B0EF-33C83595B565}"/>
              </a:ext>
            </a:extLst>
          </p:cNvPr>
          <p:cNvSpPr txBox="1"/>
          <p:nvPr/>
        </p:nvSpPr>
        <p:spPr>
          <a:xfrm>
            <a:off x="5816906" y="262293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13160B-A481-4E3B-92EA-9BBE0CE083F5}"/>
              </a:ext>
            </a:extLst>
          </p:cNvPr>
          <p:cNvSpPr txBox="1"/>
          <p:nvPr/>
        </p:nvSpPr>
        <p:spPr>
          <a:xfrm>
            <a:off x="749606" y="3048000"/>
            <a:ext cx="1104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dirty="0"/>
              <a:t>f(0) = 3.0 = 0;       f(-1) = 3.(-1) = -3;       f(2) = 3.2 =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342087-1AA8-4B3B-AAF8-EDF746309EBB}"/>
                  </a:ext>
                </a:extLst>
              </p:cNvPr>
              <p:cNvSpPr txBox="1"/>
              <p:nvPr/>
            </p:nvSpPr>
            <p:spPr>
              <a:xfrm>
                <a:off x="749606" y="3505200"/>
                <a:ext cx="11049000" cy="2240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8650" indent="-628650">
                  <a:lnSpc>
                    <a:spcPct val="150000"/>
                  </a:lnSpc>
                </a:pPr>
                <a:r>
                  <a:rPr lang="en-US" sz="2400" dirty="0"/>
                  <a:t>b) + </a:t>
                </a:r>
                <a:r>
                  <a:rPr lang="en-US" sz="2400" dirty="0" err="1"/>
                  <a:t>Thay</a:t>
                </a:r>
                <a:r>
                  <a:rPr lang="en-US" sz="2400" dirty="0"/>
                  <a:t> x = 0, y = 3 </a:t>
                </a:r>
                <a:r>
                  <a:rPr lang="en-US" sz="2400" dirty="0" err="1"/>
                  <a:t>vào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ta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≠3.0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628650" indent="-342900">
                  <a:lnSpc>
                    <a:spcPct val="150000"/>
                  </a:lnSpc>
                </a:pPr>
                <a:r>
                  <a:rPr lang="en-US" sz="2400" dirty="0">
                    <a:sym typeface="Symbol" panose="05050102010706020507" pitchFamily="18" charset="2"/>
                  </a:rPr>
                  <a:t> A(0; 3) </a:t>
                </a:r>
                <a:r>
                  <a:rPr lang="en-US" sz="2400" dirty="0" err="1">
                    <a:sym typeface="Symbol" panose="05050102010706020507" pitchFamily="18" charset="2"/>
                  </a:rPr>
                  <a:t>không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thuộc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đồ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thị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hàm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số</a:t>
                </a:r>
                <a:r>
                  <a:rPr 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628650" indent="-287338">
                  <a:lnSpc>
                    <a:spcPct val="150000"/>
                  </a:lnSpc>
                </a:pPr>
                <a:r>
                  <a:rPr lang="en-US" sz="2400" dirty="0"/>
                  <a:t>+ </a:t>
                </a:r>
                <a:r>
                  <a:rPr lang="en-US" sz="2400" dirty="0" err="1"/>
                  <a:t>Thay</a:t>
                </a:r>
                <a:r>
                  <a:rPr lang="en-US" sz="2400" dirty="0"/>
                  <a:t> x = 0, y = 0 </a:t>
                </a:r>
                <a:r>
                  <a:rPr lang="en-US" sz="2400" dirty="0" err="1"/>
                  <a:t>vào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ta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3.0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628650" indent="-287338">
                  <a:lnSpc>
                    <a:spcPct val="150000"/>
                  </a:lnSpc>
                </a:pPr>
                <a:r>
                  <a:rPr lang="en-US" sz="2400" dirty="0">
                    <a:sym typeface="Symbol" panose="05050102010706020507" pitchFamily="18" charset="2"/>
                  </a:rPr>
                  <a:t> B(0; 0) </a:t>
                </a:r>
                <a:r>
                  <a:rPr lang="en-US" sz="2400" dirty="0" err="1">
                    <a:sym typeface="Symbol" panose="05050102010706020507" pitchFamily="18" charset="2"/>
                  </a:rPr>
                  <a:t>không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thuộc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đồ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thị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hàm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số</a:t>
                </a:r>
                <a:r>
                  <a:rPr lang="en-US" sz="2400" dirty="0">
                    <a:sym typeface="Symbol" panose="05050102010706020507" pitchFamily="18" charset="2"/>
                  </a:rPr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342087-1AA8-4B3B-AAF8-EDF746309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06" y="3505200"/>
                <a:ext cx="11049000" cy="2240806"/>
              </a:xfrm>
              <a:prstGeom prst="rect">
                <a:avLst/>
              </a:prstGeom>
              <a:blipFill>
                <a:blip r:embed="rId5"/>
                <a:stretch>
                  <a:fillRect l="-883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1" grpId="0"/>
      <p:bldP spid="19462" grpId="0"/>
      <p:bldP spid="19463" grpId="0"/>
      <p:bldP spid="10" grpId="0"/>
      <p:bldP spid="11" grpId="0"/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</TotalTime>
  <Words>824</Words>
  <Application>Microsoft Office PowerPoint</Application>
  <PresentationFormat>Widescreen</PresentationFormat>
  <Paragraphs>92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.VnArial</vt:lpstr>
      <vt:lpstr>.VnAristote</vt:lpstr>
      <vt:lpstr>Arial</vt:lpstr>
      <vt:lpstr>Calibri</vt:lpstr>
      <vt:lpstr>Cambria Math</vt:lpstr>
      <vt:lpstr>DFPOP1-W9</vt:lpstr>
      <vt:lpstr>Franklin Gothic Book</vt:lpstr>
      <vt:lpstr>Tahoma</vt:lpstr>
      <vt:lpstr>Times New Roman</vt:lpstr>
      <vt:lpstr>Default Design</vt:lpstr>
      <vt:lpstr>1_Office Theme</vt:lpstr>
      <vt:lpstr>包图主题2</vt:lpstr>
      <vt:lpstr>Equation</vt:lpstr>
      <vt:lpstr>MathType 7.0 Equation</vt:lpstr>
      <vt:lpstr>Chào mừng các con học sinh đến với tiết học hôm nay!</vt:lpstr>
      <vt:lpstr>PowerPoint Presentation</vt:lpstr>
      <vt:lpstr>PowerPoint Presentation</vt:lpstr>
      <vt:lpstr>PowerPoint Presentation</vt:lpstr>
      <vt:lpstr>PowerPoint Presentation</vt:lpstr>
      <vt:lpstr>II. Luyện tập</vt:lpstr>
      <vt:lpstr>PowerPoint Presentation</vt:lpstr>
      <vt:lpstr>PowerPoint Presentation</vt:lpstr>
      <vt:lpstr>Cho hàm số y = f(x)= 3x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HH Tran</dc:creator>
  <cp:lastModifiedBy>Quynh</cp:lastModifiedBy>
  <cp:revision>199</cp:revision>
  <dcterms:created xsi:type="dcterms:W3CDTF">2006-12-19T04:08:59Z</dcterms:created>
  <dcterms:modified xsi:type="dcterms:W3CDTF">2021-12-27T13:23:13Z</dcterms:modified>
</cp:coreProperties>
</file>