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816" r:id="rId2"/>
    <p:sldMasterId id="2147483828" r:id="rId3"/>
  </p:sldMasterIdLst>
  <p:sldIdLst>
    <p:sldId id="268" r:id="rId4"/>
    <p:sldId id="257" r:id="rId5"/>
    <p:sldId id="258" r:id="rId6"/>
    <p:sldId id="278" r:id="rId7"/>
    <p:sldId id="260" r:id="rId8"/>
    <p:sldId id="261" r:id="rId9"/>
    <p:sldId id="262" r:id="rId10"/>
    <p:sldId id="263" r:id="rId11"/>
    <p:sldId id="265" r:id="rId12"/>
    <p:sldId id="266" r:id="rId13"/>
    <p:sldId id="270" r:id="rId14"/>
    <p:sldId id="272" r:id="rId15"/>
    <p:sldId id="271" r:id="rId16"/>
    <p:sldId id="267" r:id="rId17"/>
    <p:sldId id="275" r:id="rId18"/>
    <p:sldId id="276" r:id="rId19"/>
    <p:sldId id="274" r:id="rId20"/>
    <p:sldId id="277" r:id="rId21"/>
  </p:sldIdLst>
  <p:sldSz cx="9144000" cy="6858000" type="screen4x3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31BB283-9134-4B12-AD5F-BBAB982DE1F2}" type="datetimeFigureOut">
              <a:rPr lang="en-US" smtClean="0"/>
              <a:pPr/>
              <a:t>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9B9403F-C462-4A32-9E42-F28357B5884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BB283-9134-4B12-AD5F-BBAB982DE1F2}" type="datetimeFigureOut">
              <a:rPr lang="en-US" smtClean="0"/>
              <a:pPr/>
              <a:t>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403F-C462-4A32-9E42-F28357B5884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BB283-9134-4B12-AD5F-BBAB982DE1F2}" type="datetimeFigureOut">
              <a:rPr lang="en-US" smtClean="0"/>
              <a:pPr/>
              <a:t>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403F-C462-4A32-9E42-F28357B5884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BB283-9134-4B12-AD5F-BBAB982DE1F2}" type="datetimeFigureOut">
              <a:rPr lang="en-US" smtClean="0"/>
              <a:pPr/>
              <a:t>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403F-C462-4A32-9E42-F28357B588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9598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BB283-9134-4B12-AD5F-BBAB982DE1F2}" type="datetimeFigureOut">
              <a:rPr lang="en-US" smtClean="0"/>
              <a:pPr/>
              <a:t>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403F-C462-4A32-9E42-F28357B588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7862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BB283-9134-4B12-AD5F-BBAB982DE1F2}" type="datetimeFigureOut">
              <a:rPr lang="en-US" smtClean="0"/>
              <a:pPr/>
              <a:t>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403F-C462-4A32-9E42-F28357B588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4910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BB283-9134-4B12-AD5F-BBAB982DE1F2}" type="datetimeFigureOut">
              <a:rPr lang="en-US" smtClean="0"/>
              <a:pPr/>
              <a:t>1/6/2022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403F-C462-4A32-9E42-F28357B588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5419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BB283-9134-4B12-AD5F-BBAB982DE1F2}" type="datetimeFigureOut">
              <a:rPr lang="en-US" smtClean="0"/>
              <a:pPr/>
              <a:t>1/6/2022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403F-C462-4A32-9E42-F28357B588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188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BB283-9134-4B12-AD5F-BBAB982DE1F2}" type="datetimeFigureOut">
              <a:rPr lang="en-US" smtClean="0"/>
              <a:pPr/>
              <a:t>1/6/2022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403F-C462-4A32-9E42-F28357B588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046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BB283-9134-4B12-AD5F-BBAB982DE1F2}" type="datetimeFigureOut">
              <a:rPr lang="en-US" smtClean="0"/>
              <a:pPr/>
              <a:t>1/6/2022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403F-C462-4A32-9E42-F28357B588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9795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BB283-9134-4B12-AD5F-BBAB982DE1F2}" type="datetimeFigureOut">
              <a:rPr lang="en-US" smtClean="0"/>
              <a:pPr/>
              <a:t>1/6/2022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403F-C462-4A32-9E42-F28357B588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293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BB283-9134-4B12-AD5F-BBAB982DE1F2}" type="datetimeFigureOut">
              <a:rPr lang="en-US" smtClean="0"/>
              <a:pPr/>
              <a:t>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403F-C462-4A32-9E42-F28357B588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BB283-9134-4B12-AD5F-BBAB982DE1F2}" type="datetimeFigureOut">
              <a:rPr lang="en-US" smtClean="0"/>
              <a:pPr/>
              <a:t>1/6/2022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403F-C462-4A32-9E42-F28357B588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9313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BB283-9134-4B12-AD5F-BBAB982DE1F2}" type="datetimeFigureOut">
              <a:rPr lang="en-US" smtClean="0"/>
              <a:pPr/>
              <a:t>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403F-C462-4A32-9E42-F28357B588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5776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BB283-9134-4B12-AD5F-BBAB982DE1F2}" type="datetimeFigureOut">
              <a:rPr lang="en-US" smtClean="0"/>
              <a:pPr/>
              <a:t>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403F-C462-4A32-9E42-F28357B588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2288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BB283-9134-4B12-AD5F-BBAB982DE1F2}" type="datetimeFigureOut">
              <a:rPr lang="en-US" smtClean="0"/>
              <a:pPr/>
              <a:t>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403F-C462-4A32-9E42-F28357B588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9598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BB283-9134-4B12-AD5F-BBAB982DE1F2}" type="datetimeFigureOut">
              <a:rPr lang="en-US" smtClean="0"/>
              <a:pPr/>
              <a:t>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403F-C462-4A32-9E42-F28357B588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7862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BB283-9134-4B12-AD5F-BBAB982DE1F2}" type="datetimeFigureOut">
              <a:rPr lang="en-US" smtClean="0"/>
              <a:pPr/>
              <a:t>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403F-C462-4A32-9E42-F28357B588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4910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BB283-9134-4B12-AD5F-BBAB982DE1F2}" type="datetimeFigureOut">
              <a:rPr lang="en-US" smtClean="0"/>
              <a:pPr/>
              <a:t>1/6/2022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403F-C462-4A32-9E42-F28357B588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5419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BB283-9134-4B12-AD5F-BBAB982DE1F2}" type="datetimeFigureOut">
              <a:rPr lang="en-US" smtClean="0"/>
              <a:pPr/>
              <a:t>1/6/2022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403F-C462-4A32-9E42-F28357B588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188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BB283-9134-4B12-AD5F-BBAB982DE1F2}" type="datetimeFigureOut">
              <a:rPr lang="en-US" smtClean="0"/>
              <a:pPr/>
              <a:t>1/6/2022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403F-C462-4A32-9E42-F28357B588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046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BB283-9134-4B12-AD5F-BBAB982DE1F2}" type="datetimeFigureOut">
              <a:rPr lang="en-US" smtClean="0"/>
              <a:pPr/>
              <a:t>1/6/2022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403F-C462-4A32-9E42-F28357B588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979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BB283-9134-4B12-AD5F-BBAB982DE1F2}" type="datetimeFigureOut">
              <a:rPr lang="en-US" smtClean="0"/>
              <a:pPr/>
              <a:t>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403F-C462-4A32-9E42-F28357B588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BB283-9134-4B12-AD5F-BBAB982DE1F2}" type="datetimeFigureOut">
              <a:rPr lang="en-US" smtClean="0"/>
              <a:pPr/>
              <a:t>1/6/2022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403F-C462-4A32-9E42-F28357B588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2932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BB283-9134-4B12-AD5F-BBAB982DE1F2}" type="datetimeFigureOut">
              <a:rPr lang="en-US" smtClean="0"/>
              <a:pPr/>
              <a:t>1/6/2022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403F-C462-4A32-9E42-F28357B588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9313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BB283-9134-4B12-AD5F-BBAB982DE1F2}" type="datetimeFigureOut">
              <a:rPr lang="en-US" smtClean="0"/>
              <a:pPr/>
              <a:t>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403F-C462-4A32-9E42-F28357B588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5776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BB283-9134-4B12-AD5F-BBAB982DE1F2}" type="datetimeFigureOut">
              <a:rPr lang="en-US" smtClean="0"/>
              <a:pPr/>
              <a:t>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403F-C462-4A32-9E42-F28357B588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228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BB283-9134-4B12-AD5F-BBAB982DE1F2}" type="datetimeFigureOut">
              <a:rPr lang="en-US" smtClean="0"/>
              <a:pPr/>
              <a:t>1/6/2022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403F-C462-4A32-9E42-F28357B588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BB283-9134-4B12-AD5F-BBAB982DE1F2}" type="datetimeFigureOut">
              <a:rPr lang="en-US" smtClean="0"/>
              <a:pPr/>
              <a:t>1/6/2022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403F-C462-4A32-9E42-F28357B5884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BB283-9134-4B12-AD5F-BBAB982DE1F2}" type="datetimeFigureOut">
              <a:rPr lang="en-US" smtClean="0"/>
              <a:pPr/>
              <a:t>1/6/2022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403F-C462-4A32-9E42-F28357B5884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BB283-9134-4B12-AD5F-BBAB982DE1F2}" type="datetimeFigureOut">
              <a:rPr lang="en-US" smtClean="0"/>
              <a:pPr/>
              <a:t>1/6/2022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403F-C462-4A32-9E42-F28357B588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BB283-9134-4B12-AD5F-BBAB982DE1F2}" type="datetimeFigureOut">
              <a:rPr lang="en-US" smtClean="0"/>
              <a:pPr/>
              <a:t>1/6/2022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403F-C462-4A32-9E42-F28357B588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BB283-9134-4B12-AD5F-BBAB982DE1F2}" type="datetimeFigureOut">
              <a:rPr lang="en-US" smtClean="0"/>
              <a:pPr/>
              <a:t>1/6/2022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403F-C462-4A32-9E42-F28357B588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E31BB283-9134-4B12-AD5F-BBAB982DE1F2}" type="datetimeFigureOut">
              <a:rPr lang="en-US" smtClean="0"/>
              <a:pPr/>
              <a:t>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9B9403F-C462-4A32-9E42-F28357B5884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BB283-9134-4B12-AD5F-BBAB982DE1F2}" type="datetimeFigureOut">
              <a:rPr lang="en-US" smtClean="0"/>
              <a:pPr/>
              <a:t>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9403F-C462-4A32-9E42-F28357B588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988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BB283-9134-4B12-AD5F-BBAB982DE1F2}" type="datetimeFigureOut">
              <a:rPr lang="en-US" smtClean="0"/>
              <a:pPr/>
              <a:t>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9403F-C462-4A32-9E42-F28357B588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988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6.png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18" Type="http://schemas.openxmlformats.org/officeDocument/2006/relationships/image" Target="../media/image44.png"/><Relationship Id="rId3" Type="http://schemas.openxmlformats.org/officeDocument/2006/relationships/image" Target="../media/image29.png"/><Relationship Id="rId21" Type="http://schemas.openxmlformats.org/officeDocument/2006/relationships/image" Target="../media/image47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" Type="http://schemas.openxmlformats.org/officeDocument/2006/relationships/image" Target="../media/image28.png"/><Relationship Id="rId16" Type="http://schemas.openxmlformats.org/officeDocument/2006/relationships/image" Target="../media/image42.png"/><Relationship Id="rId20" Type="http://schemas.openxmlformats.org/officeDocument/2006/relationships/image" Target="../media/image46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19" Type="http://schemas.openxmlformats.org/officeDocument/2006/relationships/image" Target="../media/image45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Relationship Id="rId22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6449" y="2027237"/>
            <a:ext cx="85344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vật</a:t>
            </a:r>
            <a:r>
              <a:rPr lang="en-US" dirty="0"/>
              <a:t> </a:t>
            </a:r>
            <a:r>
              <a:rPr lang="en-US" dirty="0" err="1"/>
              <a:t>liệu</a:t>
            </a:r>
            <a:r>
              <a:rPr lang="en-US" dirty="0"/>
              <a:t> </a:t>
            </a:r>
            <a:r>
              <a:rPr lang="en-US" dirty="0" err="1"/>
              <a:t>dẫn</a:t>
            </a:r>
            <a:r>
              <a:rPr lang="en-US" dirty="0"/>
              <a:t> </a:t>
            </a:r>
            <a:r>
              <a:rPr lang="en-US" dirty="0" err="1"/>
              <a:t>điện</a:t>
            </a:r>
            <a:r>
              <a:rPr lang="en-US" dirty="0"/>
              <a:t>, </a:t>
            </a:r>
            <a:r>
              <a:rPr lang="en-US" dirty="0" err="1"/>
              <a:t>vật</a:t>
            </a:r>
            <a:r>
              <a:rPr lang="en-US" dirty="0"/>
              <a:t> </a:t>
            </a:r>
            <a:r>
              <a:rPr lang="en-US" dirty="0" err="1"/>
              <a:t>liệu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điện</a:t>
            </a:r>
            <a:r>
              <a:rPr lang="en-US" dirty="0"/>
              <a:t>? </a:t>
            </a:r>
            <a:r>
              <a:rPr lang="en-US" dirty="0" err="1"/>
              <a:t>Nêu</a:t>
            </a:r>
            <a:r>
              <a:rPr lang="en-US" dirty="0"/>
              <a:t> </a:t>
            </a:r>
            <a:r>
              <a:rPr lang="en-US" dirty="0" err="1"/>
              <a:t>ví</a:t>
            </a:r>
            <a:r>
              <a:rPr lang="en-US" dirty="0"/>
              <a:t> </a:t>
            </a:r>
            <a:r>
              <a:rPr lang="en-US" dirty="0" err="1"/>
              <a:t>dụ</a:t>
            </a:r>
            <a:endParaRPr lang="en-US" dirty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219200" y="632619"/>
            <a:ext cx="6477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44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 TRA BÀI CŨ</a:t>
            </a:r>
          </a:p>
        </p:txBody>
      </p:sp>
      <p:pic>
        <p:nvPicPr>
          <p:cNvPr id="6" name="Picture 5" descr="mall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175" y="4343400"/>
            <a:ext cx="1924050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9247439"/>
              </p:ext>
            </p:extLst>
          </p:nvPr>
        </p:nvGraphicFramePr>
        <p:xfrm>
          <a:off x="-228600" y="0"/>
          <a:ext cx="8382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6" name="Slide" r:id="rId4" imgW="6013582" imgH="4509532" progId="PowerPoint.Slide.8">
                  <p:embed/>
                </p:oleObj>
              </mc:Choice>
              <mc:Fallback>
                <p:oleObj name="Slide" r:id="rId4" imgW="6013582" imgH="4509532" progId="PowerPoint.Slide.8">
                  <p:embed/>
                  <p:pic>
                    <p:nvPicPr>
                      <p:cNvPr id="0" name="Picture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87500"/>
                      <a:stretch>
                        <a:fillRect/>
                      </a:stretch>
                    </p:blipFill>
                    <p:spPr bwMode="auto">
                      <a:xfrm>
                        <a:off x="-228600" y="0"/>
                        <a:ext cx="8382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8686800" y="0"/>
          <a:ext cx="4572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7" name="Slide" r:id="rId6" imgW="6001347" imgH="4500476" progId="PowerPoint.Slide.8">
                  <p:embed/>
                </p:oleObj>
              </mc:Choice>
              <mc:Fallback>
                <p:oleObj name="Slide" r:id="rId6" imgW="6001347" imgH="4500476" progId="PowerPoint.Slide.8">
                  <p:embed/>
                  <p:pic>
                    <p:nvPicPr>
                      <p:cNvPr id="0" name="Picture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95000"/>
                      <a:stretch>
                        <a:fillRect/>
                      </a:stretch>
                    </p:blipFill>
                    <p:spPr bwMode="auto">
                      <a:xfrm>
                        <a:off x="8686800" y="0"/>
                        <a:ext cx="4572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0" y="6553200"/>
          <a:ext cx="9144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8" name="Slide" r:id="rId8" imgW="6001347" imgH="4500476" progId="PowerPoint.Slide.8">
                  <p:embed/>
                </p:oleObj>
              </mc:Choice>
              <mc:Fallback>
                <p:oleObj name="Slide" r:id="rId8" imgW="6001347" imgH="4500476" progId="PowerPoint.Slide.8">
                  <p:embed/>
                  <p:pic>
                    <p:nvPicPr>
                      <p:cNvPr id="0" name="Picture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95555"/>
                      <a:stretch>
                        <a:fillRect/>
                      </a:stretch>
                    </p:blipFill>
                    <p:spPr bwMode="auto">
                      <a:xfrm>
                        <a:off x="0" y="6553200"/>
                        <a:ext cx="91440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78073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57200"/>
            <a:ext cx="8534400" cy="5943600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sợi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đốt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tạo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việc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Đăc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điểm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tục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thấp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thọ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thấp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334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sợi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đốt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tạo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việc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Đăc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điểm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thuật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8000290"/>
              </p:ext>
            </p:extLst>
          </p:nvPr>
        </p:nvGraphicFramePr>
        <p:xfrm>
          <a:off x="914400" y="3657600"/>
          <a:ext cx="6324600" cy="152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62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2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66800" y="3777734"/>
            <a:ext cx="27783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mức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4505980"/>
            <a:ext cx="31004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mức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91000" y="3799260"/>
            <a:ext cx="27432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VNI-Times" pitchFamily="2" charset="0"/>
              </a:rPr>
              <a:t>127V, 220V…</a:t>
            </a:r>
          </a:p>
          <a:p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4191000" y="4398258"/>
            <a:ext cx="3048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VNI-Times" pitchFamily="2" charset="0"/>
              </a:rPr>
              <a:t>15W, 25 W, 40W, 60W, 75W…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89036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6172200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sợi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đốt</a:t>
            </a:r>
            <a:endParaRPr lang="en-US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tạo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việc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Đăc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điểm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thuật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dụng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6" name="Picture 20" descr="GKCASNJHCRCA2004JHCA4LG0DCCAQX9JHICAWM703OCAHSJFK9CAGL5CCDCAKUQAW2CAZCPBMKCALS0P1ICAF4E7R0CAO2IC3BCA1TZOO3CA3MMBV8CAOB1GIKCA00VPVYCASKNT3UCA09PG39CANO9QV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733800"/>
            <a:ext cx="2209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231" y="3779166"/>
            <a:ext cx="3206369" cy="2088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9376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21" y="152399"/>
            <a:ext cx="4223179" cy="2952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918" y="166254"/>
            <a:ext cx="4223282" cy="293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ình ảnh có liên qu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356076"/>
            <a:ext cx="4914900" cy="327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1837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 descr="Kết quả hình ảnh cho chieu sang trong nong nghie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5473"/>
            <a:ext cx="4562661" cy="3131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248" y="46797"/>
            <a:ext cx="4437970" cy="3328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ình ảnh có liên qu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694" y="3505200"/>
            <a:ext cx="4343400" cy="3257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3903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04800"/>
            <a:ext cx="8610600" cy="5821363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sợi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đốt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tạo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việc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Đăc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điểm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thuật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dụng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xuyên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chùi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bụi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bám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đèn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rung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sáng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63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28" name="Picture 24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" y="4161632"/>
            <a:ext cx="2782888" cy="130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7" name="Picture 23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3210719"/>
            <a:ext cx="2714625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6" name="Picture 22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100" y="5249069"/>
            <a:ext cx="2844800" cy="1265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5" name="Picture 21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100" y="5207794"/>
            <a:ext cx="2079625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4" name="Picture 20" descr="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525" y="4839494"/>
            <a:ext cx="1873250" cy="64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3" name="Picture 19" descr="Co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462" y="3088482"/>
            <a:ext cx="1333500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2" name="Picture 18" descr="Cov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737" y="3998119"/>
            <a:ext cx="2366963" cy="67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1" name="Picture 17" descr="Cov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437" y="4455319"/>
            <a:ext cx="2743200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0" name="Picture 16" descr="Cove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462" y="3080544"/>
            <a:ext cx="225742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9" name="Picture 15" descr="Cove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625" y="3423444"/>
            <a:ext cx="1538287" cy="69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8" name="Picture 14" descr="Cover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625" y="3320257"/>
            <a:ext cx="1804987" cy="471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7" name="Picture 13" descr="Cove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350" y="2951957"/>
            <a:ext cx="1374775" cy="690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6" name="Picture 12" descr="Cove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462" y="3047207"/>
            <a:ext cx="1470025" cy="58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5" name="Picture 11" descr="Cover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200" y="2321719"/>
            <a:ext cx="2414587" cy="820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4" name="Picture 10" descr="Cover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25" y="2315369"/>
            <a:ext cx="2195512" cy="95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3" name="Picture 9" descr="Cover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887" y="1939132"/>
            <a:ext cx="1360488" cy="430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 descr="Cover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187" y="1515269"/>
            <a:ext cx="1300163" cy="64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 descr="Cover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912" y="1132682"/>
            <a:ext cx="1223963" cy="1021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Cover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187" y="1808957"/>
            <a:ext cx="1327150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 descr="Cover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950" y="2890044"/>
            <a:ext cx="2216150" cy="165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Cover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50" y="3663157"/>
            <a:ext cx="1833562" cy="136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itle 1"/>
          <p:cNvSpPr txBox="1">
            <a:spLocks/>
          </p:cNvSpPr>
          <p:nvPr/>
        </p:nvSpPr>
        <p:spPr>
          <a:xfrm>
            <a:off x="457200" y="34636"/>
            <a:ext cx="8229600" cy="1143000"/>
          </a:xfrm>
          <a:prstGeom prst="rect">
            <a:avLst/>
          </a:prstGeom>
        </p:spPr>
        <p:txBody>
          <a:bodyPr numCol="1">
            <a:prstTxWarp prst="textInflate">
              <a:avLst/>
            </a:prstTxWarp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Củng cố</a:t>
            </a:r>
            <a:endParaRPr lang="en-US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114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1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1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21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21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prstTxWarp prst="textInflateBottom">
              <a:avLst/>
            </a:prstTxWarp>
            <a:noAutofit/>
          </a:bodyPr>
          <a:lstStyle/>
          <a:p>
            <a:r>
              <a:rPr lang="en-US" sz="72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Hướng</a:t>
            </a:r>
            <a:r>
              <a:rPr lang="en-US" sz="7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72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dẫn</a:t>
            </a:r>
            <a:r>
              <a:rPr lang="en-US" sz="7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72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về</a:t>
            </a:r>
            <a:r>
              <a:rPr lang="en-US" sz="7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72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nhà</a:t>
            </a:r>
            <a:endParaRPr lang="en-US" sz="7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&amp;"/>
            </a:pPr>
            <a:r>
              <a:rPr lang="en-US" dirty="0">
                <a:sym typeface="Wingdings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/>
              </a:rPr>
              <a:t>Học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/>
              </a:rPr>
              <a:t>bài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/>
              </a:rPr>
              <a:t>trả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/>
              </a:rPr>
              <a:t>lời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/>
              </a:rPr>
              <a:t>câu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/>
              </a:rPr>
              <a:t>hỏi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/>
              </a:rPr>
              <a:t>cuối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/>
              </a:rPr>
              <a:t>bài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/>
              </a:rPr>
              <a:t> SGK</a:t>
            </a:r>
          </a:p>
          <a:p>
            <a:pPr>
              <a:buFont typeface="Wingdings" pitchFamily="2" charset="2"/>
              <a:buChar char="&amp;"/>
            </a:pPr>
            <a:r>
              <a:rPr lang="en-US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/>
              </a:rPr>
              <a:t>Đọc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/>
              </a:rPr>
              <a:t>chuẩn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/>
              </a:rPr>
              <a:t>bị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/>
              </a:rPr>
              <a:t>bài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/>
              </a:rPr>
              <a:t> 39 “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/>
              </a:rPr>
              <a:t>Đèn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/>
              </a:rPr>
              <a:t>huỳnh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/>
              </a:rPr>
              <a:t>quang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/>
              </a:rPr>
              <a:t>”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4675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Kết quả hình ảnh cho slide powerpoint đẹp đơn giả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960"/>
            <a:ext cx="9144000" cy="686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61038" y="543028"/>
            <a:ext cx="5621924" cy="769441"/>
          </a:xfrm>
          <a:prstGeom prst="rect">
            <a:avLst/>
          </a:prstGeom>
          <a:noFill/>
        </p:spPr>
        <p:txBody>
          <a:bodyPr wrap="none" rtlCol="0">
            <a:prstTxWarp prst="textWave1">
              <a:avLst/>
            </a:prstTxWarp>
            <a:spAutoFit/>
          </a:bodyPr>
          <a:lstStyle/>
          <a:p>
            <a:r>
              <a:rPr lang="en-US" sz="4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TIẾT HỌC KẾT THÚC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362200"/>
            <a:ext cx="9027886" cy="2554545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1633325"/>
              </a:avLst>
            </a:prstTxWarp>
            <a:spAutoFit/>
          </a:bodyPr>
          <a:lstStyle/>
          <a:p>
            <a:r>
              <a:rPr lang="en-US" sz="8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CHÚC CÁC EM HỌC TỐT</a:t>
            </a:r>
          </a:p>
        </p:txBody>
      </p:sp>
    </p:spTree>
    <p:extLst>
      <p:ext uri="{BB962C8B-B14F-4D97-AF65-F5344CB8AC3E}">
        <p14:creationId xmlns:p14="http://schemas.microsoft.com/office/powerpoint/2010/main" val="2239057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dirty="0" err="1">
                <a:solidFill>
                  <a:srgbClr val="008000"/>
                </a:solidFill>
              </a:rPr>
              <a:t>Đầu</a:t>
            </a:r>
            <a:r>
              <a:rPr lang="en-US" sz="2800" b="1" dirty="0">
                <a:solidFill>
                  <a:srgbClr val="008000"/>
                </a:solidFill>
              </a:rPr>
              <a:t> </a:t>
            </a:r>
            <a:r>
              <a:rPr lang="en-US" sz="2800" b="1" dirty="0" err="1">
                <a:solidFill>
                  <a:srgbClr val="008000"/>
                </a:solidFill>
              </a:rPr>
              <a:t>thì</a:t>
            </a:r>
            <a:r>
              <a:rPr lang="en-US" sz="2800" b="1" dirty="0">
                <a:solidFill>
                  <a:srgbClr val="008000"/>
                </a:solidFill>
              </a:rPr>
              <a:t> </a:t>
            </a:r>
            <a:r>
              <a:rPr lang="en-US" sz="2800" b="1" dirty="0" err="1">
                <a:solidFill>
                  <a:srgbClr val="008000"/>
                </a:solidFill>
              </a:rPr>
              <a:t>trọc</a:t>
            </a:r>
            <a:r>
              <a:rPr lang="en-US" sz="2800" b="1" dirty="0">
                <a:solidFill>
                  <a:srgbClr val="008000"/>
                </a:solidFill>
              </a:rPr>
              <a:t> </a:t>
            </a:r>
            <a:r>
              <a:rPr lang="en-US" sz="2800" b="1" dirty="0" err="1">
                <a:solidFill>
                  <a:srgbClr val="008000"/>
                </a:solidFill>
              </a:rPr>
              <a:t>lóc</a:t>
            </a:r>
            <a:endParaRPr lang="en-US" sz="2800" b="1" dirty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en-US" sz="2800" b="1" dirty="0" err="1">
                <a:solidFill>
                  <a:srgbClr val="008000"/>
                </a:solidFill>
              </a:rPr>
              <a:t>Tóc</a:t>
            </a:r>
            <a:r>
              <a:rPr lang="en-US" sz="2800" b="1" dirty="0">
                <a:solidFill>
                  <a:srgbClr val="008000"/>
                </a:solidFill>
              </a:rPr>
              <a:t> </a:t>
            </a:r>
            <a:r>
              <a:rPr lang="en-US" sz="2800" b="1" dirty="0" err="1">
                <a:solidFill>
                  <a:srgbClr val="008000"/>
                </a:solidFill>
              </a:rPr>
              <a:t>thì</a:t>
            </a:r>
            <a:r>
              <a:rPr lang="en-US" sz="2800" b="1" dirty="0">
                <a:solidFill>
                  <a:srgbClr val="008000"/>
                </a:solidFill>
              </a:rPr>
              <a:t> </a:t>
            </a:r>
            <a:r>
              <a:rPr lang="en-US" sz="2800" b="1" dirty="0" err="1">
                <a:solidFill>
                  <a:srgbClr val="008000"/>
                </a:solidFill>
              </a:rPr>
              <a:t>mọc</a:t>
            </a:r>
            <a:r>
              <a:rPr lang="en-US" sz="2800" b="1" dirty="0">
                <a:solidFill>
                  <a:srgbClr val="008000"/>
                </a:solidFill>
              </a:rPr>
              <a:t> </a:t>
            </a:r>
            <a:r>
              <a:rPr lang="en-US" sz="2800" b="1" dirty="0" err="1">
                <a:solidFill>
                  <a:srgbClr val="008000"/>
                </a:solidFill>
              </a:rPr>
              <a:t>trong</a:t>
            </a:r>
            <a:endParaRPr lang="en-US" sz="2800" b="1" dirty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en-US" sz="2800" b="1" dirty="0" err="1">
                <a:solidFill>
                  <a:srgbClr val="008000"/>
                </a:solidFill>
              </a:rPr>
              <a:t>Hai</a:t>
            </a:r>
            <a:r>
              <a:rPr lang="en-US" sz="2800" b="1" dirty="0">
                <a:solidFill>
                  <a:srgbClr val="008000"/>
                </a:solidFill>
              </a:rPr>
              <a:t> </a:t>
            </a:r>
            <a:r>
              <a:rPr lang="en-US" sz="2800" b="1" dirty="0" err="1">
                <a:solidFill>
                  <a:srgbClr val="008000"/>
                </a:solidFill>
              </a:rPr>
              <a:t>dây</a:t>
            </a:r>
            <a:r>
              <a:rPr lang="en-US" sz="2800" b="1" dirty="0">
                <a:solidFill>
                  <a:srgbClr val="008000"/>
                </a:solidFill>
              </a:rPr>
              <a:t> </a:t>
            </a:r>
            <a:r>
              <a:rPr lang="en-US" sz="2800" b="1" dirty="0" err="1">
                <a:solidFill>
                  <a:srgbClr val="008000"/>
                </a:solidFill>
              </a:rPr>
              <a:t>thòng</a:t>
            </a:r>
            <a:r>
              <a:rPr lang="en-US" sz="2800" b="1" dirty="0">
                <a:solidFill>
                  <a:srgbClr val="008000"/>
                </a:solidFill>
              </a:rPr>
              <a:t> </a:t>
            </a:r>
            <a:r>
              <a:rPr lang="en-US" sz="2800" b="1" dirty="0" err="1">
                <a:solidFill>
                  <a:srgbClr val="008000"/>
                </a:solidFill>
              </a:rPr>
              <a:t>lòng</a:t>
            </a:r>
            <a:endParaRPr lang="en-US" sz="2800" b="1" dirty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en-US" sz="2800" b="1" dirty="0" err="1">
                <a:solidFill>
                  <a:srgbClr val="008000"/>
                </a:solidFill>
              </a:rPr>
              <a:t>Có</a:t>
            </a:r>
            <a:r>
              <a:rPr lang="en-US" sz="2800" b="1" dirty="0">
                <a:solidFill>
                  <a:srgbClr val="008000"/>
                </a:solidFill>
              </a:rPr>
              <a:t> </a:t>
            </a:r>
            <a:r>
              <a:rPr lang="en-US" sz="2800" b="1" dirty="0" err="1">
                <a:solidFill>
                  <a:srgbClr val="008000"/>
                </a:solidFill>
              </a:rPr>
              <a:t>trong</a:t>
            </a:r>
            <a:r>
              <a:rPr lang="en-US" sz="2800" b="1" dirty="0">
                <a:solidFill>
                  <a:srgbClr val="008000"/>
                </a:solidFill>
              </a:rPr>
              <a:t> </a:t>
            </a:r>
            <a:r>
              <a:rPr lang="en-US" sz="2800" b="1" dirty="0" err="1">
                <a:solidFill>
                  <a:srgbClr val="008000"/>
                </a:solidFill>
              </a:rPr>
              <a:t>nhà</a:t>
            </a:r>
            <a:r>
              <a:rPr lang="en-US" sz="2800" b="1" dirty="0">
                <a:solidFill>
                  <a:srgbClr val="008000"/>
                </a:solidFill>
              </a:rPr>
              <a:t> </a:t>
            </a:r>
            <a:r>
              <a:rPr lang="en-US" sz="2800" b="1" dirty="0" err="1">
                <a:solidFill>
                  <a:srgbClr val="008000"/>
                </a:solidFill>
              </a:rPr>
              <a:t>bạn</a:t>
            </a:r>
            <a:endParaRPr lang="en-US" sz="2800" b="1" dirty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en-US" sz="3200" dirty="0">
                <a:solidFill>
                  <a:srgbClr val="FF0000"/>
                </a:solidFill>
              </a:rPr>
              <a:t>( </a:t>
            </a:r>
            <a:r>
              <a:rPr lang="en-US" sz="3200" dirty="0" err="1">
                <a:solidFill>
                  <a:srgbClr val="FF0000"/>
                </a:solidFill>
              </a:rPr>
              <a:t>Là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cái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gì</a:t>
            </a:r>
            <a:r>
              <a:rPr lang="en-US" sz="3200" dirty="0">
                <a:solidFill>
                  <a:srgbClr val="FF0000"/>
                </a:solidFill>
              </a:rPr>
              <a:t>?)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600" u="sng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Đố</a:t>
            </a:r>
            <a:r>
              <a:rPr lang="en-US" sz="6600" u="sng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u="sng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endParaRPr lang="en-US" sz="6600" u="sng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020" y="2133600"/>
            <a:ext cx="4648198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31288" y="6108412"/>
            <a:ext cx="26645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sợi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đốt</a:t>
            </a:r>
            <a:endParaRPr lang="en-US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662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D:\baitap\images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92" y="0"/>
            <a:ext cx="91557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92" y="609600"/>
            <a:ext cx="4861911" cy="364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ình ảnh có liên qu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548" y="2286000"/>
            <a:ext cx="4267200" cy="364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9236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DE998CD-18CF-48C3-9970-8A2B25B796CD}"/>
              </a:ext>
            </a:extLst>
          </p:cNvPr>
          <p:cNvSpPr txBox="1"/>
          <p:nvPr/>
        </p:nvSpPr>
        <p:spPr>
          <a:xfrm>
            <a:off x="228600" y="1524000"/>
            <a:ext cx="868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33: CHỦ ĐỀ  ĐỒ DÙNG LOẠI ĐIỆN – QUANG</a:t>
            </a:r>
          </a:p>
          <a:p>
            <a:pPr algn="ctr"/>
            <a:r>
              <a:rPr lang="en-US" sz="28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(TIẾT 1)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02762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 marL="571500" indent="-571500">
              <a:buAutoNum type="romanUcPeriod"/>
            </a:pP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Tx/>
              <a:buChar char="-"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thụ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năng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en-US" dirty="0"/>
          </a:p>
        </p:txBody>
      </p:sp>
      <p:pic>
        <p:nvPicPr>
          <p:cNvPr id="3074" name="Picture 2" descr="Kết quả hình ảnh cho những nơi su dung den soi do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429000"/>
            <a:ext cx="3048000" cy="2147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63" y="3429000"/>
            <a:ext cx="3036237" cy="2147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397"/>
          <a:stretch/>
        </p:blipFill>
        <p:spPr bwMode="auto">
          <a:xfrm>
            <a:off x="6324599" y="3429000"/>
            <a:ext cx="2743201" cy="2147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22"/>
          <p:cNvSpPr txBox="1">
            <a:spLocks noChangeArrowheads="1"/>
          </p:cNvSpPr>
          <p:nvPr/>
        </p:nvSpPr>
        <p:spPr bwMode="auto">
          <a:xfrm>
            <a:off x="653581" y="2867891"/>
            <a:ext cx="1905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đốt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22"/>
          <p:cNvSpPr txBox="1">
            <a:spLocks noChangeArrowheads="1"/>
          </p:cNvSpPr>
          <p:nvPr/>
        </p:nvSpPr>
        <p:spPr bwMode="auto">
          <a:xfrm>
            <a:off x="3200400" y="2867891"/>
            <a:ext cx="298268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huỳnh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22"/>
          <p:cNvSpPr txBox="1">
            <a:spLocks noChangeArrowheads="1"/>
          </p:cNvSpPr>
          <p:nvPr/>
        </p:nvSpPr>
        <p:spPr bwMode="auto">
          <a:xfrm>
            <a:off x="6273800" y="2867891"/>
            <a:ext cx="298268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điện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45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5897563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sợi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đốt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sợi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đốt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20782" y="2913063"/>
            <a:ext cx="4876800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spcBef>
                <a:spcPct val="50000"/>
              </a:spcBef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7223568"/>
              </p:ext>
            </p:extLst>
          </p:nvPr>
        </p:nvGraphicFramePr>
        <p:xfrm>
          <a:off x="228600" y="5105400"/>
          <a:ext cx="4267200" cy="1493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7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gọi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liệu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Công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dụng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7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7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40" r="11759"/>
          <a:stretch/>
        </p:blipFill>
        <p:spPr bwMode="auto">
          <a:xfrm>
            <a:off x="4523509" y="3121640"/>
            <a:ext cx="2590800" cy="3545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6" t="9720" r="23628" b="11856"/>
          <a:stretch/>
        </p:blipFill>
        <p:spPr bwMode="auto">
          <a:xfrm>
            <a:off x="6934200" y="2643783"/>
            <a:ext cx="2424546" cy="4023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152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1722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28" t="12046" r="19345"/>
          <a:stretch/>
        </p:blipFill>
        <p:spPr bwMode="auto">
          <a:xfrm>
            <a:off x="4391891" y="1447800"/>
            <a:ext cx="3657600" cy="4951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40" r="11759"/>
          <a:stretch/>
        </p:blipFill>
        <p:spPr bwMode="auto">
          <a:xfrm>
            <a:off x="838200" y="1676400"/>
            <a:ext cx="3153456" cy="4003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H="1">
            <a:off x="2667000" y="1676400"/>
            <a:ext cx="1600200" cy="137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267200" y="1676400"/>
            <a:ext cx="1752600" cy="1447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467100" y="3581400"/>
            <a:ext cx="924791" cy="1066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4391891" y="3810000"/>
            <a:ext cx="865909" cy="83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414928" y="5334000"/>
            <a:ext cx="1576728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3991656" y="5334000"/>
            <a:ext cx="1875744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577748" y="1091625"/>
            <a:ext cx="13789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Sợi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đốt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20610" y="4648200"/>
            <a:ext cx="23374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tinh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280374" y="6019800"/>
            <a:ext cx="15167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Đuôi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đèn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166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II. </a:t>
            </a:r>
            <a:r>
              <a:rPr lang="en-US" dirty="0" err="1"/>
              <a:t>Đèn</a:t>
            </a:r>
            <a:r>
              <a:rPr lang="en-US" dirty="0"/>
              <a:t> </a:t>
            </a:r>
            <a:r>
              <a:rPr lang="en-US" dirty="0" err="1"/>
              <a:t>sợi</a:t>
            </a:r>
            <a:r>
              <a:rPr lang="en-US" dirty="0"/>
              <a:t> </a:t>
            </a:r>
            <a:r>
              <a:rPr lang="en-US" dirty="0" err="1"/>
              <a:t>đốt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err="1"/>
              <a:t>Cấu</a:t>
            </a:r>
            <a:r>
              <a:rPr lang="en-US" dirty="0"/>
              <a:t> </a:t>
            </a:r>
            <a:r>
              <a:rPr lang="en-US" dirty="0" err="1"/>
              <a:t>tạo</a:t>
            </a:r>
            <a:endParaRPr lang="en-US" dirty="0"/>
          </a:p>
          <a:p>
            <a:pPr marL="514350" indent="-514350">
              <a:buAutoNum type="alphaLcPeriod"/>
            </a:pPr>
            <a:r>
              <a:rPr lang="en-US" dirty="0" err="1"/>
              <a:t>Sợi</a:t>
            </a:r>
            <a:r>
              <a:rPr lang="en-US" dirty="0"/>
              <a:t> </a:t>
            </a:r>
            <a:r>
              <a:rPr lang="en-US" dirty="0" err="1"/>
              <a:t>đốt</a:t>
            </a:r>
            <a:r>
              <a:rPr lang="en-US" dirty="0"/>
              <a:t> (</a:t>
            </a:r>
            <a:r>
              <a:rPr lang="en-US" dirty="0" err="1"/>
              <a:t>dây</a:t>
            </a:r>
            <a:r>
              <a:rPr lang="en-US" dirty="0"/>
              <a:t> </a:t>
            </a:r>
            <a:r>
              <a:rPr lang="en-US" dirty="0" err="1"/>
              <a:t>tóc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b. </a:t>
            </a:r>
            <a:r>
              <a:rPr lang="en-US" dirty="0" err="1"/>
              <a:t>Bóng</a:t>
            </a:r>
            <a:r>
              <a:rPr lang="en-US" dirty="0"/>
              <a:t> </a:t>
            </a:r>
            <a:r>
              <a:rPr lang="en-US" dirty="0" err="1"/>
              <a:t>thủy</a:t>
            </a:r>
            <a:r>
              <a:rPr lang="en-US" dirty="0"/>
              <a:t> </a:t>
            </a:r>
            <a:r>
              <a:rPr lang="en-US" dirty="0" err="1"/>
              <a:t>tinh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c. </a:t>
            </a:r>
            <a:r>
              <a:rPr lang="en-US" dirty="0" err="1"/>
              <a:t>Đuôi</a:t>
            </a:r>
            <a:r>
              <a:rPr lang="en-US" dirty="0"/>
              <a:t> </a:t>
            </a:r>
            <a:r>
              <a:rPr lang="en-US" dirty="0" err="1"/>
              <a:t>đèn</a:t>
            </a:r>
            <a:r>
              <a:rPr lang="en-US" dirty="0"/>
              <a:t>		</a:t>
            </a:r>
          </a:p>
        </p:txBody>
      </p:sp>
      <p:pic>
        <p:nvPicPr>
          <p:cNvPr id="4" name="Picture 3" descr="tim den"/>
          <p:cNvPicPr>
            <a:picLocks noChangeAspect="1" noChangeArrowheads="1"/>
          </p:cNvPicPr>
          <p:nvPr/>
        </p:nvPicPr>
        <p:blipFill>
          <a:blip r:embed="rId2">
            <a:lum bright="18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749" y="2387421"/>
            <a:ext cx="35052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10200" y="264621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23" descr="DSCF057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37" t="17334" r="13113" b="5531"/>
          <a:stretch>
            <a:fillRect/>
          </a:stretch>
        </p:blipFill>
        <p:spPr bwMode="auto">
          <a:xfrm rot="10800000">
            <a:off x="3897749" y="2830884"/>
            <a:ext cx="2762250" cy="3825805"/>
          </a:xfrm>
          <a:prstGeom prst="rect">
            <a:avLst/>
          </a:prstGeom>
          <a:solidFill>
            <a:srgbClr val="FF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dui den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044" y="4572000"/>
            <a:ext cx="139065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1" descr="dui den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2644" y="4572000"/>
            <a:ext cx="1270000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Line 12"/>
          <p:cNvSpPr>
            <a:spLocks noChangeShapeType="1"/>
          </p:cNvSpPr>
          <p:nvPr/>
        </p:nvSpPr>
        <p:spPr bwMode="auto">
          <a:xfrm flipH="1" flipV="1">
            <a:off x="5700428" y="3840740"/>
            <a:ext cx="1152524" cy="838200"/>
          </a:xfrm>
          <a:prstGeom prst="line">
            <a:avLst/>
          </a:prstGeom>
          <a:noFill/>
          <a:ln w="38100">
            <a:solidFill>
              <a:srgbClr val="CC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13"/>
          <p:cNvSpPr>
            <a:spLocks noChangeShapeType="1"/>
          </p:cNvSpPr>
          <p:nvPr/>
        </p:nvSpPr>
        <p:spPr bwMode="auto">
          <a:xfrm flipV="1">
            <a:off x="4735228" y="3840740"/>
            <a:ext cx="965200" cy="1066800"/>
          </a:xfrm>
          <a:prstGeom prst="line">
            <a:avLst/>
          </a:prstGeom>
          <a:noFill/>
          <a:ln w="38100">
            <a:solidFill>
              <a:srgbClr val="CC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14"/>
          <p:cNvSpPr>
            <a:spLocks noChangeShapeType="1"/>
          </p:cNvSpPr>
          <p:nvPr/>
        </p:nvSpPr>
        <p:spPr bwMode="auto">
          <a:xfrm flipV="1">
            <a:off x="4698426" y="3840740"/>
            <a:ext cx="1002002" cy="838200"/>
          </a:xfrm>
          <a:prstGeom prst="line">
            <a:avLst/>
          </a:prstGeom>
          <a:noFill/>
          <a:ln w="38100">
            <a:solidFill>
              <a:srgbClr val="CC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643132" y="3138879"/>
            <a:ext cx="20655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dirty="0"/>
              <a:t>Tiếp điện</a:t>
            </a:r>
          </a:p>
        </p:txBody>
      </p:sp>
    </p:spTree>
    <p:extLst>
      <p:ext uri="{BB962C8B-B14F-4D97-AF65-F5344CB8AC3E}">
        <p14:creationId xmlns:p14="http://schemas.microsoft.com/office/powerpoint/2010/main" val="2492660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381000"/>
                <a:ext cx="8305800" cy="6172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II.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Đèn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sợi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đốt</a:t>
                </a:r>
                <a:endPara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1.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Cấu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tạo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2.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Nguyên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lí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làm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việc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4800" dirty="0">
                    <a:latin typeface="Times New Roman" pitchFamily="18" charset="0"/>
                    <a:cs typeface="Times New Roman" pitchFamily="18" charset="0"/>
                    <a:sym typeface="Wingdings"/>
                  </a:rPr>
                  <a:t>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Khi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đóng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điện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dòng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điện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chạy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trong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dây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tóc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đèn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làm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dây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tóc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đèn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nóng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lên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đến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nhiệt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độ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cao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dây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tóc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đèn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phát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sáng</a:t>
                </a:r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381000"/>
                <a:ext cx="8305800" cy="6172200"/>
              </a:xfrm>
              <a:blipFill>
                <a:blip r:embed="rId2"/>
                <a:stretch>
                  <a:fillRect l="-3377" t="-16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52478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68&quot;/&gt;&lt;/object&gt;&lt;object type=&quot;3&quot; unique_id=&quot;10005&quot;&gt;&lt;property id=&quot;20148&quot; value=&quot;5&quot;/&gt;&lt;property id=&quot;20300&quot; value=&quot;Slide 2 - &amp;quot;Đố Vui&amp;quot;&quot;/&gt;&lt;property id=&quot;20307&quot; value=&quot;257&quot;/&gt;&lt;/object&gt;&lt;object type=&quot;3&quot; unique_id=&quot;10006&quot;&gt;&lt;property id=&quot;20148&quot; value=&quot;5&quot;/&gt;&lt;property id=&quot;20300&quot; value=&quot;Slide 3&quot;/&gt;&lt;property id=&quot;20307&quot; value=&quot;258&quot;/&gt;&lt;/object&gt;&lt;object type=&quot;3&quot; unique_id=&quot;10007&quot;&gt;&lt;property id=&quot;20148&quot; value=&quot;5&quot;/&gt;&lt;property id=&quot;20300&quot; value=&quot;Slide 4&quot;/&gt;&lt;property id=&quot;20307&quot; value=&quot;259&quot;/&gt;&lt;/object&gt;&lt;object type=&quot;3&quot; unique_id=&quot;10008&quot;&gt;&lt;property id=&quot;20148&quot; value=&quot;5&quot;/&gt;&lt;property id=&quot;20300&quot; value=&quot;Slide 5&quot;/&gt;&lt;property id=&quot;20307&quot; value=&quot;260&quot;/&gt;&lt;/object&gt;&lt;object type=&quot;3&quot; unique_id=&quot;10009&quot;&gt;&lt;property id=&quot;20148&quot; value=&quot;5&quot;/&gt;&lt;property id=&quot;20300&quot; value=&quot;Slide 6&quot;/&gt;&lt;property id=&quot;20307&quot; value=&quot;261&quot;/&gt;&lt;/object&gt;&lt;object type=&quot;3&quot; unique_id=&quot;10010&quot;&gt;&lt;property id=&quot;20148&quot; value=&quot;5&quot;/&gt;&lt;property id=&quot;20300&quot; value=&quot;Slide 7&quot;/&gt;&lt;property id=&quot;20307&quot; value=&quot;262&quot;/&gt;&lt;/object&gt;&lt;object type=&quot;3&quot; unique_id=&quot;10011&quot;&gt;&lt;property id=&quot;20148&quot; value=&quot;5&quot;/&gt;&lt;property id=&quot;20300&quot; value=&quot;Slide 8&quot;/&gt;&lt;property id=&quot;20307&quot; value=&quot;263&quot;/&gt;&lt;/object&gt;&lt;object type=&quot;3&quot; unique_id=&quot;10012&quot;&gt;&lt;property id=&quot;20148&quot; value=&quot;5&quot;/&gt;&lt;property id=&quot;20300&quot; value=&quot;Slide 9&quot;/&gt;&lt;property id=&quot;20307&quot; value=&quot;265&quot;/&gt;&lt;/object&gt;&lt;object type=&quot;3&quot; unique_id=&quot;10013&quot;&gt;&lt;property id=&quot;20148&quot; value=&quot;5&quot;/&gt;&lt;property id=&quot;20300&quot; value=&quot;Slide 10&quot;/&gt;&lt;property id=&quot;20307&quot; value=&quot;266&quot;/&gt;&lt;/object&gt;&lt;object type=&quot;3&quot; unique_id=&quot;10014&quot;&gt;&lt;property id=&quot;20148&quot; value=&quot;5&quot;/&gt;&lt;property id=&quot;20300&quot; value=&quot;Slide 11&quot;/&gt;&lt;property id=&quot;20307&quot; value=&quot;270&quot;/&gt;&lt;/object&gt;&lt;object type=&quot;3&quot; unique_id=&quot;10015&quot;&gt;&lt;property id=&quot;20148&quot; value=&quot;5&quot;/&gt;&lt;property id=&quot;20300&quot; value=&quot;Slide 12&quot;/&gt;&lt;property id=&quot;20307&quot; value=&quot;272&quot;/&gt;&lt;/object&gt;&lt;object type=&quot;3&quot; unique_id=&quot;10016&quot;&gt;&lt;property id=&quot;20148&quot; value=&quot;5&quot;/&gt;&lt;property id=&quot;20300&quot; value=&quot;Slide 13&quot;/&gt;&lt;property id=&quot;20307&quot; value=&quot;271&quot;/&gt;&lt;/object&gt;&lt;object type=&quot;3&quot; unique_id=&quot;10017&quot;&gt;&lt;property id=&quot;20148&quot; value=&quot;5&quot;/&gt;&lt;property id=&quot;20300&quot; value=&quot;Slide 14&quot;/&gt;&lt;property id=&quot;20307&quot; value=&quot;267&quot;/&gt;&lt;/object&gt;&lt;object type=&quot;3&quot; unique_id=&quot;10018&quot;&gt;&lt;property id=&quot;20148&quot; value=&quot;5&quot;/&gt;&lt;property id=&quot;20300&quot; value=&quot;Slide 15&quot;/&gt;&lt;property id=&quot;20307&quot; value=&quot;275&quot;/&gt;&lt;/object&gt;&lt;object type=&quot;3&quot; unique_id=&quot;10019&quot;&gt;&lt;property id=&quot;20148&quot; value=&quot;5&quot;/&gt;&lt;property id=&quot;20300&quot; value=&quot;Slide 16&quot;/&gt;&lt;property id=&quot;20307&quot; value=&quot;276&quot;/&gt;&lt;/object&gt;&lt;object type=&quot;3&quot; unique_id=&quot;10020&quot;&gt;&lt;property id=&quot;20148&quot; value=&quot;5&quot;/&gt;&lt;property id=&quot;20300&quot; value=&quot;Slide 17 - &amp;quot;Hướng dẫn về nhà&amp;quot;&quot;/&gt;&lt;property id=&quot;20307&quot; value=&quot;274&quot;/&gt;&lt;/object&gt;&lt;object type=&quot;3&quot; unique_id=&quot;10021&quot;&gt;&lt;property id=&quot;20148&quot; value=&quot;5&quot;/&gt;&lt;property id=&quot;20300&quot; value=&quot;Slide 18&quot;/&gt;&lt;property id=&quot;20307&quot; value=&quot;277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818</TotalTime>
  <Words>413</Words>
  <Application>Microsoft Office PowerPoint</Application>
  <PresentationFormat>On-screen Show (4:3)</PresentationFormat>
  <Paragraphs>75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Arial</vt:lpstr>
      <vt:lpstr>Book Antiqua</vt:lpstr>
      <vt:lpstr>Calibri</vt:lpstr>
      <vt:lpstr>Cambria Math</vt:lpstr>
      <vt:lpstr>Times New Roman</vt:lpstr>
      <vt:lpstr>VNI-Times</vt:lpstr>
      <vt:lpstr>Wingdings</vt:lpstr>
      <vt:lpstr>Hardcover</vt:lpstr>
      <vt:lpstr>Office Theme</vt:lpstr>
      <vt:lpstr>1_Office Theme</vt:lpstr>
      <vt:lpstr>Slide</vt:lpstr>
      <vt:lpstr>PowerPoint Presentation</vt:lpstr>
      <vt:lpstr>Đố Vui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về nhà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Tạ Thị Tuyết Sơn</cp:lastModifiedBy>
  <cp:revision>55</cp:revision>
  <dcterms:created xsi:type="dcterms:W3CDTF">2018-03-11T03:26:58Z</dcterms:created>
  <dcterms:modified xsi:type="dcterms:W3CDTF">2022-01-06T00:19:03Z</dcterms:modified>
</cp:coreProperties>
</file>