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3" r:id="rId3"/>
    <p:sldId id="264" r:id="rId4"/>
    <p:sldId id="265" r:id="rId5"/>
    <p:sldId id="266" r:id="rId6"/>
    <p:sldId id="267" r:id="rId7"/>
    <p:sldId id="268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EDA-CBA7-4D27-B87A-2AABEAF6850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0423-7C67-481C-93FE-4E1E2C6E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8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5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3458194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lIns="68579" tIns="34289" rIns="68579" bIns="34289"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1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79" tIns="34289" rIns="68579" bIns="34289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9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79" tIns="34289" rIns="68579" bIns="34289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79" tIns="34289" rIns="68579" bIns="3428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  <a:prstGeom prst="rect">
            <a:avLst/>
          </a:prstGeom>
        </p:spPr>
        <p:txBody>
          <a:bodyPr vert="eaVert" lIns="68579" tIns="34289" rIns="68579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263D3F9F-ACD9-488C-83AD-AED08AE1FCA5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4C4C78C1-3AEF-4BED-B725-E77D0456D972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79" tIns="34289" rIns="68579" bIns="34289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79" tIns="34289" rIns="68579" bIns="34289"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3E26BC15-B161-4C75-9B3A-128C91250747}" type="datetimeFigureOut">
              <a:rPr lang="zh-CN" altLang="en-US" sz="1400">
                <a:solidFill>
                  <a:srgbClr val="000000"/>
                </a:solidFill>
              </a:rPr>
              <a:pPr defTabSz="685783"/>
              <a:t>2021/12/2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685783"/>
            <a:fld id="{58B4E113-1DE2-475C-BE03-FB3C59433037}" type="slidenum">
              <a:rPr lang="zh-CN" altLang="en-US" sz="1400">
                <a:solidFill>
                  <a:srgbClr val="000000"/>
                </a:solidFill>
              </a:rPr>
              <a:pPr defTabSz="685783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9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CA44-CCA0-4A47-BEC0-F46496B20118}" type="datetimeFigureOut">
              <a:rPr lang="en-US" smtClean="0"/>
              <a:t>02/12/2021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A1CB9-51C5-4282-A237-3A5C4C4E1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8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3"/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5" name="椭圆 4"/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5" name="椭圆 5"/>
          <p:cNvSpPr/>
          <p:nvPr/>
        </p:nvSpPr>
        <p:spPr>
          <a:xfrm>
            <a:off x="7831111" y="2022520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grpSp>
        <p:nvGrpSpPr>
          <p:cNvPr id="36" name="组合 23"/>
          <p:cNvGrpSpPr/>
          <p:nvPr/>
        </p:nvGrpSpPr>
        <p:grpSpPr>
          <a:xfrm>
            <a:off x="2473272" y="-954894"/>
            <a:ext cx="5541314" cy="5767476"/>
            <a:chOff x="3084810" y="-335112"/>
            <a:chExt cx="5809496" cy="5760000"/>
          </a:xfrm>
        </p:grpSpPr>
        <p:grpSp>
          <p:nvGrpSpPr>
            <p:cNvPr id="3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39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38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41" name="椭圆 9"/>
          <p:cNvSpPr/>
          <p:nvPr/>
        </p:nvSpPr>
        <p:spPr>
          <a:xfrm>
            <a:off x="7515506" y="240205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2" name="文本框 17"/>
          <p:cNvSpPr txBox="1"/>
          <p:nvPr/>
        </p:nvSpPr>
        <p:spPr>
          <a:xfrm>
            <a:off x="3115034" y="1962151"/>
            <a:ext cx="4237007" cy="142346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ctr" defTabSz="685766"/>
            <a:r>
              <a:rPr lang="vi-VN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28 </a:t>
            </a:r>
          </a:p>
          <a:p>
            <a:pPr algn="ctr" defTabSz="685766"/>
            <a:r>
              <a:rPr lang="vi-VN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44" name="椭圆 21"/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5" name="椭圆 22"/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46" name="图片 2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91" y="-59792"/>
            <a:ext cx="3638682" cy="53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8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3"/>
          <p:cNvSpPr/>
          <p:nvPr/>
        </p:nvSpPr>
        <p:spPr>
          <a:xfrm>
            <a:off x="2473272" y="3096542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25" name="椭圆 4"/>
          <p:cNvSpPr/>
          <p:nvPr/>
        </p:nvSpPr>
        <p:spPr>
          <a:xfrm>
            <a:off x="50039" y="32341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5" name="椭圆 5"/>
          <p:cNvSpPr/>
          <p:nvPr/>
        </p:nvSpPr>
        <p:spPr>
          <a:xfrm>
            <a:off x="7831111" y="2022520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1" name="椭圆 9"/>
          <p:cNvSpPr/>
          <p:nvPr/>
        </p:nvSpPr>
        <p:spPr>
          <a:xfrm>
            <a:off x="7515506" y="2402057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43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2" y="-46408"/>
            <a:ext cx="1759996" cy="734428"/>
          </a:xfrm>
          <a:prstGeom prst="rect">
            <a:avLst/>
          </a:prstGeom>
        </p:spPr>
      </p:pic>
      <p:sp>
        <p:nvSpPr>
          <p:cNvPr id="44" name="椭圆 21"/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45" name="椭圆 22"/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6" name="图片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71450"/>
            <a:ext cx="3040207" cy="5314950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591594" y="285750"/>
            <a:ext cx="34589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8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04054" y="834940"/>
            <a:ext cx="6611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tổng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</a:rPr>
              <a:t>nghịch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9" name="Group 6"/>
          <p:cNvGrpSpPr>
            <a:grpSpLocks/>
          </p:cNvGrpSpPr>
          <p:nvPr/>
        </p:nvGrpSpPr>
        <p:grpSpPr bwMode="auto">
          <a:xfrm>
            <a:off x="2304054" y="1924844"/>
            <a:ext cx="5851526" cy="811213"/>
            <a:chOff x="432" y="778"/>
            <a:chExt cx="3686" cy="511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32" y="864"/>
              <a:ext cx="18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378"/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tổng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quát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: </a:t>
              </a:r>
            </a:p>
          </p:txBody>
        </p:sp>
        <p:graphicFrame>
          <p:nvGraphicFramePr>
            <p:cNvPr id="2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0071260"/>
                </p:ext>
              </p:extLst>
            </p:nvPr>
          </p:nvGraphicFramePr>
          <p:xfrm>
            <a:off x="2143" y="778"/>
            <a:ext cx="439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7" imgW="558720" imgH="660240" progId="Equation.DSMT4">
                    <p:embed/>
                  </p:oleObj>
                </mc:Choice>
                <mc:Fallback>
                  <p:oleObj name="Equation" r:id="rId7" imgW="55872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" y="778"/>
                          <a:ext cx="439" cy="5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2581" y="888"/>
              <a:ext cx="1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378"/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Hay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itchFamily="18" charset="0"/>
                </a:rPr>
                <a:t>x.y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 = a (a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≠ 0)</a:t>
              </a:r>
            </a:p>
          </p:txBody>
        </p:sp>
      </p:grp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44371" y="3630537"/>
            <a:ext cx="5216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8"/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.y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= x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.y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= x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.y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=… =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800" baseline="-25000" dirty="0" err="1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 = a</a:t>
            </a:r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77234"/>
              </p:ext>
            </p:extLst>
          </p:nvPr>
        </p:nvGraphicFramePr>
        <p:xfrm>
          <a:off x="2344073" y="2647950"/>
          <a:ext cx="2663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9" imgW="1460160" imgH="533160" progId="Equation.DSMT4">
                  <p:embed/>
                </p:oleObj>
              </mc:Choice>
              <mc:Fallback>
                <p:oleObj name="Equation" r:id="rId9" imgW="14601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073" y="2647950"/>
                        <a:ext cx="26638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4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3"/>
          <p:cNvSpPr/>
          <p:nvPr/>
        </p:nvSpPr>
        <p:spPr>
          <a:xfrm>
            <a:off x="2473270" y="30965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4"/>
          <p:cNvSpPr/>
          <p:nvPr/>
        </p:nvSpPr>
        <p:spPr>
          <a:xfrm>
            <a:off x="50037" y="3234124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5"/>
          <p:cNvSpPr/>
          <p:nvPr/>
        </p:nvSpPr>
        <p:spPr>
          <a:xfrm>
            <a:off x="7831110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7515506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1" y="-46408"/>
            <a:ext cx="1759996" cy="734428"/>
          </a:xfrm>
          <a:prstGeom prst="rect">
            <a:avLst/>
          </a:prstGeom>
        </p:spPr>
      </p:pic>
      <p:sp>
        <p:nvSpPr>
          <p:cNvPr id="32" name="椭圆 21"/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椭圆 22"/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1693096" y="85436"/>
            <a:ext cx="6086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b="1" i="1" u="sng" dirty="0" err="1">
                <a:solidFill>
                  <a:srgbClr val="0070C0"/>
                </a:solidFill>
                <a:latin typeface="Times New Roman" pitchFamily="18" charset="0"/>
              </a:rPr>
              <a:t>D</a:t>
            </a:r>
            <a:r>
              <a:rPr lang="en-US" sz="2000" b="1" i="1" u="sng" dirty="0" err="1">
                <a:solidFill>
                  <a:srgbClr val="0070C0"/>
                </a:solidFill>
                <a:latin typeface="Times New Roman" pitchFamily="18" charset="0"/>
              </a:rPr>
              <a:t>ạng</a:t>
            </a:r>
            <a:r>
              <a:rPr lang="en-US" b="1" i="1" u="sng" dirty="0">
                <a:solidFill>
                  <a:srgbClr val="0070C0"/>
                </a:solidFill>
                <a:latin typeface="Times New Roman" pitchFamily="18" charset="0"/>
              </a:rPr>
              <a:t> 1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lượng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vi-VN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hàng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</a:rPr>
              <a:t>hoá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295400" y="438150"/>
            <a:ext cx="7924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defTabSz="914378"/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</a:rPr>
              <a:t> 1: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just"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34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II. </a:t>
            </a:r>
          </a:p>
          <a:p>
            <a:pPr algn="just"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rằng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85%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I?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913628" y="1378180"/>
            <a:ext cx="5103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u="sng" dirty="0">
                <a:solidFill>
                  <a:srgbClr val="FFFF66"/>
                </a:solidFill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Gọi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II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(x &gt; 0).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1952176" y="2003332"/>
            <a:ext cx="491299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tiền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1m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mét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vải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mua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tỉ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lệ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nghịch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032690" y="2644213"/>
            <a:ext cx="3132138" cy="757238"/>
            <a:chOff x="384" y="3166"/>
            <a:chExt cx="1973" cy="477"/>
          </a:xfrm>
        </p:grpSpPr>
        <p:graphicFrame>
          <p:nvGraphicFramePr>
            <p:cNvPr id="40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089473"/>
                </p:ext>
              </p:extLst>
            </p:nvPr>
          </p:nvGraphicFramePr>
          <p:xfrm>
            <a:off x="1629" y="3166"/>
            <a:ext cx="728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5" imgW="711000" imgH="469800" progId="Equation.DSMT4">
                    <p:embed/>
                  </p:oleObj>
                </mc:Choice>
                <mc:Fallback>
                  <p:oleObj name="Equation" r:id="rId5" imgW="71100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" y="3166"/>
                          <a:ext cx="728" cy="4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84" y="3264"/>
              <a:ext cx="13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378"/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Theo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bài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ra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 ta </a:t>
              </a:r>
              <a:r>
                <a:rPr lang="en-US" dirty="0" err="1">
                  <a:solidFill>
                    <a:srgbClr val="000000"/>
                  </a:solidFill>
                  <a:latin typeface="Times New Roman" pitchFamily="18" charset="0"/>
                </a:rPr>
                <a:t>có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2200648" y="3459161"/>
            <a:ext cx="2311400" cy="671513"/>
            <a:chOff x="528" y="3626"/>
            <a:chExt cx="1456" cy="423"/>
          </a:xfrm>
        </p:grpSpPr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528" y="3696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378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Vậy  </a:t>
              </a:r>
            </a:p>
          </p:txBody>
        </p:sp>
        <p:graphicFrame>
          <p:nvGraphicFramePr>
            <p:cNvPr id="4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3265159"/>
                </p:ext>
              </p:extLst>
            </p:nvPr>
          </p:nvGraphicFramePr>
          <p:xfrm>
            <a:off x="897" y="3626"/>
            <a:ext cx="1087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7" imgW="1193760" imgH="469800" progId="Equation.DSMT4">
                    <p:embed/>
                  </p:oleObj>
                </mc:Choice>
                <mc:Fallback>
                  <p:oleObj name="Equation" r:id="rId7" imgW="119376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7" y="3626"/>
                          <a:ext cx="1087" cy="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9" name="图片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46" y="513788"/>
            <a:ext cx="230604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2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34907" y="-43295"/>
            <a:ext cx="4208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b="1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200" y="185816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b="1" i="1" u="sng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b="1" i="1" u="sng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i="1" u="sng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Ba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san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3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khối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hoàn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việc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4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6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algn="just"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Hỏi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cùng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suất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rằng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ba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máy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6200" y="1428750"/>
            <a:ext cx="3502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 số máy của bốn đội lần lượt là: </a:t>
            </a:r>
            <a:endParaRPr lang="sv-SE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49726"/>
              </p:ext>
            </p:extLst>
          </p:nvPr>
        </p:nvGraphicFramePr>
        <p:xfrm>
          <a:off x="3429000" y="1434468"/>
          <a:ext cx="25225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4" imgW="4152600" imgH="634680" progId="Equation.DSMT4">
                  <p:embed/>
                </p:oleObj>
              </mc:Choice>
              <mc:Fallback>
                <p:oleObj name="Equation" r:id="rId4" imgW="41526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34468"/>
                        <a:ext cx="2522537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28600" y="1223470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sv-S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47739"/>
              </p:ext>
            </p:extLst>
          </p:nvPr>
        </p:nvGraphicFramePr>
        <p:xfrm>
          <a:off x="4741863" y="1847218"/>
          <a:ext cx="8350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6" imgW="1218960" imgH="317160" progId="Equation.DSMT4">
                  <p:embed/>
                </p:oleObj>
              </mc:Choice>
              <mc:Fallback>
                <p:oleObj name="Equation" r:id="rId6" imgW="1218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1847218"/>
                        <a:ext cx="8350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4536"/>
              </p:ext>
            </p:extLst>
          </p:nvPr>
        </p:nvGraphicFramePr>
        <p:xfrm>
          <a:off x="1828800" y="1855549"/>
          <a:ext cx="12223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8" imgW="1828800" imgH="393480" progId="Equation.DSMT4">
                  <p:embed/>
                </p:oleObj>
              </mc:Choice>
              <mc:Fallback>
                <p:oleObj name="Equation" r:id="rId8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55549"/>
                        <a:ext cx="1222375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98031"/>
              </p:ext>
            </p:extLst>
          </p:nvPr>
        </p:nvGraphicFramePr>
        <p:xfrm>
          <a:off x="3124200" y="1735788"/>
          <a:ext cx="1135362" cy="7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0" imgW="2006280" imgH="1269720" progId="Equation.DSMT4">
                  <p:embed/>
                </p:oleObj>
              </mc:Choice>
              <mc:Fallback>
                <p:oleObj name="Equation" r:id="rId10" imgW="200628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35788"/>
                        <a:ext cx="1135362" cy="711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0" y="2288466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 dụng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41830"/>
              </p:ext>
            </p:extLst>
          </p:nvPr>
        </p:nvGraphicFramePr>
        <p:xfrm>
          <a:off x="306388" y="2837186"/>
          <a:ext cx="25320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2" imgW="4101840" imgH="1269720" progId="Equation.DSMT4">
                  <p:embed/>
                </p:oleObj>
              </mc:Choice>
              <mc:Fallback>
                <p:oleObj name="Equation" r:id="rId12" imgW="41018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2837186"/>
                        <a:ext cx="2532062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30679"/>
              </p:ext>
            </p:extLst>
          </p:nvPr>
        </p:nvGraphicFramePr>
        <p:xfrm>
          <a:off x="3554413" y="2608586"/>
          <a:ext cx="19065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14" imgW="2908080" imgH="1015920" progId="Equation.DSMT4">
                  <p:embed/>
                </p:oleObj>
              </mc:Choice>
              <mc:Fallback>
                <p:oleObj name="Equation" r:id="rId14" imgW="29080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2608586"/>
                        <a:ext cx="19065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">
            <a:extLst>
              <a:ext uri="{FF2B5EF4-FFF2-40B4-BE49-F238E27FC236}">
                <a16:creationId xmlns="" xmlns:a16="http://schemas.microsoft.com/office/drawing/2014/main" id="{E326A14F-CAC6-4FFF-A70F-019ACC7D7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12" y="1773161"/>
            <a:ext cx="1896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đề bài ta có: </a:t>
            </a:r>
            <a:endParaRPr lang="sv-SE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51455BB-5AC7-4209-AD5A-5C9B867D3872}"/>
              </a:ext>
            </a:extLst>
          </p:cNvPr>
          <p:cNvSpPr txBox="1"/>
          <p:nvPr/>
        </p:nvSpPr>
        <p:spPr>
          <a:xfrm>
            <a:off x="4276943" y="1761493"/>
            <a:ext cx="5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Object 50">
            <a:extLst>
              <a:ext uri="{FF2B5EF4-FFF2-40B4-BE49-F238E27FC236}">
                <a16:creationId xmlns="" xmlns:a16="http://schemas.microsoft.com/office/drawing/2014/main" id="{0955EE7D-D53E-42EE-ABFC-0863C85A5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146433"/>
              </p:ext>
            </p:extLst>
          </p:nvPr>
        </p:nvGraphicFramePr>
        <p:xfrm>
          <a:off x="3554413" y="3213423"/>
          <a:ext cx="19113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16" imgW="2920680" imgH="1015920" progId="Equation.DSMT4">
                  <p:embed/>
                </p:oleObj>
              </mc:Choice>
              <mc:Fallback>
                <p:oleObj name="Equation" r:id="rId16" imgW="292068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54413" y="3213423"/>
                        <a:ext cx="1911350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="" xmlns:a16="http://schemas.microsoft.com/office/drawing/2014/main" id="{AC03AB4B-B29F-4D88-9B8C-EE8053096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29046"/>
              </p:ext>
            </p:extLst>
          </p:nvPr>
        </p:nvGraphicFramePr>
        <p:xfrm>
          <a:off x="3554413" y="3823023"/>
          <a:ext cx="185896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8" imgW="2844720" imgH="1015920" progId="Equation.DSMT4">
                  <p:embed/>
                </p:oleObj>
              </mc:Choice>
              <mc:Fallback>
                <p:oleObj name="Equation" r:id="rId18" imgW="284472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54413" y="3823023"/>
                        <a:ext cx="1858962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Left Brace 52">
            <a:extLst>
              <a:ext uri="{FF2B5EF4-FFF2-40B4-BE49-F238E27FC236}">
                <a16:creationId xmlns="" xmlns:a16="http://schemas.microsoft.com/office/drawing/2014/main" id="{059BCB56-FF99-493E-8609-85641AD2301F}"/>
              </a:ext>
            </a:extLst>
          </p:cNvPr>
          <p:cNvSpPr/>
          <p:nvPr/>
        </p:nvSpPr>
        <p:spPr>
          <a:xfrm>
            <a:off x="3214517" y="2706429"/>
            <a:ext cx="288365" cy="14753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8"/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37403DE-23E4-4E2F-B1B9-2711A679871D}"/>
              </a:ext>
            </a:extLst>
          </p:cNvPr>
          <p:cNvSpPr txBox="1"/>
          <p:nvPr/>
        </p:nvSpPr>
        <p:spPr>
          <a:xfrm>
            <a:off x="2863473" y="3068947"/>
            <a:ext cx="48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dirty="0">
                <a:solidFill>
                  <a:srgbClr val="000000"/>
                </a:solidFill>
                <a:sym typeface="Symbol" panose="05050102010706020507" pitchFamily="18" charset="2"/>
              </a:rPr>
              <a:t>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-102592" y="4400550"/>
            <a:ext cx="54477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vi-VN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vi-VN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máy, 4 máy, 3 máy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5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41" grpId="0"/>
      <p:bldP spid="45" grpId="0"/>
      <p:bldP spid="50" grpId="0"/>
      <p:bldP spid="53" grpId="0" animBg="1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3"/>
          <p:cNvSpPr/>
          <p:nvPr/>
        </p:nvSpPr>
        <p:spPr>
          <a:xfrm>
            <a:off x="2473270" y="30965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4"/>
          <p:cNvSpPr/>
          <p:nvPr/>
        </p:nvSpPr>
        <p:spPr>
          <a:xfrm>
            <a:off x="50037" y="3234124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5"/>
          <p:cNvSpPr/>
          <p:nvPr/>
        </p:nvSpPr>
        <p:spPr>
          <a:xfrm>
            <a:off x="7831110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7515506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1" y="-46408"/>
            <a:ext cx="1759996" cy="734428"/>
          </a:xfrm>
          <a:prstGeom prst="rect">
            <a:avLst/>
          </a:prstGeom>
        </p:spPr>
      </p:pic>
      <p:sp>
        <p:nvSpPr>
          <p:cNvPr id="32" name="椭圆 21"/>
          <p:cNvSpPr/>
          <p:nvPr/>
        </p:nvSpPr>
        <p:spPr>
          <a:xfrm>
            <a:off x="-307391" y="-259142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椭圆 22"/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79388" y="-19050"/>
            <a:ext cx="82089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8"/>
            <a:r>
              <a:rPr lang="vi-VN" altLang="ko-KR" b="1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Bài 3.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Cho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biết </a:t>
            </a:r>
            <a:r>
              <a:rPr lang="vi-VN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3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máy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cày, cày xong một cánh đồng hết 30 giờ.Hỏi 5 máy cày như thế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(cùng </a:t>
            </a:r>
            <a:r>
              <a:rPr lang="nb-NO" altLang="ko-KR" dirty="0">
                <a:solidFill>
                  <a:srgbClr val="00B0F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năng suất) cày xong cánh đồng đó hết bao nhiêu giờ ? </a:t>
            </a:r>
            <a:endParaRPr lang="en-US" dirty="0">
              <a:solidFill>
                <a:srgbClr val="00B0F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89214" y="3955018"/>
            <a:ext cx="8064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8"/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Vậy 5 máy cày cày xong một cánh đồng trong 18 giờ.</a:t>
            </a:r>
            <a:endParaRPr lang="en-US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graphicFrame>
        <p:nvGraphicFramePr>
          <p:cNvPr id="22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540022"/>
              </p:ext>
            </p:extLst>
          </p:nvPr>
        </p:nvGraphicFramePr>
        <p:xfrm>
          <a:off x="3505200" y="620717"/>
          <a:ext cx="5410200" cy="1703007"/>
        </p:xfrm>
        <a:graphic>
          <a:graphicData uri="http://schemas.openxmlformats.org/drawingml/2006/table">
            <a:tbl>
              <a:tblPr/>
              <a:tblGrid>
                <a:gridCol w="1600200"/>
                <a:gridCol w="1981200"/>
                <a:gridCol w="18288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cày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Thòi gian ( giờ)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Trường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hợp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Trường hợp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7427" y="2114550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sv-S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0890" y="2483882"/>
            <a:ext cx="7038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Gọi thời gian 5 máy cày cày xong một cánh đồng là x ( giờ</a:t>
            </a:r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, x &gt; 0</a:t>
            </a:r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)</a:t>
            </a:r>
            <a:endParaRPr lang="nb-NO" altLang="ko-KR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1280" y="2781984"/>
            <a:ext cx="7484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Do diện tích cánh đồng và năng suất các máy cày như nhau, nên số máy cày và thời gian cày là hai đại lượng tỉ lệ nghịch.Do  đó ta có 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0600" y="349781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5.x= 3. 30 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51110"/>
              </p:ext>
            </p:extLst>
          </p:nvPr>
        </p:nvGraphicFramePr>
        <p:xfrm>
          <a:off x="2133600" y="3430588"/>
          <a:ext cx="14351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2323800" imgH="838080" progId="Equation.DSMT4">
                  <p:embed/>
                </p:oleObj>
              </mc:Choice>
              <mc:Fallback>
                <p:oleObj name="Equation" r:id="rId5" imgW="232380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30588"/>
                        <a:ext cx="14351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95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3"/>
          <p:cNvSpPr/>
          <p:nvPr/>
        </p:nvSpPr>
        <p:spPr>
          <a:xfrm>
            <a:off x="2473270" y="30965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椭圆 4"/>
          <p:cNvSpPr/>
          <p:nvPr/>
        </p:nvSpPr>
        <p:spPr>
          <a:xfrm>
            <a:off x="50037" y="3234124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椭圆 5"/>
          <p:cNvSpPr/>
          <p:nvPr/>
        </p:nvSpPr>
        <p:spPr>
          <a:xfrm>
            <a:off x="7831110" y="2022518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椭圆 9"/>
          <p:cNvSpPr/>
          <p:nvPr/>
        </p:nvSpPr>
        <p:spPr>
          <a:xfrm>
            <a:off x="7515506" y="2402056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063631" y="-46408"/>
            <a:ext cx="1759996" cy="734428"/>
          </a:xfrm>
          <a:prstGeom prst="rect">
            <a:avLst/>
          </a:prstGeom>
        </p:spPr>
      </p:pic>
      <p:sp>
        <p:nvSpPr>
          <p:cNvPr id="32" name="椭圆 21"/>
          <p:cNvSpPr/>
          <p:nvPr/>
        </p:nvSpPr>
        <p:spPr>
          <a:xfrm>
            <a:off x="-107835" y="-43295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椭圆 22"/>
          <p:cNvSpPr/>
          <p:nvPr/>
        </p:nvSpPr>
        <p:spPr>
          <a:xfrm>
            <a:off x="136433" y="359435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914378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14125" y="-43295"/>
            <a:ext cx="42089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8"/>
            <a:r>
              <a:rPr lang="en-US" b="1" i="1" u="sng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Ứng dụng thực tế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76200" y="207962"/>
            <a:ext cx="838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defTabSz="914378"/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22 (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62 – SGK):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bánh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cưa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20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quay 1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phút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60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khớp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bánh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cưa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x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(h.13).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Giả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bánh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răng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cưa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quay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phút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vòng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biểu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diễn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y qua  x.</a:t>
            </a:r>
          </a:p>
        </p:txBody>
      </p:sp>
      <p:pic>
        <p:nvPicPr>
          <p:cNvPr id="19" name="Picture 11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19150"/>
            <a:ext cx="2647950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1123950"/>
            <a:ext cx="6719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sv-S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6927" y="3448178"/>
            <a:ext cx="791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/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Do </a:t>
            </a:r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số răng cưa </a:t>
            </a:r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và </a:t>
            </a:r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số vòng quay trong 1 phút</a:t>
            </a:r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là hai đại lượng tỉ lệ nghịc</a:t>
            </a:r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h nên ta có:</a:t>
            </a:r>
            <a:endParaRPr lang="nb-NO" altLang="ko-KR" dirty="0">
              <a:solidFill>
                <a:srgbClr val="000000"/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" y="403121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20.60 </a:t>
            </a:r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= </a:t>
            </a:r>
            <a:r>
              <a:rPr lang="vi-VN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x.y</a:t>
            </a:r>
            <a:r>
              <a:rPr lang="nb-NO" altLang="ko-KR" dirty="0">
                <a:solidFill>
                  <a:srgbClr val="0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01040"/>
              </p:ext>
            </p:extLst>
          </p:nvPr>
        </p:nvGraphicFramePr>
        <p:xfrm>
          <a:off x="2066781" y="3998768"/>
          <a:ext cx="23209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3759120" imgH="838080" progId="Equation.DSMT4">
                  <p:embed/>
                </p:oleObj>
              </mc:Choice>
              <mc:Fallback>
                <p:oleObj name="Equation" r:id="rId6" imgW="37591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781" y="3998768"/>
                        <a:ext cx="23209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695543"/>
              </p:ext>
            </p:extLst>
          </p:nvPr>
        </p:nvGraphicFramePr>
        <p:xfrm>
          <a:off x="1143000" y="1293030"/>
          <a:ext cx="4953000" cy="1453809"/>
        </p:xfrm>
        <a:graphic>
          <a:graphicData uri="http://schemas.openxmlformats.org/drawingml/2006/table">
            <a:tbl>
              <a:tblPr/>
              <a:tblGrid>
                <a:gridCol w="1600200"/>
                <a:gridCol w="1295400"/>
                <a:gridCol w="20574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răng cưa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vòng quay/phút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 răng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 răng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vi-V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23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09600" y="1494491"/>
            <a:ext cx="3187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8"/>
            <a:r>
              <a:rPr lang="vi-VN" sz="2400" dirty="0">
                <a:solidFill>
                  <a:srgbClr val="000000"/>
                </a:solidFill>
                <a:latin typeface="Times New Roman" pitchFamily="18" charset="0"/>
              </a:rPr>
              <a:t>- Xem lại các bài đã giải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203835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8"/>
            <a:r>
              <a:rPr lang="vi-VN" sz="2400" dirty="0">
                <a:solidFill>
                  <a:srgbClr val="000000"/>
                </a:solidFill>
                <a:latin typeface="Times New Roman" pitchFamily="18" charset="0"/>
              </a:rPr>
              <a:t>- Làm bài tập: 19, 20, 21, 23 (SGK/61, 62)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057400" y="119716"/>
            <a:ext cx="5438775" cy="11430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378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HƯỚNG DẪN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 </a:t>
            </a:r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55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567</Words>
  <Application>Microsoft Office PowerPoint</Application>
  <PresentationFormat>On-screen Show (16:9)</PresentationFormat>
  <Paragraphs>62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2021-12-02T09:48:12Z</dcterms:created>
  <dcterms:modified xsi:type="dcterms:W3CDTF">2021-12-02T09:57:13Z</dcterms:modified>
</cp:coreProperties>
</file>