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98" r:id="rId4"/>
    <p:sldId id="284" r:id="rId5"/>
    <p:sldId id="285" r:id="rId6"/>
    <p:sldId id="445" r:id="rId7"/>
    <p:sldId id="446" r:id="rId8"/>
    <p:sldId id="447" r:id="rId9"/>
    <p:sldId id="448" r:id="rId10"/>
    <p:sldId id="449" r:id="rId11"/>
    <p:sldId id="450" r:id="rId12"/>
    <p:sldId id="290" r:id="rId13"/>
    <p:sldId id="291" r:id="rId14"/>
    <p:sldId id="292" r:id="rId15"/>
    <p:sldId id="286" r:id="rId16"/>
    <p:sldId id="293" r:id="rId17"/>
    <p:sldId id="451" r:id="rId18"/>
    <p:sldId id="296" r:id="rId19"/>
    <p:sldId id="297" r:id="rId20"/>
    <p:sldId id="452" r:id="rId21"/>
    <p:sldId id="453" r:id="rId22"/>
    <p:sldId id="454" r:id="rId23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9CAA-CAE3-437A-866E-5DEF49AB4D3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E315-668A-4E12-AC69-F5E19D92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7F664E-590D-43D3-96CF-2280B26292BA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7" y="154781"/>
            <a:ext cx="2057401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54781"/>
            <a:ext cx="6019801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2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9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8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7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E6EB-E826-4FB0-BBF1-C96609F5AB1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59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2" indent="-257102" algn="l" defTabSz="6855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53" algn="l" defTabSz="6855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wm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4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56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0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7600950" y="2016424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/>
          <p:cNvSpPr/>
          <p:nvPr/>
        </p:nvSpPr>
        <p:spPr>
          <a:xfrm rot="16200000">
            <a:off x="4100513" y="2016423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Triangle 12"/>
          <p:cNvSpPr/>
          <p:nvPr/>
        </p:nvSpPr>
        <p:spPr>
          <a:xfrm rot="16200000">
            <a:off x="5872163" y="2816524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Triangle 13"/>
          <p:cNvSpPr/>
          <p:nvPr/>
        </p:nvSpPr>
        <p:spPr>
          <a:xfrm rot="5400000">
            <a:off x="5843588" y="2016423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10312" y="2227341"/>
            <a:ext cx="471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2761426"/>
            <a:ext cx="468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21" y="3566160"/>
            <a:ext cx="4136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73" y="2600315"/>
            <a:ext cx="5483045" cy="2170101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735" y="3117338"/>
            <a:ext cx="5499005" cy="1332282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6400800" y="1949566"/>
            <a:ext cx="471488" cy="2814638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1" y="1981200"/>
              <a:ext cx="533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59840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00637" y="1485900"/>
            <a:ext cx="1789301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97499" y="1485900"/>
            <a:ext cx="1789301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86575" y="1300163"/>
            <a:ext cx="0" cy="2628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893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00637" y="1485900"/>
            <a:ext cx="1789301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86575" y="1300163"/>
            <a:ext cx="0" cy="2628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7" y="1482467"/>
            <a:ext cx="1789301" cy="2221429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153585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00637" y="1485900"/>
            <a:ext cx="1789301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86575" y="1300163"/>
            <a:ext cx="0" cy="2628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938" y="1482467"/>
            <a:ext cx="1785714" cy="2221429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847037" y="1626342"/>
            <a:ext cx="2466102" cy="24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234440" y="1728216"/>
            <a:ext cx="1371600" cy="23042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1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" y="1764793"/>
            <a:ext cx="2029968" cy="96288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976372" y="1433323"/>
            <a:ext cx="2098549" cy="1212056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4" name="Star: 4 Points 15"/>
          <p:cNvSpPr/>
          <p:nvPr/>
        </p:nvSpPr>
        <p:spPr>
          <a:xfrm>
            <a:off x="5308092" y="1399250"/>
            <a:ext cx="2578608" cy="1517591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Arrow: Right 17"/>
          <p:cNvSpPr/>
          <p:nvPr/>
        </p:nvSpPr>
        <p:spPr>
          <a:xfrm>
            <a:off x="4553712" y="3931920"/>
            <a:ext cx="1851660" cy="11567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Partial Circle 18"/>
          <p:cNvSpPr/>
          <p:nvPr/>
        </p:nvSpPr>
        <p:spPr>
          <a:xfrm>
            <a:off x="2214943" y="3053619"/>
            <a:ext cx="1858709" cy="1746981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Parallelogram 7"/>
          <p:cNvSpPr/>
          <p:nvPr/>
        </p:nvSpPr>
        <p:spPr>
          <a:xfrm>
            <a:off x="127540" y="3577114"/>
            <a:ext cx="1737836" cy="962882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-3484"/>
            <a:ext cx="1536192" cy="9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29500" y="829819"/>
            <a:ext cx="1714500" cy="74295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35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937421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00CC"/>
                </a:solidFill>
              </a:rPr>
              <a:t>Hoạt</a:t>
            </a:r>
            <a:r>
              <a:rPr lang="en-US" sz="1350" b="1" dirty="0">
                <a:solidFill>
                  <a:srgbClr val="0000CC"/>
                </a:solidFill>
              </a:rPr>
              <a:t> </a:t>
            </a:r>
            <a:r>
              <a:rPr lang="en-US" sz="1350" b="1" dirty="0" err="1">
                <a:solidFill>
                  <a:srgbClr val="0000CC"/>
                </a:solidFill>
              </a:rPr>
              <a:t>động</a:t>
            </a:r>
            <a:r>
              <a:rPr lang="en-US" sz="1350" b="1" dirty="0">
                <a:solidFill>
                  <a:srgbClr val="0000CC"/>
                </a:solidFill>
              </a:rPr>
              <a:t> </a:t>
            </a:r>
            <a:r>
              <a:rPr lang="en-US" sz="1350" b="1" dirty="0" err="1">
                <a:solidFill>
                  <a:srgbClr val="0000CC"/>
                </a:solidFill>
              </a:rPr>
              <a:t>nhóm</a:t>
            </a:r>
            <a:endParaRPr lang="en-US" sz="1350" b="1" dirty="0">
              <a:solidFill>
                <a:srgbClr val="0000CC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CC"/>
                </a:solidFill>
              </a:rPr>
              <a:t>Thời</a:t>
            </a:r>
            <a:r>
              <a:rPr lang="en-US" sz="1350" b="1" dirty="0">
                <a:solidFill>
                  <a:srgbClr val="0000CC"/>
                </a:solidFill>
              </a:rPr>
              <a:t> </a:t>
            </a:r>
            <a:r>
              <a:rPr lang="en-US" sz="1350" b="1" dirty="0" err="1">
                <a:solidFill>
                  <a:srgbClr val="0000CC"/>
                </a:solidFill>
              </a:rPr>
              <a:t>gian</a:t>
            </a:r>
            <a:r>
              <a:rPr lang="en-US" sz="1350" b="1" dirty="0">
                <a:solidFill>
                  <a:srgbClr val="0000CC"/>
                </a:solidFill>
              </a:rPr>
              <a:t> 3 </a:t>
            </a:r>
            <a:r>
              <a:rPr lang="en-US" sz="1350" b="1" dirty="0" err="1">
                <a:solidFill>
                  <a:srgbClr val="0000CC"/>
                </a:solidFill>
              </a:rPr>
              <a:t>phút</a:t>
            </a:r>
            <a:endParaRPr lang="en-US" sz="135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72" y="546354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6131052" y="2815398"/>
            <a:ext cx="2944368" cy="113481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884" y="1433323"/>
            <a:ext cx="0" cy="17625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7539" y="2246234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25645" y="1172719"/>
            <a:ext cx="0" cy="17441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83287" y="2058782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08825" y="1287019"/>
            <a:ext cx="0" cy="17441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15591" y="2173082"/>
            <a:ext cx="3017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01228" y="3291840"/>
            <a:ext cx="1625537" cy="16047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3809" y="2576323"/>
            <a:ext cx="0" cy="17441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67188" y="4510278"/>
            <a:ext cx="2745677" cy="297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997856" y="102752"/>
            <a:ext cx="2912473" cy="646331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72" y="9526"/>
            <a:ext cx="1115569" cy="5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539496"/>
            <a:ext cx="6821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164592" y="1673352"/>
            <a:ext cx="4494426" cy="2893305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453896" y="1791894"/>
            <a:ext cx="0" cy="15472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196" y="1014984"/>
            <a:ext cx="3552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1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0388" y="1019556"/>
            <a:ext cx="22631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1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18104" y="1846758"/>
            <a:ext cx="0" cy="16204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2012" y="1773027"/>
            <a:ext cx="1" cy="17810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74620" y="1933956"/>
            <a:ext cx="813816" cy="139150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818388" y="1846757"/>
            <a:ext cx="1389888" cy="133273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818388" y="1846758"/>
            <a:ext cx="3830815" cy="149308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74321" y="3494628"/>
            <a:ext cx="4101083" cy="935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157255" y="3525438"/>
            <a:ext cx="4188314" cy="889589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4921759" y="3395827"/>
            <a:ext cx="1898192" cy="14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5886450" y="3168066"/>
            <a:ext cx="0" cy="19045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7875087" y="52452"/>
            <a:ext cx="1181599" cy="10201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 rot="162146">
            <a:off x="6777625" y="2415705"/>
            <a:ext cx="2319425" cy="1563003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/>
          <p:cNvSpPr txBox="1"/>
          <p:nvPr/>
        </p:nvSpPr>
        <p:spPr>
          <a:xfrm rot="21373008">
            <a:off x="6928335" y="2565520"/>
            <a:ext cx="22346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18" y="1515617"/>
            <a:ext cx="2320266" cy="112961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984748" y="1311834"/>
            <a:ext cx="28587" cy="15959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5312" y="3042262"/>
            <a:ext cx="3497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2180" y="2580490"/>
            <a:ext cx="3497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34" grpId="0" animBg="1"/>
      <p:bldP spid="38" grpId="0"/>
      <p:bldP spid="40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7150" y="658368"/>
            <a:ext cx="468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171450" y="3314700"/>
            <a:ext cx="2971800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057900" y="3429000"/>
            <a:ext cx="2914650" cy="182357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50" dirty="0" err="1"/>
              <a:t>Hình</a:t>
            </a:r>
            <a:r>
              <a:rPr lang="en-US" sz="2250" dirty="0"/>
              <a:t> </a:t>
            </a:r>
            <a:r>
              <a:rPr lang="en-US" sz="2250" dirty="0" err="1"/>
              <a:t>thang</a:t>
            </a:r>
            <a:r>
              <a:rPr lang="en-US" sz="2250" dirty="0"/>
              <a:t> </a:t>
            </a:r>
            <a:r>
              <a:rPr lang="en-US" sz="2250" dirty="0" err="1"/>
              <a:t>cân</a:t>
            </a:r>
            <a:r>
              <a:rPr lang="en-US" sz="2250" dirty="0"/>
              <a:t> </a:t>
            </a:r>
            <a:r>
              <a:rPr lang="en-US" sz="2250" dirty="0" err="1"/>
              <a:t>có</a:t>
            </a:r>
            <a:r>
              <a:rPr lang="en-US" sz="2250" dirty="0"/>
              <a:t> 1 </a:t>
            </a:r>
            <a:r>
              <a:rPr lang="en-US" sz="2250" dirty="0" err="1"/>
              <a:t>trục</a:t>
            </a:r>
            <a:r>
              <a:rPr lang="en-US" sz="2250" dirty="0"/>
              <a:t> </a:t>
            </a:r>
            <a:r>
              <a:rPr lang="en-US" sz="2250" dirty="0" err="1"/>
              <a:t>đối</a:t>
            </a:r>
            <a:r>
              <a:rPr lang="en-US" sz="2250" dirty="0"/>
              <a:t> </a:t>
            </a:r>
            <a:r>
              <a:rPr lang="en-US" sz="2250" dirty="0" err="1"/>
              <a:t>xứng</a:t>
            </a:r>
            <a:r>
              <a:rPr lang="en-US" sz="2250" dirty="0"/>
              <a:t>. </a:t>
            </a:r>
            <a:r>
              <a:rPr lang="en-US" sz="2250" dirty="0" err="1"/>
              <a:t>Trục</a:t>
            </a:r>
            <a:r>
              <a:rPr lang="en-US" sz="2250" dirty="0"/>
              <a:t> </a:t>
            </a:r>
            <a:r>
              <a:rPr lang="en-US" sz="2250" dirty="0" err="1"/>
              <a:t>đối</a:t>
            </a:r>
            <a:r>
              <a:rPr lang="en-US" sz="2250" dirty="0"/>
              <a:t> </a:t>
            </a:r>
            <a:r>
              <a:rPr lang="en-US" sz="2250" dirty="0" err="1"/>
              <a:t>xứng</a:t>
            </a:r>
            <a:r>
              <a:rPr lang="en-US" sz="2250" dirty="0"/>
              <a:t> </a:t>
            </a:r>
            <a:r>
              <a:rPr lang="en-US" sz="2250" dirty="0" err="1"/>
              <a:t>là</a:t>
            </a:r>
            <a:r>
              <a:rPr lang="en-US" sz="2250" dirty="0"/>
              <a:t> </a:t>
            </a:r>
            <a:r>
              <a:rPr lang="en-US" sz="2250" dirty="0" err="1"/>
              <a:t>đường</a:t>
            </a:r>
            <a:r>
              <a:rPr lang="en-US" sz="2250" dirty="0"/>
              <a:t> </a:t>
            </a:r>
            <a:r>
              <a:rPr lang="en-US" sz="2250" dirty="0" err="1"/>
              <a:t>thẳng</a:t>
            </a:r>
            <a:r>
              <a:rPr lang="en-US" sz="2250" dirty="0"/>
              <a:t> </a:t>
            </a:r>
            <a:r>
              <a:rPr lang="en-US" sz="2250" dirty="0" err="1"/>
              <a:t>đi</a:t>
            </a:r>
            <a:r>
              <a:rPr lang="en-US" sz="2250" dirty="0"/>
              <a:t> qua </a:t>
            </a:r>
            <a:r>
              <a:rPr lang="en-US" sz="2250" dirty="0" err="1"/>
              <a:t>trung</a:t>
            </a:r>
            <a:r>
              <a:rPr lang="en-US" sz="2250" dirty="0"/>
              <a:t> </a:t>
            </a:r>
            <a:r>
              <a:rPr lang="en-US" sz="2250" dirty="0" err="1"/>
              <a:t>điểm</a:t>
            </a:r>
            <a:r>
              <a:rPr lang="en-US" sz="2250" dirty="0"/>
              <a:t> </a:t>
            </a:r>
            <a:r>
              <a:rPr lang="en-US" sz="2250" dirty="0" err="1"/>
              <a:t>hai</a:t>
            </a:r>
            <a:r>
              <a:rPr lang="en-US" sz="2250" dirty="0"/>
              <a:t> </a:t>
            </a:r>
            <a:r>
              <a:rPr lang="en-US" sz="2250" dirty="0" err="1"/>
              <a:t>đáy</a:t>
            </a:r>
            <a:r>
              <a:rPr lang="en-US" sz="2250" dirty="0"/>
              <a:t>. </a:t>
            </a:r>
            <a:endParaRPr lang="en-US" sz="2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000750" y="1257300"/>
            <a:ext cx="2971800" cy="1823576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50" dirty="0" err="1"/>
              <a:t>Hình</a:t>
            </a:r>
            <a:r>
              <a:rPr lang="en-US" sz="2250" dirty="0"/>
              <a:t> tam </a:t>
            </a:r>
            <a:r>
              <a:rPr lang="en-US" sz="2250" dirty="0" err="1"/>
              <a:t>giác</a:t>
            </a:r>
            <a:r>
              <a:rPr lang="en-US" sz="2250" dirty="0"/>
              <a:t> </a:t>
            </a:r>
            <a:r>
              <a:rPr lang="en-US" sz="2250" dirty="0" err="1"/>
              <a:t>cân</a:t>
            </a:r>
            <a:r>
              <a:rPr lang="en-US" sz="2250" dirty="0"/>
              <a:t> </a:t>
            </a:r>
            <a:r>
              <a:rPr lang="en-US" sz="2250" dirty="0" err="1"/>
              <a:t>có</a:t>
            </a:r>
            <a:r>
              <a:rPr lang="en-US" sz="2250" dirty="0"/>
              <a:t> 1 </a:t>
            </a:r>
            <a:r>
              <a:rPr lang="en-US" sz="2250" dirty="0" err="1"/>
              <a:t>trục</a:t>
            </a:r>
            <a:r>
              <a:rPr lang="en-US" sz="2250" dirty="0"/>
              <a:t> </a:t>
            </a:r>
            <a:r>
              <a:rPr lang="en-US" sz="2250" dirty="0" err="1"/>
              <a:t>đối</a:t>
            </a:r>
            <a:r>
              <a:rPr lang="en-US" sz="2250" dirty="0"/>
              <a:t> </a:t>
            </a:r>
            <a:r>
              <a:rPr lang="en-US" sz="2250" dirty="0" err="1"/>
              <a:t>xứng</a:t>
            </a:r>
            <a:r>
              <a:rPr lang="en-US" sz="2250" dirty="0"/>
              <a:t>. </a:t>
            </a:r>
            <a:r>
              <a:rPr lang="en-US" sz="2250" dirty="0" err="1"/>
              <a:t>Trục</a:t>
            </a:r>
            <a:r>
              <a:rPr lang="en-US" sz="2250" dirty="0"/>
              <a:t> </a:t>
            </a:r>
            <a:r>
              <a:rPr lang="en-US" sz="2250" dirty="0" err="1"/>
              <a:t>đối</a:t>
            </a:r>
            <a:r>
              <a:rPr lang="en-US" sz="2250" dirty="0"/>
              <a:t> </a:t>
            </a:r>
            <a:r>
              <a:rPr lang="en-US" sz="2250" dirty="0" err="1"/>
              <a:t>xứng</a:t>
            </a:r>
            <a:r>
              <a:rPr lang="en-US" sz="2250" dirty="0"/>
              <a:t> </a:t>
            </a:r>
            <a:r>
              <a:rPr lang="en-US" sz="2250" dirty="0" err="1"/>
              <a:t>là</a:t>
            </a:r>
            <a:r>
              <a:rPr lang="en-US" sz="2250" dirty="0"/>
              <a:t> </a:t>
            </a:r>
            <a:r>
              <a:rPr lang="en-US" sz="2250" dirty="0" err="1"/>
              <a:t>đường</a:t>
            </a:r>
            <a:r>
              <a:rPr lang="en-US" sz="2250" dirty="0"/>
              <a:t> </a:t>
            </a:r>
            <a:r>
              <a:rPr lang="en-US" sz="2250" dirty="0" err="1"/>
              <a:t>thẳng</a:t>
            </a:r>
            <a:r>
              <a:rPr lang="en-US" sz="2250" dirty="0"/>
              <a:t> </a:t>
            </a:r>
            <a:r>
              <a:rPr lang="en-US" sz="2250" dirty="0" err="1"/>
              <a:t>đi</a:t>
            </a:r>
            <a:r>
              <a:rPr lang="en-US" sz="2250" dirty="0"/>
              <a:t> qua </a:t>
            </a:r>
            <a:r>
              <a:rPr lang="en-US" sz="2250" dirty="0" err="1"/>
              <a:t>đỉnh</a:t>
            </a:r>
            <a:r>
              <a:rPr lang="en-US" sz="2250" dirty="0"/>
              <a:t> </a:t>
            </a:r>
            <a:r>
              <a:rPr lang="en-US" sz="2250" dirty="0" err="1"/>
              <a:t>và</a:t>
            </a:r>
            <a:r>
              <a:rPr lang="en-US" sz="2250" dirty="0"/>
              <a:t> </a:t>
            </a:r>
            <a:r>
              <a:rPr lang="en-US" sz="2250" dirty="0" err="1"/>
              <a:t>trung</a:t>
            </a:r>
            <a:r>
              <a:rPr lang="en-US" sz="2250" dirty="0"/>
              <a:t> </a:t>
            </a:r>
            <a:r>
              <a:rPr lang="en-US" sz="2250" dirty="0" err="1"/>
              <a:t>điểm</a:t>
            </a:r>
            <a:r>
              <a:rPr lang="en-US" sz="2250" dirty="0"/>
              <a:t> </a:t>
            </a:r>
            <a:r>
              <a:rPr lang="en-US" sz="2250" dirty="0" err="1"/>
              <a:t>cạnh</a:t>
            </a:r>
            <a:r>
              <a:rPr lang="en-US" sz="2250" dirty="0"/>
              <a:t> </a:t>
            </a:r>
            <a:r>
              <a:rPr lang="en-US" sz="2250" dirty="0" err="1"/>
              <a:t>đối</a:t>
            </a:r>
            <a:r>
              <a:rPr lang="en-US" sz="2250" dirty="0"/>
              <a:t> </a:t>
            </a:r>
            <a:r>
              <a:rPr lang="en-US" sz="2250" dirty="0" err="1"/>
              <a:t>diện</a:t>
            </a:r>
            <a:r>
              <a:rPr lang="en-US" sz="2250" dirty="0"/>
              <a:t>. </a:t>
            </a:r>
            <a:endParaRPr lang="en-US" sz="225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920490" y="2477453"/>
            <a:ext cx="57150" cy="114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92040" y="2463165"/>
            <a:ext cx="57150" cy="114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4423410" y="2391728"/>
            <a:ext cx="114300" cy="1143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28600" y="3429000"/>
            <a:ext cx="3086101" cy="17145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02871" y="1094818"/>
            <a:ext cx="2811779" cy="2105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1323022"/>
            <a:ext cx="2846071" cy="19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439304" y="452510"/>
            <a:ext cx="4665856" cy="369332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02870" y="1333069"/>
            <a:ext cx="628650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2336007"/>
            <a:ext cx="2033827" cy="5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81" y="1965364"/>
            <a:ext cx="1651139" cy="15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4514850" y="2084592"/>
            <a:ext cx="1428750" cy="1172959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150" y="658368"/>
            <a:ext cx="468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77724" y="3436528"/>
            <a:ext cx="6928866" cy="165735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81178" y="3655359"/>
            <a:ext cx="6702552" cy="126957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5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868680"/>
            <a:ext cx="2274570" cy="235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76" y="-18123"/>
            <a:ext cx="1473689" cy="9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91" y="3655696"/>
            <a:ext cx="1556750" cy="8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532969"/>
            <a:ext cx="468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2882459"/>
            <a:ext cx="3086100" cy="2169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dirty="0" err="1">
                <a:solidFill>
                  <a:schemeClr val="tx1"/>
                </a:solidFill>
              </a:rPr>
              <a:t>Đoạn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thẳng</a:t>
            </a:r>
            <a:r>
              <a:rPr lang="en-US" sz="2250" dirty="0">
                <a:solidFill>
                  <a:schemeClr val="tx1"/>
                </a:solidFill>
              </a:rPr>
              <a:t> AB </a:t>
            </a:r>
            <a:r>
              <a:rPr lang="en-US" sz="2250" dirty="0" err="1">
                <a:solidFill>
                  <a:schemeClr val="tx1"/>
                </a:solidFill>
              </a:rPr>
              <a:t>có</a:t>
            </a:r>
            <a:r>
              <a:rPr lang="en-US" sz="2250" dirty="0">
                <a:solidFill>
                  <a:schemeClr val="tx1"/>
                </a:solidFill>
              </a:rPr>
              <a:t> 1 </a:t>
            </a:r>
            <a:r>
              <a:rPr lang="en-US" sz="2250" dirty="0" err="1">
                <a:solidFill>
                  <a:schemeClr val="tx1"/>
                </a:solidFill>
              </a:rPr>
              <a:t>trục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đối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xứng</a:t>
            </a:r>
            <a:r>
              <a:rPr lang="en-US" sz="2250" dirty="0">
                <a:solidFill>
                  <a:schemeClr val="tx1"/>
                </a:solidFill>
              </a:rPr>
              <a:t>.</a:t>
            </a:r>
          </a:p>
          <a:p>
            <a:r>
              <a:rPr lang="en-US" sz="2250" dirty="0" err="1">
                <a:solidFill>
                  <a:schemeClr val="tx1"/>
                </a:solidFill>
              </a:rPr>
              <a:t>Trục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đối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xứng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là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đường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thẳng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đi</a:t>
            </a:r>
            <a:r>
              <a:rPr lang="en-US" sz="2250" dirty="0">
                <a:solidFill>
                  <a:schemeClr val="tx1"/>
                </a:solidFill>
              </a:rPr>
              <a:t> qua </a:t>
            </a:r>
            <a:r>
              <a:rPr lang="en-US" sz="2250" dirty="0" err="1">
                <a:solidFill>
                  <a:schemeClr val="tx1"/>
                </a:solidFill>
              </a:rPr>
              <a:t>trung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điểm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và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vuông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góc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với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đoạn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thẳng</a:t>
            </a:r>
            <a:r>
              <a:rPr lang="en-US" sz="2250" dirty="0">
                <a:solidFill>
                  <a:schemeClr val="tx1"/>
                </a:solidFill>
              </a:rPr>
              <a:t> AB</a:t>
            </a:r>
            <a:endParaRPr lang="en-US" sz="22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" y="1521619"/>
            <a:ext cx="2719626" cy="5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5" y="1128713"/>
            <a:ext cx="2000315" cy="18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28950" y="1185863"/>
            <a:ext cx="0" cy="3758996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7900" y="1200150"/>
            <a:ext cx="0" cy="3687559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4837" y="1243013"/>
            <a:ext cx="0" cy="12573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1185863"/>
            <a:ext cx="400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d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43393" y="909422"/>
            <a:ext cx="14303" cy="23909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57550" y="2057076"/>
            <a:ext cx="251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14738" y="1085850"/>
            <a:ext cx="1943100" cy="18437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0450" y="1185863"/>
            <a:ext cx="1943100" cy="17866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8700" y="1900238"/>
            <a:ext cx="57150" cy="114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43100" y="1914525"/>
            <a:ext cx="57150" cy="114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1571625" y="1843088"/>
            <a:ext cx="114300" cy="1143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686300" y="1701240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028950" y="3285857"/>
            <a:ext cx="3028950" cy="18235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50" dirty="0" err="1">
                <a:solidFill>
                  <a:schemeClr val="tx1"/>
                </a:solidFill>
              </a:rPr>
              <a:t>Đường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tròn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có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vô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số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trục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đối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xứng</a:t>
            </a:r>
            <a:r>
              <a:rPr lang="en-US" sz="2250" dirty="0">
                <a:solidFill>
                  <a:schemeClr val="tx1"/>
                </a:solidFill>
              </a:rPr>
              <a:t>. </a:t>
            </a:r>
          </a:p>
          <a:p>
            <a:r>
              <a:rPr lang="en-US" sz="2250" dirty="0" err="1">
                <a:solidFill>
                  <a:schemeClr val="tx1"/>
                </a:solidFill>
              </a:rPr>
              <a:t>Mỗi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trục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đối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xứng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là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một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đường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thẳng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đi</a:t>
            </a:r>
            <a:r>
              <a:rPr lang="en-US" sz="2250" dirty="0">
                <a:solidFill>
                  <a:schemeClr val="tx1"/>
                </a:solidFill>
              </a:rPr>
              <a:t> qua </a:t>
            </a:r>
            <a:r>
              <a:rPr lang="en-US" sz="2250" dirty="0" err="1">
                <a:solidFill>
                  <a:schemeClr val="tx1"/>
                </a:solidFill>
              </a:rPr>
              <a:t>tâm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của</a:t>
            </a: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250" dirty="0" err="1">
                <a:solidFill>
                  <a:schemeClr val="tx1"/>
                </a:solidFill>
              </a:rPr>
              <a:t>nó</a:t>
            </a:r>
            <a:r>
              <a:rPr lang="en-US" sz="2250" dirty="0">
                <a:solidFill>
                  <a:schemeClr val="tx1"/>
                </a:solidFill>
              </a:rPr>
              <a:t>.</a:t>
            </a:r>
            <a:endParaRPr lang="en-US" sz="22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7" y="514350"/>
            <a:ext cx="2921794" cy="247242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115051" y="2869243"/>
            <a:ext cx="3009899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100" dirty="0" err="1"/>
              <a:t>Hình</a:t>
            </a:r>
            <a:r>
              <a:rPr lang="en-US" sz="2100" dirty="0"/>
              <a:t> </a:t>
            </a:r>
            <a:r>
              <a:rPr lang="en-US" sz="2100" dirty="0" err="1"/>
              <a:t>lục</a:t>
            </a:r>
            <a:r>
              <a:rPr lang="en-US" sz="2100" dirty="0"/>
              <a:t> </a:t>
            </a:r>
            <a:r>
              <a:rPr lang="en-US" sz="2100" dirty="0" err="1"/>
              <a:t>giác</a:t>
            </a:r>
            <a:r>
              <a:rPr lang="en-US" sz="2100" dirty="0"/>
              <a:t> </a:t>
            </a:r>
            <a:r>
              <a:rPr lang="en-US" sz="2100" dirty="0" err="1"/>
              <a:t>đều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6 </a:t>
            </a:r>
            <a:r>
              <a:rPr lang="en-US" sz="2100" dirty="0" err="1"/>
              <a:t>trục</a:t>
            </a:r>
            <a:r>
              <a:rPr lang="en-US" sz="2100" dirty="0"/>
              <a:t> </a:t>
            </a:r>
            <a:r>
              <a:rPr lang="en-US" sz="2100" dirty="0" err="1"/>
              <a:t>đối</a:t>
            </a:r>
            <a:r>
              <a:rPr lang="en-US" sz="2100" dirty="0"/>
              <a:t> </a:t>
            </a:r>
            <a:r>
              <a:rPr lang="en-US" sz="2100" dirty="0" err="1"/>
              <a:t>xứng</a:t>
            </a:r>
            <a:r>
              <a:rPr lang="en-US" sz="2100" dirty="0"/>
              <a:t>. </a:t>
            </a:r>
            <a:r>
              <a:rPr lang="en-US" sz="2100" dirty="0" err="1"/>
              <a:t>Trục</a:t>
            </a:r>
            <a:r>
              <a:rPr lang="en-US" sz="2100" dirty="0"/>
              <a:t> </a:t>
            </a:r>
            <a:r>
              <a:rPr lang="en-US" sz="2100" dirty="0" err="1"/>
              <a:t>đối</a:t>
            </a:r>
            <a:r>
              <a:rPr lang="en-US" sz="2100" dirty="0"/>
              <a:t> </a:t>
            </a:r>
            <a:r>
              <a:rPr lang="en-US" sz="2100" dirty="0" err="1"/>
              <a:t>xứng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: -</a:t>
            </a:r>
            <a:r>
              <a:rPr lang="en-US" sz="2100" dirty="0" err="1"/>
              <a:t>Đường</a:t>
            </a:r>
            <a:r>
              <a:rPr lang="en-US" sz="2100" dirty="0"/>
              <a:t> </a:t>
            </a:r>
            <a:r>
              <a:rPr lang="en-US" sz="2100" dirty="0" err="1"/>
              <a:t>thẳng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qua </a:t>
            </a:r>
            <a:r>
              <a:rPr lang="en-US" sz="2100" dirty="0" err="1"/>
              <a:t>cặp</a:t>
            </a:r>
            <a:r>
              <a:rPr lang="en-US" sz="2100" dirty="0"/>
              <a:t> </a:t>
            </a:r>
            <a:r>
              <a:rPr lang="en-US" sz="2100" dirty="0" err="1"/>
              <a:t>đỉnh</a:t>
            </a:r>
            <a:r>
              <a:rPr lang="en-US" sz="2100" dirty="0"/>
              <a:t> </a:t>
            </a:r>
            <a:r>
              <a:rPr lang="en-US" sz="2100" dirty="0" err="1"/>
              <a:t>đối</a:t>
            </a:r>
            <a:r>
              <a:rPr lang="en-US" sz="2100" dirty="0"/>
              <a:t> </a:t>
            </a:r>
            <a:r>
              <a:rPr lang="en-US" sz="2100" dirty="0" err="1"/>
              <a:t>diện</a:t>
            </a:r>
            <a:endParaRPr lang="en-US" sz="2100" dirty="0"/>
          </a:p>
          <a:p>
            <a:r>
              <a:rPr lang="en-US" sz="2100" dirty="0"/>
              <a:t>-</a:t>
            </a:r>
            <a:r>
              <a:rPr lang="en-US" sz="2100" dirty="0" err="1"/>
              <a:t>Đường</a:t>
            </a:r>
            <a:r>
              <a:rPr lang="en-US" sz="2100" dirty="0"/>
              <a:t> </a:t>
            </a:r>
            <a:r>
              <a:rPr lang="en-US" sz="2100" dirty="0" err="1"/>
              <a:t>thẳng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qua </a:t>
            </a:r>
            <a:r>
              <a:rPr lang="en-US" sz="2100" dirty="0" err="1"/>
              <a:t>trung</a:t>
            </a:r>
            <a:r>
              <a:rPr lang="en-US" sz="2100" dirty="0"/>
              <a:t> </a:t>
            </a:r>
            <a:r>
              <a:rPr lang="en-US" sz="2100" dirty="0" err="1"/>
              <a:t>điểm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</a:t>
            </a:r>
            <a:r>
              <a:rPr lang="en-US" sz="2100" dirty="0" err="1"/>
              <a:t>cặp</a:t>
            </a:r>
            <a:r>
              <a:rPr lang="en-US" sz="2100" dirty="0"/>
              <a:t> </a:t>
            </a:r>
            <a:r>
              <a:rPr lang="en-US" sz="2100" dirty="0" err="1"/>
              <a:t>cạnh</a:t>
            </a:r>
            <a:r>
              <a:rPr lang="en-US" sz="2100" dirty="0"/>
              <a:t> </a:t>
            </a:r>
            <a:r>
              <a:rPr lang="en-US" sz="2100" dirty="0" err="1"/>
              <a:t>đối</a:t>
            </a:r>
            <a:r>
              <a:rPr lang="en-US" sz="2100" dirty="0"/>
              <a:t> </a:t>
            </a:r>
            <a:r>
              <a:rPr lang="en-US" sz="2100" dirty="0" err="1"/>
              <a:t>diện</a:t>
            </a:r>
            <a:r>
              <a:rPr lang="en-US" sz="2100" dirty="0"/>
              <a:t>.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23445" y="13718"/>
            <a:ext cx="2516885" cy="1504187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96013" y="214479"/>
            <a:ext cx="24643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27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27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27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27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27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27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27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27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27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27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20" y="816102"/>
            <a:ext cx="4956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dán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269749" y="2931889"/>
            <a:ext cx="2735177" cy="1728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3154680" y="2931889"/>
            <a:ext cx="2798064" cy="1728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6254496" y="2931889"/>
            <a:ext cx="2606040" cy="17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6102" y="2400300"/>
            <a:ext cx="1330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1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-3484"/>
            <a:ext cx="1536192" cy="9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429500" y="829819"/>
            <a:ext cx="1714500" cy="74295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35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937421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00CC"/>
                </a:solidFill>
              </a:rPr>
              <a:t>Hoạt</a:t>
            </a:r>
            <a:r>
              <a:rPr lang="en-US" sz="1350" b="1" dirty="0">
                <a:solidFill>
                  <a:srgbClr val="0000CC"/>
                </a:solidFill>
              </a:rPr>
              <a:t> </a:t>
            </a:r>
            <a:r>
              <a:rPr lang="en-US" sz="1350" b="1" dirty="0" err="1">
                <a:solidFill>
                  <a:srgbClr val="0000CC"/>
                </a:solidFill>
              </a:rPr>
              <a:t>động</a:t>
            </a:r>
            <a:r>
              <a:rPr lang="en-US" sz="1350" b="1" dirty="0">
                <a:solidFill>
                  <a:srgbClr val="0000CC"/>
                </a:solidFill>
              </a:rPr>
              <a:t> </a:t>
            </a:r>
            <a:r>
              <a:rPr lang="en-US" sz="1350" b="1" dirty="0" err="1">
                <a:solidFill>
                  <a:srgbClr val="0000CC"/>
                </a:solidFill>
              </a:rPr>
              <a:t>nhóm</a:t>
            </a:r>
            <a:endParaRPr lang="en-US" sz="1350" b="1" dirty="0">
              <a:solidFill>
                <a:srgbClr val="0000CC"/>
              </a:solidFill>
            </a:endParaRPr>
          </a:p>
          <a:p>
            <a:pPr algn="ctr"/>
            <a:r>
              <a:rPr lang="en-US" sz="1350" b="1" dirty="0" err="1">
                <a:solidFill>
                  <a:srgbClr val="0000CC"/>
                </a:solidFill>
              </a:rPr>
              <a:t>Thời</a:t>
            </a:r>
            <a:r>
              <a:rPr lang="en-US" sz="1350" b="1" dirty="0">
                <a:solidFill>
                  <a:srgbClr val="0000CC"/>
                </a:solidFill>
              </a:rPr>
              <a:t> </a:t>
            </a:r>
            <a:r>
              <a:rPr lang="en-US" sz="1350" b="1" dirty="0" err="1">
                <a:solidFill>
                  <a:srgbClr val="0000CC"/>
                </a:solidFill>
              </a:rPr>
              <a:t>gian</a:t>
            </a:r>
            <a:r>
              <a:rPr lang="en-US" sz="1350" b="1" dirty="0">
                <a:solidFill>
                  <a:srgbClr val="0000CC"/>
                </a:solidFill>
              </a:rPr>
              <a:t> 3 </a:t>
            </a:r>
            <a:r>
              <a:rPr lang="en-US" sz="1350" b="1" dirty="0" err="1">
                <a:solidFill>
                  <a:srgbClr val="0000CC"/>
                </a:solidFill>
              </a:rPr>
              <a:t>phút</a:t>
            </a:r>
            <a:endParaRPr lang="en-US" sz="135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0834" y="1543050"/>
            <a:ext cx="52829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177432" y="198764"/>
            <a:ext cx="2871325" cy="369332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16" y="1607171"/>
            <a:ext cx="1348790" cy="74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56515" y="102870"/>
            <a:ext cx="6000161" cy="314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3361120" y="661702"/>
            <a:ext cx="6102920" cy="43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492126" y="891541"/>
            <a:ext cx="7116954" cy="37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6314759" y="633770"/>
            <a:ext cx="3280155" cy="26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123" y="1488996"/>
            <a:ext cx="5260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38" indent="-642938" algn="ctr">
              <a:defRPr/>
            </a:pPr>
            <a:r>
              <a:rPr lang="en-US" altLang="zh-CN" sz="36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HÌNH CÓ </a:t>
            </a:r>
          </a:p>
          <a:p>
            <a:pPr marL="642938" indent="-642938" algn="ctr">
              <a:defRPr/>
            </a:pPr>
            <a:r>
              <a:rPr lang="en-US" altLang="zh-CN" sz="36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TRỤC ĐỐI XỨNG</a:t>
            </a:r>
            <a:endParaRPr lang="zh-CN" altLang="en-US" sz="36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80" y="3784140"/>
            <a:ext cx="630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38" indent="-642938" algn="ctr">
              <a:defRPr/>
            </a:pPr>
            <a:r>
              <a:rPr lang="en-US" altLang="zh-CN" sz="36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 </a:t>
            </a:r>
          </a:p>
          <a:p>
            <a:pPr marL="642938" indent="-642938" algn="ctr">
              <a:defRPr/>
            </a:pPr>
            <a:r>
              <a:rPr lang="en-US" altLang="zh-CN" sz="3600" b="1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Trường</a:t>
            </a:r>
            <a:r>
              <a:rPr lang="en-US" altLang="zh-CN" sz="36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23278833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171700" y="560070"/>
            <a:ext cx="48006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446020" y="777240"/>
            <a:ext cx="4094559" cy="464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27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27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27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27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27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5740" y="1451610"/>
            <a:ext cx="8766810" cy="352044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19" y="1897380"/>
            <a:ext cx="2181701" cy="30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524" y="2217421"/>
            <a:ext cx="52386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Arial (Body)"/>
              </a:rPr>
              <a:t>- </a:t>
            </a:r>
            <a:r>
              <a:rPr lang="vi-VN" sz="2100" dirty="0" err="1">
                <a:latin typeface="Arial (Body)"/>
              </a:rPr>
              <a:t>Đọc</a:t>
            </a:r>
            <a:r>
              <a:rPr lang="vi-VN" sz="2100" dirty="0">
                <a:latin typeface="Arial (Body)"/>
              </a:rPr>
              <a:t> </a:t>
            </a:r>
            <a:r>
              <a:rPr lang="vi-VN" sz="2100" dirty="0" err="1">
                <a:latin typeface="Arial (Body)"/>
              </a:rPr>
              <a:t>lại</a:t>
            </a:r>
            <a:r>
              <a:rPr lang="vi-VN" sz="2100" dirty="0">
                <a:latin typeface="Arial (Body)"/>
              </a:rPr>
              <a:t> </a:t>
            </a:r>
            <a:r>
              <a:rPr lang="vi-VN" sz="2100" dirty="0" err="1">
                <a:latin typeface="Arial (Body)"/>
              </a:rPr>
              <a:t>toàn</a:t>
            </a:r>
            <a:r>
              <a:rPr lang="vi-VN" sz="2100" dirty="0">
                <a:latin typeface="Arial (Body)"/>
              </a:rPr>
              <a:t> </a:t>
            </a:r>
            <a:r>
              <a:rPr lang="vi-VN" sz="2100" dirty="0" err="1">
                <a:latin typeface="Arial (Body)"/>
              </a:rPr>
              <a:t>bộ</a:t>
            </a:r>
            <a:r>
              <a:rPr lang="vi-VN" sz="2100" dirty="0">
                <a:latin typeface="Arial (Body)"/>
              </a:rPr>
              <a:t> </a:t>
            </a:r>
            <a:r>
              <a:rPr lang="vi-VN" sz="2100" dirty="0" err="1">
                <a:latin typeface="Arial (Body)"/>
              </a:rPr>
              <a:t>nội</a:t>
            </a:r>
            <a:r>
              <a:rPr lang="vi-VN" sz="2100" dirty="0">
                <a:latin typeface="Arial (Body)"/>
              </a:rPr>
              <a:t> dung </a:t>
            </a:r>
            <a:r>
              <a:rPr lang="vi-VN" sz="2100" dirty="0" err="1">
                <a:latin typeface="Arial (Body)"/>
              </a:rPr>
              <a:t>bài</a:t>
            </a:r>
            <a:r>
              <a:rPr lang="vi-VN" sz="2100" dirty="0">
                <a:latin typeface="Arial (Body)"/>
              </a:rPr>
              <a:t> </a:t>
            </a:r>
            <a:r>
              <a:rPr lang="vi-VN" sz="2100" dirty="0" err="1">
                <a:latin typeface="Arial (Body)"/>
              </a:rPr>
              <a:t>đã</a:t>
            </a:r>
            <a:r>
              <a:rPr lang="vi-VN" sz="2100" dirty="0">
                <a:latin typeface="Arial (Body)"/>
              </a:rPr>
              <a:t> </a:t>
            </a:r>
            <a:r>
              <a:rPr lang="vi-VN" sz="2100" dirty="0" err="1">
                <a:latin typeface="Arial (Body)"/>
              </a:rPr>
              <a:t>học</a:t>
            </a:r>
            <a:r>
              <a:rPr lang="vi-VN" sz="2100" dirty="0">
                <a:latin typeface="Arial (Body)"/>
              </a:rPr>
              <a:t>.</a:t>
            </a:r>
            <a:endParaRPr lang="en-US" sz="2100" dirty="0">
              <a:latin typeface="Arial (Body)"/>
            </a:endParaRPr>
          </a:p>
          <a:p>
            <a:r>
              <a:rPr lang="fr-FR" sz="2100" dirty="0">
                <a:latin typeface="Arial (Body)"/>
              </a:rPr>
              <a:t>- </a:t>
            </a:r>
            <a:r>
              <a:rPr lang="fr-FR" sz="2100" dirty="0" err="1">
                <a:latin typeface="Arial (Body)"/>
              </a:rPr>
              <a:t>Làm</a:t>
            </a:r>
            <a:r>
              <a:rPr lang="fr-FR" sz="2100" dirty="0">
                <a:latin typeface="Arial (Body)"/>
              </a:rPr>
              <a:t> </a:t>
            </a:r>
            <a:r>
              <a:rPr lang="fr-FR" sz="2100" dirty="0" err="1">
                <a:latin typeface="Arial (Body)"/>
              </a:rPr>
              <a:t>bài</a:t>
            </a:r>
            <a:r>
              <a:rPr lang="fr-FR" sz="2100" dirty="0">
                <a:latin typeface="Arial (Body)"/>
              </a:rPr>
              <a:t> </a:t>
            </a:r>
            <a:r>
              <a:rPr lang="fr-FR" sz="2100" dirty="0" err="1">
                <a:latin typeface="Arial (Body)"/>
              </a:rPr>
              <a:t>tập</a:t>
            </a:r>
            <a:r>
              <a:rPr lang="fr-FR" sz="2100" dirty="0">
                <a:latin typeface="Arial (Body)"/>
              </a:rPr>
              <a:t> 1; </a:t>
            </a:r>
            <a:r>
              <a:rPr lang="vi-VN" sz="2100" dirty="0">
                <a:latin typeface="Arial (Body)"/>
              </a:rPr>
              <a:t>2 </a:t>
            </a:r>
            <a:r>
              <a:rPr lang="fr-FR" sz="2100" dirty="0">
                <a:latin typeface="Arial (Body)"/>
              </a:rPr>
              <a:t>SGK </a:t>
            </a:r>
            <a:r>
              <a:rPr lang="fr-FR" sz="2100" dirty="0" err="1">
                <a:latin typeface="Arial (Body)"/>
              </a:rPr>
              <a:t>trang</a:t>
            </a:r>
            <a:r>
              <a:rPr lang="fr-FR" sz="2100" dirty="0">
                <a:latin typeface="Arial (Body)"/>
              </a:rPr>
              <a:t> 109.</a:t>
            </a:r>
            <a:endParaRPr lang="en-US" sz="2100" dirty="0">
              <a:latin typeface="Arial (Body)"/>
            </a:endParaRPr>
          </a:p>
          <a:p>
            <a:r>
              <a:rPr lang="fr-FR" sz="2100" dirty="0">
                <a:latin typeface="Arial (Body)"/>
              </a:rPr>
              <a:t>- </a:t>
            </a:r>
            <a:r>
              <a:rPr lang="fr-FR" sz="2100" dirty="0" err="1">
                <a:latin typeface="Arial (Body)"/>
              </a:rPr>
              <a:t>Đọc</a:t>
            </a:r>
            <a:r>
              <a:rPr lang="fr-FR" sz="2100" dirty="0">
                <a:latin typeface="Arial (Body)"/>
              </a:rPr>
              <a:t> </a:t>
            </a:r>
            <a:r>
              <a:rPr lang="fr-FR" sz="2100" dirty="0" err="1">
                <a:latin typeface="Arial (Body)"/>
              </a:rPr>
              <a:t>nội</a:t>
            </a:r>
            <a:r>
              <a:rPr lang="fr-FR" sz="2100" dirty="0">
                <a:latin typeface="Arial (Body)"/>
              </a:rPr>
              <a:t> </a:t>
            </a:r>
            <a:r>
              <a:rPr lang="fr-FR" sz="2100" dirty="0" err="1">
                <a:latin typeface="Arial (Body)"/>
              </a:rPr>
              <a:t>dung</a:t>
            </a:r>
            <a:r>
              <a:rPr lang="fr-FR" sz="2100" dirty="0">
                <a:latin typeface="Arial (Body)"/>
              </a:rPr>
              <a:t> </a:t>
            </a:r>
            <a:r>
              <a:rPr lang="fr-FR" sz="2100" dirty="0" err="1">
                <a:latin typeface="Arial (Body)"/>
              </a:rPr>
              <a:t>phần</a:t>
            </a:r>
            <a:r>
              <a:rPr lang="fr-FR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có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thể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bạn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chưa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biết</a:t>
            </a:r>
            <a:r>
              <a:rPr lang="en-US" sz="2100" dirty="0">
                <a:latin typeface="Arial (Body)"/>
              </a:rPr>
              <a:t>.</a:t>
            </a:r>
          </a:p>
          <a:p>
            <a:r>
              <a:rPr lang="en-US" sz="2100" dirty="0">
                <a:latin typeface="Arial (Body)"/>
              </a:rPr>
              <a:t>- </a:t>
            </a:r>
            <a:r>
              <a:rPr lang="en-US" sz="2100" dirty="0" err="1">
                <a:latin typeface="Arial (Body)"/>
              </a:rPr>
              <a:t>Tìm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các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hình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ảnh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đối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xứng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trong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thực</a:t>
            </a:r>
            <a:r>
              <a:rPr lang="en-US" sz="2100" dirty="0">
                <a:latin typeface="Arial (Body)"/>
              </a:rPr>
              <a:t> </a:t>
            </a:r>
            <a:r>
              <a:rPr lang="en-US" sz="2100" dirty="0" err="1">
                <a:latin typeface="Arial (Body)"/>
              </a:rPr>
              <a:t>tiễn</a:t>
            </a:r>
            <a:endParaRPr lang="en-US" sz="21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867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320"/>
            <a:ext cx="9144000" cy="54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563685" y="201011"/>
            <a:ext cx="7734300" cy="39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5387" y="1863141"/>
            <a:ext cx="42461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173816" y="2363600"/>
            <a:ext cx="809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66" y="1332697"/>
            <a:ext cx="860425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0" y="3439155"/>
            <a:ext cx="2466359" cy="17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2110" y="2876103"/>
            <a:ext cx="51014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7753350" y="2707481"/>
            <a:ext cx="1390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5533372" y="3268894"/>
            <a:ext cx="4086225" cy="1957388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2"/>
              <a:ext cx="1252262" cy="43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15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6604254" y="-262413"/>
            <a:ext cx="2457450" cy="1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9388" y="-82867"/>
            <a:ext cx="2457450" cy="131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3407569"/>
            <a:ext cx="15811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61">
            <a:off x="553968" y="2180003"/>
            <a:ext cx="2193550" cy="2166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2610">
            <a:off x="1022906" y="498651"/>
            <a:ext cx="2159785" cy="144478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60855"/>
            <a:ext cx="2176795" cy="192062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89" y="367687"/>
            <a:ext cx="2176461" cy="145679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4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6" y="2057400"/>
            <a:ext cx="2919745" cy="21661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j0232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6530287" y="2120494"/>
            <a:ext cx="2170529" cy="2192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13996" y="167220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57"/>
          <a:stretch/>
        </p:blipFill>
        <p:spPr>
          <a:xfrm rot="18669872">
            <a:off x="-285797" y="683806"/>
            <a:ext cx="2098487" cy="5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48740"/>
            <a:ext cx="3977640" cy="272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0" y="1348740"/>
            <a:ext cx="3977640" cy="27203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2950" y="525780"/>
            <a:ext cx="6275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latin typeface="Arial" pitchFamily="34" charset="0"/>
                <a:cs typeface="Arial" pitchFamily="34" charset="0"/>
              </a:rPr>
              <a:t>Quan sát hình ảnh, nhận xét về độ cân đối, hài hòa trong các hai bức tranh sau: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530" y="4114800"/>
            <a:ext cx="1040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0" y="4126230"/>
            <a:ext cx="1040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53953" y="3975827"/>
            <a:ext cx="1374232" cy="11864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7875087" y="52452"/>
            <a:ext cx="1181599" cy="10201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200309" y="29621"/>
            <a:ext cx="2617562" cy="369332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90085" y="1400176"/>
            <a:ext cx="400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d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8156190" y="-92925"/>
            <a:ext cx="966715" cy="954646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2" y="969264"/>
            <a:ext cx="3653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SGK</a:t>
            </a: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2000" y="1568767"/>
            <a:ext cx="1178719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913914" y="1565431"/>
            <a:ext cx="1169904" cy="23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329363" y="1471613"/>
            <a:ext cx="0" cy="2628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439304" y="555380"/>
            <a:ext cx="4665856" cy="369332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85725" y="1385888"/>
            <a:ext cx="1143000" cy="1743075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Triangle 17"/>
          <p:cNvSpPr/>
          <p:nvPr/>
        </p:nvSpPr>
        <p:spPr>
          <a:xfrm>
            <a:off x="1314450" y="1385888"/>
            <a:ext cx="1143000" cy="1743075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Triangle 18"/>
          <p:cNvSpPr/>
          <p:nvPr/>
        </p:nvSpPr>
        <p:spPr>
          <a:xfrm>
            <a:off x="2571750" y="1385888"/>
            <a:ext cx="1143000" cy="1743075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Triangle 19"/>
          <p:cNvSpPr/>
          <p:nvPr/>
        </p:nvSpPr>
        <p:spPr>
          <a:xfrm>
            <a:off x="3829050" y="1385888"/>
            <a:ext cx="1143000" cy="1743075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7600950" y="2171701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/>
          <p:cNvSpPr/>
          <p:nvPr/>
        </p:nvSpPr>
        <p:spPr>
          <a:xfrm rot="16200000">
            <a:off x="4100513" y="2171700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Triangle 12"/>
          <p:cNvSpPr/>
          <p:nvPr/>
        </p:nvSpPr>
        <p:spPr>
          <a:xfrm rot="16200000">
            <a:off x="5872163" y="2971801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Triangle 13"/>
          <p:cNvSpPr/>
          <p:nvPr/>
        </p:nvSpPr>
        <p:spPr>
          <a:xfrm rot="5400000">
            <a:off x="5843588" y="2171700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ight Triangle 16"/>
          <p:cNvSpPr/>
          <p:nvPr/>
        </p:nvSpPr>
        <p:spPr>
          <a:xfrm rot="16200000">
            <a:off x="4112705" y="2988242"/>
            <a:ext cx="1143000" cy="1743075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Triangle 17"/>
          <p:cNvSpPr/>
          <p:nvPr/>
        </p:nvSpPr>
        <p:spPr>
          <a:xfrm rot="5400000">
            <a:off x="5852483" y="2989118"/>
            <a:ext cx="1143000" cy="1743075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Triangle 18"/>
          <p:cNvSpPr/>
          <p:nvPr/>
        </p:nvSpPr>
        <p:spPr>
          <a:xfrm rot="16200000">
            <a:off x="5853626" y="2986087"/>
            <a:ext cx="1143000" cy="1743075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7598225" y="2992052"/>
            <a:ext cx="1143000" cy="1743075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10312" y="2227341"/>
            <a:ext cx="471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2761426"/>
            <a:ext cx="468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6400800" y="1962508"/>
            <a:ext cx="471488" cy="2814638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1" y="1981200"/>
              <a:ext cx="533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2333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27" y="3140227"/>
            <a:ext cx="5358384" cy="1328463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7600950" y="2495195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/>
          <p:cNvSpPr/>
          <p:nvPr/>
        </p:nvSpPr>
        <p:spPr>
          <a:xfrm rot="16200000">
            <a:off x="4100513" y="2611652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Triangle 12"/>
          <p:cNvSpPr/>
          <p:nvPr/>
        </p:nvSpPr>
        <p:spPr>
          <a:xfrm rot="16200000">
            <a:off x="5872163" y="3411752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Triangle 13"/>
          <p:cNvSpPr/>
          <p:nvPr/>
        </p:nvSpPr>
        <p:spPr>
          <a:xfrm rot="5400000">
            <a:off x="5843588" y="2611652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10312" y="2227341"/>
            <a:ext cx="471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2761426"/>
            <a:ext cx="468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6400800" y="2001334"/>
            <a:ext cx="471488" cy="2814638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1" y="1981200"/>
              <a:ext cx="533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27" y="2627016"/>
            <a:ext cx="5483045" cy="21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27" y="3140227"/>
            <a:ext cx="5358384" cy="1328463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7600950" y="2495195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Triangle 11"/>
          <p:cNvSpPr/>
          <p:nvPr/>
        </p:nvSpPr>
        <p:spPr>
          <a:xfrm rot="16200000">
            <a:off x="4100513" y="2611652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Triangle 12"/>
          <p:cNvSpPr/>
          <p:nvPr/>
        </p:nvSpPr>
        <p:spPr>
          <a:xfrm rot="16200000">
            <a:off x="5872163" y="3411752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Triangle 13"/>
          <p:cNvSpPr/>
          <p:nvPr/>
        </p:nvSpPr>
        <p:spPr>
          <a:xfrm rot="5400000">
            <a:off x="5843588" y="2611652"/>
            <a:ext cx="1143000" cy="1743075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10312" y="2227341"/>
            <a:ext cx="471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" y="2761426"/>
            <a:ext cx="468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969264" y="57151"/>
            <a:ext cx="6588252" cy="395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1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8486" y="485409"/>
            <a:ext cx="3707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6400800" y="2001334"/>
            <a:ext cx="471488" cy="2814638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1" y="1981200"/>
              <a:ext cx="533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26345" y="2627016"/>
            <a:ext cx="5483045" cy="21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09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733</Words>
  <Application>Microsoft Office PowerPoint</Application>
  <PresentationFormat>On-screen Show (16:9)</PresentationFormat>
  <Paragraphs>95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(Body)</vt:lpstr>
      <vt:lpstr>Calibri</vt:lpstr>
      <vt:lpstr>Tahoma</vt:lpstr>
      <vt:lpstr>Times New Roman</vt:lpstr>
      <vt:lpstr>Office Theme</vt:lpstr>
      <vt:lpstr>1_Office Theme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Nguyễn Văn An</cp:lastModifiedBy>
  <cp:revision>116</cp:revision>
  <dcterms:created xsi:type="dcterms:W3CDTF">2021-11-03T02:29:35Z</dcterms:created>
  <dcterms:modified xsi:type="dcterms:W3CDTF">2021-11-26T09:45:40Z</dcterms:modified>
</cp:coreProperties>
</file>