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9"/>
  </p:notesMasterIdLst>
  <p:sldIdLst>
    <p:sldId id="471" r:id="rId11"/>
    <p:sldId id="518" r:id="rId12"/>
    <p:sldId id="353" r:id="rId13"/>
    <p:sldId id="551" r:id="rId14"/>
    <p:sldId id="553" r:id="rId15"/>
    <p:sldId id="554" r:id="rId16"/>
    <p:sldId id="556" r:id="rId17"/>
    <p:sldId id="557" r:id="rId18"/>
    <p:sldId id="558" r:id="rId19"/>
    <p:sldId id="559" r:id="rId20"/>
    <p:sldId id="560" r:id="rId21"/>
    <p:sldId id="607" r:id="rId22"/>
    <p:sldId id="608" r:id="rId23"/>
    <p:sldId id="609" r:id="rId24"/>
    <p:sldId id="644" r:id="rId25"/>
    <p:sldId id="578" r:id="rId26"/>
    <p:sldId id="637" r:id="rId27"/>
    <p:sldId id="610" r:id="rId28"/>
    <p:sldId id="585" r:id="rId29"/>
    <p:sldId id="588" r:id="rId30"/>
    <p:sldId id="589" r:id="rId31"/>
    <p:sldId id="590" r:id="rId32"/>
    <p:sldId id="591" r:id="rId33"/>
    <p:sldId id="592" r:id="rId34"/>
    <p:sldId id="593" r:id="rId35"/>
    <p:sldId id="612" r:id="rId36"/>
    <p:sldId id="611" r:id="rId37"/>
    <p:sldId id="297" r:id="rId38"/>
  </p:sldIdLst>
  <p:sldSz cx="12190413" cy="6859588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8B9"/>
    <a:srgbClr val="A52D29"/>
    <a:srgbClr val="F04871"/>
    <a:srgbClr val="D4455A"/>
    <a:srgbClr val="FC3333"/>
    <a:srgbClr val="E50011"/>
    <a:srgbClr val="BE2732"/>
    <a:srgbClr val="009490"/>
    <a:srgbClr val="FEAC38"/>
    <a:srgbClr val="10B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7778" autoAdjust="0"/>
  </p:normalViewPr>
  <p:slideViewPr>
    <p:cSldViewPr snapToGrid="0" showGuides="1">
      <p:cViewPr varScale="1">
        <p:scale>
          <a:sx n="83" d="100"/>
          <a:sy n="83" d="100"/>
        </p:scale>
        <p:origin x="643" y="8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6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43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3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37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37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37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6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hvdic.thivien.net/whv/%E6%9C%88" TargetMode="External"/><Relationship Id="rId13" Type="http://schemas.openxmlformats.org/officeDocument/2006/relationships/hyperlink" Target="http://hvdic.thivien.net/whv/%E4%B8%8A" TargetMode="External"/><Relationship Id="rId18" Type="http://schemas.openxmlformats.org/officeDocument/2006/relationships/hyperlink" Target="http://hvdic.thivien.net/whv/%E4%BD%8E" TargetMode="External"/><Relationship Id="rId3" Type="http://schemas.openxmlformats.org/officeDocument/2006/relationships/hyperlink" Target="http://hvdic.thivien.net/whv/%E5%A4%9C" TargetMode="External"/><Relationship Id="rId21" Type="http://schemas.openxmlformats.org/officeDocument/2006/relationships/image" Target="../media/image10.jpeg"/><Relationship Id="rId7" Type="http://schemas.openxmlformats.org/officeDocument/2006/relationships/hyperlink" Target="http://hvdic.thivien.net/whv/%E6%98%8E" TargetMode="External"/><Relationship Id="rId12" Type="http://schemas.openxmlformats.org/officeDocument/2006/relationships/hyperlink" Target="http://hvdic.thivien.net/whv/%E5%9C%B0" TargetMode="External"/><Relationship Id="rId17" Type="http://schemas.openxmlformats.org/officeDocument/2006/relationships/hyperlink" Target="http://hvdic.thivien.net/whv/%E6%9C%9B" TargetMode="External"/><Relationship Id="rId2" Type="http://schemas.openxmlformats.org/officeDocument/2006/relationships/hyperlink" Target="http://hvdic.thivien.net/whv/%E9%9D%9C" TargetMode="External"/><Relationship Id="rId16" Type="http://schemas.openxmlformats.org/officeDocument/2006/relationships/hyperlink" Target="http://hvdic.thivien.net/whv/%E9%A0%AD" TargetMode="External"/><Relationship Id="rId20" Type="http://schemas.openxmlformats.org/officeDocument/2006/relationships/hyperlink" Target="http://hvdic.thivien.net/whv/%E9%84%89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hvdic.thivien.net/whv/%E5%89%8D" TargetMode="External"/><Relationship Id="rId11" Type="http://schemas.openxmlformats.org/officeDocument/2006/relationships/hyperlink" Target="http://hvdic.thivien.net/whv/%E6%98%AF" TargetMode="External"/><Relationship Id="rId5" Type="http://schemas.openxmlformats.org/officeDocument/2006/relationships/hyperlink" Target="http://hvdic.thivien.net/whv/%E5%BA%8A" TargetMode="External"/><Relationship Id="rId15" Type="http://schemas.openxmlformats.org/officeDocument/2006/relationships/hyperlink" Target="http://hvdic.thivien.net/whv/%E8%88%89" TargetMode="External"/><Relationship Id="rId10" Type="http://schemas.openxmlformats.org/officeDocument/2006/relationships/hyperlink" Target="http://hvdic.thivien.net/whv/%E7%96%91" TargetMode="External"/><Relationship Id="rId19" Type="http://schemas.openxmlformats.org/officeDocument/2006/relationships/hyperlink" Target="http://hvdic.thivien.net/whv/%E6%95%85" TargetMode="External"/><Relationship Id="rId4" Type="http://schemas.openxmlformats.org/officeDocument/2006/relationships/hyperlink" Target="http://hvdic.thivien.net/whv/%E6%80%9D" TargetMode="External"/><Relationship Id="rId9" Type="http://schemas.openxmlformats.org/officeDocument/2006/relationships/hyperlink" Target="http://hvdic.thivien.net/whv/%E5%85%89" TargetMode="External"/><Relationship Id="rId14" Type="http://schemas.openxmlformats.org/officeDocument/2006/relationships/hyperlink" Target="http://hvdic.thivien.net/whv/%E9%9C%9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17668D8-C013-4271-BF54-941096CA7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3F23A25B-9F64-4811-A4C2-5A13AE5F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48" y="457760"/>
            <a:ext cx="2111508" cy="1150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4133" y="479498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1893" y="1865967"/>
            <a:ext cx="9010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8165" y="3631190"/>
            <a:ext cx="8675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0672" y="169107"/>
            <a:ext cx="3345682" cy="771633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281" y="1368021"/>
            <a:ext cx="10666611" cy="51882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850" tIns="54425" rIns="108850" bIns="54425" rtlCol="0">
            <a:spAutoFit/>
          </a:bodyPr>
          <a:lstStyle/>
          <a:p>
            <a:pPr marL="413858" indent="-413858">
              <a:tabLst>
                <a:tab pos="413858" algn="l"/>
              </a:tabLst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12282" indent="-612282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12282" indent="-612282" algn="ctr"/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Ban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đêm</a:t>
            </a:r>
            <a:endParaRPr lang="en-US" sz="29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9999" indent="-479999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b. Theo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12282" indent="-612282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12282" indent="-612282" algn="ctr"/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9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9999" indent="-479999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c. Theo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12282" indent="-612282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12282" indent="-612282" algn="ctr"/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endParaRPr lang="en-US" sz="29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3858" indent="-413858">
              <a:tabLst>
                <a:tab pos="272125" algn="l"/>
              </a:tabLst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12282" indent="-612282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12282" indent="-612282" algn="ctr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868" y="1356748"/>
            <a:ext cx="7619008" cy="2341293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vi-VN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vi-VN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Lộ tòng kim dạ bạch</a:t>
            </a:r>
            <a:br>
              <a:rPr lang="vi-VN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Nguyệt thị cố hương minh</a:t>
            </a:r>
            <a:r>
              <a:rPr lang="vi-VN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(Sương từ đêm nay trắng xoá</a:t>
            </a:r>
            <a:br>
              <a:rPr lang="vi-VN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Trăng là ánh sáng của quê nhà)</a:t>
            </a:r>
            <a:endParaRPr lang="en-US" sz="2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vi-VN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(Đỗ Phủ - Được thư em Xá)</a:t>
            </a:r>
            <a:endParaRPr lang="en-US" sz="2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6768" y="202054"/>
            <a:ext cx="10056072" cy="69468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/>
            <a:r>
              <a:rPr lang="vi-VN" sz="3800" dirty="0" smtClean="0">
                <a:latin typeface="Times New Roman" pitchFamily="18" charset="0"/>
                <a:cs typeface="Times New Roman" pitchFamily="18" charset="0"/>
              </a:rPr>
              <a:t>Vài vần thơ với chủ đề "Vọng nguyệt hoài hương"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5868" y="3963318"/>
            <a:ext cx="10666611" cy="2341293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vi-VN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9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Cộng khan minh nguyệt ưng thuỳ lệ</a:t>
            </a:r>
            <a:br>
              <a:rPr lang="vi-VN" sz="29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9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 phiến hương tâm ngũ xứ đồng.</a:t>
            </a:r>
            <a:r>
              <a:rPr lang="vi-VN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(Xem trăng sáng, có lẽ cùng rơi lệ</a:t>
            </a:r>
            <a:br>
              <a:rPr lang="vi-VN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 mảnh tình quê, năm anh em ở năm nơi đều giống nhau)</a:t>
            </a:r>
            <a:endParaRPr lang="en-US" sz="29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vi-VN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(Bạch Cư Dị- T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vi-VN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Hà Nam trải cơn li loạn)</a:t>
            </a:r>
            <a:endParaRPr lang="en-US" sz="29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17253454-D5D0-4D1C-8E79-9DF807E27A3C}"/>
              </a:ext>
            </a:extLst>
          </p:cNvPr>
          <p:cNvGrpSpPr/>
          <p:nvPr/>
        </p:nvGrpSpPr>
        <p:grpSpPr>
          <a:xfrm>
            <a:off x="0" y="283170"/>
            <a:ext cx="12190413" cy="921516"/>
            <a:chOff x="0" y="283170"/>
            <a:chExt cx="12190413" cy="92151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21BB330-C659-4041-8497-81889502ABCF}"/>
                </a:ext>
              </a:extLst>
            </p:cNvPr>
            <p:cNvGrpSpPr/>
            <p:nvPr/>
          </p:nvGrpSpPr>
          <p:grpSpPr>
            <a:xfrm>
              <a:off x="4092497" y="283170"/>
              <a:ext cx="4878082" cy="689221"/>
              <a:chOff x="765097" y="278633"/>
              <a:chExt cx="4878082" cy="689221"/>
            </a:xfrm>
          </p:grpSpPr>
          <p:sp>
            <p:nvSpPr>
              <p:cNvPr id="4" name="TextBox 8">
                <a:extLst>
                  <a:ext uri="{FF2B5EF4-FFF2-40B4-BE49-F238E27FC236}">
                    <a16:creationId xmlns:a16="http://schemas.microsoft.com/office/drawing/2014/main" id="{FAD4A74A-6089-42C7-80E6-C3319B374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156" y="278633"/>
                <a:ext cx="325532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endParaRPr lang="zh-CN" altLang="en-US" sz="3200" dirty="0">
                  <a:solidFill>
                    <a:schemeClr val="tx2">
                      <a:lumMod val="50000"/>
                    </a:schemeClr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CBE39269-C6CD-4C9B-B3BE-3D41352680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097" y="352301"/>
                <a:ext cx="4878082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4000" b="1" dirty="0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1. </a:t>
                </a:r>
                <a:r>
                  <a:rPr lang="en-US" altLang="zh-CN" sz="4000" b="1" dirty="0" err="1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Hai</a:t>
                </a:r>
                <a:r>
                  <a:rPr lang="en-US" altLang="zh-CN" sz="4000" b="1" dirty="0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zh-CN" sz="4000" b="1" dirty="0" err="1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câu</a:t>
                </a:r>
                <a:r>
                  <a:rPr lang="en-US" altLang="zh-CN" sz="4000" b="1" dirty="0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zh-CN" sz="4000" b="1" dirty="0" err="1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thơ</a:t>
                </a:r>
                <a:r>
                  <a:rPr lang="en-US" altLang="zh-CN" sz="4000" b="1" dirty="0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zh-CN" sz="4000" b="1" dirty="0" err="1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đầu</a:t>
                </a:r>
                <a:endParaRPr lang="zh-CN" altLang="en-US" sz="4000" b="1" dirty="0">
                  <a:solidFill>
                    <a:srgbClr val="D4455A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A2B903A8-BC8C-4C1D-9DA6-EDDD63685F09}"/>
                </a:ext>
              </a:extLst>
            </p:cNvPr>
            <p:cNvCxnSpPr/>
            <p:nvPr/>
          </p:nvCxnSpPr>
          <p:spPr>
            <a:xfrm>
              <a:off x="0" y="1204686"/>
              <a:ext cx="12190413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167297" y="1578488"/>
            <a:ext cx="5192749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defRPr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189" lvl="0" indent="-457189" defTabSz="1219170">
              <a:spcBef>
                <a:spcPct val="20000"/>
              </a:spcBef>
              <a:defRPr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5828" y="1636295"/>
            <a:ext cx="5192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263"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93263" lvl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1875" y="4136334"/>
            <a:ext cx="582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4886" y="3515326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21" idx="3"/>
            <a:endCxn id="24" idx="1"/>
          </p:cNvCxnSpPr>
          <p:nvPr/>
        </p:nvCxnSpPr>
        <p:spPr>
          <a:xfrm>
            <a:off x="6027509" y="4397944"/>
            <a:ext cx="922522" cy="7050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50031" y="4625961"/>
            <a:ext cx="441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>
          <a:xfrm flipV="1">
            <a:off x="6027509" y="3776936"/>
            <a:ext cx="987377" cy="621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86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">
            <a:extLst>
              <a:ext uri="{FF2B5EF4-FFF2-40B4-BE49-F238E27FC236}">
                <a16:creationId xmlns:a16="http://schemas.microsoft.com/office/drawing/2014/main" id="{29D10507-2D3D-4525-9454-0782B64E7700}"/>
              </a:ext>
            </a:extLst>
          </p:cNvPr>
          <p:cNvSpPr/>
          <p:nvPr/>
        </p:nvSpPr>
        <p:spPr>
          <a:xfrm>
            <a:off x="330552" y="3368854"/>
            <a:ext cx="431448" cy="4587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1930" y="3156903"/>
            <a:ext cx="10656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sàng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án</a:t>
            </a:r>
            <a:r>
              <a:rPr lang="en-US" sz="32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trác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vẫn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miêu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vẻ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ánh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trăng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nhưng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bộc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lộ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xúc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48353" y="443390"/>
            <a:ext cx="519274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defRPr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189" lvl="0" indent="-457189" defTabSz="1219170">
              <a:spcBef>
                <a:spcPct val="20000"/>
              </a:spcBef>
              <a:defRPr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2166" y="1762440"/>
            <a:ext cx="6941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263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93263" lvl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4244" y="4461671"/>
            <a:ext cx="1066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ngỡ</a:t>
            </a:r>
            <a:r>
              <a:rPr lang="en-US" sz="32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lúc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nửa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tỉnh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nửa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99090" y="5486400"/>
            <a:ext cx="630620" cy="536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39614" y="5544235"/>
            <a:ext cx="10179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thay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6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">
            <a:extLst>
              <a:ext uri="{FF2B5EF4-FFF2-40B4-BE49-F238E27FC236}">
                <a16:creationId xmlns:a16="http://schemas.microsoft.com/office/drawing/2014/main" id="{29D10507-2D3D-4525-9454-0782B64E7700}"/>
              </a:ext>
            </a:extLst>
          </p:cNvPr>
          <p:cNvSpPr/>
          <p:nvPr/>
        </p:nvSpPr>
        <p:spPr>
          <a:xfrm>
            <a:off x="330552" y="3636876"/>
            <a:ext cx="431448" cy="45878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1930" y="3424925"/>
            <a:ext cx="10656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Bằng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ngôn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ngữ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cô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đọng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súc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tích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hai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câu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thơ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đầu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đã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miêu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tả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vẻ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đẹp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trăng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đêm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thanh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tĩnh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tâm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trạng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thao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thức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thi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nhân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</a:t>
            </a:r>
            <a:endParaRPr lang="en-US" sz="3200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48353" y="443390"/>
            <a:ext cx="519274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defRPr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189" lvl="0" indent="-457189" defTabSz="1219170">
              <a:spcBef>
                <a:spcPct val="20000"/>
              </a:spcBef>
              <a:defRPr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2166" y="1762440"/>
            <a:ext cx="6941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263"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93263" lvl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84886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17253454-D5D0-4D1C-8E79-9DF807E27A3C}"/>
              </a:ext>
            </a:extLst>
          </p:cNvPr>
          <p:cNvGrpSpPr/>
          <p:nvPr/>
        </p:nvGrpSpPr>
        <p:grpSpPr>
          <a:xfrm>
            <a:off x="0" y="283170"/>
            <a:ext cx="12190413" cy="921516"/>
            <a:chOff x="0" y="283170"/>
            <a:chExt cx="12190413" cy="92151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21BB330-C659-4041-8497-81889502ABCF}"/>
                </a:ext>
              </a:extLst>
            </p:cNvPr>
            <p:cNvGrpSpPr/>
            <p:nvPr/>
          </p:nvGrpSpPr>
          <p:grpSpPr>
            <a:xfrm>
              <a:off x="4092497" y="283170"/>
              <a:ext cx="4878082" cy="689221"/>
              <a:chOff x="765097" y="278633"/>
              <a:chExt cx="4878082" cy="689221"/>
            </a:xfrm>
          </p:grpSpPr>
          <p:sp>
            <p:nvSpPr>
              <p:cNvPr id="4" name="TextBox 8">
                <a:extLst>
                  <a:ext uri="{FF2B5EF4-FFF2-40B4-BE49-F238E27FC236}">
                    <a16:creationId xmlns:a16="http://schemas.microsoft.com/office/drawing/2014/main" id="{FAD4A74A-6089-42C7-80E6-C3319B374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156" y="278633"/>
                <a:ext cx="325532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endParaRPr lang="zh-CN" altLang="en-US" sz="3200" dirty="0">
                  <a:solidFill>
                    <a:schemeClr val="tx2">
                      <a:lumMod val="50000"/>
                    </a:schemeClr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CBE39269-C6CD-4C9B-B3BE-3D41352680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097" y="352301"/>
                <a:ext cx="4878082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4000" b="1" dirty="0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2. </a:t>
                </a:r>
                <a:r>
                  <a:rPr lang="en-US" altLang="zh-CN" sz="4000" b="1" dirty="0" err="1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Hai</a:t>
                </a:r>
                <a:r>
                  <a:rPr lang="en-US" altLang="zh-CN" sz="4000" b="1" dirty="0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zh-CN" sz="4000" b="1" dirty="0" err="1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câu</a:t>
                </a:r>
                <a:r>
                  <a:rPr lang="en-US" altLang="zh-CN" sz="4000" b="1" dirty="0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zh-CN" sz="4000" b="1" dirty="0" err="1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thơ</a:t>
                </a:r>
                <a:r>
                  <a:rPr lang="en-US" altLang="zh-CN" sz="4000" b="1" dirty="0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zh-CN" sz="4000" b="1" dirty="0" err="1" smtClean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sau</a:t>
                </a:r>
                <a:endParaRPr lang="zh-CN" altLang="en-US" sz="4000" b="1" dirty="0">
                  <a:solidFill>
                    <a:srgbClr val="D4455A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A2B903A8-BC8C-4C1D-9DA6-EDDD63685F09}"/>
                </a:ext>
              </a:extLst>
            </p:cNvPr>
            <p:cNvCxnSpPr/>
            <p:nvPr/>
          </p:nvCxnSpPr>
          <p:spPr>
            <a:xfrm>
              <a:off x="0" y="1204686"/>
              <a:ext cx="12190413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167297" y="1578488"/>
            <a:ext cx="5192749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70">
              <a:spcBef>
                <a:spcPct val="20000"/>
              </a:spcBef>
              <a:defRPr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nguyệt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189" lvl="0" indent="-457189" defTabSz="1219170">
              <a:spcBef>
                <a:spcPct val="20000"/>
              </a:spcBef>
              <a:defRPr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5828" y="1636295"/>
            <a:ext cx="5192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3263"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3263" lvl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1875" y="4136334"/>
            <a:ext cx="582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4886" y="3515326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21" idx="3"/>
            <a:endCxn id="24" idx="1"/>
          </p:cNvCxnSpPr>
          <p:nvPr/>
        </p:nvCxnSpPr>
        <p:spPr>
          <a:xfrm>
            <a:off x="6027509" y="4397944"/>
            <a:ext cx="922522" cy="7050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50031" y="4625961"/>
            <a:ext cx="441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>
          <a:xfrm flipV="1">
            <a:off x="6027509" y="3776936"/>
            <a:ext cx="987377" cy="621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86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65" y="539193"/>
            <a:ext cx="7298342" cy="2163064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	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Cử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vọng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/ minh /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nguyệt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ĐT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DT 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ĐT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TT     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lvl="1"/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	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Đê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tư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sz="32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cố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hương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	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ĐT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DT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ĐT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TT  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4345" y="3294588"/>
            <a:ext cx="11677573" cy="62233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990575" marR="0" lvl="1" indent="-38099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Cặp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sóng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Cảnh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Trăng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quê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2197" y="4183970"/>
            <a:ext cx="11677573" cy="674647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990575" lvl="1" indent="-380990" defTabSz="1219170"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Nghệ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thuật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Cử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 &gt;&lt; </a:t>
            </a:r>
            <a:r>
              <a:rPr lang="en-US" sz="32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Đê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8938" y="5059701"/>
            <a:ext cx="11677573" cy="674647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990575" lvl="1" indent="-380990" defTabSz="1219170"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quê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nặng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nỗi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da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diết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37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850" y="0"/>
            <a:ext cx="9191296" cy="737457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1173713" y="5419030"/>
            <a:ext cx="2263254" cy="1104599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8095397" y="5427437"/>
            <a:ext cx="2263254" cy="1104599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6602" y="3546506"/>
            <a:ext cx="1992574" cy="998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0239" y="3562428"/>
            <a:ext cx="1992574" cy="998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0010" y="3564703"/>
            <a:ext cx="1992574" cy="998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205409" y="3566975"/>
            <a:ext cx="1992574" cy="998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 rot="16200000" flipH="1">
            <a:off x="1371603" y="4455995"/>
            <a:ext cx="873452" cy="10508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2279176" y="4045608"/>
            <a:ext cx="1000834" cy="181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6" idx="1"/>
          </p:cNvCxnSpPr>
          <p:nvPr/>
        </p:nvCxnSpPr>
        <p:spPr>
          <a:xfrm flipV="1">
            <a:off x="5272584" y="4061530"/>
            <a:ext cx="1007655" cy="22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8" idx="1"/>
          </p:cNvCxnSpPr>
          <p:nvPr/>
        </p:nvCxnSpPr>
        <p:spPr>
          <a:xfrm>
            <a:off x="8272813" y="4061530"/>
            <a:ext cx="932596" cy="45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</p:cNvCxnSpPr>
          <p:nvPr/>
        </p:nvCxnSpPr>
        <p:spPr>
          <a:xfrm rot="5400000">
            <a:off x="9130351" y="4305871"/>
            <a:ext cx="812039" cy="13306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392070" y="1119113"/>
            <a:ext cx="2702257" cy="12419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Nguyệt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>
            <a:stCxn id="27" idx="3"/>
            <a:endCxn id="5" idx="0"/>
          </p:cNvCxnSpPr>
          <p:nvPr/>
        </p:nvCxnSpPr>
        <p:spPr>
          <a:xfrm rot="5400000">
            <a:off x="851687" y="2610385"/>
            <a:ext cx="1367323" cy="5049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0"/>
            <a:endCxn id="27" idx="5"/>
          </p:cNvCxnSpPr>
          <p:nvPr/>
        </p:nvCxnSpPr>
        <p:spPr>
          <a:xfrm rot="16200000" flipV="1">
            <a:off x="3294684" y="2583089"/>
            <a:ext cx="1385520" cy="5777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3889636">
            <a:off x="3712188" y="2483889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>
            <a:endCxn id="27" idx="6"/>
          </p:cNvCxnSpPr>
          <p:nvPr/>
        </p:nvCxnSpPr>
        <p:spPr>
          <a:xfrm rot="10800000" flipV="1">
            <a:off x="4094328" y="1719614"/>
            <a:ext cx="7656395" cy="204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8" idx="3"/>
          </p:cNvCxnSpPr>
          <p:nvPr/>
        </p:nvCxnSpPr>
        <p:spPr>
          <a:xfrm rot="10800000" flipV="1">
            <a:off x="11197983" y="4053381"/>
            <a:ext cx="539092" cy="1269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10563367" y="2893321"/>
            <a:ext cx="2361063" cy="136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71311" y="1762831"/>
            <a:ext cx="3767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7" grpId="0" animBg="1"/>
      <p:bldP spid="27" grpId="1" animBg="1"/>
      <p:bldP spid="54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3168787" y="4284661"/>
            <a:ext cx="4796304" cy="1549036"/>
            <a:chOff x="4403924" y="5057190"/>
            <a:chExt cx="3597696" cy="1548677"/>
          </a:xfrm>
        </p:grpSpPr>
        <p:sp>
          <p:nvSpPr>
            <p:cNvPr id="3" name="椭圆 7"/>
            <p:cNvSpPr/>
            <p:nvPr/>
          </p:nvSpPr>
          <p:spPr>
            <a:xfrm>
              <a:off x="4403924" y="5057190"/>
              <a:ext cx="3597696" cy="1548677"/>
            </a:xfrm>
            <a:prstGeom prst="ellipse">
              <a:avLst/>
            </a:prstGeom>
            <a:solidFill>
              <a:srgbClr val="BFE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椭圆 8"/>
            <p:cNvSpPr/>
            <p:nvPr/>
          </p:nvSpPr>
          <p:spPr>
            <a:xfrm>
              <a:off x="4868528" y="5219894"/>
              <a:ext cx="2680402" cy="1118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椭圆 11"/>
            <p:cNvSpPr/>
            <p:nvPr/>
          </p:nvSpPr>
          <p:spPr>
            <a:xfrm>
              <a:off x="5178262" y="5348671"/>
              <a:ext cx="2025193" cy="845296"/>
            </a:xfrm>
            <a:prstGeom prst="ellipse">
              <a:avLst/>
            </a:prstGeom>
            <a:solidFill>
              <a:srgbClr val="BFE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12"/>
            <p:cNvSpPr/>
            <p:nvPr/>
          </p:nvSpPr>
          <p:spPr>
            <a:xfrm>
              <a:off x="5604149" y="5503214"/>
              <a:ext cx="1181363" cy="493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23"/>
          <p:cNvGrpSpPr/>
          <p:nvPr/>
        </p:nvGrpSpPr>
        <p:grpSpPr>
          <a:xfrm>
            <a:off x="2755818" y="2628218"/>
            <a:ext cx="2454118" cy="2344085"/>
            <a:chOff x="4094157" y="3401132"/>
            <a:chExt cx="1840828" cy="2343544"/>
          </a:xfrm>
        </p:grpSpPr>
        <p:sp>
          <p:nvSpPr>
            <p:cNvPr id="8" name="矩形 24"/>
            <p:cNvSpPr/>
            <p:nvPr/>
          </p:nvSpPr>
          <p:spPr>
            <a:xfrm rot="21227756">
              <a:off x="5846335" y="3591911"/>
              <a:ext cx="88650" cy="215276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25"/>
            <p:cNvSpPr/>
            <p:nvPr/>
          </p:nvSpPr>
          <p:spPr>
            <a:xfrm rot="21378974">
              <a:off x="4094157" y="3464473"/>
              <a:ext cx="1797359" cy="1189801"/>
            </a:xfrm>
            <a:custGeom>
              <a:avLst/>
              <a:gdLst>
                <a:gd name="connsiteX0" fmla="*/ 0 w 1623060"/>
                <a:gd name="connsiteY0" fmla="*/ 68580 h 1074420"/>
                <a:gd name="connsiteX1" fmla="*/ 1577340 w 1623060"/>
                <a:gd name="connsiteY1" fmla="*/ 0 h 1074420"/>
                <a:gd name="connsiteX2" fmla="*/ 1623060 w 1623060"/>
                <a:gd name="connsiteY2" fmla="*/ 1074420 h 1074420"/>
                <a:gd name="connsiteX3" fmla="*/ 1474470 w 1623060"/>
                <a:gd name="connsiteY3" fmla="*/ 994410 h 1074420"/>
                <a:gd name="connsiteX4" fmla="*/ 194310 w 1623060"/>
                <a:gd name="connsiteY4" fmla="*/ 1062990 h 1074420"/>
                <a:gd name="connsiteX5" fmla="*/ 0 w 1623060"/>
                <a:gd name="connsiteY5" fmla="*/ 68580 h 107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3060" h="1074420">
                  <a:moveTo>
                    <a:pt x="0" y="68580"/>
                  </a:moveTo>
                  <a:lnTo>
                    <a:pt x="1577340" y="0"/>
                  </a:lnTo>
                  <a:lnTo>
                    <a:pt x="1623060" y="1074420"/>
                  </a:lnTo>
                  <a:lnTo>
                    <a:pt x="1474470" y="994410"/>
                  </a:lnTo>
                  <a:lnTo>
                    <a:pt x="194310" y="1062990"/>
                  </a:lnTo>
                  <a:lnTo>
                    <a:pt x="0" y="6858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20"/>
            <p:cNvSpPr txBox="1"/>
            <p:nvPr/>
          </p:nvSpPr>
          <p:spPr>
            <a:xfrm rot="21256971">
              <a:off x="4394355" y="3401132"/>
              <a:ext cx="1295400" cy="132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 smtClean="0">
                  <a:solidFill>
                    <a:srgbClr val="FCFCFC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Nội</a:t>
              </a:r>
              <a:r>
                <a:rPr lang="en-US" altLang="zh-CN" sz="4000" b="1" dirty="0" smtClean="0">
                  <a:solidFill>
                    <a:srgbClr val="FCFCFC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dung</a:t>
              </a:r>
              <a:endParaRPr lang="en-US" altLang="zh-CN" sz="4000" b="1" dirty="0">
                <a:solidFill>
                  <a:srgbClr val="FCFCFC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1" name="组合 27"/>
          <p:cNvGrpSpPr/>
          <p:nvPr/>
        </p:nvGrpSpPr>
        <p:grpSpPr>
          <a:xfrm>
            <a:off x="5813028" y="2370099"/>
            <a:ext cx="2396167" cy="2623122"/>
            <a:chOff x="6387362" y="3143071"/>
            <a:chExt cx="1797359" cy="2622515"/>
          </a:xfrm>
        </p:grpSpPr>
        <p:sp>
          <p:nvSpPr>
            <p:cNvPr id="12" name="矩形 28"/>
            <p:cNvSpPr/>
            <p:nvPr/>
          </p:nvSpPr>
          <p:spPr>
            <a:xfrm>
              <a:off x="6436524" y="3214161"/>
              <a:ext cx="88650" cy="25514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29"/>
            <p:cNvSpPr/>
            <p:nvPr/>
          </p:nvSpPr>
          <p:spPr>
            <a:xfrm rot="21441159" flipH="1">
              <a:off x="6387362" y="3159687"/>
              <a:ext cx="1797359" cy="1189801"/>
            </a:xfrm>
            <a:custGeom>
              <a:avLst/>
              <a:gdLst>
                <a:gd name="connsiteX0" fmla="*/ 0 w 1623060"/>
                <a:gd name="connsiteY0" fmla="*/ 68580 h 1074420"/>
                <a:gd name="connsiteX1" fmla="*/ 1577340 w 1623060"/>
                <a:gd name="connsiteY1" fmla="*/ 0 h 1074420"/>
                <a:gd name="connsiteX2" fmla="*/ 1623060 w 1623060"/>
                <a:gd name="connsiteY2" fmla="*/ 1074420 h 1074420"/>
                <a:gd name="connsiteX3" fmla="*/ 1474470 w 1623060"/>
                <a:gd name="connsiteY3" fmla="*/ 994410 h 1074420"/>
                <a:gd name="connsiteX4" fmla="*/ 194310 w 1623060"/>
                <a:gd name="connsiteY4" fmla="*/ 1062990 h 1074420"/>
                <a:gd name="connsiteX5" fmla="*/ 0 w 1623060"/>
                <a:gd name="connsiteY5" fmla="*/ 68580 h 107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3060" h="1074420">
                  <a:moveTo>
                    <a:pt x="0" y="68580"/>
                  </a:moveTo>
                  <a:lnTo>
                    <a:pt x="1577340" y="0"/>
                  </a:lnTo>
                  <a:lnTo>
                    <a:pt x="1623060" y="1074420"/>
                  </a:lnTo>
                  <a:lnTo>
                    <a:pt x="1474470" y="994410"/>
                  </a:lnTo>
                  <a:lnTo>
                    <a:pt x="194310" y="1062990"/>
                  </a:lnTo>
                  <a:lnTo>
                    <a:pt x="0" y="6858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6566819" y="3143071"/>
              <a:ext cx="1465502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 smtClean="0">
                  <a:solidFill>
                    <a:srgbClr val="FCFCFC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Nghệ</a:t>
              </a:r>
              <a:r>
                <a:rPr lang="en-US" altLang="zh-CN" sz="3600" b="1" dirty="0" smtClean="0">
                  <a:solidFill>
                    <a:srgbClr val="FCFCFC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rgbClr val="FCFCFC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thuật</a:t>
              </a:r>
              <a:endParaRPr lang="en-US" altLang="zh-CN" sz="3600" b="1" dirty="0">
                <a:solidFill>
                  <a:srgbClr val="FCFCFC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0" y="30340"/>
            <a:ext cx="4918841" cy="241213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/>
          <a:p>
            <a:pPr marL="315666" indent="-315666" algn="just" defTabSz="1088502">
              <a:spcBef>
                <a:spcPts val="298"/>
              </a:spcBef>
              <a:buClr>
                <a:schemeClr val="accent1"/>
              </a:buClr>
              <a:buSzPct val="80000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Hình ảnh thiên nhiên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đẹp trong đêm thanh tĩnh cùng với tình yêu thiên nhiên, nỗi nhớ quê hương da diết của một vị khách xa xứ.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64319" y="77644"/>
            <a:ext cx="6026094" cy="2144103"/>
          </a:xfrm>
          <a:prstGeom prst="rect">
            <a:avLst/>
          </a:prstGeom>
        </p:spPr>
        <p:txBody>
          <a:bodyPr lIns="108850" tIns="54425" rIns="108850" bIns="54425">
            <a:noAutofit/>
          </a:bodyPr>
          <a:lstStyle/>
          <a:p>
            <a:pPr marL="315666" indent="-315666" algn="just" defTabSz="1088502">
              <a:spcBef>
                <a:spcPts val="298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Từ ngữ giản dị, tự nhiên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tinh luyện,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15666" indent="-315666" algn="just" defTabSz="1088502">
              <a:spcBef>
                <a:spcPts val="298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ây dựng hình ảnh gần gũi.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15666" indent="-315666" algn="just" defTabSz="1088502">
              <a:spcBef>
                <a:spcPts val="298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Ý thơ ngắn gọn, hàm súc, cô đọng và chứa đầy nỗi niềm.</a:t>
            </a:r>
          </a:p>
          <a:p>
            <a:pPr algn="just" defTabSz="1088502">
              <a:spcBef>
                <a:spcPts val="298"/>
              </a:spcBef>
              <a:buClr>
                <a:schemeClr val="accent1"/>
              </a:buClr>
              <a:buSzPct val="80000"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47158" y="6021194"/>
            <a:ext cx="6399967" cy="8383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Open Sans Extrabold" pitchFamily="34" charset="0"/>
                <a:cs typeface="Times New Roman" pitchFamily="18" charset="0"/>
              </a:rPr>
              <a:t>3. Tổng kết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Open Sans Extrabol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decel="3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1" decel="3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1146" y="404783"/>
            <a:ext cx="9191296" cy="1292866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>
              <a:lnSpc>
                <a:spcPct val="125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tập: Hãy nối yếu tố Hán Việt trong bài thơ " Tĩnh dạ tứ " với ý nghĩa biểu đạt của yếu tố đó 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7348" y="2181594"/>
          <a:ext cx="9768206" cy="4259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5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741">
                <a:tc rowSpan="2">
                  <a:txBody>
                    <a:bodyPr/>
                    <a:lstStyle/>
                    <a:p>
                      <a:pPr marL="457200" indent="-457200" algn="l">
                        <a:buAutoNum type="arabicPeriod"/>
                      </a:pP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44">
                <a:tc v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b/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Nhớ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296">
                <a:tc rowSpan="2"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Vọng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698">
                <a:tc v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Trông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380">
                <a:tc rowSpan="2"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350">
                <a:tc v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783">
                <a:tc rowSpan="2"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41">
                <a:tc v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e/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lặng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643952" y="2647666"/>
            <a:ext cx="3474427" cy="340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43952" y="3753134"/>
            <a:ext cx="3447131" cy="4259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43952" y="2552131"/>
            <a:ext cx="3480179" cy="22928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643952" y="3385006"/>
            <a:ext cx="3474427" cy="24971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movi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89.7952" end="4366.0544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97379" y="-1128485"/>
            <a:ext cx="609600" cy="6096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13F19A-DF9F-494B-BA48-9455869B5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12AFB63-B531-4C00-8775-A2BCEBFE2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70" y="156678"/>
            <a:ext cx="2111508" cy="1150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3581" y="1143000"/>
            <a:ext cx="1851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35</a:t>
            </a:r>
            <a:endParaRPr lang="en-US" sz="44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3771" y="2200417"/>
            <a:ext cx="8362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5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tứ</a:t>
            </a:r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_</a:t>
            </a:r>
            <a:endParaRPr lang="en-US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82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star decoration moon material_34197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3951" y="2896271"/>
            <a:ext cx="5651249" cy="771633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5388" y="4128674"/>
            <a:ext cx="10158678" cy="163340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572609" y="1067047"/>
            <a:ext cx="1321852" cy="914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909" y="228654"/>
            <a:ext cx="7967140" cy="694688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7997" y="1295700"/>
            <a:ext cx="3821774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572609" y="2286529"/>
            <a:ext cx="1321852" cy="914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7997" y="2515182"/>
            <a:ext cx="3834983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625388" y="3506012"/>
            <a:ext cx="1321852" cy="914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0778" y="3734665"/>
            <a:ext cx="1722225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625388" y="4801711"/>
            <a:ext cx="1321852" cy="914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0777" y="5030365"/>
            <a:ext cx="2016793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8530" y="3391685"/>
            <a:ext cx="3961884" cy="3467903"/>
          </a:xfrm>
          <a:prstGeom prst="rect">
            <a:avLst/>
          </a:prstGeom>
        </p:spPr>
      </p:pic>
      <p:pic>
        <p:nvPicPr>
          <p:cNvPr id="5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53" y="5227686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572609" y="1600570"/>
            <a:ext cx="1321852" cy="914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911" y="228653"/>
            <a:ext cx="9345983" cy="127946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7997" y="1829224"/>
            <a:ext cx="3393772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A. Qua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572609" y="2820053"/>
            <a:ext cx="1321852" cy="914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7997" y="3048706"/>
            <a:ext cx="3257517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625388" y="4039535"/>
            <a:ext cx="1321852" cy="914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0777" y="4268188"/>
            <a:ext cx="4222525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Nam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625388" y="5335235"/>
            <a:ext cx="1321852" cy="914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0777" y="5563888"/>
            <a:ext cx="3380948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Phò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8530" y="3391685"/>
            <a:ext cx="3961884" cy="3467903"/>
          </a:xfrm>
          <a:prstGeom prst="rect">
            <a:avLst/>
          </a:prstGeom>
        </p:spPr>
      </p:pic>
      <p:pic>
        <p:nvPicPr>
          <p:cNvPr id="1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348" y="2316652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572609" y="1067047"/>
            <a:ext cx="1321852" cy="914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909" y="228654"/>
            <a:ext cx="5578665" cy="694688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7997" y="1295700"/>
            <a:ext cx="5465236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Tống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572609" y="2286529"/>
            <a:ext cx="1321852" cy="914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7997" y="2515182"/>
            <a:ext cx="5738966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625388" y="3506012"/>
            <a:ext cx="1321852" cy="914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0777" y="3734665"/>
            <a:ext cx="5351039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625388" y="4801711"/>
            <a:ext cx="1321852" cy="914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0778" y="5030365"/>
            <a:ext cx="5652788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7570" y="4458731"/>
            <a:ext cx="2742844" cy="2400857"/>
          </a:xfrm>
          <a:prstGeom prst="rect">
            <a:avLst/>
          </a:prstGeom>
        </p:spPr>
      </p:pic>
      <p:pic>
        <p:nvPicPr>
          <p:cNvPr id="1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70" y="1943682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572609" y="1600570"/>
            <a:ext cx="1321852" cy="914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910" y="228653"/>
            <a:ext cx="9041223" cy="127946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BPNT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7997" y="1829224"/>
            <a:ext cx="2066485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A. So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572609" y="2820053"/>
            <a:ext cx="1321852" cy="914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7997" y="3048706"/>
            <a:ext cx="1760312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625388" y="4039535"/>
            <a:ext cx="1321852" cy="914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0777" y="4268188"/>
            <a:ext cx="2159460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625388" y="5335235"/>
            <a:ext cx="1321852" cy="914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0777" y="5563888"/>
            <a:ext cx="1994351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8530" y="3391685"/>
            <a:ext cx="3961884" cy="3467903"/>
          </a:xfrm>
          <a:prstGeom prst="rect">
            <a:avLst/>
          </a:prstGeom>
        </p:spPr>
      </p:pic>
      <p:pic>
        <p:nvPicPr>
          <p:cNvPr id="1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87" y="2495704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320628" y="1295700"/>
            <a:ext cx="1321852" cy="914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911" y="228653"/>
            <a:ext cx="9345983" cy="127946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nào nói không đúng về đặc sắc nghệ thuật của bài thơ </a:t>
            </a:r>
            <a:r>
              <a:rPr lang="vi-VN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 dạ tứ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6018" y="1524353"/>
            <a:ext cx="8634876" cy="1125576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just"/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A. Lời thơ cô đọng, từ ngữ trau chuốt mượt mà, hình ảnh so sánh độc đáo. 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320628" y="2515182"/>
            <a:ext cx="1321852" cy="914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6018" y="2743836"/>
            <a:ext cx="8533289" cy="1125576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just"/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B. Lời thơ cô đọng, hàm súc, từ ngữ giản dị mà tinh luyện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373408" y="3734664"/>
            <a:ext cx="1321852" cy="914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6017" y="4039535"/>
            <a:ext cx="5407143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just"/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C. Sử dụng phép đối rất chỉnh.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>
          <a:xfrm>
            <a:off x="1373408" y="5030364"/>
            <a:ext cx="1321852" cy="914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8798" y="5259018"/>
            <a:ext cx="6057520" cy="1125576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just"/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D. Rút gọn chủ ngữ trong các câu thơ, tạo nên sức khái quát lớn.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8530" y="3391685"/>
            <a:ext cx="3961884" cy="3467903"/>
          </a:xfrm>
          <a:prstGeom prst="rect">
            <a:avLst/>
          </a:prstGeom>
        </p:spPr>
      </p:pic>
      <p:pic>
        <p:nvPicPr>
          <p:cNvPr id="1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18" y="4533497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427" y="1957401"/>
            <a:ext cx="9917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7678e03723da358099efe9d9c557620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2272" y="3320819"/>
            <a:ext cx="5643600" cy="3538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7576" y="499366"/>
            <a:ext cx="9917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CÙNG CHIA SẺ</a:t>
            </a:r>
            <a:endParaRPr lang="en-US" sz="5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802" y="293530"/>
            <a:ext cx="9752330" cy="77163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18"/>
          <p:cNvGrpSpPr/>
          <p:nvPr/>
        </p:nvGrpSpPr>
        <p:grpSpPr>
          <a:xfrm>
            <a:off x="548031" y="1320933"/>
            <a:ext cx="850944" cy="1134591"/>
            <a:chOff x="3632445" y="1691472"/>
            <a:chExt cx="850944" cy="850943"/>
          </a:xfrm>
        </p:grpSpPr>
        <p:pic>
          <p:nvPicPr>
            <p:cNvPr id="8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445" y="1691472"/>
              <a:ext cx="850944" cy="850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Freeform 910"/>
            <p:cNvSpPr>
              <a:spLocks/>
            </p:cNvSpPr>
            <p:nvPr/>
          </p:nvSpPr>
          <p:spPr bwMode="auto">
            <a:xfrm>
              <a:off x="3795809" y="1837120"/>
              <a:ext cx="541896" cy="546793"/>
            </a:xfrm>
            <a:custGeom>
              <a:avLst/>
              <a:gdLst>
                <a:gd name="T0" fmla="*/ 140 w 280"/>
                <a:gd name="T1" fmla="*/ 0 h 283"/>
                <a:gd name="T2" fmla="*/ 0 w 280"/>
                <a:gd name="T3" fmla="*/ 122 h 283"/>
                <a:gd name="T4" fmla="*/ 34 w 280"/>
                <a:gd name="T5" fmla="*/ 104 h 283"/>
                <a:gd name="T6" fmla="*/ 70 w 280"/>
                <a:gd name="T7" fmla="*/ 124 h 283"/>
                <a:gd name="T8" fmla="*/ 105 w 280"/>
                <a:gd name="T9" fmla="*/ 104 h 283"/>
                <a:gd name="T10" fmla="*/ 135 w 280"/>
                <a:gd name="T11" fmla="*/ 117 h 283"/>
                <a:gd name="T12" fmla="*/ 135 w 280"/>
                <a:gd name="T13" fmla="*/ 194 h 283"/>
                <a:gd name="T14" fmla="*/ 129 w 280"/>
                <a:gd name="T15" fmla="*/ 194 h 283"/>
                <a:gd name="T16" fmla="*/ 129 w 280"/>
                <a:gd name="T17" fmla="*/ 222 h 283"/>
                <a:gd name="T18" fmla="*/ 129 w 280"/>
                <a:gd name="T19" fmla="*/ 250 h 283"/>
                <a:gd name="T20" fmla="*/ 127 w 280"/>
                <a:gd name="T21" fmla="*/ 259 h 283"/>
                <a:gd name="T22" fmla="*/ 117 w 280"/>
                <a:gd name="T23" fmla="*/ 264 h 283"/>
                <a:gd name="T24" fmla="*/ 113 w 280"/>
                <a:gd name="T25" fmla="*/ 264 h 283"/>
                <a:gd name="T26" fmla="*/ 107 w 280"/>
                <a:gd name="T27" fmla="*/ 261 h 283"/>
                <a:gd name="T28" fmla="*/ 105 w 280"/>
                <a:gd name="T29" fmla="*/ 257 h 283"/>
                <a:gd name="T30" fmla="*/ 104 w 280"/>
                <a:gd name="T31" fmla="*/ 251 h 283"/>
                <a:gd name="T32" fmla="*/ 101 w 280"/>
                <a:gd name="T33" fmla="*/ 244 h 283"/>
                <a:gd name="T34" fmla="*/ 93 w 280"/>
                <a:gd name="T35" fmla="*/ 240 h 283"/>
                <a:gd name="T36" fmla="*/ 86 w 280"/>
                <a:gd name="T37" fmla="*/ 243 h 283"/>
                <a:gd name="T38" fmla="*/ 83 w 280"/>
                <a:gd name="T39" fmla="*/ 251 h 283"/>
                <a:gd name="T40" fmla="*/ 85 w 280"/>
                <a:gd name="T41" fmla="*/ 264 h 283"/>
                <a:gd name="T42" fmla="*/ 91 w 280"/>
                <a:gd name="T43" fmla="*/ 274 h 283"/>
                <a:gd name="T44" fmla="*/ 107 w 280"/>
                <a:gd name="T45" fmla="*/ 282 h 283"/>
                <a:gd name="T46" fmla="*/ 117 w 280"/>
                <a:gd name="T47" fmla="*/ 283 h 283"/>
                <a:gd name="T48" fmla="*/ 117 w 280"/>
                <a:gd name="T49" fmla="*/ 283 h 283"/>
                <a:gd name="T50" fmla="*/ 117 w 280"/>
                <a:gd name="T51" fmla="*/ 283 h 283"/>
                <a:gd name="T52" fmla="*/ 117 w 280"/>
                <a:gd name="T53" fmla="*/ 283 h 283"/>
                <a:gd name="T54" fmla="*/ 117 w 280"/>
                <a:gd name="T55" fmla="*/ 283 h 283"/>
                <a:gd name="T56" fmla="*/ 117 w 280"/>
                <a:gd name="T57" fmla="*/ 283 h 283"/>
                <a:gd name="T58" fmla="*/ 117 w 280"/>
                <a:gd name="T59" fmla="*/ 283 h 283"/>
                <a:gd name="T60" fmla="*/ 117 w 280"/>
                <a:gd name="T61" fmla="*/ 283 h 283"/>
                <a:gd name="T62" fmla="*/ 143 w 280"/>
                <a:gd name="T63" fmla="*/ 272 h 283"/>
                <a:gd name="T64" fmla="*/ 151 w 280"/>
                <a:gd name="T65" fmla="*/ 250 h 283"/>
                <a:gd name="T66" fmla="*/ 151 w 280"/>
                <a:gd name="T67" fmla="*/ 250 h 283"/>
                <a:gd name="T68" fmla="*/ 151 w 280"/>
                <a:gd name="T69" fmla="*/ 250 h 283"/>
                <a:gd name="T70" fmla="*/ 151 w 280"/>
                <a:gd name="T71" fmla="*/ 222 h 283"/>
                <a:gd name="T72" fmla="*/ 151 w 280"/>
                <a:gd name="T73" fmla="*/ 194 h 283"/>
                <a:gd name="T74" fmla="*/ 145 w 280"/>
                <a:gd name="T75" fmla="*/ 194 h 283"/>
                <a:gd name="T76" fmla="*/ 145 w 280"/>
                <a:gd name="T77" fmla="*/ 117 h 283"/>
                <a:gd name="T78" fmla="*/ 175 w 280"/>
                <a:gd name="T79" fmla="*/ 105 h 283"/>
                <a:gd name="T80" fmla="*/ 210 w 280"/>
                <a:gd name="T81" fmla="*/ 124 h 283"/>
                <a:gd name="T82" fmla="*/ 246 w 280"/>
                <a:gd name="T83" fmla="*/ 105 h 283"/>
                <a:gd name="T84" fmla="*/ 280 w 280"/>
                <a:gd name="T85" fmla="*/ 123 h 283"/>
                <a:gd name="T86" fmla="*/ 140 w 280"/>
                <a:gd name="T8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83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/>
            </a:p>
          </p:txBody>
        </p:sp>
      </p:grpSp>
      <p:grpSp>
        <p:nvGrpSpPr>
          <p:cNvPr id="11" name="组合 22"/>
          <p:cNvGrpSpPr/>
          <p:nvPr/>
        </p:nvGrpSpPr>
        <p:grpSpPr>
          <a:xfrm>
            <a:off x="1095543" y="2480519"/>
            <a:ext cx="850944" cy="1134591"/>
            <a:chOff x="4275491" y="2346210"/>
            <a:chExt cx="850944" cy="850943"/>
          </a:xfrm>
        </p:grpSpPr>
        <p:pic>
          <p:nvPicPr>
            <p:cNvPr id="12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491" y="2346210"/>
              <a:ext cx="850944" cy="850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Freeform 307"/>
            <p:cNvSpPr>
              <a:spLocks noChangeAspect="1" noEditPoints="1"/>
            </p:cNvSpPr>
            <p:nvPr/>
          </p:nvSpPr>
          <p:spPr bwMode="auto">
            <a:xfrm>
              <a:off x="4483388" y="2479087"/>
              <a:ext cx="396167" cy="578761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/>
            </a:p>
          </p:txBody>
        </p:sp>
      </p:grpSp>
      <p:grpSp>
        <p:nvGrpSpPr>
          <p:cNvPr id="19" name="组合 30"/>
          <p:cNvGrpSpPr/>
          <p:nvPr/>
        </p:nvGrpSpPr>
        <p:grpSpPr>
          <a:xfrm>
            <a:off x="1475193" y="4392859"/>
            <a:ext cx="850944" cy="1134591"/>
            <a:chOff x="4275491" y="3654487"/>
            <a:chExt cx="850944" cy="850943"/>
          </a:xfrm>
        </p:grpSpPr>
        <p:pic>
          <p:nvPicPr>
            <p:cNvPr id="20" name="图片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491" y="3654487"/>
              <a:ext cx="850944" cy="850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1" name="组合 32"/>
            <p:cNvGrpSpPr>
              <a:grpSpLocks noChangeAspect="1"/>
            </p:cNvGrpSpPr>
            <p:nvPr/>
          </p:nvGrpSpPr>
          <p:grpSpPr>
            <a:xfrm>
              <a:off x="4415736" y="3815432"/>
              <a:ext cx="582147" cy="498422"/>
              <a:chOff x="2162176" y="-104775"/>
              <a:chExt cx="1655763" cy="14176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" name="Freeform 3767"/>
              <p:cNvSpPr>
                <a:spLocks/>
              </p:cNvSpPr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3768"/>
              <p:cNvSpPr>
                <a:spLocks/>
              </p:cNvSpPr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1930149" y="1560460"/>
            <a:ext cx="10260264" cy="602355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vi-VN" sz="3200" dirty="0" smtClean="0">
                <a:latin typeface="+mj-lt"/>
              </a:rPr>
              <a:t>Học thuộc bài </a:t>
            </a:r>
            <a:r>
              <a:rPr lang="vi-VN" sz="3200" dirty="0" smtClean="0">
                <a:latin typeface="+mj-lt"/>
              </a:rPr>
              <a:t>thơ</a:t>
            </a:r>
            <a:endParaRPr lang="en-US" sz="32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35154" y="2779660"/>
            <a:ext cx="10260264" cy="602355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vi-VN" sz="3200" dirty="0" smtClean="0">
                <a:latin typeface="+mj-lt"/>
              </a:rPr>
              <a:t>Vẽ sơ đồ tư duy về nội dung bài học</a:t>
            </a:r>
            <a:endParaRPr lang="en-US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95153" y="4709028"/>
            <a:ext cx="9495260" cy="602355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vi-VN" sz="3200" dirty="0" smtClean="0">
                <a:latin typeface="+mj-lt"/>
              </a:rPr>
              <a:t>Soạn bài : Hồi hương ngẫu thư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F278D49-E6EA-4A99-86BD-5CEE39A2D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_14">
            <a:extLst>
              <a:ext uri="{FF2B5EF4-FFF2-40B4-BE49-F238E27FC236}">
                <a16:creationId xmlns:a16="http://schemas.microsoft.com/office/drawing/2014/main" id="{6A4A35FA-03C2-4D95-BE5D-8D98F47DD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800" y="2306914"/>
            <a:ext cx="2909680" cy="186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8800" spc="600" dirty="0" err="1" smtClean="0">
                <a:solidFill>
                  <a:srgbClr val="D4455A"/>
                </a:solidFill>
                <a:latin typeface="Times New Roman" pitchFamily="18" charset="0"/>
                <a:ea typeface="叶根友行书繁" panose="02010601030101010101" pitchFamily="2" charset="-122"/>
                <a:cs typeface="Times New Roman" pitchFamily="18" charset="0"/>
              </a:rPr>
              <a:t>Tạm</a:t>
            </a:r>
            <a:r>
              <a:rPr lang="en-US" altLang="zh-CN" sz="8800" spc="600" dirty="0" smtClean="0">
                <a:solidFill>
                  <a:srgbClr val="D4455A"/>
                </a:solidFill>
                <a:latin typeface="Times New Roman" pitchFamily="18" charset="0"/>
                <a:ea typeface="叶根友行书繁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8800" spc="600" dirty="0" err="1" smtClean="0">
                <a:solidFill>
                  <a:srgbClr val="D4455A"/>
                </a:solidFill>
                <a:latin typeface="Times New Roman" pitchFamily="18" charset="0"/>
                <a:ea typeface="叶根友行书繁" panose="02010601030101010101" pitchFamily="2" charset="-122"/>
                <a:cs typeface="Times New Roman" pitchFamily="18" charset="0"/>
              </a:rPr>
              <a:t>biệt</a:t>
            </a:r>
            <a:r>
              <a:rPr lang="en-US" altLang="zh-CN" sz="8800" spc="600" dirty="0" smtClean="0">
                <a:solidFill>
                  <a:srgbClr val="D4455A"/>
                </a:solidFill>
                <a:latin typeface="Times New Roman" pitchFamily="18" charset="0"/>
                <a:ea typeface="叶根友行书繁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8800" spc="600" dirty="0" err="1" smtClean="0">
                <a:solidFill>
                  <a:srgbClr val="D4455A"/>
                </a:solidFill>
                <a:latin typeface="Times New Roman" pitchFamily="18" charset="0"/>
                <a:ea typeface="叶根友行书繁" panose="02010601030101010101" pitchFamily="2" charset="-122"/>
                <a:cs typeface="Times New Roman" pitchFamily="18" charset="0"/>
              </a:rPr>
              <a:t>các</a:t>
            </a:r>
            <a:r>
              <a:rPr lang="en-US" altLang="zh-CN" sz="8800" spc="600" dirty="0" smtClean="0">
                <a:solidFill>
                  <a:srgbClr val="D4455A"/>
                </a:solidFill>
                <a:latin typeface="Times New Roman" pitchFamily="18" charset="0"/>
                <a:ea typeface="叶根友行书繁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8800" spc="600" dirty="0" err="1" smtClean="0">
                <a:solidFill>
                  <a:srgbClr val="D4455A"/>
                </a:solidFill>
                <a:latin typeface="Times New Roman" pitchFamily="18" charset="0"/>
                <a:ea typeface="叶根友行书繁" panose="02010601030101010101" pitchFamily="2" charset="-122"/>
                <a:cs typeface="Times New Roman" pitchFamily="18" charset="0"/>
              </a:rPr>
              <a:t>em</a:t>
            </a:r>
            <a:endParaRPr lang="zh-CN" altLang="zh-CN" sz="8800" spc="600" dirty="0">
              <a:solidFill>
                <a:srgbClr val="D4455A"/>
              </a:solidFill>
              <a:latin typeface="Times New Roman" pitchFamily="18" charset="0"/>
              <a:ea typeface="叶根友行书繁" panose="02010601030101010101" pitchFamily="2" charset="-122"/>
              <a:cs typeface="Times New Roman" pitchFamily="18" charset="0"/>
            </a:endParaRPr>
          </a:p>
        </p:txBody>
      </p:sp>
      <p:pic>
        <p:nvPicPr>
          <p:cNvPr id="27" name="图片 3074" descr="题字">
            <a:extLst>
              <a:ext uri="{FF2B5EF4-FFF2-40B4-BE49-F238E27FC236}">
                <a16:creationId xmlns:a16="http://schemas.microsoft.com/office/drawing/2014/main" id="{4BE9EF17-DF05-4969-A465-96C0A131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4" t="33194" b="23750"/>
          <a:stretch>
            <a:fillRect/>
          </a:stretch>
        </p:blipFill>
        <p:spPr bwMode="auto">
          <a:xfrm>
            <a:off x="8309483" y="1779282"/>
            <a:ext cx="3083208" cy="240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CD3AF01-3337-473E-8629-FA3C4473E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48" y="457760"/>
            <a:ext cx="2111508" cy="11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25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25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C62AEC8-F020-4114-A28E-E8A259A6B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90D63F9-C2DF-4E3C-98C1-C588B513B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48" y="457760"/>
            <a:ext cx="2111508" cy="1150238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9D598254-A1B6-4C96-B6EB-422D2589DDF5}"/>
              </a:ext>
            </a:extLst>
          </p:cNvPr>
          <p:cNvGrpSpPr>
            <a:grpSpLocks/>
          </p:cNvGrpSpPr>
          <p:nvPr/>
        </p:nvGrpSpPr>
        <p:grpSpPr bwMode="auto">
          <a:xfrm>
            <a:off x="2461973" y="1829066"/>
            <a:ext cx="1676400" cy="2389592"/>
            <a:chOff x="5547360" y="57150"/>
            <a:chExt cx="1097280" cy="267081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A76C9F0-C366-4EE0-943B-D09A09615284}"/>
                </a:ext>
              </a:extLst>
            </p:cNvPr>
            <p:cNvSpPr/>
            <p:nvPr/>
          </p:nvSpPr>
          <p:spPr>
            <a:xfrm>
              <a:off x="5547360" y="57150"/>
              <a:ext cx="1097280" cy="26708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5" name="矩形 12">
              <a:extLst>
                <a:ext uri="{FF2B5EF4-FFF2-40B4-BE49-F238E27FC236}">
                  <a16:creationId xmlns:a16="http://schemas.microsoft.com/office/drawing/2014/main" id="{9FC81310-211E-46E2-9A5B-E1314C634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046" y="824959"/>
              <a:ext cx="624506" cy="1135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 smtClean="0">
                  <a:solidFill>
                    <a:schemeClr val="bg1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I.</a:t>
              </a:r>
              <a:endParaRPr lang="zh-CN" altLang="en-US" sz="6000" dirty="0">
                <a:solidFill>
                  <a:schemeClr val="bg1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88F9380-B94C-41B3-BD30-70D6CCF347E1}"/>
                </a:ext>
              </a:extLst>
            </p:cNvPr>
            <p:cNvSpPr/>
            <p:nvPr/>
          </p:nvSpPr>
          <p:spPr>
            <a:xfrm>
              <a:off x="5663114" y="393780"/>
              <a:ext cx="865773" cy="21229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30CECDA5-0903-45D1-8FDC-FB9D5363327A}"/>
              </a:ext>
            </a:extLst>
          </p:cNvPr>
          <p:cNvSpPr/>
          <p:nvPr/>
        </p:nvSpPr>
        <p:spPr>
          <a:xfrm>
            <a:off x="4573019" y="2406611"/>
            <a:ext cx="7492594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8000" b="1" noProof="1" smtClean="0">
                <a:solidFill>
                  <a:srgbClr val="D4455A"/>
                </a:solidFill>
                <a:latin typeface="Times New Roman" pitchFamily="18" charset="0"/>
                <a:ea typeface="叶根友刀锋黑草" panose="02010601030101010101" pitchFamily="2" charset="-122"/>
                <a:cs typeface="Times New Roman" pitchFamily="18" charset="0"/>
                <a:sym typeface="Arial" panose="020B0604020202020204" pitchFamily="34" charset="0"/>
              </a:rPr>
              <a:t>Tìm hiểu chung</a:t>
            </a:r>
            <a:endParaRPr lang="zh-CN" altLang="en-US" sz="8000" b="1" noProof="1">
              <a:solidFill>
                <a:srgbClr val="D4455A"/>
              </a:solidFill>
              <a:latin typeface="Times New Roman" pitchFamily="18" charset="0"/>
              <a:ea typeface="叶根友刀锋黑草" panose="0201060103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1" y="2202621"/>
            <a:ext cx="3961883" cy="3143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16531" y="1172364"/>
            <a:ext cx="4089475" cy="694688"/>
          </a:xfrm>
          <a:prstGeom prst="rect">
            <a:avLst/>
          </a:prstGeom>
        </p:spPr>
        <p:txBody>
          <a:bodyPr wrap="none" lIns="108850" tIns="54425" rIns="108850" bIns="54425">
            <a:spAutoFit/>
          </a:bodyPr>
          <a:lstStyle/>
          <a:p>
            <a:pPr marL="326551" indent="-32655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(701 - 762)</a:t>
            </a:r>
          </a:p>
        </p:txBody>
      </p:sp>
      <p:cxnSp>
        <p:nvCxnSpPr>
          <p:cNvPr id="4" name="Straight Arrow Connector 3"/>
          <p:cNvCxnSpPr>
            <a:stCxn id="2" idx="3"/>
            <a:endCxn id="3" idx="1"/>
          </p:cNvCxnSpPr>
          <p:nvPr/>
        </p:nvCxnSpPr>
        <p:spPr>
          <a:xfrm flipV="1">
            <a:off x="4384794" y="1519708"/>
            <a:ext cx="2031737" cy="22544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416532" y="2086976"/>
            <a:ext cx="5180924" cy="1279464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2" idx="3"/>
            <a:endCxn id="5" idx="1"/>
          </p:cNvCxnSpPr>
          <p:nvPr/>
        </p:nvCxnSpPr>
        <p:spPr>
          <a:xfrm flipV="1">
            <a:off x="4384794" y="2726708"/>
            <a:ext cx="2031738" cy="10474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4946" y="3487901"/>
            <a:ext cx="5180924" cy="1279464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2" idx="3"/>
            <a:endCxn id="7" idx="1"/>
          </p:cNvCxnSpPr>
          <p:nvPr/>
        </p:nvCxnSpPr>
        <p:spPr>
          <a:xfrm>
            <a:off x="4384794" y="3774184"/>
            <a:ext cx="1930152" cy="3534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14948" y="4971288"/>
            <a:ext cx="5180924" cy="69468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0" name="Straight Arrow Connector 9"/>
          <p:cNvCxnSpPr>
            <a:stCxn id="2" idx="3"/>
            <a:endCxn id="9" idx="1"/>
          </p:cNvCxnSpPr>
          <p:nvPr/>
        </p:nvCxnSpPr>
        <p:spPr>
          <a:xfrm>
            <a:off x="4384794" y="3774184"/>
            <a:ext cx="1930154" cy="15444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54909" y="692727"/>
            <a:ext cx="3168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 l="14667" t="8000" r="17333" b="6667"/>
          <a:stretch>
            <a:fillRect/>
          </a:stretch>
        </p:blipFill>
        <p:spPr bwMode="auto">
          <a:xfrm>
            <a:off x="1" y="2610309"/>
            <a:ext cx="3611880" cy="2591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0678" y="726491"/>
            <a:ext cx="5710701" cy="1587240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marL="0" lvl="1"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Straight Arrow Connector 3"/>
          <p:cNvCxnSpPr>
            <a:stCxn id="2" idx="3"/>
            <a:endCxn id="3" idx="1"/>
          </p:cNvCxnSpPr>
          <p:nvPr/>
        </p:nvCxnSpPr>
        <p:spPr>
          <a:xfrm flipV="1">
            <a:off x="3611881" y="1520111"/>
            <a:ext cx="1718797" cy="23858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30677" y="2592825"/>
            <a:ext cx="6859735" cy="602355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6" name="Straight Arrow Connector 5"/>
          <p:cNvCxnSpPr>
            <a:stCxn id="2" idx="3"/>
            <a:endCxn id="5" idx="1"/>
          </p:cNvCxnSpPr>
          <p:nvPr/>
        </p:nvCxnSpPr>
        <p:spPr>
          <a:xfrm flipV="1">
            <a:off x="3611881" y="2894003"/>
            <a:ext cx="1718796" cy="10120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66012" y="3538661"/>
            <a:ext cx="7443543" cy="602355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dung: </a:t>
            </a:r>
          </a:p>
        </p:txBody>
      </p:sp>
      <p:cxnSp>
        <p:nvCxnSpPr>
          <p:cNvPr id="8" name="Straight Arrow Connector 7"/>
          <p:cNvCxnSpPr>
            <a:stCxn id="2" idx="3"/>
            <a:endCxn id="7" idx="1"/>
          </p:cNvCxnSpPr>
          <p:nvPr/>
        </p:nvCxnSpPr>
        <p:spPr>
          <a:xfrm flipV="1">
            <a:off x="3611881" y="3839839"/>
            <a:ext cx="1754131" cy="661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77684" y="4321546"/>
            <a:ext cx="6812729" cy="1784217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0" name="Straight Arrow Connector 9"/>
          <p:cNvCxnSpPr>
            <a:stCxn id="2" idx="3"/>
            <a:endCxn id="9" idx="1"/>
          </p:cNvCxnSpPr>
          <p:nvPr/>
        </p:nvCxnSpPr>
        <p:spPr>
          <a:xfrm>
            <a:off x="3611881" y="3906009"/>
            <a:ext cx="1765803" cy="13076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2034257"/>
            <a:ext cx="36918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TĨNH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DẠ TỨ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20045" y="889170"/>
            <a:ext cx="36918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C62AEC8-F020-4114-A28E-E8A259A6B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90D63F9-C2DF-4E3C-98C1-C588B513B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48" y="457760"/>
            <a:ext cx="2111508" cy="1150238"/>
          </a:xfrm>
          <a:prstGeom prst="rect">
            <a:avLst/>
          </a:prstGeom>
        </p:spPr>
      </p:pic>
      <p:grpSp>
        <p:nvGrpSpPr>
          <p:cNvPr id="2" name="组合 32">
            <a:extLst>
              <a:ext uri="{FF2B5EF4-FFF2-40B4-BE49-F238E27FC236}">
                <a16:creationId xmlns:a16="http://schemas.microsoft.com/office/drawing/2014/main" id="{9D598254-A1B6-4C96-B6EB-422D2589DDF5}"/>
              </a:ext>
            </a:extLst>
          </p:cNvPr>
          <p:cNvGrpSpPr>
            <a:grpSpLocks/>
          </p:cNvGrpSpPr>
          <p:nvPr/>
        </p:nvGrpSpPr>
        <p:grpSpPr bwMode="auto">
          <a:xfrm>
            <a:off x="2461975" y="1829066"/>
            <a:ext cx="1709599" cy="2389592"/>
            <a:chOff x="5547360" y="57150"/>
            <a:chExt cx="1119010" cy="267081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A76C9F0-C366-4EE0-943B-D09A09615284}"/>
                </a:ext>
              </a:extLst>
            </p:cNvPr>
            <p:cNvSpPr/>
            <p:nvPr/>
          </p:nvSpPr>
          <p:spPr>
            <a:xfrm>
              <a:off x="5547360" y="57150"/>
              <a:ext cx="1097280" cy="26708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5" name="矩形 12">
              <a:extLst>
                <a:ext uri="{FF2B5EF4-FFF2-40B4-BE49-F238E27FC236}">
                  <a16:creationId xmlns:a16="http://schemas.microsoft.com/office/drawing/2014/main" id="{9FC81310-211E-46E2-9A5B-E1314C634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046" y="824959"/>
              <a:ext cx="876324" cy="1135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 smtClean="0">
                  <a:solidFill>
                    <a:schemeClr val="bg1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II.</a:t>
              </a:r>
              <a:endParaRPr lang="zh-CN" altLang="en-US" sz="6000" dirty="0">
                <a:solidFill>
                  <a:schemeClr val="bg1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88F9380-B94C-41B3-BD30-70D6CCF347E1}"/>
                </a:ext>
              </a:extLst>
            </p:cNvPr>
            <p:cNvSpPr/>
            <p:nvPr/>
          </p:nvSpPr>
          <p:spPr>
            <a:xfrm>
              <a:off x="5663114" y="393780"/>
              <a:ext cx="865773" cy="21229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30CECDA5-0903-45D1-8FDC-FB9D5363327A}"/>
              </a:ext>
            </a:extLst>
          </p:cNvPr>
          <p:cNvSpPr/>
          <p:nvPr/>
        </p:nvSpPr>
        <p:spPr>
          <a:xfrm>
            <a:off x="4573019" y="2406611"/>
            <a:ext cx="749259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zh-CN" sz="7200" b="1" noProof="1" smtClean="0">
                <a:solidFill>
                  <a:srgbClr val="D4455A"/>
                </a:solidFill>
                <a:latin typeface="Times New Roman" pitchFamily="18" charset="0"/>
                <a:ea typeface="叶根友刀锋黑草" panose="02010601030101010101" pitchFamily="2" charset="-122"/>
                <a:cs typeface="Times New Roman" pitchFamily="18" charset="0"/>
                <a:sym typeface="Arial" panose="020B0604020202020204" pitchFamily="34" charset="0"/>
              </a:rPr>
              <a:t>Tìm hiểu chi tiết</a:t>
            </a:r>
            <a:endParaRPr lang="zh-CN" altLang="en-US" sz="7200" b="1" noProof="1">
              <a:solidFill>
                <a:srgbClr val="D4455A"/>
              </a:solidFill>
              <a:latin typeface="Times New Roman" pitchFamily="18" charset="0"/>
              <a:ea typeface="叶根友刀锋黑草" panose="0201060103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đêm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tĩnh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i="1" dirty="0" smtClean="0"/>
              <a:t>(</a:t>
            </a:r>
            <a:r>
              <a:rPr lang="en-US" sz="3800" i="1" dirty="0" err="1" smtClean="0"/>
              <a:t>Tĩnh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dạ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tứ</a:t>
            </a:r>
            <a:r>
              <a:rPr lang="en-US" sz="3800" i="1" dirty="0" smtClean="0"/>
              <a:t>)</a:t>
            </a:r>
            <a:endParaRPr lang="en-US" sz="3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23" y="1657720"/>
            <a:ext cx="4871747" cy="290285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zh-TW" altLang="en-US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2"/>
              </a:rPr>
              <a:t>靜</a:t>
            </a:r>
            <a:r>
              <a:rPr lang="zh-TW" altLang="en-US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3"/>
              </a:rPr>
              <a:t>夜</a:t>
            </a:r>
            <a:r>
              <a:rPr lang="zh-TW" altLang="en-US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4"/>
              </a:rPr>
              <a:t>思</a:t>
            </a:r>
            <a:r>
              <a:rPr lang="zh-TW" altLang="en-US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  </a:t>
            </a:r>
            <a:r>
              <a:rPr lang="en-US" altLang="zh-TW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nguyên</a:t>
            </a:r>
            <a:r>
              <a:rPr lang="en-US" altLang="zh-TW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văn</a:t>
            </a:r>
            <a:r>
              <a:rPr lang="en-US" altLang="zh-TW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chữ</a:t>
            </a:r>
            <a:r>
              <a:rPr lang="en-US" altLang="zh-TW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Hán</a:t>
            </a:r>
            <a:r>
              <a:rPr lang="en-US" altLang="zh-TW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</a:t>
            </a:r>
            <a:endParaRPr lang="zh-TW" altLang="en-US" sz="18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5"/>
              </a:rPr>
              <a:t>床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6"/>
              </a:rPr>
              <a:t>前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7"/>
              </a:rPr>
              <a:t>明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8"/>
              </a:rPr>
              <a:t>月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9"/>
              </a:rPr>
              <a:t>光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， </a:t>
            </a:r>
            <a:endParaRPr lang="en-US" altLang="zh-TW" sz="28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10"/>
              </a:rPr>
              <a:t>疑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11"/>
              </a:rPr>
              <a:t>是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12"/>
              </a:rPr>
              <a:t>地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13"/>
              </a:rPr>
              <a:t>上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14"/>
              </a:rPr>
              <a:t>霜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。 </a:t>
            </a:r>
            <a:endParaRPr lang="en-US" altLang="zh-TW" sz="28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15"/>
              </a:rPr>
              <a:t>舉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16"/>
              </a:rPr>
              <a:t>頭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17"/>
              </a:rPr>
              <a:t>望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7"/>
              </a:rPr>
              <a:t>明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8"/>
              </a:rPr>
              <a:t>月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， </a:t>
            </a:r>
            <a:endParaRPr lang="en-US" altLang="zh-TW" sz="28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18"/>
              </a:rPr>
              <a:t>低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16"/>
              </a:rPr>
              <a:t>頭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4"/>
              </a:rPr>
              <a:t>思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19"/>
              </a:rPr>
              <a:t>故</a:t>
            </a:r>
            <a:r>
              <a:rPr lang="zh-TW" altLang="en-US" sz="2800" b="1" dirty="0">
                <a:latin typeface="Times New Roman" pitchFamily="18" charset="0"/>
                <a:ea typeface="Batang" pitchFamily="18" charset="-127"/>
                <a:cs typeface="Times New Roman" pitchFamily="18" charset="0"/>
                <a:hlinkClick r:id="rId20"/>
              </a:rPr>
              <a:t>鄉</a:t>
            </a:r>
            <a:r>
              <a:rPr lang="zh-TW" altLang="en-US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。</a:t>
            </a:r>
            <a:endParaRPr lang="zh-TW" altLang="en-US" sz="28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10" y="2015688"/>
            <a:ext cx="4662068" cy="463046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73043" y="4290430"/>
            <a:ext cx="4159277" cy="254629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925226" marR="0" lvl="2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Tĩnh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Phiên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Sàng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tiền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nguyệt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thượng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sương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vọng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nguyệt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7321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3606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3606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606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3606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6063" indent="0"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3606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3606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606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3606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86" y="1753006"/>
            <a:ext cx="5485686" cy="42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45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472" y="271977"/>
            <a:ext cx="3345682" cy="771633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5096" y="1188985"/>
            <a:ext cx="8310567" cy="61774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i="1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i="1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i="1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551" y="2088111"/>
            <a:ext cx="10666611" cy="44187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850" tIns="54425" rIns="108850" bIns="54425" rtlCol="0">
            <a:spAutoFit/>
          </a:bodyPr>
          <a:lstStyle/>
          <a:p>
            <a:pPr marL="413858" indent="-413858">
              <a:tabLst>
                <a:tab pos="413858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12282" indent="-612282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……………………………………………………….</a:t>
            </a:r>
          </a:p>
          <a:p>
            <a:pPr marL="479999" indent="-479999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Theo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12282" indent="-612282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……………………………………………………….</a:t>
            </a:r>
          </a:p>
          <a:p>
            <a:pPr marL="479999" indent="-479999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Theo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12282" indent="-612282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……………………………………………………….</a:t>
            </a:r>
          </a:p>
          <a:p>
            <a:pPr marL="413858" indent="-413858">
              <a:tabLst>
                <a:tab pos="272125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12282" indent="-612282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中国国学经典古典传统文化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D&quot;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D&quot;],&quot;ActivityId&quot;:&quot;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7926</TotalTime>
  <Words>1252</Words>
  <Application>Microsoft Office PowerPoint</Application>
  <PresentationFormat>Custom</PresentationFormat>
  <Paragraphs>185</Paragraphs>
  <Slides>28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28</vt:i4>
      </vt:variant>
    </vt:vector>
  </HeadingPairs>
  <TitlesOfParts>
    <vt:vector size="59" baseType="lpstr">
      <vt:lpstr>微软雅黑</vt:lpstr>
      <vt:lpstr>宋体</vt:lpstr>
      <vt:lpstr>Agency FB</vt:lpstr>
      <vt:lpstr>Arial</vt:lpstr>
      <vt:lpstr>Arial Unicode MS</vt:lpstr>
      <vt:lpstr>Batang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Times New Roman</vt:lpstr>
      <vt:lpstr>Verdana</vt:lpstr>
      <vt:lpstr>Wingdings</vt:lpstr>
      <vt:lpstr>Wingdings 2</vt:lpstr>
      <vt:lpstr>叶根友刀锋黑草</vt:lpstr>
      <vt:lpstr>叶根友行书繁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nghĩ trong đêm thanh tĩnh (Tĩnh dạ tứ)</vt:lpstr>
      <vt:lpstr>Cảm nghĩ trong đêm thanh tĩnh (Tĩnh dạ tứ)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中国国学经典古典传统文化通用PPT模板</dc:title>
  <dc:creator>lzj</dc:creator>
  <cp:lastModifiedBy>Thanh Bình</cp:lastModifiedBy>
  <cp:revision>3876</cp:revision>
  <dcterms:created xsi:type="dcterms:W3CDTF">2015-12-01T09:06:39Z</dcterms:created>
  <dcterms:modified xsi:type="dcterms:W3CDTF">2021-10-26T14:11:53Z</dcterms:modified>
</cp:coreProperties>
</file>