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65" r:id="rId6"/>
    <p:sldId id="266" r:id="rId7"/>
    <p:sldId id="269" r:id="rId8"/>
    <p:sldId id="272" r:id="rId9"/>
    <p:sldId id="274" r:id="rId10"/>
    <p:sldId id="275" r:id="rId11"/>
    <p:sldId id="283" r:id="rId12"/>
    <p:sldId id="341" r:id="rId13"/>
    <p:sldId id="322" r:id="rId14"/>
    <p:sldId id="331" r:id="rId15"/>
    <p:sldId id="330" r:id="rId16"/>
    <p:sldId id="329" r:id="rId17"/>
    <p:sldId id="328" r:id="rId18"/>
    <p:sldId id="324" r:id="rId19"/>
    <p:sldId id="325" r:id="rId20"/>
    <p:sldId id="326" r:id="rId21"/>
    <p:sldId id="327" r:id="rId22"/>
    <p:sldId id="342" r:id="rId23"/>
    <p:sldId id="343" r:id="rId24"/>
    <p:sldId id="312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D78D-D649-41AA-81CC-9A7DA789FE59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91C59-9A20-49F4-8696-6DA8E68C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F67CB4-B6CD-47F8-8C9B-58C07BE9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93CEA32-7F49-475D-AF23-9DF29ABF2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F9DC81-3EFC-4B77-AE11-D340D971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4A0759-3ADD-4BAA-A3EB-D74E63A3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4D924B-6337-476E-89A6-DECF6487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289546-3775-4933-9649-EA43FAA2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34F095B-E30C-4863-8C6E-0C0E6F243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7074D0-FC03-4A73-A1BA-FEC52BC8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4ACEF8-756B-4776-B693-4A30C3BF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27E76E-0E1A-46C3-92B1-A8408232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5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329B105-12C5-436B-8B6E-D919F3048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4BDFF38-0EE9-4779-98B9-9C8D32211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2C09BA-89D3-4CD6-AD9A-8A48C64B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4CB854-8B43-4790-9496-FB21DD2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42DB40-31D1-433F-B622-5A1C64C0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19D5D4-5A91-42BB-944A-ECF906440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BDC0C2-D4AC-43BB-A0CF-F11391D56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FF99FB-774A-4166-ACD5-684B34BFA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A9F13-8553-45DA-A317-91444AACA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4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9CEC01-5567-4BBF-8218-ABCFD9C19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64B620-EDEF-4827-BB22-97B0EB8CB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2B32CA-40D5-4C49-BF62-16AA7910A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EB6A3-E7C0-4D14-ADA8-25F162A25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DE8348-3870-4E68-BFF7-6442C07C2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D69A31-DFBB-4828-9717-0377DD35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F97326-FB57-4737-8C2B-AB7DF3E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75CF80-101F-490F-8C35-36AF5757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8C3CA7-4E40-4DAF-BC91-747E2117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1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47DC05-5A82-4B6B-99D6-904AD058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3ADB344-77BE-46F9-B7A9-71ACB669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14C42E-575F-496C-BCDE-06EF3154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A44FD1-174F-4274-978A-1F333F33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79EF5A-FD5A-4C72-86B4-89132625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B1C2B5-9B2F-41E1-93D3-9AFBAC61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A45352-A8CE-4D5D-87C2-99AA41951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E0087B-1847-425E-8825-C8D505F9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648B35-ED9A-4DB8-9573-1F834043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3512177-606A-4DE0-B76E-E10AA278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BA035-B8C4-4ABB-BAB5-F766FADD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2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5C120F-3D97-4976-8B61-F0484DE8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2D8C97-2CF1-4F9D-BA40-4B30F57B8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A386F4-26E2-4DB2-A752-D474B16C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CE1B861-3D3E-4CAC-B8B2-4001778B9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FFD44B0-F8EE-44CC-9368-B84CA7093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5336586-568C-4F46-A3C4-481F7DA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3D3DE03-4783-4052-97A9-BA1EBB9A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E22BB7F-735F-443B-B0F8-32D1CEC8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D31099-8379-41F3-82E0-BFEAF105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B18674-0A79-41E2-B37A-5E1D99B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EC9CF0E-C61C-417C-B899-A6997A96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996FB4D-1327-4622-9F35-E448135C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5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C338BA1-7A28-4D8A-B3BD-59BEAA56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03E5A5-EC57-4F47-8F31-A49ED46C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B7BEA94-2864-42A6-8772-15A20A45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BA5C75-8ADA-46BA-8ACE-539614A8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8EB040-5DA2-443E-99EA-6C267A392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4C01CB-D33E-40F7-B7F1-A554B6B8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7890CF4-B92D-4938-B546-CCC57415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E2994E1-8466-4E3B-BF42-0CB81CA6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3EFBE8-B012-43ED-A319-1DC8F0FC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BA1DFB-E415-4D1C-8287-451ACA07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64880A-51A7-40DF-8A1D-CDA4274F1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2AF21C0-F2CF-4BED-B841-14A8C8102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AB2F626-A883-44B1-88CC-01AFEABF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051E90E-EB44-4852-A19F-7DBC7671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F4B26AB-5321-4DF4-8A13-2F1469CC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4498468-312E-4EB1-A419-3F0920E8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67D2B0-3BEC-4820-8DD3-9E4375FA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2625F8-4872-46CF-B9EE-04E9D29DE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C0C3-11A3-48A0-AF68-94060051EA7E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6F358E-5401-4BD1-B5DD-FB1051095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C1062E-75AE-4968-B284-173AD7512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7537-A1D6-4029-A27D-D6F9390A3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9.gi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slide" Target="slide7.xml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gi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gi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gi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gif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gi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A4CF6CE-ADC3-4371-BB48-CE329E43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3" b="1632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9FEFCC4-E7FA-494C-9AB4-2BC893FF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00"/>
                </a:solidFill>
              </a:rPr>
              <a:t>TIẾT 23 +24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4339AF9-0BB2-474A-A004-8B2ECDB95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Flower-02-june">
            <a:extLst>
              <a:ext uri="{FF2B5EF4-FFF2-40B4-BE49-F238E27FC236}">
                <a16:creationId xmlns:a16="http://schemas.microsoft.com/office/drawing/2014/main" id="{D594E775-1EA2-4240-96CA-B67B79BB3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92575"/>
            <a:ext cx="1752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Picture 3" descr="Flower-03-june">
            <a:extLst>
              <a:ext uri="{FF2B5EF4-FFF2-40B4-BE49-F238E27FC236}">
                <a16:creationId xmlns:a16="http://schemas.microsoft.com/office/drawing/2014/main" id="{2BB379A5-833D-461A-B98C-64B2476D40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057651"/>
            <a:ext cx="19399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Oval 4">
            <a:extLst>
              <a:ext uri="{FF2B5EF4-FFF2-40B4-BE49-F238E27FC236}">
                <a16:creationId xmlns:a16="http://schemas.microsoft.com/office/drawing/2014/main" id="{57F29A21-3992-4E6E-98F7-4DB99E5A4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5105400"/>
            <a:ext cx="1219200" cy="1143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89" name="Oval 5">
            <a:extLst>
              <a:ext uri="{FF2B5EF4-FFF2-40B4-BE49-F238E27FC236}">
                <a16:creationId xmlns:a16="http://schemas.microsoft.com/office/drawing/2014/main" id="{B38BC108-E24A-46C0-AAF2-72613F6AA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525" y="5095875"/>
            <a:ext cx="1219200" cy="1143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790" name="WordArt 6">
            <a:extLst>
              <a:ext uri="{FF2B5EF4-FFF2-40B4-BE49-F238E27FC236}">
                <a16:creationId xmlns:a16="http://schemas.microsoft.com/office/drawing/2014/main" id="{8733EA52-D156-41BE-9FE9-4B92220FA7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67818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421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HỎI ĐÁP NHANH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66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5" name="Picture 2" descr="8">
            <a:extLst>
              <a:ext uri="{FF2B5EF4-FFF2-40B4-BE49-F238E27FC236}">
                <a16:creationId xmlns:a16="http://schemas.microsoft.com/office/drawing/2014/main" id="{655F5C95-86FF-4913-9DF1-1B79C3E2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248400" y="762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8">
            <a:extLst>
              <a:ext uri="{FF2B5EF4-FFF2-40B4-BE49-F238E27FC236}">
                <a16:creationId xmlns:a16="http://schemas.microsoft.com/office/drawing/2014/main" id="{52DD502D-7F70-43BB-85D4-ECCFD300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9" r="13333"/>
          <a:stretch>
            <a:fillRect/>
          </a:stretch>
        </p:blipFill>
        <p:spPr bwMode="auto">
          <a:xfrm>
            <a:off x="10210800" y="457200"/>
            <a:ext cx="45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>
            <a:hlinkClick r:id="rId7" action="ppaction://hlinksldjump"/>
            <a:extLst>
              <a:ext uri="{FF2B5EF4-FFF2-40B4-BE49-F238E27FC236}">
                <a16:creationId xmlns:a16="http://schemas.microsoft.com/office/drawing/2014/main" id="{96ABA7F1-137E-4CB0-8605-24F75D13551A}"/>
              </a:ext>
            </a:extLst>
          </p:cNvPr>
          <p:cNvSpPr/>
          <p:nvPr/>
        </p:nvSpPr>
        <p:spPr>
          <a:xfrm>
            <a:off x="9525000" y="6400800"/>
            <a:ext cx="685800" cy="3048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animBg="1"/>
      <p:bldP spid="2467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98D35A2C-A5E1-43ED-81D0-AE527DB83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7389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y = mx + 5 là hàm số bậc nhất khi?</a:t>
            </a:r>
          </a:p>
        </p:txBody>
      </p:sp>
      <p:sp>
        <p:nvSpPr>
          <p:cNvPr id="23555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968DBB3B-A97A-47B2-95B5-94EC91C3B23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801" y="2789238"/>
            <a:ext cx="256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A. m = 0</a:t>
            </a:r>
          </a:p>
        </p:txBody>
      </p:sp>
      <p:sp>
        <p:nvSpPr>
          <p:cNvPr id="23556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D99D0F3E-788C-4419-8747-C8DFCF56BC1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1588" y="3886201"/>
            <a:ext cx="2640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B. m ≠ 0 </a:t>
            </a:r>
          </a:p>
        </p:txBody>
      </p:sp>
      <p:sp>
        <p:nvSpPr>
          <p:cNvPr id="23557" name="Text Box 11">
            <a:hlinkClick r:id="" action="ppaction://noaction"/>
            <a:extLst>
              <a:ext uri="{FF2B5EF4-FFF2-40B4-BE49-F238E27FC236}">
                <a16:creationId xmlns:a16="http://schemas.microsoft.com/office/drawing/2014/main" id="{0FC66618-3379-44DD-944E-DC5AD653B72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99276" y="3962400"/>
            <a:ext cx="2549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D. m&gt;0</a:t>
            </a:r>
            <a:endParaRPr lang="en-US" altLang="en-US" sz="4800" b="1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23558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CB711097-D8A8-46E4-8B5F-380310CB404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0401" y="2713038"/>
            <a:ext cx="2106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C. m&lt;0 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id="{D4B0327A-DC52-4997-BB20-7F2B160A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60" name="Picture 25" descr="614023">
            <a:extLst>
              <a:ext uri="{FF2B5EF4-FFF2-40B4-BE49-F238E27FC236}">
                <a16:creationId xmlns:a16="http://schemas.microsoft.com/office/drawing/2014/main" id="{063D8F99-516F-432B-8915-F6BD71ECCD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05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id="{F68A4F10-400E-40FA-A7AA-82AF206EC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id="{A0216ACD-6D6B-435D-AE85-31A4DF090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id="{B131FD22-A33F-43CA-A313-41EF2F730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 85">
            <a:extLst>
              <a:ext uri="{FF2B5EF4-FFF2-40B4-BE49-F238E27FC236}">
                <a16:creationId xmlns:a16="http://schemas.microsoft.com/office/drawing/2014/main" id="{B55836C2-1ACE-4614-A4B4-DD2A4EE6E1B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23565" name="Group 38">
              <a:extLst>
                <a:ext uri="{FF2B5EF4-FFF2-40B4-BE49-F238E27FC236}">
                  <a16:creationId xmlns:a16="http://schemas.microsoft.com/office/drawing/2014/main" id="{1C7FAF96-C058-46E2-AEAD-EBC98ED95EA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23577" name="Picture 10" descr="Magnolia-01-june">
                <a:extLst>
                  <a:ext uri="{FF2B5EF4-FFF2-40B4-BE49-F238E27FC236}">
                    <a16:creationId xmlns:a16="http://schemas.microsoft.com/office/drawing/2014/main" id="{1EB287CC-8158-4295-9EDC-F3578B641C9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1" descr="Magnolia-01-june">
                <a:extLst>
                  <a:ext uri="{FF2B5EF4-FFF2-40B4-BE49-F238E27FC236}">
                    <a16:creationId xmlns:a16="http://schemas.microsoft.com/office/drawing/2014/main" id="{2908704F-0771-43EF-95A1-9BB3627477B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9" name="Picture 20" descr="Magnolia-01-june">
                <a:extLst>
                  <a:ext uri="{FF2B5EF4-FFF2-40B4-BE49-F238E27FC236}">
                    <a16:creationId xmlns:a16="http://schemas.microsoft.com/office/drawing/2014/main" id="{24662863-2412-48FD-8B5A-CA47127366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21" descr="Magnolia-01-june">
                <a:extLst>
                  <a:ext uri="{FF2B5EF4-FFF2-40B4-BE49-F238E27FC236}">
                    <a16:creationId xmlns:a16="http://schemas.microsoft.com/office/drawing/2014/main" id="{BD3C5F1C-D929-4D5F-A076-27A9ABF139F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6" name="Group 76">
              <a:extLst>
                <a:ext uri="{FF2B5EF4-FFF2-40B4-BE49-F238E27FC236}">
                  <a16:creationId xmlns:a16="http://schemas.microsoft.com/office/drawing/2014/main" id="{30DC173B-B28E-4E88-A8D8-7AE460C21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23575" name="Picture 10" descr="Magnolia-01-june">
                <a:extLst>
                  <a:ext uri="{FF2B5EF4-FFF2-40B4-BE49-F238E27FC236}">
                    <a16:creationId xmlns:a16="http://schemas.microsoft.com/office/drawing/2014/main" id="{AD132E1D-B8C8-4CF6-9057-C9696790F9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6" name="Picture 21" descr="Magnolia-01-june">
                <a:extLst>
                  <a:ext uri="{FF2B5EF4-FFF2-40B4-BE49-F238E27FC236}">
                    <a16:creationId xmlns:a16="http://schemas.microsoft.com/office/drawing/2014/main" id="{4F545990-C7C8-4297-BEC5-323A2CDD2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7" name="Group 67">
              <a:extLst>
                <a:ext uri="{FF2B5EF4-FFF2-40B4-BE49-F238E27FC236}">
                  <a16:creationId xmlns:a16="http://schemas.microsoft.com/office/drawing/2014/main" id="{219AAB53-E913-40E7-9627-E46457633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23571" name="Picture 10" descr="Magnolia-01-june">
                <a:extLst>
                  <a:ext uri="{FF2B5EF4-FFF2-40B4-BE49-F238E27FC236}">
                    <a16:creationId xmlns:a16="http://schemas.microsoft.com/office/drawing/2014/main" id="{8AF20F4C-A879-4C06-B6AE-6C0AFDBCD3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11" descr="Magnolia-01-june">
                <a:extLst>
                  <a:ext uri="{FF2B5EF4-FFF2-40B4-BE49-F238E27FC236}">
                    <a16:creationId xmlns:a16="http://schemas.microsoft.com/office/drawing/2014/main" id="{0E02050A-5C1E-4489-BE89-1AC1A3E88BD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19" descr="Magnolia-01-june">
                <a:extLst>
                  <a:ext uri="{FF2B5EF4-FFF2-40B4-BE49-F238E27FC236}">
                    <a16:creationId xmlns:a16="http://schemas.microsoft.com/office/drawing/2014/main" id="{036980A0-497A-4ECB-87B1-3AF99781D99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20" descr="Magnolia-01-june">
                <a:extLst>
                  <a:ext uri="{FF2B5EF4-FFF2-40B4-BE49-F238E27FC236}">
                    <a16:creationId xmlns:a16="http://schemas.microsoft.com/office/drawing/2014/main" id="{72A5BFB9-26E1-4212-8868-3E278321F4C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8" name="Group 71">
              <a:extLst>
                <a:ext uri="{FF2B5EF4-FFF2-40B4-BE49-F238E27FC236}">
                  <a16:creationId xmlns:a16="http://schemas.microsoft.com/office/drawing/2014/main" id="{D85A5A8C-C56A-4193-B235-805FD593E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23569" name="Picture 10" descr="Magnolia-01-june">
                <a:extLst>
                  <a:ext uri="{FF2B5EF4-FFF2-40B4-BE49-F238E27FC236}">
                    <a16:creationId xmlns:a16="http://schemas.microsoft.com/office/drawing/2014/main" id="{21365007-2910-467F-B3FC-2712F82489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21" descr="Magnolia-01-june">
                <a:extLst>
                  <a:ext uri="{FF2B5EF4-FFF2-40B4-BE49-F238E27FC236}">
                    <a16:creationId xmlns:a16="http://schemas.microsoft.com/office/drawing/2014/main" id="{2C49B6A9-A9CE-4EE6-8CBA-E6AB756AC7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695CD13B-01E5-4C74-8140-1B0D3559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87388"/>
            <a:ext cx="8077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y = (m+2)x + 1 là hàm số bậc nhất khi?</a:t>
            </a:r>
          </a:p>
        </p:txBody>
      </p:sp>
      <p:sp>
        <p:nvSpPr>
          <p:cNvPr id="24579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9CC33071-855F-4136-BC18-DF5E30D427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38400" y="2743201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 A.  m ≠ -2</a:t>
            </a:r>
          </a:p>
        </p:txBody>
      </p:sp>
      <p:sp>
        <p:nvSpPr>
          <p:cNvPr id="24580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5FC47E91-D40C-4161-B13F-79A6D881BDB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6001" y="3581401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B.  m ≠ 0 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3984F71D-8367-4532-862B-0CF77247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89CCC207-9235-4E85-BD9D-FBA50600E9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72276" y="3657601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D.  m = 0 </a:t>
            </a:r>
          </a:p>
        </p:txBody>
      </p:sp>
      <p:sp>
        <p:nvSpPr>
          <p:cNvPr id="24583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DD49815A-4461-4F66-9C81-3FB3FE00A9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5601" y="2743201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C.  m = -2 </a:t>
            </a:r>
          </a:p>
        </p:txBody>
      </p:sp>
      <p:pic>
        <p:nvPicPr>
          <p:cNvPr id="24584" name="Picture 25" descr="614023">
            <a:extLst>
              <a:ext uri="{FF2B5EF4-FFF2-40B4-BE49-F238E27FC236}">
                <a16:creationId xmlns:a16="http://schemas.microsoft.com/office/drawing/2014/main" id="{6CA76569-4D47-4449-9407-A205D5599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724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Group 64">
            <a:extLst>
              <a:ext uri="{FF2B5EF4-FFF2-40B4-BE49-F238E27FC236}">
                <a16:creationId xmlns:a16="http://schemas.microsoft.com/office/drawing/2014/main" id="{4CCEEBAC-CB75-4EFB-BD5D-432962EEC05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24586" name="Group 38">
              <a:extLst>
                <a:ext uri="{FF2B5EF4-FFF2-40B4-BE49-F238E27FC236}">
                  <a16:creationId xmlns:a16="http://schemas.microsoft.com/office/drawing/2014/main" id="{17BDFC25-C8CA-4ABA-923A-91E73698702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24598" name="Picture 10" descr="Magnolia-01-june">
                <a:extLst>
                  <a:ext uri="{FF2B5EF4-FFF2-40B4-BE49-F238E27FC236}">
                    <a16:creationId xmlns:a16="http://schemas.microsoft.com/office/drawing/2014/main" id="{A3DCC2AF-C2A2-432A-A6A7-85BFB5D621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9" name="Picture 11" descr="Magnolia-01-june">
                <a:extLst>
                  <a:ext uri="{FF2B5EF4-FFF2-40B4-BE49-F238E27FC236}">
                    <a16:creationId xmlns:a16="http://schemas.microsoft.com/office/drawing/2014/main" id="{6BC6DA0C-BE91-48D5-A8B5-167FD57E52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0" name="Picture 20" descr="Magnolia-01-june">
                <a:extLst>
                  <a:ext uri="{FF2B5EF4-FFF2-40B4-BE49-F238E27FC236}">
                    <a16:creationId xmlns:a16="http://schemas.microsoft.com/office/drawing/2014/main" id="{4BF58057-520F-46AF-B513-4086D401ACE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Picture 21" descr="Magnolia-01-june">
                <a:extLst>
                  <a:ext uri="{FF2B5EF4-FFF2-40B4-BE49-F238E27FC236}">
                    <a16:creationId xmlns:a16="http://schemas.microsoft.com/office/drawing/2014/main" id="{3DFBE1AD-7DB9-4BC7-8BB1-0360106DF0E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7" name="Group 76">
              <a:extLst>
                <a:ext uri="{FF2B5EF4-FFF2-40B4-BE49-F238E27FC236}">
                  <a16:creationId xmlns:a16="http://schemas.microsoft.com/office/drawing/2014/main" id="{8AB8D4B8-AF7A-4FC6-9627-3965056A4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24596" name="Picture 10" descr="Magnolia-01-june">
                <a:extLst>
                  <a:ext uri="{FF2B5EF4-FFF2-40B4-BE49-F238E27FC236}">
                    <a16:creationId xmlns:a16="http://schemas.microsoft.com/office/drawing/2014/main" id="{582AE274-94FC-491B-918F-8F98F2C80C8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7" name="Picture 21" descr="Magnolia-01-june">
                <a:extLst>
                  <a:ext uri="{FF2B5EF4-FFF2-40B4-BE49-F238E27FC236}">
                    <a16:creationId xmlns:a16="http://schemas.microsoft.com/office/drawing/2014/main" id="{1BDDAC9B-CFF6-4F3A-B2F4-99366F0C44C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8" name="Group 67">
              <a:extLst>
                <a:ext uri="{FF2B5EF4-FFF2-40B4-BE49-F238E27FC236}">
                  <a16:creationId xmlns:a16="http://schemas.microsoft.com/office/drawing/2014/main" id="{02C3FC9B-8357-4BA7-83DE-ED023AADD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24592" name="Picture 10" descr="Magnolia-01-june">
                <a:extLst>
                  <a:ext uri="{FF2B5EF4-FFF2-40B4-BE49-F238E27FC236}">
                    <a16:creationId xmlns:a16="http://schemas.microsoft.com/office/drawing/2014/main" id="{704528A1-3CDA-4D90-B2F1-C91C8677DE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3" name="Picture 11" descr="Magnolia-01-june">
                <a:extLst>
                  <a:ext uri="{FF2B5EF4-FFF2-40B4-BE49-F238E27FC236}">
                    <a16:creationId xmlns:a16="http://schemas.microsoft.com/office/drawing/2014/main" id="{F2CD9BA5-0B89-4930-85EF-52606A5CB87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Picture 19" descr="Magnolia-01-june">
                <a:extLst>
                  <a:ext uri="{FF2B5EF4-FFF2-40B4-BE49-F238E27FC236}">
                    <a16:creationId xmlns:a16="http://schemas.microsoft.com/office/drawing/2014/main" id="{15DE96C4-6297-4554-87A0-65B21DEAA35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5" name="Picture 20" descr="Magnolia-01-june">
                <a:extLst>
                  <a:ext uri="{FF2B5EF4-FFF2-40B4-BE49-F238E27FC236}">
                    <a16:creationId xmlns:a16="http://schemas.microsoft.com/office/drawing/2014/main" id="{1BF99EBE-FD97-464C-9279-9E89E9152C3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9" name="Group 71">
              <a:extLst>
                <a:ext uri="{FF2B5EF4-FFF2-40B4-BE49-F238E27FC236}">
                  <a16:creationId xmlns:a16="http://schemas.microsoft.com/office/drawing/2014/main" id="{F2EFC42A-7C3D-46E7-B485-D0C240876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24590" name="Picture 10" descr="Magnolia-01-june">
                <a:extLst>
                  <a:ext uri="{FF2B5EF4-FFF2-40B4-BE49-F238E27FC236}">
                    <a16:creationId xmlns:a16="http://schemas.microsoft.com/office/drawing/2014/main" id="{E03E19F0-1561-479F-A190-FD863B87B5C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1" name="Picture 21" descr="Magnolia-01-june">
                <a:extLst>
                  <a:ext uri="{FF2B5EF4-FFF2-40B4-BE49-F238E27FC236}">
                    <a16:creationId xmlns:a16="http://schemas.microsoft.com/office/drawing/2014/main" id="{B7EA2059-113C-4992-8D21-FC377C3962B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169A1D-5108-4AD2-9599-F57767F26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11188"/>
            <a:ext cx="8077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(3-m)x + 1 là hàm số nghịch</a:t>
            </a:r>
          </a:p>
          <a:p>
            <a:pPr algn="ctr" eaLnBrk="1" hangingPunct="1"/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trên R khi?</a:t>
            </a:r>
          </a:p>
        </p:txBody>
      </p:sp>
      <p:sp>
        <p:nvSpPr>
          <p:cNvPr id="25603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1C6ABD61-F8C7-445D-888F-AF52C2EB35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6000" y="2598738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A.  m = 3</a:t>
            </a:r>
          </a:p>
        </p:txBody>
      </p:sp>
      <p:sp>
        <p:nvSpPr>
          <p:cNvPr id="25604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id="{795172EE-3811-4FDE-8EB0-78E542E44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14600" y="3894138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</a:rPr>
              <a:t>B.  m &lt; 3 </a:t>
            </a:r>
          </a:p>
        </p:txBody>
      </p:sp>
      <p:sp>
        <p:nvSpPr>
          <p:cNvPr id="25605" name="Text Box 11">
            <a:hlinkClick r:id="" action="ppaction://noaction"/>
            <a:extLst>
              <a:ext uri="{FF2B5EF4-FFF2-40B4-BE49-F238E27FC236}">
                <a16:creationId xmlns:a16="http://schemas.microsoft.com/office/drawing/2014/main" id="{2EAB3302-0A14-41A3-BC5C-94477FA0BA8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2200" y="266700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C.  m ≠ 3</a:t>
            </a:r>
            <a:endParaRPr lang="en-US" altLang="en-US" sz="4800" b="1"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25606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id="{F1DF0E1B-D32E-413F-9F5A-F0C1755E85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0" y="3962401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Times New Roman" panose="02020603050405020304" pitchFamily="18" charset="0"/>
              </a:rPr>
              <a:t>D.  m &gt; 3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401B7049-43CD-4722-97F0-0E135194B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8" name="Picture 25" descr="614023">
            <a:extLst>
              <a:ext uri="{FF2B5EF4-FFF2-40B4-BE49-F238E27FC236}">
                <a16:creationId xmlns:a16="http://schemas.microsoft.com/office/drawing/2014/main" id="{1E9C47BF-6D89-46D1-8FC3-5042EE7272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24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9" name="Group 80">
            <a:extLst>
              <a:ext uri="{FF2B5EF4-FFF2-40B4-BE49-F238E27FC236}">
                <a16:creationId xmlns:a16="http://schemas.microsoft.com/office/drawing/2014/main" id="{939B3E1C-B507-46DF-9E06-F629D7EE429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25610" name="Group 38">
              <a:extLst>
                <a:ext uri="{FF2B5EF4-FFF2-40B4-BE49-F238E27FC236}">
                  <a16:creationId xmlns:a16="http://schemas.microsoft.com/office/drawing/2014/main" id="{84123F9A-BB57-414D-9B79-4440E1B3362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25622" name="Picture 10" descr="Magnolia-01-june">
                <a:extLst>
                  <a:ext uri="{FF2B5EF4-FFF2-40B4-BE49-F238E27FC236}">
                    <a16:creationId xmlns:a16="http://schemas.microsoft.com/office/drawing/2014/main" id="{1E29913D-0585-4AF5-916C-DF45FDFFBBC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3" name="Picture 11" descr="Magnolia-01-june">
                <a:extLst>
                  <a:ext uri="{FF2B5EF4-FFF2-40B4-BE49-F238E27FC236}">
                    <a16:creationId xmlns:a16="http://schemas.microsoft.com/office/drawing/2014/main" id="{B305F0BA-C656-430F-8E6C-294B6776755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4" name="Picture 20" descr="Magnolia-01-june">
                <a:extLst>
                  <a:ext uri="{FF2B5EF4-FFF2-40B4-BE49-F238E27FC236}">
                    <a16:creationId xmlns:a16="http://schemas.microsoft.com/office/drawing/2014/main" id="{AAB16B7E-1557-4EE9-99F9-60900878612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5" name="Picture 21" descr="Magnolia-01-june">
                <a:extLst>
                  <a:ext uri="{FF2B5EF4-FFF2-40B4-BE49-F238E27FC236}">
                    <a16:creationId xmlns:a16="http://schemas.microsoft.com/office/drawing/2014/main" id="{F27D0A3D-750F-491B-8019-3B9505EAEE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1" name="Group 76">
              <a:extLst>
                <a:ext uri="{FF2B5EF4-FFF2-40B4-BE49-F238E27FC236}">
                  <a16:creationId xmlns:a16="http://schemas.microsoft.com/office/drawing/2014/main" id="{6A38FE15-F32D-484B-951E-52FABDE64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25620" name="Picture 10" descr="Magnolia-01-june">
                <a:extLst>
                  <a:ext uri="{FF2B5EF4-FFF2-40B4-BE49-F238E27FC236}">
                    <a16:creationId xmlns:a16="http://schemas.microsoft.com/office/drawing/2014/main" id="{95A31203-4C1D-4B6B-8409-90F2BF2FE5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1" name="Picture 21" descr="Magnolia-01-june">
                <a:extLst>
                  <a:ext uri="{FF2B5EF4-FFF2-40B4-BE49-F238E27FC236}">
                    <a16:creationId xmlns:a16="http://schemas.microsoft.com/office/drawing/2014/main" id="{D6B4715C-FDC7-495A-ADDD-1F60543DFC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2" name="Group 67">
              <a:extLst>
                <a:ext uri="{FF2B5EF4-FFF2-40B4-BE49-F238E27FC236}">
                  <a16:creationId xmlns:a16="http://schemas.microsoft.com/office/drawing/2014/main" id="{CF7A5F4D-A796-4B7E-9FFA-7CF5E8BF6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25616" name="Picture 10" descr="Magnolia-01-june">
                <a:extLst>
                  <a:ext uri="{FF2B5EF4-FFF2-40B4-BE49-F238E27FC236}">
                    <a16:creationId xmlns:a16="http://schemas.microsoft.com/office/drawing/2014/main" id="{922AC93F-C82E-4079-9E90-F37BB1E5F69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7" name="Picture 11" descr="Magnolia-01-june">
                <a:extLst>
                  <a:ext uri="{FF2B5EF4-FFF2-40B4-BE49-F238E27FC236}">
                    <a16:creationId xmlns:a16="http://schemas.microsoft.com/office/drawing/2014/main" id="{31BD51AF-65FD-433B-A40A-F14DB5811F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8" name="Picture 19" descr="Magnolia-01-june">
                <a:extLst>
                  <a:ext uri="{FF2B5EF4-FFF2-40B4-BE49-F238E27FC236}">
                    <a16:creationId xmlns:a16="http://schemas.microsoft.com/office/drawing/2014/main" id="{83C34E1A-9428-4FCA-96F3-27AE75B5638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9" name="Picture 20" descr="Magnolia-01-june">
                <a:extLst>
                  <a:ext uri="{FF2B5EF4-FFF2-40B4-BE49-F238E27FC236}">
                    <a16:creationId xmlns:a16="http://schemas.microsoft.com/office/drawing/2014/main" id="{9A84E9C7-4F14-4F00-8152-3B2FA293E2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3" name="Group 71">
              <a:extLst>
                <a:ext uri="{FF2B5EF4-FFF2-40B4-BE49-F238E27FC236}">
                  <a16:creationId xmlns:a16="http://schemas.microsoft.com/office/drawing/2014/main" id="{363F5DC5-5290-4F8B-8BBE-06509AA03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25614" name="Picture 10" descr="Magnolia-01-june">
                <a:extLst>
                  <a:ext uri="{FF2B5EF4-FFF2-40B4-BE49-F238E27FC236}">
                    <a16:creationId xmlns:a16="http://schemas.microsoft.com/office/drawing/2014/main" id="{38354E74-C9B7-462E-A9C7-1405867B2A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5" name="Picture 21" descr="Magnolia-01-june">
                <a:extLst>
                  <a:ext uri="{FF2B5EF4-FFF2-40B4-BE49-F238E27FC236}">
                    <a16:creationId xmlns:a16="http://schemas.microsoft.com/office/drawing/2014/main" id="{858F0C8E-6A04-483F-BABB-C6C3A4E934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44FC9F06-3A1A-4022-834C-81EA1F22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1"/>
            <a:ext cx="57912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nào sau đây là</a:t>
            </a:r>
          </a:p>
          <a:p>
            <a:pPr algn="ctr" eaLnBrk="1" hangingPunct="1"/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hàm số bậc nhất?</a:t>
            </a:r>
          </a:p>
        </p:txBody>
      </p:sp>
      <p:pic>
        <p:nvPicPr>
          <p:cNvPr id="5124" name="Picture 25" descr="614023">
            <a:extLst>
              <a:ext uri="{FF2B5EF4-FFF2-40B4-BE49-F238E27FC236}">
                <a16:creationId xmlns:a16="http://schemas.microsoft.com/office/drawing/2014/main" id="{B93984E7-63CD-425D-A6B5-F79285F3A8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00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7">
            <a:extLst>
              <a:ext uri="{FF2B5EF4-FFF2-40B4-BE49-F238E27FC236}">
                <a16:creationId xmlns:a16="http://schemas.microsoft.com/office/drawing/2014/main" id="{FC7B2A70-43C9-4385-AE96-6150CD04727E}"/>
              </a:ext>
            </a:extLst>
          </p:cNvPr>
          <p:cNvGrpSpPr>
            <a:grpSpLocks/>
          </p:cNvGrpSpPr>
          <p:nvPr/>
        </p:nvGrpSpPr>
        <p:grpSpPr bwMode="auto">
          <a:xfrm>
            <a:off x="2465388" y="4244976"/>
            <a:ext cx="4724400" cy="708025"/>
            <a:chOff x="457200" y="3962400"/>
            <a:chExt cx="4724400" cy="707886"/>
          </a:xfrm>
        </p:grpSpPr>
        <p:sp>
          <p:nvSpPr>
            <p:cNvPr id="5149" name="Text Box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B70CB429-4639-4C34-927D-E949537BA5D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7200" y="3962400"/>
              <a:ext cx="4724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>
                  <a:latin typeface="Times New Roman" panose="02020603050405020304" pitchFamily="18" charset="0"/>
                </a:rPr>
                <a:t>B.    y =x + 1 </a:t>
              </a:r>
            </a:p>
          </p:txBody>
        </p:sp>
        <p:sp>
          <p:nvSpPr>
            <p:cNvPr id="5150" name="TextBox 5">
              <a:extLst>
                <a:ext uri="{FF2B5EF4-FFF2-40B4-BE49-F238E27FC236}">
                  <a16:creationId xmlns:a16="http://schemas.microsoft.com/office/drawing/2014/main" id="{2E54D90F-3E86-451D-9960-1869157AE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962400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126" name="Text Box 9">
            <a:hlinkClick r:id="rId5" action="ppaction://hlinksldjump"/>
            <a:extLst>
              <a:ext uri="{FF2B5EF4-FFF2-40B4-BE49-F238E27FC236}">
                <a16:creationId xmlns:a16="http://schemas.microsoft.com/office/drawing/2014/main" id="{A2406AE1-2EDF-412F-A139-701E5FF653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0950" y="4244976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</a:rPr>
              <a:t>D.    y = 4 - 0x</a:t>
            </a:r>
          </a:p>
        </p:txBody>
      </p:sp>
      <p:sp>
        <p:nvSpPr>
          <p:cNvPr id="5127" name="Text Box 9">
            <a:hlinkClick r:id="rId5" action="ppaction://hlinksldjump"/>
            <a:extLst>
              <a:ext uri="{FF2B5EF4-FFF2-40B4-BE49-F238E27FC236}">
                <a16:creationId xmlns:a16="http://schemas.microsoft.com/office/drawing/2014/main" id="{4CCFE244-C7DD-428E-876F-19673AAAB1D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71738" y="3025776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</a:rPr>
              <a:t>A.    y = 4 - 3x</a:t>
            </a: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AEEA6013-EA77-47BA-8B9E-E1AB02C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49575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29" name="Group 17">
            <a:extLst>
              <a:ext uri="{FF2B5EF4-FFF2-40B4-BE49-F238E27FC236}">
                <a16:creationId xmlns:a16="http://schemas.microsoft.com/office/drawing/2014/main" id="{C4738D7E-D1B6-49C0-ABCB-94C63F15FFA9}"/>
              </a:ext>
            </a:extLst>
          </p:cNvPr>
          <p:cNvGrpSpPr>
            <a:grpSpLocks/>
          </p:cNvGrpSpPr>
          <p:nvPr/>
        </p:nvGrpSpPr>
        <p:grpSpPr bwMode="auto">
          <a:xfrm>
            <a:off x="6334126" y="2819400"/>
            <a:ext cx="3197225" cy="1143000"/>
            <a:chOff x="1831400" y="4495800"/>
            <a:chExt cx="3197800" cy="1143000"/>
          </a:xfrm>
        </p:grpSpPr>
        <p:graphicFrame>
          <p:nvGraphicFramePr>
            <p:cNvPr id="5122" name="Object 2">
              <a:extLst>
                <a:ext uri="{FF2B5EF4-FFF2-40B4-BE49-F238E27FC236}">
                  <a16:creationId xmlns:a16="http://schemas.microsoft.com/office/drawing/2014/main" id="{298FBE47-9CC7-4751-A55D-CFEFF525C0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2075" y="4495800"/>
            <a:ext cx="112712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6" imgW="355292" imgH="393359" progId="Equation.DSMT4">
                    <p:embed/>
                  </p:oleObj>
                </mc:Choice>
                <mc:Fallback>
                  <p:oleObj name="Equation" r:id="rId6" imgW="355292" imgH="393359" progId="Equation.DSMT4">
                    <p:embed/>
                    <p:pic>
                      <p:nvPicPr>
                        <p:cNvPr id="5122" name="Object 2">
                          <a:extLst>
                            <a:ext uri="{FF2B5EF4-FFF2-40B4-BE49-F238E27FC236}">
                              <a16:creationId xmlns:a16="http://schemas.microsoft.com/office/drawing/2014/main" id="{298FBE47-9CC7-4751-A55D-CFEFF525C0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075" y="4495800"/>
                          <a:ext cx="1127125" cy="114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7" name="TextBox 14">
              <a:extLst>
                <a:ext uri="{FF2B5EF4-FFF2-40B4-BE49-F238E27FC236}">
                  <a16:creationId xmlns:a16="http://schemas.microsoft.com/office/drawing/2014/main" id="{7AA09970-72FB-42C5-B362-8D001962E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400" y="4724400"/>
              <a:ext cx="683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 b="1"/>
                <a:t>C.</a:t>
              </a:r>
            </a:p>
          </p:txBody>
        </p:sp>
        <p:sp>
          <p:nvSpPr>
            <p:cNvPr id="5148" name="TextBox 16">
              <a:extLst>
                <a:ext uri="{FF2B5EF4-FFF2-40B4-BE49-F238E27FC236}">
                  <a16:creationId xmlns:a16="http://schemas.microsoft.com/office/drawing/2014/main" id="{44E38421-888C-490B-89E2-622BF035E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648200"/>
              <a:ext cx="11480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800"/>
                <a:t>y  =</a:t>
              </a:r>
            </a:p>
          </p:txBody>
        </p:sp>
      </p:grpSp>
      <p:grpSp>
        <p:nvGrpSpPr>
          <p:cNvPr id="5130" name="Group 85">
            <a:extLst>
              <a:ext uri="{FF2B5EF4-FFF2-40B4-BE49-F238E27FC236}">
                <a16:creationId xmlns:a16="http://schemas.microsoft.com/office/drawing/2014/main" id="{107B127A-8125-4446-83A4-2C2B718191E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5131" name="Group 38">
              <a:extLst>
                <a:ext uri="{FF2B5EF4-FFF2-40B4-BE49-F238E27FC236}">
                  <a16:creationId xmlns:a16="http://schemas.microsoft.com/office/drawing/2014/main" id="{47D7D56B-AD74-439A-9042-475AAD83163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5143" name="Picture 10" descr="Magnolia-01-june">
                <a:extLst>
                  <a:ext uri="{FF2B5EF4-FFF2-40B4-BE49-F238E27FC236}">
                    <a16:creationId xmlns:a16="http://schemas.microsoft.com/office/drawing/2014/main" id="{F7910AAC-3CD6-4406-A027-8BC651698E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4" name="Picture 11" descr="Magnolia-01-june">
                <a:extLst>
                  <a:ext uri="{FF2B5EF4-FFF2-40B4-BE49-F238E27FC236}">
                    <a16:creationId xmlns:a16="http://schemas.microsoft.com/office/drawing/2014/main" id="{CACBBB9E-9B33-458A-8C2C-331CDF1FCBE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5" name="Picture 20" descr="Magnolia-01-june">
                <a:extLst>
                  <a:ext uri="{FF2B5EF4-FFF2-40B4-BE49-F238E27FC236}">
                    <a16:creationId xmlns:a16="http://schemas.microsoft.com/office/drawing/2014/main" id="{D448715A-C521-4130-B250-966406D0094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6" name="Picture 21" descr="Magnolia-01-june">
                <a:extLst>
                  <a:ext uri="{FF2B5EF4-FFF2-40B4-BE49-F238E27FC236}">
                    <a16:creationId xmlns:a16="http://schemas.microsoft.com/office/drawing/2014/main" id="{CFC1A4C7-86B8-4AAA-8424-FF9B2A36D3E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2" name="Group 76">
              <a:extLst>
                <a:ext uri="{FF2B5EF4-FFF2-40B4-BE49-F238E27FC236}">
                  <a16:creationId xmlns:a16="http://schemas.microsoft.com/office/drawing/2014/main" id="{73A8DC90-CA50-46B9-BB3F-798AD42CE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5141" name="Picture 10" descr="Magnolia-01-june">
                <a:extLst>
                  <a:ext uri="{FF2B5EF4-FFF2-40B4-BE49-F238E27FC236}">
                    <a16:creationId xmlns:a16="http://schemas.microsoft.com/office/drawing/2014/main" id="{3794EE54-4EAF-4ED8-82ED-A84482C092C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2" name="Picture 21" descr="Magnolia-01-june">
                <a:extLst>
                  <a:ext uri="{FF2B5EF4-FFF2-40B4-BE49-F238E27FC236}">
                    <a16:creationId xmlns:a16="http://schemas.microsoft.com/office/drawing/2014/main" id="{AD84FEA8-A368-447D-97F3-29E63FB34E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3" name="Group 67">
              <a:extLst>
                <a:ext uri="{FF2B5EF4-FFF2-40B4-BE49-F238E27FC236}">
                  <a16:creationId xmlns:a16="http://schemas.microsoft.com/office/drawing/2014/main" id="{7EAFA079-447B-48FF-BA45-4483D6A95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5137" name="Picture 10" descr="Magnolia-01-june">
                <a:extLst>
                  <a:ext uri="{FF2B5EF4-FFF2-40B4-BE49-F238E27FC236}">
                    <a16:creationId xmlns:a16="http://schemas.microsoft.com/office/drawing/2014/main" id="{D51C90C4-2B02-45AF-92B8-6DCB740247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8" name="Picture 11" descr="Magnolia-01-june">
                <a:extLst>
                  <a:ext uri="{FF2B5EF4-FFF2-40B4-BE49-F238E27FC236}">
                    <a16:creationId xmlns:a16="http://schemas.microsoft.com/office/drawing/2014/main" id="{1A4FA9D2-3BF5-4338-B054-4A9E838D9E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9" name="Picture 19" descr="Magnolia-01-june">
                <a:extLst>
                  <a:ext uri="{FF2B5EF4-FFF2-40B4-BE49-F238E27FC236}">
                    <a16:creationId xmlns:a16="http://schemas.microsoft.com/office/drawing/2014/main" id="{4427904F-0BB8-4A59-8024-430C992209B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0" name="Picture 20" descr="Magnolia-01-june">
                <a:extLst>
                  <a:ext uri="{FF2B5EF4-FFF2-40B4-BE49-F238E27FC236}">
                    <a16:creationId xmlns:a16="http://schemas.microsoft.com/office/drawing/2014/main" id="{E32D8C74-621B-4801-AB57-3F2EE234B50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" name="Group 71">
              <a:extLst>
                <a:ext uri="{FF2B5EF4-FFF2-40B4-BE49-F238E27FC236}">
                  <a16:creationId xmlns:a16="http://schemas.microsoft.com/office/drawing/2014/main" id="{D0793EF1-B8A9-42D9-B7D2-678A8EDC09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5135" name="Picture 10" descr="Magnolia-01-june">
                <a:extLst>
                  <a:ext uri="{FF2B5EF4-FFF2-40B4-BE49-F238E27FC236}">
                    <a16:creationId xmlns:a16="http://schemas.microsoft.com/office/drawing/2014/main" id="{AF6016A7-E6AC-448F-98CA-6B447514F80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21" descr="Magnolia-01-june">
                <a:extLst>
                  <a:ext uri="{FF2B5EF4-FFF2-40B4-BE49-F238E27FC236}">
                    <a16:creationId xmlns:a16="http://schemas.microsoft.com/office/drawing/2014/main" id="{AEFE9151-56A0-4AD7-84A2-4F1DD7F6AB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mmprod_title">
            <a:extLst>
              <a:ext uri="{FF2B5EF4-FFF2-40B4-BE49-F238E27FC236}">
                <a16:creationId xmlns:a16="http://schemas.microsoft.com/office/drawing/2014/main" id="{4971EE77-7D4B-4303-B444-0922E8CB2C3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0" y="-76200"/>
            <a:ext cx="8229600" cy="28194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l" eaLnBrk="1" hangingPunct="1"/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Hµm sè  y = f(x) = (m 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2)x  + 1 (m lµ tham sè) kh«ng  lµ hµm sè bËc nhÊt khi:</a:t>
            </a:r>
          </a:p>
        </p:txBody>
      </p:sp>
      <p:graphicFrame>
        <p:nvGraphicFramePr>
          <p:cNvPr id="6146" name="Object 5">
            <a:extLst>
              <a:ext uri="{FF2B5EF4-FFF2-40B4-BE49-F238E27FC236}">
                <a16:creationId xmlns:a16="http://schemas.microsoft.com/office/drawing/2014/main" id="{408682A3-E537-41E0-B4B1-79FDFA6A6162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286000" y="2743201"/>
          <a:ext cx="276860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672808" imgH="431613" progId="Equation.DSMT4">
                  <p:embed/>
                </p:oleObj>
              </mc:Choice>
              <mc:Fallback>
                <p:oleObj name="Equation" r:id="rId4" imgW="672808" imgH="431613" progId="Equation.DSMT4">
                  <p:embed/>
                  <p:pic>
                    <p:nvPicPr>
                      <p:cNvPr id="6146" name="Object 5">
                        <a:extLst>
                          <a:ext uri="{FF2B5EF4-FFF2-40B4-BE49-F238E27FC236}">
                            <a16:creationId xmlns:a16="http://schemas.microsoft.com/office/drawing/2014/main" id="{408682A3-E537-41E0-B4B1-79FDFA6A61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1"/>
                        <a:ext cx="2768600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3" name="Oval 7">
            <a:extLst>
              <a:ext uri="{FF2B5EF4-FFF2-40B4-BE49-F238E27FC236}">
                <a16:creationId xmlns:a16="http://schemas.microsoft.com/office/drawing/2014/main" id="{D471491B-5E39-4FBE-8C72-29638A23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0" name="Picture 8" descr="614023">
            <a:extLst>
              <a:ext uri="{FF2B5EF4-FFF2-40B4-BE49-F238E27FC236}">
                <a16:creationId xmlns:a16="http://schemas.microsoft.com/office/drawing/2014/main" id="{3512D23C-A883-49B2-82B2-A4A005E886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76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60">
            <a:extLst>
              <a:ext uri="{FF2B5EF4-FFF2-40B4-BE49-F238E27FC236}">
                <a16:creationId xmlns:a16="http://schemas.microsoft.com/office/drawing/2014/main" id="{CDA90DCF-E9FC-4851-BD36-71DBEF73C809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6152" name="Group 38">
              <a:extLst>
                <a:ext uri="{FF2B5EF4-FFF2-40B4-BE49-F238E27FC236}">
                  <a16:creationId xmlns:a16="http://schemas.microsoft.com/office/drawing/2014/main" id="{B52E522E-CB6F-4D61-B17F-9F8317BC6DE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6164" name="Picture 10" descr="Magnolia-01-june">
                <a:extLst>
                  <a:ext uri="{FF2B5EF4-FFF2-40B4-BE49-F238E27FC236}">
                    <a16:creationId xmlns:a16="http://schemas.microsoft.com/office/drawing/2014/main" id="{BE4EA6AD-7DB7-40F0-9051-20F980223CF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11" descr="Magnolia-01-june">
                <a:extLst>
                  <a:ext uri="{FF2B5EF4-FFF2-40B4-BE49-F238E27FC236}">
                    <a16:creationId xmlns:a16="http://schemas.microsoft.com/office/drawing/2014/main" id="{6AA7EE16-A500-46BA-91EE-A6C6AF5ED0C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20" descr="Magnolia-01-june">
                <a:extLst>
                  <a:ext uri="{FF2B5EF4-FFF2-40B4-BE49-F238E27FC236}">
                    <a16:creationId xmlns:a16="http://schemas.microsoft.com/office/drawing/2014/main" id="{E722D926-4E75-4DD1-8E4D-27414AC8998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21" descr="Magnolia-01-june">
                <a:extLst>
                  <a:ext uri="{FF2B5EF4-FFF2-40B4-BE49-F238E27FC236}">
                    <a16:creationId xmlns:a16="http://schemas.microsoft.com/office/drawing/2014/main" id="{CA774228-AF41-4752-B258-0BA7121B44A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3" name="Group 76">
              <a:extLst>
                <a:ext uri="{FF2B5EF4-FFF2-40B4-BE49-F238E27FC236}">
                  <a16:creationId xmlns:a16="http://schemas.microsoft.com/office/drawing/2014/main" id="{75A3EFD3-6A12-4681-968A-252D7907A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6162" name="Picture 10" descr="Magnolia-01-june">
                <a:extLst>
                  <a:ext uri="{FF2B5EF4-FFF2-40B4-BE49-F238E27FC236}">
                    <a16:creationId xmlns:a16="http://schemas.microsoft.com/office/drawing/2014/main" id="{A2564111-2FFA-4FFA-9EAD-14AEBDEB974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3" name="Picture 21" descr="Magnolia-01-june">
                <a:extLst>
                  <a:ext uri="{FF2B5EF4-FFF2-40B4-BE49-F238E27FC236}">
                    <a16:creationId xmlns:a16="http://schemas.microsoft.com/office/drawing/2014/main" id="{F9015B37-CCB5-4C85-B197-F5284E19CF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4" name="Group 67">
              <a:extLst>
                <a:ext uri="{FF2B5EF4-FFF2-40B4-BE49-F238E27FC236}">
                  <a16:creationId xmlns:a16="http://schemas.microsoft.com/office/drawing/2014/main" id="{93BB2114-1C0D-4132-B524-1E8D74429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6158" name="Picture 10" descr="Magnolia-01-june">
                <a:extLst>
                  <a:ext uri="{FF2B5EF4-FFF2-40B4-BE49-F238E27FC236}">
                    <a16:creationId xmlns:a16="http://schemas.microsoft.com/office/drawing/2014/main" id="{EAE73626-C76D-4D25-BC13-57DA34FCE64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Picture 11" descr="Magnolia-01-june">
                <a:extLst>
                  <a:ext uri="{FF2B5EF4-FFF2-40B4-BE49-F238E27FC236}">
                    <a16:creationId xmlns:a16="http://schemas.microsoft.com/office/drawing/2014/main" id="{0BB3E453-AAD3-480C-AE06-7E7E39AF754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0" name="Picture 19" descr="Magnolia-01-june">
                <a:extLst>
                  <a:ext uri="{FF2B5EF4-FFF2-40B4-BE49-F238E27FC236}">
                    <a16:creationId xmlns:a16="http://schemas.microsoft.com/office/drawing/2014/main" id="{2405AC11-CF1F-4E2D-B4AA-4F8A526BD7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1" name="Picture 20" descr="Magnolia-01-june">
                <a:extLst>
                  <a:ext uri="{FF2B5EF4-FFF2-40B4-BE49-F238E27FC236}">
                    <a16:creationId xmlns:a16="http://schemas.microsoft.com/office/drawing/2014/main" id="{32EF3499-BB5D-490C-9898-F421C0C4E1D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5" name="Group 71">
              <a:extLst>
                <a:ext uri="{FF2B5EF4-FFF2-40B4-BE49-F238E27FC236}">
                  <a16:creationId xmlns:a16="http://schemas.microsoft.com/office/drawing/2014/main" id="{A4A77578-2A21-4863-AA53-DB935098C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6156" name="Picture 10" descr="Magnolia-01-june">
                <a:extLst>
                  <a:ext uri="{FF2B5EF4-FFF2-40B4-BE49-F238E27FC236}">
                    <a16:creationId xmlns:a16="http://schemas.microsoft.com/office/drawing/2014/main" id="{4233F6EE-AC12-469C-A35A-D2D386B9CBD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21" descr="Magnolia-01-june">
                <a:extLst>
                  <a:ext uri="{FF2B5EF4-FFF2-40B4-BE49-F238E27FC236}">
                    <a16:creationId xmlns:a16="http://schemas.microsoft.com/office/drawing/2014/main" id="{8A3F05D9-7D9D-45D6-9CF6-5FBA553A2DF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6147" name="Object 23">
            <a:extLst>
              <a:ext uri="{FF2B5EF4-FFF2-40B4-BE49-F238E27FC236}">
                <a16:creationId xmlns:a16="http://schemas.microsoft.com/office/drawing/2014/main" id="{3730744E-125B-4995-9CBE-69D9B9301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819400"/>
          <a:ext cx="2514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660113" imgH="431613" progId="Equation.DSMT4">
                  <p:embed/>
                </p:oleObj>
              </mc:Choice>
              <mc:Fallback>
                <p:oleObj name="Equation" r:id="rId8" imgW="660113" imgH="431613" progId="Equation.DSMT4">
                  <p:embed/>
                  <p:pic>
                    <p:nvPicPr>
                      <p:cNvPr id="6147" name="Object 23">
                        <a:extLst>
                          <a:ext uri="{FF2B5EF4-FFF2-40B4-BE49-F238E27FC236}">
                            <a16:creationId xmlns:a16="http://schemas.microsoft.com/office/drawing/2014/main" id="{3730744E-125B-4995-9CBE-69D9B93012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19400"/>
                        <a:ext cx="2514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mmprod_title">
            <a:extLst>
              <a:ext uri="{FF2B5EF4-FFF2-40B4-BE49-F238E27FC236}">
                <a16:creationId xmlns:a16="http://schemas.microsoft.com/office/drawing/2014/main" id="{CEEA5CC9-F582-4189-BC6E-70F7E8A5D48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514600" y="-228600"/>
            <a:ext cx="7543800" cy="32766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l" eaLnBrk="1" hangingPunct="1"/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Hµm sè bËc nhÊt: </a:t>
            </a:r>
            <a:b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y = (m 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4)x 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m + 1 (m lµ tham sè ) </a:t>
            </a:r>
            <a:b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nghÞch biÕn trªn R khi:</a:t>
            </a:r>
          </a:p>
        </p:txBody>
      </p:sp>
      <p:graphicFrame>
        <p:nvGraphicFramePr>
          <p:cNvPr id="7170" name="Object 5">
            <a:extLst>
              <a:ext uri="{FF2B5EF4-FFF2-40B4-BE49-F238E27FC236}">
                <a16:creationId xmlns:a16="http://schemas.microsoft.com/office/drawing/2014/main" id="{3AFC19BC-2C4F-4033-9933-56E1C82C433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720975" y="2901950"/>
          <a:ext cx="271145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672808" imgH="431613" progId="Equation.DSMT4">
                  <p:embed/>
                </p:oleObj>
              </mc:Choice>
              <mc:Fallback>
                <p:oleObj name="Equation" r:id="rId4" imgW="672808" imgH="431613" progId="Equation.DSMT4">
                  <p:embed/>
                  <p:pic>
                    <p:nvPicPr>
                      <p:cNvPr id="7170" name="Object 5">
                        <a:extLst>
                          <a:ext uri="{FF2B5EF4-FFF2-40B4-BE49-F238E27FC236}">
                            <a16:creationId xmlns:a16="http://schemas.microsoft.com/office/drawing/2014/main" id="{3AFC19BC-2C4F-4033-9933-56E1C82C43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901950"/>
                        <a:ext cx="271145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1" name="Oval 7">
            <a:extLst>
              <a:ext uri="{FF2B5EF4-FFF2-40B4-BE49-F238E27FC236}">
                <a16:creationId xmlns:a16="http://schemas.microsoft.com/office/drawing/2014/main" id="{0A5F669C-4311-456E-B15C-89C2F68B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338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4" name="Picture 8" descr="614023">
            <a:extLst>
              <a:ext uri="{FF2B5EF4-FFF2-40B4-BE49-F238E27FC236}">
                <a16:creationId xmlns:a16="http://schemas.microsoft.com/office/drawing/2014/main" id="{E4477E5D-7222-4120-9DA6-FA16A1C927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76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60">
            <a:extLst>
              <a:ext uri="{FF2B5EF4-FFF2-40B4-BE49-F238E27FC236}">
                <a16:creationId xmlns:a16="http://schemas.microsoft.com/office/drawing/2014/main" id="{959C857E-4104-47B2-86DE-D57D9B4EDB53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7176" name="Group 38">
              <a:extLst>
                <a:ext uri="{FF2B5EF4-FFF2-40B4-BE49-F238E27FC236}">
                  <a16:creationId xmlns:a16="http://schemas.microsoft.com/office/drawing/2014/main" id="{04F6D240-62CB-4C99-8441-B8F6D351B9C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7188" name="Picture 10" descr="Magnolia-01-june">
                <a:extLst>
                  <a:ext uri="{FF2B5EF4-FFF2-40B4-BE49-F238E27FC236}">
                    <a16:creationId xmlns:a16="http://schemas.microsoft.com/office/drawing/2014/main" id="{80D48660-75FA-4DB0-99CB-C5DE8259831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9" name="Picture 11" descr="Magnolia-01-june">
                <a:extLst>
                  <a:ext uri="{FF2B5EF4-FFF2-40B4-BE49-F238E27FC236}">
                    <a16:creationId xmlns:a16="http://schemas.microsoft.com/office/drawing/2014/main" id="{8580A2CF-62ED-4D76-AF4B-31B2EA37AA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0" name="Picture 20" descr="Magnolia-01-june">
                <a:extLst>
                  <a:ext uri="{FF2B5EF4-FFF2-40B4-BE49-F238E27FC236}">
                    <a16:creationId xmlns:a16="http://schemas.microsoft.com/office/drawing/2014/main" id="{8F49C8B4-45A8-4D95-9A53-A77355194FC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Picture 21" descr="Magnolia-01-june">
                <a:extLst>
                  <a:ext uri="{FF2B5EF4-FFF2-40B4-BE49-F238E27FC236}">
                    <a16:creationId xmlns:a16="http://schemas.microsoft.com/office/drawing/2014/main" id="{347076B5-7024-47C8-BA45-B9A7CB0F2C3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7" name="Group 76">
              <a:extLst>
                <a:ext uri="{FF2B5EF4-FFF2-40B4-BE49-F238E27FC236}">
                  <a16:creationId xmlns:a16="http://schemas.microsoft.com/office/drawing/2014/main" id="{E80D5A0E-FDE3-40B3-AA69-7CBA60EB5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7186" name="Picture 10" descr="Magnolia-01-june">
                <a:extLst>
                  <a:ext uri="{FF2B5EF4-FFF2-40B4-BE49-F238E27FC236}">
                    <a16:creationId xmlns:a16="http://schemas.microsoft.com/office/drawing/2014/main" id="{E1792EB5-3029-4667-AEEA-0BA9001C61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7" name="Picture 21" descr="Magnolia-01-june">
                <a:extLst>
                  <a:ext uri="{FF2B5EF4-FFF2-40B4-BE49-F238E27FC236}">
                    <a16:creationId xmlns:a16="http://schemas.microsoft.com/office/drawing/2014/main" id="{7092AB80-565F-4D07-8741-7CE5D9AD4A6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8" name="Group 67">
              <a:extLst>
                <a:ext uri="{FF2B5EF4-FFF2-40B4-BE49-F238E27FC236}">
                  <a16:creationId xmlns:a16="http://schemas.microsoft.com/office/drawing/2014/main" id="{07F21EDD-883A-4619-B446-3C385AE7CB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7182" name="Picture 10" descr="Magnolia-01-june">
                <a:extLst>
                  <a:ext uri="{FF2B5EF4-FFF2-40B4-BE49-F238E27FC236}">
                    <a16:creationId xmlns:a16="http://schemas.microsoft.com/office/drawing/2014/main" id="{C125F255-542A-4C0F-846C-D3396B41089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3" name="Picture 11" descr="Magnolia-01-june">
                <a:extLst>
                  <a:ext uri="{FF2B5EF4-FFF2-40B4-BE49-F238E27FC236}">
                    <a16:creationId xmlns:a16="http://schemas.microsoft.com/office/drawing/2014/main" id="{DF74A705-1AC8-4CF1-9FDA-54F2279F07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4" name="Picture 19" descr="Magnolia-01-june">
                <a:extLst>
                  <a:ext uri="{FF2B5EF4-FFF2-40B4-BE49-F238E27FC236}">
                    <a16:creationId xmlns:a16="http://schemas.microsoft.com/office/drawing/2014/main" id="{E0BFEBA0-745A-4252-89A4-338364AFF8A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20" descr="Magnolia-01-june">
                <a:extLst>
                  <a:ext uri="{FF2B5EF4-FFF2-40B4-BE49-F238E27FC236}">
                    <a16:creationId xmlns:a16="http://schemas.microsoft.com/office/drawing/2014/main" id="{435A5EE2-E21A-43DD-A84F-5B743EFFDE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9" name="Group 71">
              <a:extLst>
                <a:ext uri="{FF2B5EF4-FFF2-40B4-BE49-F238E27FC236}">
                  <a16:creationId xmlns:a16="http://schemas.microsoft.com/office/drawing/2014/main" id="{3BC386B5-1FD4-482F-95F1-85F5F940D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7180" name="Picture 10" descr="Magnolia-01-june">
                <a:extLst>
                  <a:ext uri="{FF2B5EF4-FFF2-40B4-BE49-F238E27FC236}">
                    <a16:creationId xmlns:a16="http://schemas.microsoft.com/office/drawing/2014/main" id="{A0E48445-1791-49C9-97B6-4322B87DD9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1" name="Picture 21" descr="Magnolia-01-june">
                <a:extLst>
                  <a:ext uri="{FF2B5EF4-FFF2-40B4-BE49-F238E27FC236}">
                    <a16:creationId xmlns:a16="http://schemas.microsoft.com/office/drawing/2014/main" id="{C2ACAFE5-F0F7-4FF2-B8D1-C598F3B8C9B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7171" name="Object 23">
            <a:extLst>
              <a:ext uri="{FF2B5EF4-FFF2-40B4-BE49-F238E27FC236}">
                <a16:creationId xmlns:a16="http://schemas.microsoft.com/office/drawing/2014/main" id="{35731BB8-CDC0-47D4-8B9E-04FA001956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3048000"/>
          <a:ext cx="2209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634725" imgH="431613" progId="Equation.DSMT4">
                  <p:embed/>
                </p:oleObj>
              </mc:Choice>
              <mc:Fallback>
                <p:oleObj name="Equation" r:id="rId8" imgW="634725" imgH="431613" progId="Equation.DSMT4">
                  <p:embed/>
                  <p:pic>
                    <p:nvPicPr>
                      <p:cNvPr id="7171" name="Object 23">
                        <a:extLst>
                          <a:ext uri="{FF2B5EF4-FFF2-40B4-BE49-F238E27FC236}">
                            <a16:creationId xmlns:a16="http://schemas.microsoft.com/office/drawing/2014/main" id="{35731BB8-CDC0-47D4-8B9E-04FA001956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0"/>
                        <a:ext cx="22098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mmprod_title">
            <a:extLst>
              <a:ext uri="{FF2B5EF4-FFF2-40B4-BE49-F238E27FC236}">
                <a16:creationId xmlns:a16="http://schemas.microsoft.com/office/drawing/2014/main" id="{A6F83278-520A-4CF8-B8B0-4D06875F9B7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86000" y="533400"/>
            <a:ext cx="8229600" cy="21336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l" eaLnBrk="1" hangingPunct="1"/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Hµm sè bËc nhÊt: y = (6 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 m)x</a:t>
            </a: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2m </a:t>
            </a:r>
            <a:b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  <a:t>(m lµ tham sè) ®ång biÕn  trªn R khi:</a:t>
            </a:r>
            <a:br>
              <a:rPr lang="en-US" altLang="en-US" sz="3600" b="1">
                <a:solidFill>
                  <a:schemeClr val="accent2"/>
                </a:solidFill>
                <a:latin typeface=".VnTime" panose="020B7200000000000000" pitchFamily="34" charset="0"/>
              </a:rPr>
            </a:br>
            <a:endParaRPr lang="en-US" altLang="en-US" sz="3600" b="1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8194" name="Object 5">
            <a:extLst>
              <a:ext uri="{FF2B5EF4-FFF2-40B4-BE49-F238E27FC236}">
                <a16:creationId xmlns:a16="http://schemas.microsoft.com/office/drawing/2014/main" id="{FB97CE57-4CF0-404D-AAE1-565DAB89380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667001" y="2667000"/>
          <a:ext cx="2595563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672808" imgH="431613" progId="Equation.DSMT4">
                  <p:embed/>
                </p:oleObj>
              </mc:Choice>
              <mc:Fallback>
                <p:oleObj name="Equation" r:id="rId4" imgW="672808" imgH="431613" progId="Equation.DSMT4">
                  <p:embed/>
                  <p:pic>
                    <p:nvPicPr>
                      <p:cNvPr id="8194" name="Object 5">
                        <a:extLst>
                          <a:ext uri="{FF2B5EF4-FFF2-40B4-BE49-F238E27FC236}">
                            <a16:creationId xmlns:a16="http://schemas.microsoft.com/office/drawing/2014/main" id="{FB97CE57-4CF0-404D-AAE1-565DAB893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667000"/>
                        <a:ext cx="2595563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9" name="Oval 7">
            <a:extLst>
              <a:ext uri="{FF2B5EF4-FFF2-40B4-BE49-F238E27FC236}">
                <a16:creationId xmlns:a16="http://schemas.microsoft.com/office/drawing/2014/main" id="{9775E3C2-0AAC-4F45-9787-D050EA785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5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8" name="Picture 8" descr="614023">
            <a:extLst>
              <a:ext uri="{FF2B5EF4-FFF2-40B4-BE49-F238E27FC236}">
                <a16:creationId xmlns:a16="http://schemas.microsoft.com/office/drawing/2014/main" id="{2437027C-65D1-4FDE-BE3F-AAAD23918B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53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60">
            <a:extLst>
              <a:ext uri="{FF2B5EF4-FFF2-40B4-BE49-F238E27FC236}">
                <a16:creationId xmlns:a16="http://schemas.microsoft.com/office/drawing/2014/main" id="{41CCF50D-EDE4-4375-9B22-9D2483691578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8200" name="Group 38">
              <a:extLst>
                <a:ext uri="{FF2B5EF4-FFF2-40B4-BE49-F238E27FC236}">
                  <a16:creationId xmlns:a16="http://schemas.microsoft.com/office/drawing/2014/main" id="{5350B82E-07EA-4F93-8C2E-4EF72E07576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8212" name="Picture 10" descr="Magnolia-01-june">
                <a:extLst>
                  <a:ext uri="{FF2B5EF4-FFF2-40B4-BE49-F238E27FC236}">
                    <a16:creationId xmlns:a16="http://schemas.microsoft.com/office/drawing/2014/main" id="{44A188EB-D6DB-4CEE-B090-4B021FD31D8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3" name="Picture 11" descr="Magnolia-01-june">
                <a:extLst>
                  <a:ext uri="{FF2B5EF4-FFF2-40B4-BE49-F238E27FC236}">
                    <a16:creationId xmlns:a16="http://schemas.microsoft.com/office/drawing/2014/main" id="{ED81BB45-327E-4C50-8F47-F788AF467E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20" descr="Magnolia-01-june">
                <a:extLst>
                  <a:ext uri="{FF2B5EF4-FFF2-40B4-BE49-F238E27FC236}">
                    <a16:creationId xmlns:a16="http://schemas.microsoft.com/office/drawing/2014/main" id="{728DA034-63C8-4C87-B9E8-839A1FF7EBD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5" name="Picture 21" descr="Magnolia-01-june">
                <a:extLst>
                  <a:ext uri="{FF2B5EF4-FFF2-40B4-BE49-F238E27FC236}">
                    <a16:creationId xmlns:a16="http://schemas.microsoft.com/office/drawing/2014/main" id="{939F4F3A-1842-4C32-ACE3-24C6EF1AE1F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1" name="Group 76">
              <a:extLst>
                <a:ext uri="{FF2B5EF4-FFF2-40B4-BE49-F238E27FC236}">
                  <a16:creationId xmlns:a16="http://schemas.microsoft.com/office/drawing/2014/main" id="{C69DF24B-38AB-451D-A0A2-5EF4D383D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8210" name="Picture 10" descr="Magnolia-01-june">
                <a:extLst>
                  <a:ext uri="{FF2B5EF4-FFF2-40B4-BE49-F238E27FC236}">
                    <a16:creationId xmlns:a16="http://schemas.microsoft.com/office/drawing/2014/main" id="{1923ACE3-23DF-4A83-AA08-D3B053E6F9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1" name="Picture 21" descr="Magnolia-01-june">
                <a:extLst>
                  <a:ext uri="{FF2B5EF4-FFF2-40B4-BE49-F238E27FC236}">
                    <a16:creationId xmlns:a16="http://schemas.microsoft.com/office/drawing/2014/main" id="{1F467DEF-081F-4802-9F2F-877B13D457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2" name="Group 67">
              <a:extLst>
                <a:ext uri="{FF2B5EF4-FFF2-40B4-BE49-F238E27FC236}">
                  <a16:creationId xmlns:a16="http://schemas.microsoft.com/office/drawing/2014/main" id="{7D84230D-685D-4107-95FB-551F6B26B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8206" name="Picture 10" descr="Magnolia-01-june">
                <a:extLst>
                  <a:ext uri="{FF2B5EF4-FFF2-40B4-BE49-F238E27FC236}">
                    <a16:creationId xmlns:a16="http://schemas.microsoft.com/office/drawing/2014/main" id="{434C4535-094A-4383-9F43-A1B86F54777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7" name="Picture 11" descr="Magnolia-01-june">
                <a:extLst>
                  <a:ext uri="{FF2B5EF4-FFF2-40B4-BE49-F238E27FC236}">
                    <a16:creationId xmlns:a16="http://schemas.microsoft.com/office/drawing/2014/main" id="{1CCE505B-8CD0-427A-A549-0221197FF5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8" name="Picture 19" descr="Magnolia-01-june">
                <a:extLst>
                  <a:ext uri="{FF2B5EF4-FFF2-40B4-BE49-F238E27FC236}">
                    <a16:creationId xmlns:a16="http://schemas.microsoft.com/office/drawing/2014/main" id="{6F439D54-DA2C-4EBA-B105-BEA0FBCFBA8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9" name="Picture 20" descr="Magnolia-01-june">
                <a:extLst>
                  <a:ext uri="{FF2B5EF4-FFF2-40B4-BE49-F238E27FC236}">
                    <a16:creationId xmlns:a16="http://schemas.microsoft.com/office/drawing/2014/main" id="{20178BA8-752D-4257-8AF0-7D6A207BF60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3" name="Group 71">
              <a:extLst>
                <a:ext uri="{FF2B5EF4-FFF2-40B4-BE49-F238E27FC236}">
                  <a16:creationId xmlns:a16="http://schemas.microsoft.com/office/drawing/2014/main" id="{7C3A566E-A640-42E2-B1C5-952D9BFC7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8204" name="Picture 10" descr="Magnolia-01-june">
                <a:extLst>
                  <a:ext uri="{FF2B5EF4-FFF2-40B4-BE49-F238E27FC236}">
                    <a16:creationId xmlns:a16="http://schemas.microsoft.com/office/drawing/2014/main" id="{104E2F2E-F4CB-4C3F-94E6-A4B362527AE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5" name="Picture 21" descr="Magnolia-01-june">
                <a:extLst>
                  <a:ext uri="{FF2B5EF4-FFF2-40B4-BE49-F238E27FC236}">
                    <a16:creationId xmlns:a16="http://schemas.microsoft.com/office/drawing/2014/main" id="{46842ECE-0718-4002-8B07-623AE958598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8195" name="Object 23">
            <a:extLst>
              <a:ext uri="{FF2B5EF4-FFF2-40B4-BE49-F238E27FC236}">
                <a16:creationId xmlns:a16="http://schemas.microsoft.com/office/drawing/2014/main" id="{1FECB1DD-67A7-471D-B0B7-A6F856EFA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0750" y="2743200"/>
          <a:ext cx="24574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647700" imgH="431800" progId="Equation.DSMT4">
                  <p:embed/>
                </p:oleObj>
              </mc:Choice>
              <mc:Fallback>
                <p:oleObj name="Equation" r:id="rId8" imgW="647700" imgH="431800" progId="Equation.DSMT4">
                  <p:embed/>
                  <p:pic>
                    <p:nvPicPr>
                      <p:cNvPr id="8195" name="Object 23">
                        <a:extLst>
                          <a:ext uri="{FF2B5EF4-FFF2-40B4-BE49-F238E27FC236}">
                            <a16:creationId xmlns:a16="http://schemas.microsoft.com/office/drawing/2014/main" id="{1FECB1DD-67A7-471D-B0B7-A6F856EFA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743200"/>
                        <a:ext cx="24574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mmprod_title">
            <a:extLst>
              <a:ext uri="{FF2B5EF4-FFF2-40B4-BE49-F238E27FC236}">
                <a16:creationId xmlns:a16="http://schemas.microsoft.com/office/drawing/2014/main" id="{BA48A0B2-1E9C-4714-9955-267AADA48E2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209800" y="304800"/>
            <a:ext cx="7772400" cy="2133600"/>
          </a:xfrm>
          <a:noFill/>
        </p:spPr>
        <p:txBody>
          <a:bodyPr vert="horz" lIns="0" tIns="0" rIns="0" bIns="0" rtlCol="0" anchor="ctr">
            <a:normAutofit/>
          </a:bodyPr>
          <a:lstStyle/>
          <a:p>
            <a:pPr algn="l" eaLnBrk="1" hangingPunct="1"/>
            <a:r>
              <a:rPr lang="en-US" altLang="en-US" sz="3200" b="1">
                <a:solidFill>
                  <a:schemeClr val="accent2"/>
                </a:solidFill>
                <a:latin typeface=".VnTime" panose="020B7200000000000000" pitchFamily="34" charset="0"/>
              </a:rPr>
              <a:t>Cho y = f(x) = -7x + 5 vµ  hai sè a, b mµ a &lt; b kÕt qu¶ so s¸nh  f(a) vµ f(b) lµ?</a:t>
            </a:r>
          </a:p>
        </p:txBody>
      </p:sp>
      <p:sp>
        <p:nvSpPr>
          <p:cNvPr id="9220" name="Text Box 5" descr="Oak">
            <a:extLst>
              <a:ext uri="{FF2B5EF4-FFF2-40B4-BE49-F238E27FC236}">
                <a16:creationId xmlns:a16="http://schemas.microsoft.com/office/drawing/2014/main" id="{64C75511-9D37-424B-9E5A-68D7CEFF0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8" name="Object 6">
            <a:extLst>
              <a:ext uri="{FF2B5EF4-FFF2-40B4-BE49-F238E27FC236}">
                <a16:creationId xmlns:a16="http://schemas.microsoft.com/office/drawing/2014/main" id="{4DE6E995-FFBC-4F51-9EDA-8AAB70CA0A6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482976" y="2819400"/>
          <a:ext cx="44418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079500" imgH="889000" progId="Equation.DSMT4">
                  <p:embed/>
                </p:oleObj>
              </mc:Choice>
              <mc:Fallback>
                <p:oleObj name="Equation" r:id="rId4" imgW="1079500" imgH="889000" progId="Equation.DSMT4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4DE6E995-FFBC-4F51-9EDA-8AAB70CA0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6" y="2819400"/>
                        <a:ext cx="44418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8" name="Oval 8">
            <a:extLst>
              <a:ext uri="{FF2B5EF4-FFF2-40B4-BE49-F238E27FC236}">
                <a16:creationId xmlns:a16="http://schemas.microsoft.com/office/drawing/2014/main" id="{375F71B8-2173-41BD-AAAE-7053A09D3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2743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2" name="Picture 9" descr="614023">
            <a:extLst>
              <a:ext uri="{FF2B5EF4-FFF2-40B4-BE49-F238E27FC236}">
                <a16:creationId xmlns:a16="http://schemas.microsoft.com/office/drawing/2014/main" id="{23ABC6E8-F3FF-45A0-B57A-13A6863EFD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752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61">
            <a:extLst>
              <a:ext uri="{FF2B5EF4-FFF2-40B4-BE49-F238E27FC236}">
                <a16:creationId xmlns:a16="http://schemas.microsoft.com/office/drawing/2014/main" id="{793CEAD7-B55C-4D5F-A3E4-98BFE94E4D4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-152400"/>
            <a:ext cx="9372600" cy="7086600"/>
            <a:chOff x="-152400" y="-152400"/>
            <a:chExt cx="9372602" cy="7086600"/>
          </a:xfrm>
        </p:grpSpPr>
        <p:grpSp>
          <p:nvGrpSpPr>
            <p:cNvPr id="9224" name="Group 38">
              <a:extLst>
                <a:ext uri="{FF2B5EF4-FFF2-40B4-BE49-F238E27FC236}">
                  <a16:creationId xmlns:a16="http://schemas.microsoft.com/office/drawing/2014/main" id="{615C28AC-3F3C-47AB-89E1-C6B64BCB436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 flipV="1">
              <a:off x="5410204" y="3048000"/>
              <a:ext cx="6858000" cy="762000"/>
              <a:chOff x="1111250" y="6400800"/>
              <a:chExt cx="6954838" cy="508000"/>
            </a:xfrm>
          </p:grpSpPr>
          <p:pic>
            <p:nvPicPr>
              <p:cNvPr id="9236" name="Picture 10" descr="Magnolia-01-june">
                <a:extLst>
                  <a:ext uri="{FF2B5EF4-FFF2-40B4-BE49-F238E27FC236}">
                    <a16:creationId xmlns:a16="http://schemas.microsoft.com/office/drawing/2014/main" id="{926E44B4-A9F8-40EC-98FC-F49F6DB4647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6298">
                <a:off x="1111250" y="6450418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7" name="Picture 11" descr="Magnolia-01-june">
                <a:extLst>
                  <a:ext uri="{FF2B5EF4-FFF2-40B4-BE49-F238E27FC236}">
                    <a16:creationId xmlns:a16="http://schemas.microsoft.com/office/drawing/2014/main" id="{B5CD75C5-D368-4730-9485-47F491F94A6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85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8" name="Picture 20" descr="Magnolia-01-june">
                <a:extLst>
                  <a:ext uri="{FF2B5EF4-FFF2-40B4-BE49-F238E27FC236}">
                    <a16:creationId xmlns:a16="http://schemas.microsoft.com/office/drawing/2014/main" id="{AAF41FD5-CEDE-4F77-A001-185319803F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250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9" name="Picture 21" descr="Magnolia-01-june">
                <a:extLst>
                  <a:ext uri="{FF2B5EF4-FFF2-40B4-BE49-F238E27FC236}">
                    <a16:creationId xmlns:a16="http://schemas.microsoft.com/office/drawing/2014/main" id="{001861A4-1190-4164-998B-7ECA0B3B60C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17526">
                <a:off x="7456488" y="645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5" name="Group 76">
              <a:extLst>
                <a:ext uri="{FF2B5EF4-FFF2-40B4-BE49-F238E27FC236}">
                  <a16:creationId xmlns:a16="http://schemas.microsoft.com/office/drawing/2014/main" id="{9E5DB762-A2E3-4734-86F1-BE97277C3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6477000"/>
              <a:ext cx="8001000" cy="457200"/>
              <a:chOff x="533400" y="6400800"/>
              <a:chExt cx="8001000" cy="457200"/>
            </a:xfrm>
          </p:grpSpPr>
          <p:pic>
            <p:nvPicPr>
              <p:cNvPr id="9234" name="Picture 10" descr="Magnolia-01-june">
                <a:extLst>
                  <a:ext uri="{FF2B5EF4-FFF2-40B4-BE49-F238E27FC236}">
                    <a16:creationId xmlns:a16="http://schemas.microsoft.com/office/drawing/2014/main" id="{6DE28E52-52C3-4F1A-BAAA-D732F11B9E6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5" name="Picture 21" descr="Magnolia-01-june">
                <a:extLst>
                  <a:ext uri="{FF2B5EF4-FFF2-40B4-BE49-F238E27FC236}">
                    <a16:creationId xmlns:a16="http://schemas.microsoft.com/office/drawing/2014/main" id="{AF6E83B6-E087-45C0-BA1B-D688C83D09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400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6" name="Group 67">
              <a:extLst>
                <a:ext uri="{FF2B5EF4-FFF2-40B4-BE49-F238E27FC236}">
                  <a16:creationId xmlns:a16="http://schemas.microsoft.com/office/drawing/2014/main" id="{7F5381E5-6E56-4F1C-872B-BF6E13CB9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2400" y="0"/>
              <a:ext cx="717302" cy="6894418"/>
              <a:chOff x="-152399" y="0"/>
              <a:chExt cx="717302" cy="6894418"/>
            </a:xfrm>
          </p:grpSpPr>
          <p:pic>
            <p:nvPicPr>
              <p:cNvPr id="9230" name="Picture 10" descr="Magnolia-01-june">
                <a:extLst>
                  <a:ext uri="{FF2B5EF4-FFF2-40B4-BE49-F238E27FC236}">
                    <a16:creationId xmlns:a16="http://schemas.microsoft.com/office/drawing/2014/main" id="{E0DDD7F6-56C8-4AE4-9D99-0B656AEBF7A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764923" flipH="1" flipV="1">
                <a:off x="-136771" y="-1562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11" descr="Magnolia-01-june">
                <a:extLst>
                  <a:ext uri="{FF2B5EF4-FFF2-40B4-BE49-F238E27FC236}">
                    <a16:creationId xmlns:a16="http://schemas.microsoft.com/office/drawing/2014/main" id="{225CA7E5-D909-4BB1-A8CF-2AF45FD122E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63891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2" name="Picture 19" descr="Magnolia-01-june">
                <a:extLst>
                  <a:ext uri="{FF2B5EF4-FFF2-40B4-BE49-F238E27FC236}">
                    <a16:creationId xmlns:a16="http://schemas.microsoft.com/office/drawing/2014/main" id="{679EBE6D-A241-4CA6-8007-CEB2B9EEF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-136771" y="5547998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20" descr="Magnolia-01-june">
                <a:extLst>
                  <a:ext uri="{FF2B5EF4-FFF2-40B4-BE49-F238E27FC236}">
                    <a16:creationId xmlns:a16="http://schemas.microsoft.com/office/drawing/2014/main" id="{1F057BEC-67C9-4EBB-B8F9-765CDD11CB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934909" flipH="1" flipV="1">
                <a:off x="-105269" y="6224246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7" name="Group 71">
              <a:extLst>
                <a:ext uri="{FF2B5EF4-FFF2-40B4-BE49-F238E27FC236}">
                  <a16:creationId xmlns:a16="http://schemas.microsoft.com/office/drawing/2014/main" id="{1B803282-80CB-4DA6-9471-6CBD7AD0B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656" y="-152400"/>
              <a:ext cx="7938488" cy="685800"/>
              <a:chOff x="564656" y="-171450"/>
              <a:chExt cx="7938488" cy="771525"/>
            </a:xfrm>
          </p:grpSpPr>
          <p:pic>
            <p:nvPicPr>
              <p:cNvPr id="9228" name="Picture 10" descr="Magnolia-01-june">
                <a:extLst>
                  <a:ext uri="{FF2B5EF4-FFF2-40B4-BE49-F238E27FC236}">
                    <a16:creationId xmlns:a16="http://schemas.microsoft.com/office/drawing/2014/main" id="{FD598D1F-ADFF-42E5-83E6-2F032B6F78A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7848600" y="-171450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21" descr="Magnolia-01-june">
                <a:extLst>
                  <a:ext uri="{FF2B5EF4-FFF2-40B4-BE49-F238E27FC236}">
                    <a16:creationId xmlns:a16="http://schemas.microsoft.com/office/drawing/2014/main" id="{B8BD3057-D9DE-47CB-8E89-168BA599B46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564656" y="-85725"/>
                <a:ext cx="65454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1546CA03-5D1B-4AD6-9A7E-CCA505AD2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4" y="76201"/>
            <a:ext cx="81168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hàm số  y = (m - 2)x + 3. Tìm các giá trị của m để hàm số trên là :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a, Hàm số bậc nhất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b, Hàm số đồng biến</a:t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c, Hàm số nghịch biến</a:t>
            </a:r>
          </a:p>
        </p:txBody>
      </p:sp>
      <p:sp>
        <p:nvSpPr>
          <p:cNvPr id="10246" name="Text Box 4">
            <a:extLst>
              <a:ext uri="{FF2B5EF4-FFF2-40B4-BE49-F238E27FC236}">
                <a16:creationId xmlns:a16="http://schemas.microsoft.com/office/drawing/2014/main" id="{35B4CC07-B457-4BF5-AB10-DDFEAE02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1"/>
            <a:ext cx="7848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a,    y = (m - 2)x + 3 lµ hµm sè bËc nhÊt khi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……………….        m……….. </a:t>
            </a: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BEE7006F-0C20-4959-B600-C3F581C1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45BAFF52-75CF-4610-97DD-605BD4303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886201"/>
          <a:ext cx="533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15713" imgH="152268" progId="Equation.DSMT4">
                  <p:embed/>
                </p:oleObj>
              </mc:Choice>
              <mc:Fallback>
                <p:oleObj name="Equation" r:id="rId3" imgW="215713" imgH="152268" progId="Equation.DSMT4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45BAFF52-75CF-4610-97DD-605BD4303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1"/>
                        <a:ext cx="533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>
            <a:extLst>
              <a:ext uri="{FF2B5EF4-FFF2-40B4-BE49-F238E27FC236}">
                <a16:creationId xmlns:a16="http://schemas.microsoft.com/office/drawing/2014/main" id="{EA022E62-3BB1-4820-934A-BDC60B45F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422776"/>
            <a:ext cx="7848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b</a:t>
            </a:r>
            <a:r>
              <a:rPr lang="en-US" altLang="en-US" sz="2800">
                <a:latin typeface=".VnTimeH" panose="020B7200000000000000" pitchFamily="34" charset="0"/>
              </a:rPr>
              <a:t>, </a:t>
            </a:r>
            <a:r>
              <a:rPr lang="en-US" altLang="en-US" sz="2800"/>
              <a:t>   y = (m - 2)x + 3 lµ hµm sè ®ång biÕn khi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</a:rPr>
              <a:t>………………</a:t>
            </a:r>
            <a:r>
              <a:rPr lang="en-US" altLang="en-US" sz="2800"/>
              <a:t> </a:t>
            </a:r>
            <a:r>
              <a:rPr lang="en-US" altLang="en-US" sz="2800">
                <a:latin typeface="Arial" panose="020B0604020202020204" pitchFamily="34" charset="0"/>
              </a:rPr>
              <a:t>        </a:t>
            </a:r>
            <a:r>
              <a:rPr lang="en-US" altLang="en-US" sz="2800"/>
              <a:t>m………. </a:t>
            </a: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680EB304-F586-4BDE-BBD1-D61D0D0D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68938"/>
            <a:ext cx="7848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</a:t>
            </a:r>
            <a:r>
              <a:rPr lang="en-US" altLang="en-US" sz="2800">
                <a:latin typeface=".VnTimeH" panose="020B7200000000000000" pitchFamily="34" charset="0"/>
              </a:rPr>
              <a:t>, </a:t>
            </a:r>
            <a:r>
              <a:rPr lang="en-US" altLang="en-US" sz="2800"/>
              <a:t>   y = (m - 2)x + 3 lµ hµm sè nghÞch biÕn khi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……………….         m………</a:t>
            </a: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DA141F23-0584-407C-BCF8-113CF4D7A7FD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648200" y="6189663"/>
          <a:ext cx="6096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215713" imgH="152268" progId="Equation.DSMT4">
                  <p:embed/>
                </p:oleObj>
              </mc:Choice>
              <mc:Fallback>
                <p:oleObj name="Equation" r:id="rId5" imgW="215713" imgH="152268" progId="Equation.DSMT4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DA141F23-0584-407C-BCF8-113CF4D7A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189663"/>
                        <a:ext cx="6096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E8EF1612-6152-4D79-A8D6-CDC432038233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4651376" y="5172076"/>
          <a:ext cx="5302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6" imgW="215713" imgH="152268" progId="Equation.DSMT4">
                  <p:embed/>
                </p:oleObj>
              </mc:Choice>
              <mc:Fallback>
                <p:oleObj name="Equation" r:id="rId6" imgW="215713" imgH="152268" progId="Equation.DSMT4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E8EF1612-6152-4D79-A8D6-CDC432038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6" y="5172076"/>
                        <a:ext cx="5302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8">
            <a:extLst>
              <a:ext uri="{FF2B5EF4-FFF2-40B4-BE49-F238E27FC236}">
                <a16:creationId xmlns:a16="http://schemas.microsoft.com/office/drawing/2014/main" id="{89951031-1961-4CC1-9E82-42C4BE17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5116514"/>
            <a:ext cx="17764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E0AC3FAA-87A1-4AB4-9174-F333F1CF5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THẢO LUẬN NHÓM</a:t>
            </a:r>
          </a:p>
        </p:txBody>
      </p:sp>
      <p:sp>
        <p:nvSpPr>
          <p:cNvPr id="10252" name="Text Box 13">
            <a:extLst>
              <a:ext uri="{FF2B5EF4-FFF2-40B4-BE49-F238E27FC236}">
                <a16:creationId xmlns:a16="http://schemas.microsoft.com/office/drawing/2014/main" id="{AB97CB1E-B08F-4BF2-ADFE-9088A88B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50E54F5-97F2-41A5-8E9B-DD5D2479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13" b="122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886A717C-B33D-431A-A389-B7BCF861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4" y="76201"/>
            <a:ext cx="81168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  <a:p>
            <a:pPr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Cho hàm số  y = (m - 2)x + 3. Tìm các giá trị của m để hàm số trên là :</a:t>
            </a:r>
            <a:b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a, Hàm số bậc nhất</a:t>
            </a:r>
            <a:b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b, Hàm số đồng biến</a:t>
            </a:r>
            <a:b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c, Hàm số nghịch biến</a:t>
            </a: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DBDACABE-5F8C-4823-9928-99987DFF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146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chemeClr val="accent2"/>
                </a:solidFill>
                <a:latin typeface=".VnTimeH" panose="020B7200000000000000" pitchFamily="34" charset="0"/>
              </a:rPr>
              <a:t>Gi¶i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E524D513-6BF4-4779-A8CD-DA39E00E4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1"/>
            <a:ext cx="7848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a,    y = (m - 2)x + 3 lµ hµm sè bËc nhÊt khi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– 2 ≠ 0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≠  2</a:t>
            </a:r>
            <a:r>
              <a:rPr lang="en-US" altLang="en-US" sz="28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72" name="Rectangle 5">
            <a:extLst>
              <a:ext uri="{FF2B5EF4-FFF2-40B4-BE49-F238E27FC236}">
                <a16:creationId xmlns:a16="http://schemas.microsoft.com/office/drawing/2014/main" id="{DE176484-C59E-492B-B24D-21C54BBC1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2470" name="Object 2">
            <a:extLst>
              <a:ext uri="{FF2B5EF4-FFF2-40B4-BE49-F238E27FC236}">
                <a16:creationId xmlns:a16="http://schemas.microsoft.com/office/drawing/2014/main" id="{CD9A994D-D8C1-48D6-9AE7-9827B615D5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819526"/>
          <a:ext cx="533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15713" imgH="152268" progId="Equation.DSMT4">
                  <p:embed/>
                </p:oleObj>
              </mc:Choice>
              <mc:Fallback>
                <p:oleObj name="Equation" r:id="rId3" imgW="215713" imgH="152268" progId="Equation.DSMT4">
                  <p:embed/>
                  <p:pic>
                    <p:nvPicPr>
                      <p:cNvPr id="62470" name="Object 2">
                        <a:extLst>
                          <a:ext uri="{FF2B5EF4-FFF2-40B4-BE49-F238E27FC236}">
                            <a16:creationId xmlns:a16="http://schemas.microsoft.com/office/drawing/2014/main" id="{CD9A994D-D8C1-48D6-9AE7-9827B615D5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9526"/>
                        <a:ext cx="533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7">
            <a:extLst>
              <a:ext uri="{FF2B5EF4-FFF2-40B4-BE49-F238E27FC236}">
                <a16:creationId xmlns:a16="http://schemas.microsoft.com/office/drawing/2014/main" id="{22995B46-1C2C-413A-B862-D5F80803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346576"/>
            <a:ext cx="7848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b</a:t>
            </a:r>
            <a:r>
              <a:rPr lang="en-US" altLang="en-US" sz="2800">
                <a:latin typeface=".VnTimeH" panose="020B7200000000000000" pitchFamily="34" charset="0"/>
              </a:rPr>
              <a:t>, </a:t>
            </a:r>
            <a:r>
              <a:rPr lang="en-US" altLang="en-US" sz="2800"/>
              <a:t>   y = (m - 2)x + 3 lµ hµm sè ®ång biÕn khi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– 2 &gt; 0       m  &gt;  2. 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BB8C1617-752C-4557-BF57-5384260B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92738"/>
            <a:ext cx="7848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c</a:t>
            </a:r>
            <a:r>
              <a:rPr lang="en-US" altLang="en-US" sz="2800">
                <a:latin typeface=".VnTimeH" panose="020B7200000000000000" pitchFamily="34" charset="0"/>
              </a:rPr>
              <a:t>, </a:t>
            </a:r>
            <a:r>
              <a:rPr lang="en-US" altLang="en-US" sz="2800"/>
              <a:t>   y = (m - 2)x + 3 lµ hµm sè nghÞch biÕn khi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– 2 &lt; 0        m  &lt;  2. </a:t>
            </a:r>
          </a:p>
        </p:txBody>
      </p:sp>
      <p:graphicFrame>
        <p:nvGraphicFramePr>
          <p:cNvPr id="62473" name="Object 3">
            <a:extLst>
              <a:ext uri="{FF2B5EF4-FFF2-40B4-BE49-F238E27FC236}">
                <a16:creationId xmlns:a16="http://schemas.microsoft.com/office/drawing/2014/main" id="{E515EE81-46FC-4CFA-AC1C-F5E7E5F0AFD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3657600" y="6096001"/>
          <a:ext cx="609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215713" imgH="152268" progId="Equation.DSMT4">
                  <p:embed/>
                </p:oleObj>
              </mc:Choice>
              <mc:Fallback>
                <p:oleObj name="Equation" r:id="rId5" imgW="215713" imgH="152268" progId="Equation.DSMT4">
                  <p:embed/>
                  <p:pic>
                    <p:nvPicPr>
                      <p:cNvPr id="62473" name="Object 3">
                        <a:extLst>
                          <a:ext uri="{FF2B5EF4-FFF2-40B4-BE49-F238E27FC236}">
                            <a16:creationId xmlns:a16="http://schemas.microsoft.com/office/drawing/2014/main" id="{E515EE81-46FC-4CFA-AC1C-F5E7E5F0A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1"/>
                        <a:ext cx="609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4">
            <a:extLst>
              <a:ext uri="{FF2B5EF4-FFF2-40B4-BE49-F238E27FC236}">
                <a16:creationId xmlns:a16="http://schemas.microsoft.com/office/drawing/2014/main" id="{51575C74-B12D-42DE-A750-EF8C422346E8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3733801" y="5105401"/>
          <a:ext cx="5302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6" imgW="215713" imgH="152268" progId="Equation.DSMT4">
                  <p:embed/>
                </p:oleObj>
              </mc:Choice>
              <mc:Fallback>
                <p:oleObj name="Equation" r:id="rId6" imgW="215713" imgH="152268" progId="Equation.DSMT4">
                  <p:embed/>
                  <p:pic>
                    <p:nvPicPr>
                      <p:cNvPr id="62474" name="Object 4">
                        <a:extLst>
                          <a:ext uri="{FF2B5EF4-FFF2-40B4-BE49-F238E27FC236}">
                            <a16:creationId xmlns:a16="http://schemas.microsoft.com/office/drawing/2014/main" id="{51575C74-B12D-42DE-A750-EF8C42234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5105401"/>
                        <a:ext cx="5302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2C9B5C1-79FA-4FEE-8FD1-35BE88117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3300"/>
                </a:solidFill>
                <a:latin typeface=".VnTimeH" panose="020B7200000000000000" pitchFamily="34" charset="0"/>
              </a:rPr>
              <a:t>H­íng dÉn vÒ nhµ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C05A002-5DF1-403C-91C6-C340A87FD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38200"/>
            <a:ext cx="8229600" cy="5715000"/>
          </a:xfrm>
        </p:spPr>
        <p:txBody>
          <a:bodyPr/>
          <a:lstStyle/>
          <a:p>
            <a:pPr algn="just" eaLnBrk="1" hangingPunct="1"/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N¾m v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ữn</a:t>
            </a:r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g ®Þnh nghÜa, tÝnh chÊt hµm sè bËc nhÊt</a:t>
            </a:r>
          </a:p>
          <a:p>
            <a:pPr algn="just" eaLnBrk="1" hangingPunct="1"/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Lµm bµi tËp 9, 10, 11 SGK trang 48.</a:t>
            </a:r>
          </a:p>
          <a:p>
            <a:pPr algn="just" eaLnBrk="1" hangingPunct="1"/>
            <a:r>
              <a:rPr lang="en-US" altLang="en-US" b="1">
                <a:latin typeface=".VnTime" panose="020B7200000000000000" pitchFamily="34" charset="0"/>
                <a:cs typeface="Times New Roman" panose="02020603050405020304" pitchFamily="18" charset="0"/>
              </a:rPr>
              <a:t>Lµm bµi tËp 6, 8 SBT trang 57.</a:t>
            </a:r>
          </a:p>
          <a:p>
            <a:pPr algn="just" eaLnBrk="1" hangingPunct="1"/>
            <a:r>
              <a:rPr lang="en-US" altLang="en-US" b="1">
                <a:solidFill>
                  <a:srgbClr val="0033CC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H­íng dÉn bµi 10 SGK: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ChiÒu dµi HCN lµ 30cm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Khi bít x(cm) chiÒu dµi lµ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 30 – x (cm)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Sau khi bít x(cm) chiÒu réng lµ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 20 – x(cm)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C«ng thøc tÝnh chu vi p = 2.(d+r)</a:t>
            </a:r>
          </a:p>
          <a:p>
            <a:pPr algn="just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* Chu</a:t>
            </a:r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en-US" altLang="en-US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 bị ti</a:t>
            </a:r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 sau: Luy</a:t>
            </a:r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n t</a:t>
            </a:r>
            <a:r>
              <a:rPr lang="en-US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altLang="en-US">
                <a:solidFill>
                  <a:schemeClr val="accent2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49D696AD-38AC-4BE4-8EF9-9B0D7C726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00400"/>
            <a:ext cx="2667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3" name="AutoShape 5">
            <a:extLst>
              <a:ext uri="{FF2B5EF4-FFF2-40B4-BE49-F238E27FC236}">
                <a16:creationId xmlns:a16="http://schemas.microsoft.com/office/drawing/2014/main" id="{AA342518-2828-428E-A13E-B4BDCD46B257}"/>
              </a:ext>
            </a:extLst>
          </p:cNvPr>
          <p:cNvSpPr>
            <a:spLocks/>
          </p:cNvSpPr>
          <p:nvPr/>
        </p:nvSpPr>
        <p:spPr bwMode="auto">
          <a:xfrm>
            <a:off x="7467600" y="3200400"/>
            <a:ext cx="76200" cy="1524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28E723F6-2A75-4CFC-80EE-4E32E7CD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052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20cm</a:t>
            </a:r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DF2FD81E-070A-474D-BF87-FACFBE1D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667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30cm</a:t>
            </a: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9D6A6B80-E6F9-4EFC-A38B-0A6209F2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200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A5DA86E3-8E1D-480A-8C74-4340B4A7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35814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7022268D-4BD8-4AF2-A9DA-9096C48A1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581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5D04C382-EE40-45F4-ABC1-E6870931F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3200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AutoShape 12">
            <a:extLst>
              <a:ext uri="{FF2B5EF4-FFF2-40B4-BE49-F238E27FC236}">
                <a16:creationId xmlns:a16="http://schemas.microsoft.com/office/drawing/2014/main" id="{AD5217DC-9D2A-4454-9318-40DB32CA0D3D}"/>
              </a:ext>
            </a:extLst>
          </p:cNvPr>
          <p:cNvSpPr>
            <a:spLocks/>
          </p:cNvSpPr>
          <p:nvPr/>
        </p:nvSpPr>
        <p:spPr bwMode="auto">
          <a:xfrm rot="16200000">
            <a:off x="8915400" y="1752600"/>
            <a:ext cx="76200" cy="2667000"/>
          </a:xfrm>
          <a:prstGeom prst="rightBrace">
            <a:avLst>
              <a:gd name="adj1" fmla="val 2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85" name="Picture 13" descr="Book-09-june">
            <a:extLst>
              <a:ext uri="{FF2B5EF4-FFF2-40B4-BE49-F238E27FC236}">
                <a16:creationId xmlns:a16="http://schemas.microsoft.com/office/drawing/2014/main" id="{2AD59EA2-EAA7-4051-8DD7-56D493A2E1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57776"/>
            <a:ext cx="236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BKDICTRY">
            <a:extLst>
              <a:ext uri="{FF2B5EF4-FFF2-40B4-BE49-F238E27FC236}">
                <a16:creationId xmlns:a16="http://schemas.microsoft.com/office/drawing/2014/main" id="{E3A407BB-BDDE-4FC8-89AE-12A637DA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801"/>
            <a:ext cx="1981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20"/>
                            </p:stCondLst>
                            <p:childTnLst>
                              <p:par>
                                <p:cTn id="8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0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1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 animBg="1"/>
      <p:bldP spid="68613" grpId="0" animBg="1"/>
      <p:bldP spid="68614" grpId="0"/>
      <p:bldP spid="68615" grpId="0"/>
      <p:bldP spid="68616" grpId="0"/>
      <p:bldP spid="686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9E553741-056F-4E7F-8FE6-08A75BF5D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61" b="54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D731BF0-B7E3-4371-9B7A-478871480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21" b="38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8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EE4F708-29B3-4982-B09B-8B3D50A63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86" b="48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176BE9D-F969-4587-892D-82F4B598A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74" b="169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A777541-E857-4099-90A6-0627CA5A7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73" b="354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52EE0D68-41A3-487E-B1F4-9A2206CA9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8" b="175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18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CB6B1FB-0D94-40F3-A3BA-4C16507EA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31" b="47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3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2B50BEB-DE80-4A31-975B-D4166B2CF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53" b="11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E38BDD7C-3D03-4FF5-9476-F0422EF23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85" b="113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7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23BBDCC0-E8CB-4D89-A442-40B32A385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4" b="126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6990F664-73B7-46B9-AA1E-661F861B2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0" b="133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F37245E-8835-45AD-A859-4BC0FD90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28" b="15029"/>
          <a:stretch/>
        </p:blipFill>
        <p:spPr>
          <a:xfrm>
            <a:off x="-384293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EED1DDC-88AB-41B7-ACEF-B8C920FC2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45" b="139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9FB0A0EA-7985-4D07-BDA3-25A2E1B8E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6" b="163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B13B96F-7E1A-4E48-A9D7-25E3F6863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5" b="127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">
            <a:extLst>
              <a:ext uri="{FF2B5EF4-FFF2-40B4-BE49-F238E27FC236}">
                <a16:creationId xmlns:a16="http://schemas.microsoft.com/office/drawing/2014/main" id="{C8EC511D-C27E-48B1-B92F-EE041AAC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5451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6953" name="Group 89">
            <a:extLst>
              <a:ext uri="{FF2B5EF4-FFF2-40B4-BE49-F238E27FC236}">
                <a16:creationId xmlns:a16="http://schemas.microsoft.com/office/drawing/2014/main" id="{74A10C64-90DF-48C3-8057-08720B129D9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836738" y="1662114"/>
          <a:ext cx="8534400" cy="5005389"/>
        </p:xfrm>
        <a:graphic>
          <a:graphicData uri="http://schemas.openxmlformats.org/drawingml/2006/table">
            <a:tbl>
              <a:tblPr/>
              <a:tblGrid>
                <a:gridCol w="249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bậc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nhất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Hệ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Hệ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5x + 3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1 - 5x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- 0,5x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7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= 0x +3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26" name="Object 45">
            <a:extLst>
              <a:ext uri="{FF2B5EF4-FFF2-40B4-BE49-F238E27FC236}">
                <a16:creationId xmlns:a16="http://schemas.microsoft.com/office/drawing/2014/main" id="{839B8B28-71B2-4E6C-A2DD-1D584BE0E028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286000" y="4467226"/>
          <a:ext cx="1981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68400" imgH="241300" progId="Equation.DSMT4">
                  <p:embed/>
                </p:oleObj>
              </mc:Choice>
              <mc:Fallback>
                <p:oleObj name="Equation" r:id="rId3" imgW="1168400" imgH="241300" progId="Equation.DSMT4">
                  <p:embed/>
                  <p:pic>
                    <p:nvPicPr>
                      <p:cNvPr id="1026" name="Object 45">
                        <a:extLst>
                          <a:ext uri="{FF2B5EF4-FFF2-40B4-BE49-F238E27FC236}">
                            <a16:creationId xmlns:a16="http://schemas.microsoft.com/office/drawing/2014/main" id="{839B8B28-71B2-4E6C-A2DD-1D584BE0E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67226"/>
                        <a:ext cx="1981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0" name="Object 46">
            <a:extLst>
              <a:ext uri="{FF2B5EF4-FFF2-40B4-BE49-F238E27FC236}">
                <a16:creationId xmlns:a16="http://schemas.microsoft.com/office/drawing/2014/main" id="{CD3FCE65-586C-4752-A77F-94379794FC81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7924800" y="4410076"/>
          <a:ext cx="5207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36910" name="Object 46">
                        <a:extLst>
                          <a:ext uri="{FF2B5EF4-FFF2-40B4-BE49-F238E27FC236}">
                            <a16:creationId xmlns:a16="http://schemas.microsoft.com/office/drawing/2014/main" id="{CD3FCE65-586C-4752-A77F-94379794FC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410076"/>
                        <a:ext cx="5207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4" name="Rectangle 47">
            <a:extLst>
              <a:ext uri="{FF2B5EF4-FFF2-40B4-BE49-F238E27FC236}">
                <a16:creationId xmlns:a16="http://schemas.microsoft.com/office/drawing/2014/main" id="{F37DDA0C-1A42-4242-8B92-5BD7D1A0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8" name="Object 48">
            <a:extLst>
              <a:ext uri="{FF2B5EF4-FFF2-40B4-BE49-F238E27FC236}">
                <a16:creationId xmlns:a16="http://schemas.microsoft.com/office/drawing/2014/main" id="{99D85D5B-DC22-44B7-A91F-DB12ED63E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1028" name="Object 48">
                        <a:extLst>
                          <a:ext uri="{FF2B5EF4-FFF2-40B4-BE49-F238E27FC236}">
                            <a16:creationId xmlns:a16="http://schemas.microsoft.com/office/drawing/2014/main" id="{99D85D5B-DC22-44B7-A91F-DB12ED63E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3" name="Text Box 49">
            <a:extLst>
              <a:ext uri="{FF2B5EF4-FFF2-40B4-BE49-F238E27FC236}">
                <a16:creationId xmlns:a16="http://schemas.microsoft.com/office/drawing/2014/main" id="{C340CE4F-AB98-4423-B7FE-C3DCB02A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2522539"/>
            <a:ext cx="4876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6915" name="Text Box 51">
            <a:extLst>
              <a:ext uri="{FF2B5EF4-FFF2-40B4-BE49-F238E27FC236}">
                <a16:creationId xmlns:a16="http://schemas.microsoft.com/office/drawing/2014/main" id="{11585970-3665-4CCB-9AB4-C646202E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4953001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  (nếu </a:t>
            </a:r>
            <a:r>
              <a:rPr lang="en-US" altLang="en-US" sz="2400">
                <a:solidFill>
                  <a:srgbClr val="FF0000"/>
                </a:solidFill>
              </a:rPr>
              <a:t> m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≠ 0)</a:t>
            </a:r>
          </a:p>
        </p:txBody>
      </p:sp>
      <p:sp>
        <p:nvSpPr>
          <p:cNvPr id="36918" name="Text Box 54">
            <a:extLst>
              <a:ext uri="{FF2B5EF4-FFF2-40B4-BE49-F238E27FC236}">
                <a16:creationId xmlns:a16="http://schemas.microsoft.com/office/drawing/2014/main" id="{D8BA8315-22BF-4831-A7EC-D6D63C0A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768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6919" name="Text Box 55">
            <a:extLst>
              <a:ext uri="{FF2B5EF4-FFF2-40B4-BE49-F238E27FC236}">
                <a16:creationId xmlns:a16="http://schemas.microsoft.com/office/drawing/2014/main" id="{065315F7-D229-458A-8534-DCE15DD9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9624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6920" name="Text Box 56">
            <a:extLst>
              <a:ext uri="{FF2B5EF4-FFF2-40B4-BE49-F238E27FC236}">
                <a16:creationId xmlns:a16="http://schemas.microsoft.com/office/drawing/2014/main" id="{0F547D28-43D2-4C3D-9090-8B447661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05752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921" name="Text Box 57">
            <a:extLst>
              <a:ext uri="{FF2B5EF4-FFF2-40B4-BE49-F238E27FC236}">
                <a16:creationId xmlns:a16="http://schemas.microsoft.com/office/drawing/2014/main" id="{2128E910-3A93-4EB4-BA35-EE2882149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3223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- 0,5</a:t>
            </a:r>
          </a:p>
        </p:txBody>
      </p:sp>
      <p:sp>
        <p:nvSpPr>
          <p:cNvPr id="36922" name="Text Box 58">
            <a:extLst>
              <a:ext uri="{FF2B5EF4-FFF2-40B4-BE49-F238E27FC236}">
                <a16:creationId xmlns:a16="http://schemas.microsoft.com/office/drawing/2014/main" id="{462D5C6A-5EAE-46E7-8742-68031820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0480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- 5</a:t>
            </a:r>
          </a:p>
        </p:txBody>
      </p:sp>
      <p:sp>
        <p:nvSpPr>
          <p:cNvPr id="36923" name="Text Box 59">
            <a:extLst>
              <a:ext uri="{FF2B5EF4-FFF2-40B4-BE49-F238E27FC236}">
                <a16:creationId xmlns:a16="http://schemas.microsoft.com/office/drawing/2014/main" id="{4BA875F3-23CE-439C-8947-DFCFEECD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52412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924" name="Text Box 60">
            <a:extLst>
              <a:ext uri="{FF2B5EF4-FFF2-40B4-BE49-F238E27FC236}">
                <a16:creationId xmlns:a16="http://schemas.microsoft.com/office/drawing/2014/main" id="{969E89DF-5B39-4A09-BEE8-A14D8C9CA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925" name="Text Box 61">
            <a:extLst>
              <a:ext uri="{FF2B5EF4-FFF2-40B4-BE49-F238E27FC236}">
                <a16:creationId xmlns:a16="http://schemas.microsoft.com/office/drawing/2014/main" id="{85CE4359-F479-4BD2-840F-E9A023B40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9530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- 7</a:t>
            </a:r>
          </a:p>
        </p:txBody>
      </p:sp>
      <p:graphicFrame>
        <p:nvGraphicFramePr>
          <p:cNvPr id="36926" name="Object 62">
            <a:extLst>
              <a:ext uri="{FF2B5EF4-FFF2-40B4-BE49-F238E27FC236}">
                <a16:creationId xmlns:a16="http://schemas.microsoft.com/office/drawing/2014/main" id="{03794A65-E6AA-4D1F-BA5D-21D10A39CE2B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9067800" y="4470400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647700" imgH="228600" progId="Equation.DSMT4">
                  <p:embed/>
                </p:oleObj>
              </mc:Choice>
              <mc:Fallback>
                <p:oleObj name="Equation" r:id="rId9" imgW="647700" imgH="228600" progId="Equation.DSMT4">
                  <p:embed/>
                  <p:pic>
                    <p:nvPicPr>
                      <p:cNvPr id="36926" name="Object 62">
                        <a:extLst>
                          <a:ext uri="{FF2B5EF4-FFF2-40B4-BE49-F238E27FC236}">
                            <a16:creationId xmlns:a16="http://schemas.microsoft.com/office/drawing/2014/main" id="{03794A65-E6AA-4D1F-BA5D-21D10A39C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4470400"/>
                        <a:ext cx="114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90">
            <a:extLst>
              <a:ext uri="{FF2B5EF4-FFF2-40B4-BE49-F238E27FC236}">
                <a16:creationId xmlns:a16="http://schemas.microsoft.com/office/drawing/2014/main" id="{2222A048-A388-4CA4-A91A-85361CA20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60198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596641" imgH="393529" progId="Equation.DSMT4">
                  <p:embed/>
                </p:oleObj>
              </mc:Choice>
              <mc:Fallback>
                <p:oleObj name="Equation" r:id="rId11" imgW="596641" imgH="393529" progId="Equation.DSMT4">
                  <p:embed/>
                  <p:pic>
                    <p:nvPicPr>
                      <p:cNvPr id="1030" name="Object 90">
                        <a:extLst>
                          <a:ext uri="{FF2B5EF4-FFF2-40B4-BE49-F238E27FC236}">
                            <a16:creationId xmlns:a16="http://schemas.microsoft.com/office/drawing/2014/main" id="{2222A048-A388-4CA4-A91A-85361CA20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1980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5" name="Group 28">
            <a:extLst>
              <a:ext uri="{FF2B5EF4-FFF2-40B4-BE49-F238E27FC236}">
                <a16:creationId xmlns:a16="http://schemas.microsoft.com/office/drawing/2014/main" id="{E5ECD8EA-D3B4-44E2-8323-2BF845F41C7C}"/>
              </a:ext>
            </a:extLst>
          </p:cNvPr>
          <p:cNvGrpSpPr>
            <a:grpSpLocks/>
          </p:cNvGrpSpPr>
          <p:nvPr/>
        </p:nvGrpSpPr>
        <p:grpSpPr bwMode="auto">
          <a:xfrm>
            <a:off x="145773" y="-304800"/>
            <a:ext cx="11940209" cy="7162800"/>
            <a:chOff x="0" y="-304800"/>
            <a:chExt cx="9144000" cy="7162800"/>
          </a:xfrm>
        </p:grpSpPr>
        <p:grpSp>
          <p:nvGrpSpPr>
            <p:cNvPr id="1103" name="Group 4">
              <a:extLst>
                <a:ext uri="{FF2B5EF4-FFF2-40B4-BE49-F238E27FC236}">
                  <a16:creationId xmlns:a16="http://schemas.microsoft.com/office/drawing/2014/main" id="{30D00983-8BE3-4FDD-A0F9-416A9D49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04800"/>
              <a:ext cx="9144000" cy="7162800"/>
              <a:chOff x="0" y="0"/>
              <a:chExt cx="5760" cy="4320"/>
            </a:xfrm>
          </p:grpSpPr>
          <p:sp>
            <p:nvSpPr>
              <p:cNvPr id="1105" name="Rectangle 5">
                <a:extLst>
                  <a:ext uri="{FF2B5EF4-FFF2-40B4-BE49-F238E27FC236}">
                    <a16:creationId xmlns:a16="http://schemas.microsoft.com/office/drawing/2014/main" id="{643C5578-E759-4DA3-98A4-FD339A8E1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C9FCB"/>
                  </a:gs>
                  <a:gs pos="6500">
                    <a:srgbClr val="F8B049"/>
                  </a:gs>
                  <a:gs pos="10501">
                    <a:srgbClr val="F8B049"/>
                  </a:gs>
                  <a:gs pos="31500">
                    <a:srgbClr val="FEE7F2"/>
                  </a:gs>
                  <a:gs pos="33501">
                    <a:srgbClr val="F952A0"/>
                  </a:gs>
                  <a:gs pos="34500">
                    <a:srgbClr val="C50849"/>
                  </a:gs>
                  <a:gs pos="41000">
                    <a:srgbClr val="B43E85"/>
                  </a:gs>
                  <a:gs pos="50000">
                    <a:srgbClr val="F8B049"/>
                  </a:gs>
                  <a:gs pos="59000">
                    <a:srgbClr val="B43E85"/>
                  </a:gs>
                  <a:gs pos="65500">
                    <a:srgbClr val="C50849"/>
                  </a:gs>
                  <a:gs pos="66499">
                    <a:srgbClr val="F952A0"/>
                  </a:gs>
                  <a:gs pos="68500">
                    <a:srgbClr val="FEE7F2"/>
                  </a:gs>
                  <a:gs pos="89500">
                    <a:srgbClr val="F8B049"/>
                  </a:gs>
                  <a:gs pos="935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1106" name="Rectangle 6">
                <a:extLst>
                  <a:ext uri="{FF2B5EF4-FFF2-40B4-BE49-F238E27FC236}">
                    <a16:creationId xmlns:a16="http://schemas.microsoft.com/office/drawing/2014/main" id="{F41D5A5D-A18C-4CA3-9FC4-5698F0E11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2112" y="2112"/>
                <a:ext cx="4320" cy="96"/>
              </a:xfrm>
              <a:prstGeom prst="rect">
                <a:avLst/>
              </a:prstGeom>
              <a:gradFill rotWithShape="1">
                <a:gsLst>
                  <a:gs pos="0">
                    <a:srgbClr val="F8B049"/>
                  </a:gs>
                  <a:gs pos="9000">
                    <a:srgbClr val="B43E85"/>
                  </a:gs>
                  <a:gs pos="15500">
                    <a:srgbClr val="C50849"/>
                  </a:gs>
                  <a:gs pos="16499">
                    <a:srgbClr val="F952A0"/>
                  </a:gs>
                  <a:gs pos="18500">
                    <a:srgbClr val="FEE7F2"/>
                  </a:gs>
                  <a:gs pos="39500">
                    <a:srgbClr val="F8B049"/>
                  </a:gs>
                  <a:gs pos="43500">
                    <a:srgbClr val="F8B049"/>
                  </a:gs>
                  <a:gs pos="50000">
                    <a:srgbClr val="FC9FCB"/>
                  </a:gs>
                  <a:gs pos="56500">
                    <a:srgbClr val="F8B049"/>
                  </a:gs>
                  <a:gs pos="60501">
                    <a:srgbClr val="F8B049"/>
                  </a:gs>
                  <a:gs pos="81500">
                    <a:srgbClr val="FEE7F2"/>
                  </a:gs>
                  <a:gs pos="83501">
                    <a:srgbClr val="F952A0"/>
                  </a:gs>
                  <a:gs pos="84500">
                    <a:srgbClr val="C50849"/>
                  </a:gs>
                  <a:gs pos="91000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1107" name="Rectangle 7">
                <a:extLst>
                  <a:ext uri="{FF2B5EF4-FFF2-40B4-BE49-F238E27FC236}">
                    <a16:creationId xmlns:a16="http://schemas.microsoft.com/office/drawing/2014/main" id="{650F50BD-8274-42FD-8764-9D429FBCA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C9FCB"/>
                  </a:gs>
                  <a:gs pos="6500">
                    <a:srgbClr val="F8B049"/>
                  </a:gs>
                  <a:gs pos="10501">
                    <a:srgbClr val="F8B049"/>
                  </a:gs>
                  <a:gs pos="31500">
                    <a:srgbClr val="FEE7F2"/>
                  </a:gs>
                  <a:gs pos="33501">
                    <a:srgbClr val="F952A0"/>
                  </a:gs>
                  <a:gs pos="34500">
                    <a:srgbClr val="C50849"/>
                  </a:gs>
                  <a:gs pos="41000">
                    <a:srgbClr val="B43E85"/>
                  </a:gs>
                  <a:gs pos="50000">
                    <a:srgbClr val="F8B049"/>
                  </a:gs>
                  <a:gs pos="59000">
                    <a:srgbClr val="B43E85"/>
                  </a:gs>
                  <a:gs pos="65500">
                    <a:srgbClr val="C50849"/>
                  </a:gs>
                  <a:gs pos="66499">
                    <a:srgbClr val="F952A0"/>
                  </a:gs>
                  <a:gs pos="68500">
                    <a:srgbClr val="FEE7F2"/>
                  </a:gs>
                  <a:gs pos="89500">
                    <a:srgbClr val="F8B049"/>
                  </a:gs>
                  <a:gs pos="935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1108" name="Rectangle 8">
                <a:extLst>
                  <a:ext uri="{FF2B5EF4-FFF2-40B4-BE49-F238E27FC236}">
                    <a16:creationId xmlns:a16="http://schemas.microsoft.com/office/drawing/2014/main" id="{E17D8002-89CD-4434-95F1-F541D208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3576" y="2088"/>
                <a:ext cx="4272" cy="96"/>
              </a:xfrm>
              <a:prstGeom prst="rect">
                <a:avLst/>
              </a:prstGeom>
              <a:gradFill rotWithShape="1">
                <a:gsLst>
                  <a:gs pos="0">
                    <a:srgbClr val="F8B049"/>
                  </a:gs>
                  <a:gs pos="9000">
                    <a:srgbClr val="B43E85"/>
                  </a:gs>
                  <a:gs pos="15500">
                    <a:srgbClr val="C50849"/>
                  </a:gs>
                  <a:gs pos="16499">
                    <a:srgbClr val="F952A0"/>
                  </a:gs>
                  <a:gs pos="18500">
                    <a:srgbClr val="FEE7F2"/>
                  </a:gs>
                  <a:gs pos="39500">
                    <a:srgbClr val="F8B049"/>
                  </a:gs>
                  <a:gs pos="43500">
                    <a:srgbClr val="F8B049"/>
                  </a:gs>
                  <a:gs pos="50000">
                    <a:srgbClr val="FC9FCB"/>
                  </a:gs>
                  <a:gs pos="56500">
                    <a:srgbClr val="F8B049"/>
                  </a:gs>
                  <a:gs pos="60501">
                    <a:srgbClr val="F8B049"/>
                  </a:gs>
                  <a:gs pos="81500">
                    <a:srgbClr val="FEE7F2"/>
                  </a:gs>
                  <a:gs pos="83501">
                    <a:srgbClr val="F952A0"/>
                  </a:gs>
                  <a:gs pos="84500">
                    <a:srgbClr val="C50849"/>
                  </a:gs>
                  <a:gs pos="91000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anose="020B7200000000000000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04" name="Text Box 3">
              <a:extLst>
                <a:ext uri="{FF2B5EF4-FFF2-40B4-BE49-F238E27FC236}">
                  <a16:creationId xmlns:a16="http://schemas.microsoft.com/office/drawing/2014/main" id="{0D74687D-F33D-412A-BC52-41F6FA09C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0"/>
              <a:ext cx="8839200" cy="4921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NHẤT </a:t>
              </a:r>
            </a:p>
          </p:txBody>
        </p:sp>
      </p:grpSp>
      <p:sp>
        <p:nvSpPr>
          <p:cNvPr id="34" name="Text Box 49">
            <a:extLst>
              <a:ext uri="{FF2B5EF4-FFF2-40B4-BE49-F238E27FC236}">
                <a16:creationId xmlns:a16="http://schemas.microsoft.com/office/drawing/2014/main" id="{07A35CEC-9D97-4E69-B63E-914970508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835401"/>
            <a:ext cx="302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039BFD81-2354-40C7-AC2C-06D5AE9D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3087689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id="{F17D0519-DE0C-4F38-9537-DDD11BCE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4410076"/>
            <a:ext cx="302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9F7BA506-E313-46D2-A5D4-C7302A29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6" y="3487739"/>
            <a:ext cx="410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id="{E66F444F-0384-49DC-B67D-4F9F3DB9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967288"/>
            <a:ext cx="302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bậc nhất</a:t>
            </a:r>
          </a:p>
        </p:txBody>
      </p:sp>
      <p:sp>
        <p:nvSpPr>
          <p:cNvPr id="39" name="Text Box 49">
            <a:extLst>
              <a:ext uri="{FF2B5EF4-FFF2-40B4-BE49-F238E27FC236}">
                <a16:creationId xmlns:a16="http://schemas.microsoft.com/office/drawing/2014/main" id="{AFFE0B08-C929-456C-BC16-06FE3D229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5888038"/>
            <a:ext cx="410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9EC5B306-F66A-42CF-8BFD-6A599C4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332414"/>
            <a:ext cx="4106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hàm số bậc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/>
      <p:bldP spid="36915" grpId="0"/>
      <p:bldP spid="36918" grpId="0"/>
      <p:bldP spid="36919" grpId="0"/>
      <p:bldP spid="36920" grpId="0"/>
      <p:bldP spid="36921" grpId="0"/>
      <p:bldP spid="36922" grpId="0"/>
      <p:bldP spid="36923" grpId="0"/>
      <p:bldP spid="36924" grpId="0"/>
      <p:bldP spid="36925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95C0AEBD-FB87-4951-B8C7-48B8D4BA63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0713" y="5181600"/>
          <a:ext cx="1752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68400" imgH="241300" progId="Equation.DSMT4">
                  <p:embed/>
                </p:oleObj>
              </mc:Choice>
              <mc:Fallback>
                <p:oleObj name="Equation" r:id="rId3" imgW="1168400" imgH="241300" progId="Equation.DSMT4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95C0AEBD-FB87-4951-B8C7-48B8D4BA6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181600"/>
                        <a:ext cx="1752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0C787FA3-70A5-483E-8BC9-017604EB2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133975"/>
          <a:ext cx="36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0C787FA3-70A5-483E-8BC9-017604EB2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33975"/>
                        <a:ext cx="368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FC26331C-B3B8-45E2-AB34-E7D129190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10000"/>
          <a:ext cx="1371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FC26331C-B3B8-45E2-AB34-E7D129190A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13716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6B18CBFF-42F5-483C-901D-0C7B3ACA9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2700" y="5181600"/>
          <a:ext cx="9144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647700" imgH="228600" progId="Equation.DSMT4">
                  <p:embed/>
                </p:oleObj>
              </mc:Choice>
              <mc:Fallback>
                <p:oleObj name="Equation" r:id="rId9" imgW="647700" imgH="228600" progId="Equation.DSMT4">
                  <p:embed/>
                  <p:pic>
                    <p:nvPicPr>
                      <p:cNvPr id="4101" name="Object 5">
                        <a:extLst>
                          <a:ext uri="{FF2B5EF4-FFF2-40B4-BE49-F238E27FC236}">
                            <a16:creationId xmlns:a16="http://schemas.microsoft.com/office/drawing/2014/main" id="{6B18CBFF-42F5-483C-901D-0C7B3ACA9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5181600"/>
                        <a:ext cx="9144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>
            <a:extLst>
              <a:ext uri="{FF2B5EF4-FFF2-40B4-BE49-F238E27FC236}">
                <a16:creationId xmlns:a16="http://schemas.microsoft.com/office/drawing/2014/main" id="{7C7F5DD0-8F17-4453-8B2E-554C6389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cs typeface="Times New Roman" panose="02020603050405020304" pitchFamily="18" charset="0"/>
              </a:rPr>
              <a:t>Bµi tËp 1:</a:t>
            </a:r>
            <a:r>
              <a:rPr lang="en-US" altLang="en-US" sz="2400">
                <a:cs typeface="Times New Roman" panose="02020603050405020304" pitchFamily="18" charset="0"/>
              </a:rPr>
              <a:t>Trong c¸c hµm sè sau, hµm sè nµo lµ hµm sè bËc nhÊt? H·y x¸c ®Þnh c¸c hÖ sè a, b cña chóng. </a:t>
            </a:r>
            <a:r>
              <a:rPr lang="en-US" altLang="en-US" sz="2400" i="1">
                <a:cs typeface="Times New Roman" panose="02020603050405020304" pitchFamily="18" charset="0"/>
              </a:rPr>
              <a:t>XÐt xem hµm sè bËc nhÊt n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i="1">
                <a:cs typeface="Times New Roman" panose="02020603050405020304" pitchFamily="18" charset="0"/>
              </a:rPr>
              <a:t>o </a:t>
            </a:r>
            <a:r>
              <a:rPr lang="en-US" altLang="en-US" sz="2400" b="1" i="1">
                <a:solidFill>
                  <a:srgbClr val="0000FF"/>
                </a:solidFill>
                <a:cs typeface="Times New Roman" panose="02020603050405020304" pitchFamily="18" charset="0"/>
              </a:rPr>
              <a:t>®ång biÕn</a:t>
            </a:r>
            <a:r>
              <a:rPr lang="en-US" altLang="en-US" sz="2400" i="1">
                <a:cs typeface="Times New Roman" panose="02020603050405020304" pitchFamily="18" charset="0"/>
              </a:rPr>
              <a:t>, </a:t>
            </a:r>
            <a:r>
              <a:rPr lang="en-US" altLang="en-US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nghÞch biÕn</a:t>
            </a:r>
            <a:r>
              <a:rPr lang="en-US" altLang="en-US" sz="2400" i="1"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9943" name="Group 7">
            <a:extLst>
              <a:ext uri="{FF2B5EF4-FFF2-40B4-BE49-F238E27FC236}">
                <a16:creationId xmlns:a16="http://schemas.microsoft.com/office/drawing/2014/main" id="{4EE21994-1B6C-4F24-9D64-625700A2E01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05000" y="1752601"/>
          <a:ext cx="8229600" cy="473554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Hµm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sè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Hµm sè bËc nhÊt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HÖ sè 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HÖ sè b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®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ång biÕn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NghÞch biÕn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y = 5x + 3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y = 1 – 5x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- 5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y = - 0,5x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- 0,5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y = mx - 7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nÕu m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 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- 7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001" name="Text Box 65">
            <a:extLst>
              <a:ext uri="{FF2B5EF4-FFF2-40B4-BE49-F238E27FC236}">
                <a16:creationId xmlns:a16="http://schemas.microsoft.com/office/drawing/2014/main" id="{72F362F4-FDFE-4C61-BF92-CF5A26A6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24765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002" name="Text Box 66">
            <a:extLst>
              <a:ext uri="{FF2B5EF4-FFF2-40B4-BE49-F238E27FC236}">
                <a16:creationId xmlns:a16="http://schemas.microsoft.com/office/drawing/2014/main" id="{385346FA-1BCB-4A22-87A3-43BB1536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200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003" name="Text Box 67">
            <a:extLst>
              <a:ext uri="{FF2B5EF4-FFF2-40B4-BE49-F238E27FC236}">
                <a16:creationId xmlns:a16="http://schemas.microsoft.com/office/drawing/2014/main" id="{D61953B9-09C0-4EBA-869D-8B2DB38DE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0958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004" name="Text Box 68">
            <a:extLst>
              <a:ext uri="{FF2B5EF4-FFF2-40B4-BE49-F238E27FC236}">
                <a16:creationId xmlns:a16="http://schemas.microsoft.com/office/drawing/2014/main" id="{B3EFE8DA-32C2-4A27-94C4-653635BFA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3" y="447675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64E4FE87-0095-40B3-A7F0-1B89B80D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58197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m  &gt; 0</a:t>
            </a:r>
          </a:p>
        </p:txBody>
      </p:sp>
      <p:sp>
        <p:nvSpPr>
          <p:cNvPr id="40006" name="Text Box 70">
            <a:extLst>
              <a:ext uri="{FF2B5EF4-FFF2-40B4-BE49-F238E27FC236}">
                <a16:creationId xmlns:a16="http://schemas.microsoft.com/office/drawing/2014/main" id="{5A35A323-FD2D-4622-B2BB-A95F039E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0" y="58054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m  &lt; 0</a:t>
            </a:r>
          </a:p>
        </p:txBody>
      </p:sp>
      <p:grpSp>
        <p:nvGrpSpPr>
          <p:cNvPr id="4167" name="Group 4">
            <a:extLst>
              <a:ext uri="{FF2B5EF4-FFF2-40B4-BE49-F238E27FC236}">
                <a16:creationId xmlns:a16="http://schemas.microsoft.com/office/drawing/2014/main" id="{16C8C097-4E01-4D7A-9B6D-C6FD0FCE575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304800"/>
            <a:ext cx="9144000" cy="7162800"/>
            <a:chOff x="0" y="0"/>
            <a:chExt cx="5760" cy="4320"/>
          </a:xfrm>
        </p:grpSpPr>
        <p:sp>
          <p:nvSpPr>
            <p:cNvPr id="4169" name="Rectangle 5">
              <a:extLst>
                <a:ext uri="{FF2B5EF4-FFF2-40B4-BE49-F238E27FC236}">
                  <a16:creationId xmlns:a16="http://schemas.microsoft.com/office/drawing/2014/main" id="{85E13564-D226-4A34-A7C9-EAA7F914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C9FCB"/>
                </a:gs>
                <a:gs pos="6500">
                  <a:srgbClr val="F8B049"/>
                </a:gs>
                <a:gs pos="10501">
                  <a:srgbClr val="F8B049"/>
                </a:gs>
                <a:gs pos="31500">
                  <a:srgbClr val="FEE7F2"/>
                </a:gs>
                <a:gs pos="33501">
                  <a:srgbClr val="F952A0"/>
                </a:gs>
                <a:gs pos="34500">
                  <a:srgbClr val="C50849"/>
                </a:gs>
                <a:gs pos="41000">
                  <a:srgbClr val="B43E85"/>
                </a:gs>
                <a:gs pos="50000">
                  <a:srgbClr val="F8B049"/>
                </a:gs>
                <a:gs pos="59000">
                  <a:srgbClr val="B43E85"/>
                </a:gs>
                <a:gs pos="65500">
                  <a:srgbClr val="C50849"/>
                </a:gs>
                <a:gs pos="66499">
                  <a:srgbClr val="F952A0"/>
                </a:gs>
                <a:gs pos="68500">
                  <a:srgbClr val="FEE7F2"/>
                </a:gs>
                <a:gs pos="89500">
                  <a:srgbClr val="F8B049"/>
                </a:gs>
                <a:gs pos="93500">
                  <a:srgbClr val="F8B049"/>
                </a:gs>
                <a:gs pos="100000">
                  <a:srgbClr val="FC9FCB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4170" name="Rectangle 6">
              <a:extLst>
                <a:ext uri="{FF2B5EF4-FFF2-40B4-BE49-F238E27FC236}">
                  <a16:creationId xmlns:a16="http://schemas.microsoft.com/office/drawing/2014/main" id="{BC6AFFA3-CE98-4EF9-B04A-6C9F21F25C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-2112" y="2112"/>
              <a:ext cx="4320" cy="96"/>
            </a:xfrm>
            <a:prstGeom prst="rect">
              <a:avLst/>
            </a:prstGeom>
            <a:gradFill rotWithShape="1">
              <a:gsLst>
                <a:gs pos="0">
                  <a:srgbClr val="F8B049"/>
                </a:gs>
                <a:gs pos="9000">
                  <a:srgbClr val="B43E85"/>
                </a:gs>
                <a:gs pos="15500">
                  <a:srgbClr val="C50849"/>
                </a:gs>
                <a:gs pos="16499">
                  <a:srgbClr val="F952A0"/>
                </a:gs>
                <a:gs pos="18500">
                  <a:srgbClr val="FEE7F2"/>
                </a:gs>
                <a:gs pos="39500">
                  <a:srgbClr val="F8B049"/>
                </a:gs>
                <a:gs pos="43500">
                  <a:srgbClr val="F8B049"/>
                </a:gs>
                <a:gs pos="50000">
                  <a:srgbClr val="FC9FCB"/>
                </a:gs>
                <a:gs pos="56500">
                  <a:srgbClr val="F8B049"/>
                </a:gs>
                <a:gs pos="60501">
                  <a:srgbClr val="F8B049"/>
                </a:gs>
                <a:gs pos="81500">
                  <a:srgbClr val="FEE7F2"/>
                </a:gs>
                <a:gs pos="83501">
                  <a:srgbClr val="F952A0"/>
                </a:gs>
                <a:gs pos="84500">
                  <a:srgbClr val="C50849"/>
                </a:gs>
                <a:gs pos="91000">
                  <a:srgbClr val="B43E85"/>
                </a:gs>
                <a:gs pos="100000">
                  <a:srgbClr val="F8B049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4171" name="Rectangle 7">
              <a:extLst>
                <a:ext uri="{FF2B5EF4-FFF2-40B4-BE49-F238E27FC236}">
                  <a16:creationId xmlns:a16="http://schemas.microsoft.com/office/drawing/2014/main" id="{F75DD12F-7184-438A-BBD1-1159BDF07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C9FCB"/>
                </a:gs>
                <a:gs pos="6500">
                  <a:srgbClr val="F8B049"/>
                </a:gs>
                <a:gs pos="10501">
                  <a:srgbClr val="F8B049"/>
                </a:gs>
                <a:gs pos="31500">
                  <a:srgbClr val="FEE7F2"/>
                </a:gs>
                <a:gs pos="33501">
                  <a:srgbClr val="F952A0"/>
                </a:gs>
                <a:gs pos="34500">
                  <a:srgbClr val="C50849"/>
                </a:gs>
                <a:gs pos="41000">
                  <a:srgbClr val="B43E85"/>
                </a:gs>
                <a:gs pos="50000">
                  <a:srgbClr val="F8B049"/>
                </a:gs>
                <a:gs pos="59000">
                  <a:srgbClr val="B43E85"/>
                </a:gs>
                <a:gs pos="65500">
                  <a:srgbClr val="C50849"/>
                </a:gs>
                <a:gs pos="66499">
                  <a:srgbClr val="F952A0"/>
                </a:gs>
                <a:gs pos="68500">
                  <a:srgbClr val="FEE7F2"/>
                </a:gs>
                <a:gs pos="89500">
                  <a:srgbClr val="F8B049"/>
                </a:gs>
                <a:gs pos="93500">
                  <a:srgbClr val="F8B049"/>
                </a:gs>
                <a:gs pos="100000">
                  <a:srgbClr val="FC9FCB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  <p:sp>
          <p:nvSpPr>
            <p:cNvPr id="4172" name="Rectangle 8">
              <a:extLst>
                <a:ext uri="{FF2B5EF4-FFF2-40B4-BE49-F238E27FC236}">
                  <a16:creationId xmlns:a16="http://schemas.microsoft.com/office/drawing/2014/main" id="{57D06FB2-72E7-4FAA-8E2D-52B27EFA2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576" y="2088"/>
              <a:ext cx="4272" cy="96"/>
            </a:xfrm>
            <a:prstGeom prst="rect">
              <a:avLst/>
            </a:prstGeom>
            <a:gradFill rotWithShape="1">
              <a:gsLst>
                <a:gs pos="0">
                  <a:srgbClr val="F8B049"/>
                </a:gs>
                <a:gs pos="9000">
                  <a:srgbClr val="B43E85"/>
                </a:gs>
                <a:gs pos="15500">
                  <a:srgbClr val="C50849"/>
                </a:gs>
                <a:gs pos="16499">
                  <a:srgbClr val="F952A0"/>
                </a:gs>
                <a:gs pos="18500">
                  <a:srgbClr val="FEE7F2"/>
                </a:gs>
                <a:gs pos="39500">
                  <a:srgbClr val="F8B049"/>
                </a:gs>
                <a:gs pos="43500">
                  <a:srgbClr val="F8B049"/>
                </a:gs>
                <a:gs pos="50000">
                  <a:srgbClr val="FC9FCB"/>
                </a:gs>
                <a:gs pos="56500">
                  <a:srgbClr val="F8B049"/>
                </a:gs>
                <a:gs pos="60501">
                  <a:srgbClr val="F8B049"/>
                </a:gs>
                <a:gs pos="81500">
                  <a:srgbClr val="FEE7F2"/>
                </a:gs>
                <a:gs pos="83501">
                  <a:srgbClr val="F952A0"/>
                </a:gs>
                <a:gs pos="84500">
                  <a:srgbClr val="C50849"/>
                </a:gs>
                <a:gs pos="91000">
                  <a:srgbClr val="B43E85"/>
                </a:gs>
                <a:gs pos="100000">
                  <a:srgbClr val="F8B049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Arial" panose="020B0604020202020204" pitchFamily="34" charset="0"/>
              </a:endParaRPr>
            </a:p>
          </p:txBody>
        </p:sp>
      </p:grpSp>
      <p:sp>
        <p:nvSpPr>
          <p:cNvPr id="4168" name="Text Box 3">
            <a:extLst>
              <a:ext uri="{FF2B5EF4-FFF2-40B4-BE49-F238E27FC236}">
                <a16:creationId xmlns:a16="http://schemas.microsoft.com/office/drawing/2014/main" id="{E8F31FF9-375C-4FC6-B21A-F0E20DEE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"/>
            <a:ext cx="8839200" cy="4921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HÀM SỐ BẬC NHẤT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1" grpId="0"/>
      <p:bldP spid="40005" grpId="0"/>
      <p:bldP spid="400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PPSNARRATION" val="70,1588042338,F:\elearning\nhan hoa 2011- 2012\do lai\Tiet 21 - HAM SO BAC NHAT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 y = f(x) = (m – 2)x  + 1 (m lµ tham sè) kh«ng  lµ hµm &amp;#x0D;&amp;#x0A;sè bËc nhÊt khi:]]&gt;&lt;/Text&gt;&lt;FontSize&gt;&lt;![CDATA[37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m – 4)x – m + 1 (m lµ tham sè ) &amp;#x0D;&amp;#x0A;nghÞch biÕn trªn R khi:]]&gt;&lt;/Text&gt;&lt;FontSize&gt;&lt;![CDATA[37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6 – m)x – 2m (m lµ tham sè) &amp;#x0D;&amp;#x0A;®ång biÕn  trªn R khi:&amp;#x0D;&amp;#x0A;]]&gt;&lt;/Text&gt;&lt;FontSize&gt;&lt;![CDATA[37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Cho y = f(x) = -7x + 5 vµ  hai sè a, b mµ a &amp;lt; b th× so s¸nh &amp;#x0D;&amp;#x0A;f (a) vµ f (b) ®­îc kÕt qu¶ ?]]&gt;&lt;/Text&gt;&lt;FontSize&gt;&lt;![CDATA[3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3F31D4786BE4AA8B69570FB001663" ma:contentTypeVersion="2" ma:contentTypeDescription="Create a new document." ma:contentTypeScope="" ma:versionID="280a3942b234c75f809a737819130a16">
  <xsd:schema xmlns:xsd="http://www.w3.org/2001/XMLSchema" xmlns:xs="http://www.w3.org/2001/XMLSchema" xmlns:p="http://schemas.microsoft.com/office/2006/metadata/properties" xmlns:ns3="a619268a-58dc-4e05-a142-64b3bfaf0435" targetNamespace="http://schemas.microsoft.com/office/2006/metadata/properties" ma:root="true" ma:fieldsID="581e33490522d9471597eec361e45bef" ns3:_="">
    <xsd:import namespace="a619268a-58dc-4e05-a142-64b3bfaf04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9268a-58dc-4e05-a142-64b3bfaf04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34D539-8CAF-4C75-8D38-121223CBAB78}">
  <ds:schemaRefs>
    <ds:schemaRef ds:uri="a619268a-58dc-4e05-a142-64b3bfaf0435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5BAE13F-C9CF-4291-94ED-19E004FD2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58D7C-B914-47C1-A689-8ED9C46E7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9268a-58dc-4e05-a142-64b3bfaf0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919</Words>
  <Application>Microsoft Office PowerPoint</Application>
  <PresentationFormat>Widescreen</PresentationFormat>
  <Paragraphs>125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.VnTime</vt:lpstr>
      <vt:lpstr>.VnTimeH</vt:lpstr>
      <vt:lpstr>Arial</vt:lpstr>
      <vt:lpstr>Calibri</vt:lpstr>
      <vt:lpstr>Calibri Light</vt:lpstr>
      <vt:lpstr>Times New Roman</vt:lpstr>
      <vt:lpstr>Chủ đề Office</vt:lpstr>
      <vt:lpstr>MathType 6.0 Equation</vt:lpstr>
      <vt:lpstr>MathType 5.0 Equation</vt:lpstr>
      <vt:lpstr>TIẾT 23 +24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Hµm sè  y = f(x) = (m – 2)x  + 1 (m lµ tham sè) kh«ng  lµ hµm sè bËc nhÊt khi:</vt:lpstr>
      <vt:lpstr>Hµm sè bËc nhÊt:  y = (m – 4)x – m + 1 (m lµ tham sè )  nghÞch biÕn trªn R khi:</vt:lpstr>
      <vt:lpstr>Hµm sè bËc nhÊt: y = (6 – m)x – 2m  (m lµ tham sè) ®ång biÕn  trªn R khi: </vt:lpstr>
      <vt:lpstr>Cho y = f(x) = -7x + 5 vµ  hai sè a, b mµ a &lt; b kÕt qu¶ so s¸nh  f(a) vµ f(b) lµ?</vt:lpstr>
      <vt:lpstr>PowerPoint Presentation</vt:lpstr>
      <vt:lpstr>PowerPoint Presentation</vt:lpstr>
      <vt:lpstr>H­íng dÉn vÒ nhµ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SOẠN THEO 5 BƯỚC CV 5512</dc:title>
  <dc:creator>Thanh Huy</dc:creator>
  <cp:lastModifiedBy>Hoàng Thu Trang</cp:lastModifiedBy>
  <cp:revision>5</cp:revision>
  <dcterms:created xsi:type="dcterms:W3CDTF">2021-11-03T17:34:47Z</dcterms:created>
  <dcterms:modified xsi:type="dcterms:W3CDTF">2021-11-21T09:17:15Z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0x0101005AF3F31D4786BE4AA8B69570FB001663</vt:lpwstr>
  </property>
</Properties>
</file>