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00" r:id="rId4"/>
    <p:sldMasterId id="2147483713" r:id="rId5"/>
    <p:sldMasterId id="2147483726" r:id="rId6"/>
  </p:sldMasterIdLst>
  <p:notesMasterIdLst>
    <p:notesMasterId r:id="rId28"/>
  </p:notesMasterIdLst>
  <p:sldIdLst>
    <p:sldId id="257" r:id="rId7"/>
    <p:sldId id="256" r:id="rId8"/>
    <p:sldId id="276" r:id="rId9"/>
    <p:sldId id="260" r:id="rId10"/>
    <p:sldId id="268" r:id="rId11"/>
    <p:sldId id="273" r:id="rId12"/>
    <p:sldId id="275" r:id="rId13"/>
    <p:sldId id="269" r:id="rId14"/>
    <p:sldId id="270" r:id="rId15"/>
    <p:sldId id="266" r:id="rId16"/>
    <p:sldId id="267" r:id="rId17"/>
    <p:sldId id="28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5143500" type="screen16x9"/>
  <p:notesSz cx="6858000" cy="9144000"/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29CAA-CAE3-437A-866E-5DEF49AB4D32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6E315-668A-4E12-AC69-F5E19D92A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73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685800">
              <a:defRPr/>
            </a:pPr>
            <a:fld id="{60D4C845-2BE2-4423-97B3-49F88020EF3B}" type="slidenum">
              <a:rPr lang="zh-CN" altLang="en-US" smtClean="0">
                <a:solidFill>
                  <a:prstClr val="black"/>
                </a:solidFill>
              </a:rPr>
              <a:pPr defTabSz="685800">
                <a:defRPr/>
              </a:p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1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3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696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1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17" y="154781"/>
            <a:ext cx="2057401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154781"/>
            <a:ext cx="6019801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24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4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7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5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3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19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9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7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5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3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55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1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4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94" indent="0">
              <a:buNone/>
              <a:defRPr sz="1500" b="1"/>
            </a:lvl2pPr>
            <a:lvl3pPr marL="685596" indent="0">
              <a:buNone/>
              <a:defRPr sz="1400" b="1"/>
            </a:lvl3pPr>
            <a:lvl4pPr marL="1028394" indent="0">
              <a:buNone/>
              <a:defRPr sz="1200" b="1"/>
            </a:lvl4pPr>
            <a:lvl5pPr marL="1371192" indent="0">
              <a:buNone/>
              <a:defRPr sz="1200" b="1"/>
            </a:lvl5pPr>
            <a:lvl6pPr marL="1713995" indent="0">
              <a:buNone/>
              <a:defRPr sz="1200" b="1"/>
            </a:lvl6pPr>
            <a:lvl7pPr marL="2056787" indent="0">
              <a:buNone/>
              <a:defRPr sz="1200" b="1"/>
            </a:lvl7pPr>
            <a:lvl8pPr marL="2399580" indent="0">
              <a:buNone/>
              <a:defRPr sz="1200" b="1"/>
            </a:lvl8pPr>
            <a:lvl9pPr marL="27423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4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09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83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52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3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794" indent="0">
              <a:buNone/>
              <a:defRPr sz="2100"/>
            </a:lvl2pPr>
            <a:lvl3pPr marL="685596" indent="0">
              <a:buNone/>
              <a:defRPr sz="1800"/>
            </a:lvl3pPr>
            <a:lvl4pPr marL="1028394" indent="0">
              <a:buNone/>
              <a:defRPr sz="1500"/>
            </a:lvl4pPr>
            <a:lvl5pPr marL="1371192" indent="0">
              <a:buNone/>
              <a:defRPr sz="1500"/>
            </a:lvl5pPr>
            <a:lvl6pPr marL="1713995" indent="0">
              <a:buNone/>
              <a:defRPr sz="1500"/>
            </a:lvl6pPr>
            <a:lvl7pPr marL="2056787" indent="0">
              <a:buNone/>
              <a:defRPr sz="1500"/>
            </a:lvl7pPr>
            <a:lvl8pPr marL="2399580" indent="0">
              <a:buNone/>
              <a:defRPr sz="1500"/>
            </a:lvl8pPr>
            <a:lvl9pPr marL="274237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2794" indent="0">
              <a:buNone/>
              <a:defRPr sz="900"/>
            </a:lvl2pPr>
            <a:lvl3pPr marL="685596" indent="0">
              <a:buNone/>
              <a:defRPr sz="800"/>
            </a:lvl3pPr>
            <a:lvl4pPr marL="1028394" indent="0">
              <a:buNone/>
              <a:defRPr sz="700"/>
            </a:lvl4pPr>
            <a:lvl5pPr marL="1371192" indent="0">
              <a:buNone/>
              <a:defRPr sz="700"/>
            </a:lvl5pPr>
            <a:lvl6pPr marL="1713995" indent="0">
              <a:buNone/>
              <a:defRPr sz="700"/>
            </a:lvl6pPr>
            <a:lvl7pPr marL="2056787" indent="0">
              <a:buNone/>
              <a:defRPr sz="700"/>
            </a:lvl7pPr>
            <a:lvl8pPr marL="2399580" indent="0">
              <a:buNone/>
              <a:defRPr sz="700"/>
            </a:lvl8pPr>
            <a:lvl9pPr marL="2742374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96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39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8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43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08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83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02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8475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37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49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22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767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3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707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56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61BC2-0582-4E47-A7BE-F1EA3B761A82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F949-2BEF-45FA-92EB-CE5C0D729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6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E3EDC-8F75-4568-8A2B-07B266AA5DF1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DCA8-EAEE-4F0A-B01D-0B59068F9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9657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EED73-F281-4233-9535-9AE211DDD33C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B074-541D-4A2A-84D9-8A7A0786D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1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1861D-D7FC-402F-8BC5-771291C4D800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791E3-C2D4-4618-AFD6-311B7B73D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0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CF2B5-9F58-4160-8FD1-563A5F67220A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F7CCD-C1F5-4F32-BDE1-27AE73570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995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5E0CE-ADEB-4B00-981D-843D6EFC962C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2AFC9-111C-4726-9A5B-82FBEA828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33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4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18" y="900114"/>
            <a:ext cx="4038601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32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2EEFB-7A9C-43FF-A6F8-1834DB730067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005A-C1EF-4414-A386-5C215C747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69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2DB4C-36D4-4CEA-A663-07B56F8A41A4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70A9-6E0A-4734-A26C-4668208C5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79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FC6C-0B25-4ECE-9F69-E13262397C77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31514-CBED-4D12-BBF7-095E1B6FE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969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DCF3D-55B9-4920-980C-29F9004851E5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62705-E965-4897-8280-E88074747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86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99A69-6E61-4A37-BFE5-D6349105DE96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F690D-CABB-4F23-920B-1CDAEA091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755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A6B2625-24F6-41FC-AA72-8E1584265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63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B61BC2-0582-4E47-A7BE-F1EA3B761A82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6F949-2BEF-45FA-92EB-CE5C0D7295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944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2E3EDC-8F75-4568-8A2B-07B266AA5DF1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DDCA8-EAEE-4F0A-B01D-0B59068F9B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763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BEED73-F281-4233-9535-9AE211DDD33C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EB074-541D-4A2A-84D9-8A7A0786DB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01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F1861D-D7FC-402F-8BC5-771291C4D800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791E3-C2D4-4618-AFD6-311B7B73D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4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7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7CF2B5-9F58-4160-8FD1-563A5F67220A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F7CCD-C1F5-4F32-BDE1-27AE735701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99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F5E0CE-ADEB-4B00-981D-843D6EFC962C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2AFC9-111C-4726-9A5B-82FBEA828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40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02EEFB-7A9C-43FF-A6F8-1834DB730067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B005A-C1EF-4414-A386-5C215C7473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004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C2DB4C-36D4-4CEA-A663-07B56F8A41A4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70A9-6E0A-4734-A26C-4668208C5E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94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FCFC6C-0B25-4ECE-9F69-E13262397C77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31514-CBED-4D12-BBF7-095E1B6FE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784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BDCF3D-55B9-4920-980C-29F9004851E5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62705-E965-4897-8280-E880747479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8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899A69-6E61-4A37-BFE5-D6349105DE96}" type="datetimeFigureOut">
              <a:rPr lang="en-US"/>
              <a:pPr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F690D-CABB-4F23-920B-1CDAEA0915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550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8A6B2625-24F6-41FC-AA72-8E15842650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8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9" y="52389"/>
            <a:ext cx="9013825" cy="501848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087043"/>
            <a:ext cx="9020175" cy="114538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047751"/>
            <a:ext cx="9020175" cy="9048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232423"/>
            <a:ext cx="9020175" cy="8334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9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C273FEA-C984-45D4-930B-195746150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4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D970-9E86-4AA9-9377-242E94307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2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059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52316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1" y="1782367"/>
            <a:ext cx="9013825" cy="6905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1" y="1756173"/>
            <a:ext cx="9013825" cy="3452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1851423"/>
            <a:ext cx="9015412" cy="3452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4"/>
            <a:ext cx="7772400" cy="10036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4656535"/>
            <a:ext cx="457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6597A-F79B-491A-A464-3493D7E7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8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2006-1B83-4522-A1E1-B6D3E7180E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210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0ECA-E871-4519-9146-D9E43F030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97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F9945-6294-4816-AEF5-BEB03C748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43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0E6B-D720-4D36-80D6-5DA29BF25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694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52388"/>
            <a:ext cx="9013825" cy="501967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7006-D982-41B8-AD46-D70D50CAB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15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4" y="3512344"/>
            <a:ext cx="9007475" cy="6905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4" y="3487341"/>
            <a:ext cx="9007475" cy="34528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4" y="3580211"/>
            <a:ext cx="9007475" cy="3571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6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4656535"/>
            <a:ext cx="4572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E74A6-2C42-48ED-BBE9-E9D781345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854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CCE46-CC8D-454F-94A2-9654A01C4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52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2"/>
            <a:ext cx="201168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6A74-9953-449A-A0A9-DC492F978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70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3"/>
            <a:ext cx="403860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50730-F791-4BF4-A2E8-AFA6A35E2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8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7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1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4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E6EB-E826-4FB0-BBF1-C96609F5AB1E}" type="datetimeFigureOut">
              <a:rPr lang="en-US" smtClean="0"/>
              <a:t>04/11/2021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537A-3BD5-4EE9-9DBA-4CAB8CACC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9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t="-3000" r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62" tIns="34289" rIns="68562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62" tIns="34289" rIns="68562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F811FD15-28BB-4DBE-A2EB-3EBA2C1A772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68562" tIns="34289" rIns="68562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596"/>
            <a:fld id="{DBAD7B50-9EF4-4500-B1FD-E969F603F4E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5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8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596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02" indent="-257102" algn="l" defTabSz="6855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045" indent="-214253" algn="l" defTabSz="6855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6997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790" indent="-171402" algn="l" defTabSz="685596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4" indent="-171402" algn="l" defTabSz="685596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86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184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982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785" indent="-171402" algn="l" defTabSz="68559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96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39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192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995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87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580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374" algn="l" defTabSz="6855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31A683E-60D7-472B-97D2-397363C5CB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04/11/2021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34BC5FC-7F3F-4974-A028-FE364A52E7C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85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0808774-7F02-4FCC-8017-5160ED18434E}" type="datetimeFigureOut">
              <a:rPr 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04/11/2021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CCA3E11-414A-4209-A500-D758E4FC3995}" type="slidenum">
              <a:rPr lang="en-US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12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0808774-7F02-4FCC-8017-5160ED18434E}" type="datetimeFigureOut">
              <a:rPr 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04/11/2021</a:t>
            </a:fld>
            <a:endParaRPr lang="en-US" smtClean="0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6CCA3E11-414A-4209-A500-D758E4FC3995}" type="slidenum">
              <a:rPr lang="en-US" smtClean="0"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52388"/>
            <a:ext cx="9013825" cy="501967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sp>
        <p:nvSpPr>
          <p:cNvPr id="717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05978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08585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u="sng">
              <a:solidFill>
                <a:srgbClr val="696464"/>
              </a:solidFill>
              <a:latin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E537A15-C41D-4594-BD05-2F880E93D1A4}" type="slidenum">
              <a:rPr lang="en-US" u="sng"/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u="sng"/>
          </a:p>
        </p:txBody>
      </p:sp>
    </p:spTree>
    <p:extLst>
      <p:ext uri="{BB962C8B-B14F-4D97-AF65-F5344CB8AC3E}">
        <p14:creationId xmlns:p14="http://schemas.microsoft.com/office/powerpoint/2010/main" val="140325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oleObject" Target="../embeddings/oleObject23.bin"/><Relationship Id="rId3" Type="http://schemas.openxmlformats.org/officeDocument/2006/relationships/audio" Target="../media/audio4.wav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9.wav"/><Relationship Id="rId11" Type="http://schemas.openxmlformats.org/officeDocument/2006/relationships/oleObject" Target="../embeddings/oleObject22.bin"/><Relationship Id="rId5" Type="http://schemas.openxmlformats.org/officeDocument/2006/relationships/audio" Target="../media/audio6.wav"/><Relationship Id="rId10" Type="http://schemas.openxmlformats.org/officeDocument/2006/relationships/image" Target="../media/image38.png"/><Relationship Id="rId4" Type="http://schemas.openxmlformats.org/officeDocument/2006/relationships/audio" Target="../media/audio8.wav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28.bin"/><Relationship Id="rId3" Type="http://schemas.openxmlformats.org/officeDocument/2006/relationships/image" Target="../media/image46.png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48.png"/><Relationship Id="rId10" Type="http://schemas.openxmlformats.org/officeDocument/2006/relationships/image" Target="../media/image43.wmf"/><Relationship Id="rId4" Type="http://schemas.openxmlformats.org/officeDocument/2006/relationships/image" Target="../media/image47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emf"/><Relationship Id="rId7" Type="http://schemas.openxmlformats.org/officeDocument/2006/relationships/image" Target="../media/image54.gif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3.jpe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gif"/><Relationship Id="rId10" Type="http://schemas.openxmlformats.org/officeDocument/2006/relationships/image" Target="../media/image57.png"/><Relationship Id="rId4" Type="http://schemas.openxmlformats.org/officeDocument/2006/relationships/image" Target="../media/image51.wmf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64.jpeg"/><Relationship Id="rId7" Type="http://schemas.openxmlformats.org/officeDocument/2006/relationships/slide" Target="slide15.xm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4.xml"/><Relationship Id="rId6" Type="http://schemas.openxmlformats.org/officeDocument/2006/relationships/slide" Target="slide17.xml"/><Relationship Id="rId5" Type="http://schemas.openxmlformats.org/officeDocument/2006/relationships/image" Target="../media/image66.jpeg"/><Relationship Id="rId10" Type="http://schemas.openxmlformats.org/officeDocument/2006/relationships/slide" Target="slide19.xml"/><Relationship Id="rId4" Type="http://schemas.openxmlformats.org/officeDocument/2006/relationships/image" Target="../media/image65.jpeg"/><Relationship Id="rId9" Type="http://schemas.openxmlformats.org/officeDocument/2006/relationships/slide" Target="slide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4.xml"/><Relationship Id="rId5" Type="http://schemas.openxmlformats.org/officeDocument/2006/relationships/slide" Target="slide14.xml"/><Relationship Id="rId4" Type="http://schemas.openxmlformats.org/officeDocument/2006/relationships/image" Target="../media/image6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4.xml"/><Relationship Id="rId5" Type="http://schemas.openxmlformats.org/officeDocument/2006/relationships/slide" Target="slide14.xml"/><Relationship Id="rId4" Type="http://schemas.openxmlformats.org/officeDocument/2006/relationships/image" Target="../media/image6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4.xml"/><Relationship Id="rId5" Type="http://schemas.openxmlformats.org/officeDocument/2006/relationships/slide" Target="slide14.xml"/><Relationship Id="rId4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11.wav"/><Relationship Id="rId7" Type="http://schemas.openxmlformats.org/officeDocument/2006/relationships/image" Target="../media/image67.wm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0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5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9.wmf"/><Relationship Id="rId3" Type="http://schemas.openxmlformats.org/officeDocument/2006/relationships/audio" Target="../media/audio6.wav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27.wmf"/><Relationship Id="rId1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oleObject" Target="../embeddings/oleObject17.bin"/><Relationship Id="rId5" Type="http://schemas.openxmlformats.org/officeDocument/2006/relationships/audio" Target="../media/audio1.wav"/><Relationship Id="rId10" Type="http://schemas.openxmlformats.org/officeDocument/2006/relationships/oleObject" Target="../embeddings/oleObject16.bin"/><Relationship Id="rId4" Type="http://schemas.openxmlformats.org/officeDocument/2006/relationships/audio" Target="../media/audio2.wav"/><Relationship Id="rId9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972814C-92FE-40BB-BEE4-A78E764DC59E}"/>
              </a:ext>
            </a:extLst>
          </p:cNvPr>
          <p:cNvSpPr/>
          <p:nvPr/>
        </p:nvSpPr>
        <p:spPr>
          <a:xfrm>
            <a:off x="883763" y="1053445"/>
            <a:ext cx="7798324" cy="395925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1" tIns="34289" rIns="68561" bIns="34289" rtlCol="0" anchor="ctr"/>
          <a:lstStyle/>
          <a:p>
            <a:pPr algn="ctr" defTabSz="685579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7864" y="1127688"/>
            <a:ext cx="5728551" cy="2459831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sinh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hôm</a:t>
            </a:r>
            <a:r>
              <a:rPr lang="en-US" sz="3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nay!</a:t>
            </a:r>
          </a:p>
        </p:txBody>
      </p:sp>
      <p:pic>
        <p:nvPicPr>
          <p:cNvPr id="5" name="Picture 4" descr="A picture containing text, plant, silhouette&#10;&#10;Description automatically generated">
            <a:extLst>
              <a:ext uri="{FF2B5EF4-FFF2-40B4-BE49-F238E27FC236}">
                <a16:creationId xmlns="" xmlns:a16="http://schemas.microsoft.com/office/drawing/2014/main" id="{1820EA26-F2EE-4899-BDAE-CB209CC896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" y="2948956"/>
            <a:ext cx="9141732" cy="21945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E03E1F-DE92-47DA-94F3-073A725EC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54" y="3641597"/>
            <a:ext cx="4306832" cy="1501905"/>
          </a:xfrm>
          <a:prstGeom prst="rect">
            <a:avLst/>
          </a:prstGeom>
        </p:spPr>
      </p:pic>
      <p:pic>
        <p:nvPicPr>
          <p:cNvPr id="9" name="Picture 8" descr="A picture containing nature&#10;&#10;Description automatically generated">
            <a:extLst>
              <a:ext uri="{FF2B5EF4-FFF2-40B4-BE49-F238E27FC236}">
                <a16:creationId xmlns="" xmlns:a16="http://schemas.microsoft.com/office/drawing/2014/main" id="{CB0EBAB5-3182-4D3A-A69B-8C69E8ABCB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580" y="399255"/>
            <a:ext cx="1906528" cy="2105411"/>
          </a:xfrm>
          <a:prstGeom prst="rect">
            <a:avLst/>
          </a:prstGeom>
        </p:spPr>
      </p:pic>
      <p:pic>
        <p:nvPicPr>
          <p:cNvPr id="11" name="Picture 10" descr="A toy on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AF64663E-B98E-450B-8D1F-A208013CF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430" y="399244"/>
            <a:ext cx="1604775" cy="1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33333E-6 L 2.70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4"/>
          <p:cNvGrpSpPr>
            <a:grpSpLocks/>
          </p:cNvGrpSpPr>
          <p:nvPr/>
        </p:nvGrpSpPr>
        <p:grpSpPr bwMode="auto">
          <a:xfrm>
            <a:off x="1981203" y="50007"/>
            <a:ext cx="5267325" cy="1493044"/>
            <a:chOff x="2202" y="1200"/>
            <a:chExt cx="3318" cy="1254"/>
          </a:xfrm>
        </p:grpSpPr>
        <p:graphicFrame>
          <p:nvGraphicFramePr>
            <p:cNvPr id="6148" name="Object 2"/>
            <p:cNvGraphicFramePr>
              <a:graphicFrameLocks noChangeAspect="1"/>
            </p:cNvGraphicFramePr>
            <p:nvPr/>
          </p:nvGraphicFramePr>
          <p:xfrm>
            <a:off x="2202" y="1200"/>
            <a:ext cx="1590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8" name="Bitmap Image" r:id="rId7" imgW="2523810" imgH="1980952" progId="PBrush">
                    <p:embed/>
                  </p:oleObj>
                </mc:Choice>
                <mc:Fallback>
                  <p:oleObj name="Bitmap Image" r:id="rId7" imgW="2523810" imgH="1980952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2" y="1200"/>
                          <a:ext cx="1590" cy="1248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9" name="Object 3"/>
            <p:cNvGraphicFramePr>
              <a:graphicFrameLocks noChangeAspect="1"/>
            </p:cNvGraphicFramePr>
            <p:nvPr/>
          </p:nvGraphicFramePr>
          <p:xfrm>
            <a:off x="3936" y="1200"/>
            <a:ext cx="1584" cy="1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9" name="Bitmap Image" r:id="rId9" imgW="2514286" imgH="1991003" progId="PBrush">
                    <p:embed/>
                  </p:oleObj>
                </mc:Choice>
                <mc:Fallback>
                  <p:oleObj name="Bitmap Image" r:id="rId9" imgW="2514286" imgH="1991003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200"/>
                          <a:ext cx="1584" cy="1254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76200" y="1600215"/>
            <a:ext cx="1828800" cy="516735"/>
            <a:chOff x="48" y="1296"/>
            <a:chExt cx="1152" cy="434"/>
          </a:xfrm>
        </p:grpSpPr>
        <p:sp>
          <p:nvSpPr>
            <p:cNvPr id="6244" name="Text Box 32"/>
            <p:cNvSpPr txBox="1">
              <a:spLocks noChangeArrowheads="1"/>
            </p:cNvSpPr>
            <p:nvPr/>
          </p:nvSpPr>
          <p:spPr bwMode="auto">
            <a:xfrm>
              <a:off x="624" y="1296"/>
              <a:ext cx="57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>
                  <a:solidFill>
                    <a:prstClr val="black"/>
                  </a:solidFill>
                  <a:latin typeface="VNI-Times" pitchFamily="2" charset="0"/>
                </a:rPr>
                <a:t>MN</a:t>
              </a:r>
            </a:p>
          </p:txBody>
        </p:sp>
        <p:sp>
          <p:nvSpPr>
            <p:cNvPr id="6245" name="Text Box 33"/>
            <p:cNvSpPr txBox="1">
              <a:spLocks noChangeArrowheads="1"/>
            </p:cNvSpPr>
            <p:nvPr/>
          </p:nvSpPr>
          <p:spPr bwMode="auto">
            <a:xfrm>
              <a:off x="48" y="1316"/>
              <a:ext cx="672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>
                  <a:solidFill>
                    <a:prstClr val="black"/>
                  </a:solidFill>
                  <a:latin typeface="VNI-Times" pitchFamily="2" charset="0"/>
                </a:rPr>
                <a:t>AB </a:t>
              </a:r>
              <a:r>
                <a:rPr lang="en-US" sz="2600">
                  <a:solidFill>
                    <a:prstClr val="black"/>
                  </a:solidFill>
                  <a:latin typeface="VNI-Times" pitchFamily="2" charset="0"/>
                </a:rPr>
                <a:t>=</a:t>
              </a:r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76200" y="2457454"/>
            <a:ext cx="1905000" cy="492919"/>
            <a:chOff x="48" y="2016"/>
            <a:chExt cx="1200" cy="414"/>
          </a:xfrm>
        </p:grpSpPr>
        <p:sp>
          <p:nvSpPr>
            <p:cNvPr id="6242" name="Text Box 35"/>
            <p:cNvSpPr txBox="1">
              <a:spLocks noChangeArrowheads="1"/>
            </p:cNvSpPr>
            <p:nvPr/>
          </p:nvSpPr>
          <p:spPr bwMode="auto">
            <a:xfrm>
              <a:off x="432" y="2016"/>
              <a:ext cx="81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>
                  <a:solidFill>
                    <a:prstClr val="black"/>
                  </a:solidFill>
                  <a:latin typeface="VNI-Times" pitchFamily="2" charset="0"/>
                </a:rPr>
                <a:t>=</a:t>
              </a:r>
              <a:r>
                <a:rPr lang="en-US" sz="2600" b="1">
                  <a:solidFill>
                    <a:prstClr val="black"/>
                  </a:solidFill>
                  <a:latin typeface="VNI-Times" pitchFamily="2" charset="0"/>
                </a:rPr>
                <a:t>  MP</a:t>
              </a:r>
            </a:p>
          </p:txBody>
        </p:sp>
        <p:sp>
          <p:nvSpPr>
            <p:cNvPr id="6243" name="Text Box 36"/>
            <p:cNvSpPr txBox="1">
              <a:spLocks noChangeArrowheads="1"/>
            </p:cNvSpPr>
            <p:nvPr/>
          </p:nvSpPr>
          <p:spPr bwMode="auto">
            <a:xfrm>
              <a:off x="48" y="2016"/>
              <a:ext cx="57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>
                  <a:solidFill>
                    <a:prstClr val="black"/>
                  </a:solidFill>
                  <a:latin typeface="VNI-Times" pitchFamily="2" charset="0"/>
                </a:rPr>
                <a:t>AC</a:t>
              </a: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52400" y="2057404"/>
            <a:ext cx="1828800" cy="492919"/>
            <a:chOff x="48" y="1700"/>
            <a:chExt cx="1152" cy="414"/>
          </a:xfrm>
        </p:grpSpPr>
        <p:sp>
          <p:nvSpPr>
            <p:cNvPr id="6240" name="Text Box 38"/>
            <p:cNvSpPr txBox="1">
              <a:spLocks noChangeArrowheads="1"/>
            </p:cNvSpPr>
            <p:nvPr/>
          </p:nvSpPr>
          <p:spPr bwMode="auto">
            <a:xfrm>
              <a:off x="624" y="1700"/>
              <a:ext cx="576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>
                  <a:solidFill>
                    <a:prstClr val="black"/>
                  </a:solidFill>
                  <a:latin typeface="VNI-Times" pitchFamily="2" charset="0"/>
                </a:rPr>
                <a:t>NP</a:t>
              </a:r>
            </a:p>
          </p:txBody>
        </p:sp>
        <p:sp>
          <p:nvSpPr>
            <p:cNvPr id="6241" name="Text Box 39"/>
            <p:cNvSpPr txBox="1">
              <a:spLocks noChangeArrowheads="1"/>
            </p:cNvSpPr>
            <p:nvPr/>
          </p:nvSpPr>
          <p:spPr bwMode="auto">
            <a:xfrm>
              <a:off x="48" y="1700"/>
              <a:ext cx="62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>
                  <a:solidFill>
                    <a:prstClr val="black"/>
                  </a:solidFill>
                  <a:latin typeface="VNI-Times" pitchFamily="2" charset="0"/>
                </a:rPr>
                <a:t>BC</a:t>
              </a:r>
              <a:r>
                <a:rPr lang="en-US" sz="2600">
                  <a:solidFill>
                    <a:prstClr val="black"/>
                  </a:solidFill>
                  <a:latin typeface="VNI-Times" pitchFamily="2" charset="0"/>
                </a:rPr>
                <a:t> =</a:t>
              </a:r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228600" y="3336132"/>
            <a:ext cx="1250950" cy="607219"/>
            <a:chOff x="144" y="2592"/>
            <a:chExt cx="788" cy="510"/>
          </a:xfrm>
        </p:grpSpPr>
        <p:grpSp>
          <p:nvGrpSpPr>
            <p:cNvPr id="6234" name="Group 41"/>
            <p:cNvGrpSpPr>
              <a:grpSpLocks/>
            </p:cNvGrpSpPr>
            <p:nvPr/>
          </p:nvGrpSpPr>
          <p:grpSpPr bwMode="auto">
            <a:xfrm>
              <a:off x="404" y="2592"/>
              <a:ext cx="528" cy="510"/>
              <a:chOff x="2928" y="3168"/>
              <a:chExt cx="528" cy="510"/>
            </a:xfrm>
          </p:grpSpPr>
          <p:sp>
            <p:nvSpPr>
              <p:cNvPr id="6238" name="Text Box 42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528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>
                    <a:solidFill>
                      <a:prstClr val="black"/>
                    </a:solidFill>
                    <a:latin typeface="VNI-Times" pitchFamily="2" charset="0"/>
                  </a:rPr>
                  <a:t>=</a:t>
                </a: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</a:rPr>
                  <a:t> N</a:t>
                </a:r>
                <a:endParaRPr lang="en-US" sz="2600">
                  <a:solidFill>
                    <a:prstClr val="black"/>
                  </a:solidFill>
                  <a:latin typeface="VNI-Times" pitchFamily="2" charset="0"/>
                </a:endParaRPr>
              </a:p>
            </p:txBody>
          </p:sp>
          <p:sp>
            <p:nvSpPr>
              <p:cNvPr id="6239" name="Text Box 43"/>
              <p:cNvSpPr txBox="1">
                <a:spLocks noChangeArrowheads="1"/>
              </p:cNvSpPr>
              <p:nvPr/>
            </p:nvSpPr>
            <p:spPr bwMode="auto">
              <a:xfrm rot="-5400000">
                <a:off x="3086" y="3134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6235" name="Group 44"/>
            <p:cNvGrpSpPr>
              <a:grpSpLocks/>
            </p:cNvGrpSpPr>
            <p:nvPr/>
          </p:nvGrpSpPr>
          <p:grpSpPr bwMode="auto">
            <a:xfrm>
              <a:off x="144" y="2592"/>
              <a:ext cx="308" cy="510"/>
              <a:chOff x="1228" y="3168"/>
              <a:chExt cx="308" cy="510"/>
            </a:xfrm>
          </p:grpSpPr>
          <p:sp>
            <p:nvSpPr>
              <p:cNvPr id="6236" name="Text Box 45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24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prstClr val="black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6237" name="Text Box 46"/>
              <p:cNvSpPr txBox="1">
                <a:spLocks noChangeArrowheads="1"/>
              </p:cNvSpPr>
              <p:nvPr/>
            </p:nvSpPr>
            <p:spPr bwMode="auto">
              <a:xfrm rot="-5400000">
                <a:off x="1262" y="3134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60350" y="2786233"/>
            <a:ext cx="1181100" cy="640556"/>
            <a:chOff x="164" y="2256"/>
            <a:chExt cx="744" cy="538"/>
          </a:xfrm>
        </p:grpSpPr>
        <p:grpSp>
          <p:nvGrpSpPr>
            <p:cNvPr id="6228" name="Group 48"/>
            <p:cNvGrpSpPr>
              <a:grpSpLocks/>
            </p:cNvGrpSpPr>
            <p:nvPr/>
          </p:nvGrpSpPr>
          <p:grpSpPr bwMode="auto">
            <a:xfrm>
              <a:off x="164" y="2304"/>
              <a:ext cx="624" cy="490"/>
              <a:chOff x="1248" y="3504"/>
              <a:chExt cx="624" cy="490"/>
            </a:xfrm>
          </p:grpSpPr>
          <p:sp>
            <p:nvSpPr>
              <p:cNvPr id="6232" name="Text Box 49"/>
              <p:cNvSpPr txBox="1">
                <a:spLocks noChangeArrowheads="1"/>
              </p:cNvSpPr>
              <p:nvPr/>
            </p:nvSpPr>
            <p:spPr bwMode="auto">
              <a:xfrm>
                <a:off x="1296" y="3580"/>
                <a:ext cx="57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prstClr val="black"/>
                    </a:solidFill>
                    <a:latin typeface="VNI-Times" pitchFamily="2" charset="0"/>
                  </a:rPr>
                  <a:t>A </a:t>
                </a:r>
                <a:r>
                  <a:rPr lang="en-US" sz="2600" dirty="0">
                    <a:solidFill>
                      <a:prstClr val="black"/>
                    </a:solidFill>
                    <a:latin typeface="VNI-Times" pitchFamily="2" charset="0"/>
                  </a:rPr>
                  <a:t>=</a:t>
                </a:r>
              </a:p>
            </p:txBody>
          </p:sp>
          <p:sp>
            <p:nvSpPr>
              <p:cNvPr id="6233" name="Text Box 50"/>
              <p:cNvSpPr txBox="1">
                <a:spLocks noChangeArrowheads="1"/>
              </p:cNvSpPr>
              <p:nvPr/>
            </p:nvSpPr>
            <p:spPr bwMode="auto">
              <a:xfrm rot="-5400000">
                <a:off x="1282" y="3470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6229" name="Group 51"/>
            <p:cNvGrpSpPr>
              <a:grpSpLocks/>
            </p:cNvGrpSpPr>
            <p:nvPr/>
          </p:nvGrpSpPr>
          <p:grpSpPr bwMode="auto">
            <a:xfrm>
              <a:off x="500" y="2256"/>
              <a:ext cx="408" cy="538"/>
              <a:chOff x="5160" y="2976"/>
              <a:chExt cx="408" cy="538"/>
            </a:xfrm>
          </p:grpSpPr>
          <p:sp>
            <p:nvSpPr>
              <p:cNvPr id="6230" name="Text Box 52"/>
              <p:cNvSpPr txBox="1">
                <a:spLocks noChangeArrowheads="1"/>
              </p:cNvSpPr>
              <p:nvPr/>
            </p:nvSpPr>
            <p:spPr bwMode="auto">
              <a:xfrm rot="-5400000">
                <a:off x="5218" y="2942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6231" name="Text Box 53"/>
              <p:cNvSpPr txBox="1">
                <a:spLocks noChangeArrowheads="1"/>
              </p:cNvSpPr>
              <p:nvPr/>
            </p:nvSpPr>
            <p:spPr bwMode="auto">
              <a:xfrm>
                <a:off x="5160" y="3100"/>
                <a:ext cx="408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</a:rPr>
                  <a:t> M</a:t>
                </a:r>
              </a:p>
            </p:txBody>
          </p:sp>
        </p:grp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228600" y="3893344"/>
            <a:ext cx="1282700" cy="583406"/>
            <a:chOff x="3676" y="1248"/>
            <a:chExt cx="808" cy="490"/>
          </a:xfrm>
        </p:grpSpPr>
        <p:grpSp>
          <p:nvGrpSpPr>
            <p:cNvPr id="6222" name="Group 55"/>
            <p:cNvGrpSpPr>
              <a:grpSpLocks/>
            </p:cNvGrpSpPr>
            <p:nvPr/>
          </p:nvGrpSpPr>
          <p:grpSpPr bwMode="auto">
            <a:xfrm>
              <a:off x="3676" y="1248"/>
              <a:ext cx="624" cy="490"/>
              <a:chOff x="1248" y="3504"/>
              <a:chExt cx="624" cy="490"/>
            </a:xfrm>
          </p:grpSpPr>
          <p:sp>
            <p:nvSpPr>
              <p:cNvPr id="6226" name="Text Box 56"/>
              <p:cNvSpPr txBox="1">
                <a:spLocks noChangeArrowheads="1"/>
              </p:cNvSpPr>
              <p:nvPr/>
            </p:nvSpPr>
            <p:spPr bwMode="auto">
              <a:xfrm>
                <a:off x="1296" y="3580"/>
                <a:ext cx="57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prstClr val="black"/>
                    </a:solidFill>
                    <a:latin typeface="VNI-Times" pitchFamily="2" charset="0"/>
                  </a:rPr>
                  <a:t>C  </a:t>
                </a:r>
                <a:r>
                  <a:rPr lang="en-US" sz="2600" dirty="0">
                    <a:solidFill>
                      <a:prstClr val="black"/>
                    </a:solidFill>
                    <a:latin typeface="VNI-Times" pitchFamily="2" charset="0"/>
                  </a:rPr>
                  <a:t>=</a:t>
                </a:r>
              </a:p>
            </p:txBody>
          </p:sp>
          <p:sp>
            <p:nvSpPr>
              <p:cNvPr id="6227" name="Text Box 57"/>
              <p:cNvSpPr txBox="1">
                <a:spLocks noChangeArrowheads="1"/>
              </p:cNvSpPr>
              <p:nvPr/>
            </p:nvSpPr>
            <p:spPr bwMode="auto">
              <a:xfrm rot="-5400000">
                <a:off x="1282" y="3470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6223" name="Group 58"/>
            <p:cNvGrpSpPr>
              <a:grpSpLocks/>
            </p:cNvGrpSpPr>
            <p:nvPr/>
          </p:nvGrpSpPr>
          <p:grpSpPr bwMode="auto">
            <a:xfrm>
              <a:off x="4128" y="1248"/>
              <a:ext cx="356" cy="490"/>
              <a:chOff x="5020" y="3648"/>
              <a:chExt cx="356" cy="490"/>
            </a:xfrm>
          </p:grpSpPr>
          <p:sp>
            <p:nvSpPr>
              <p:cNvPr id="6224" name="Text Box 59"/>
              <p:cNvSpPr txBox="1">
                <a:spLocks noChangeArrowheads="1"/>
              </p:cNvSpPr>
              <p:nvPr/>
            </p:nvSpPr>
            <p:spPr bwMode="auto">
              <a:xfrm rot="-5400000">
                <a:off x="5054" y="3614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6225" name="Text Box 60"/>
              <p:cNvSpPr txBox="1">
                <a:spLocks noChangeArrowheads="1"/>
              </p:cNvSpPr>
              <p:nvPr/>
            </p:nvSpPr>
            <p:spPr bwMode="auto">
              <a:xfrm>
                <a:off x="5040" y="3724"/>
                <a:ext cx="33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prstClr val="black"/>
                    </a:solidFill>
                    <a:latin typeface="VNI-Times" pitchFamily="2" charset="0"/>
                  </a:rPr>
                  <a:t> P</a:t>
                </a:r>
              </a:p>
            </p:txBody>
          </p:sp>
        </p:grpSp>
      </p:grpSp>
      <p:sp>
        <p:nvSpPr>
          <p:cNvPr id="20551" name="Text Box 71"/>
          <p:cNvSpPr txBox="1">
            <a:spLocks noChangeArrowheads="1"/>
          </p:cNvSpPr>
          <p:nvPr/>
        </p:nvSpPr>
        <p:spPr bwMode="auto">
          <a:xfrm>
            <a:off x="4267200" y="1988344"/>
            <a:ext cx="533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000">
                <a:solidFill>
                  <a:prstClr val="black"/>
                </a:solidFill>
                <a:latin typeface="VNI-Times" pitchFamily="2" charset="0"/>
              </a:rPr>
              <a:t>=</a:t>
            </a:r>
          </a:p>
        </p:txBody>
      </p:sp>
      <p:grpSp>
        <p:nvGrpSpPr>
          <p:cNvPr id="15" name="Group 72"/>
          <p:cNvGrpSpPr>
            <a:grpSpLocks/>
          </p:cNvGrpSpPr>
          <p:nvPr/>
        </p:nvGrpSpPr>
        <p:grpSpPr bwMode="auto">
          <a:xfrm>
            <a:off x="5638800" y="2064638"/>
            <a:ext cx="990600" cy="609600"/>
            <a:chOff x="3648" y="1918"/>
            <a:chExt cx="624" cy="512"/>
          </a:xfrm>
        </p:grpSpPr>
        <p:sp>
          <p:nvSpPr>
            <p:cNvPr id="6218" name="Rectangle 73"/>
            <p:cNvSpPr>
              <a:spLocks noChangeArrowheads="1"/>
            </p:cNvSpPr>
            <p:nvPr/>
          </p:nvSpPr>
          <p:spPr bwMode="auto">
            <a:xfrm>
              <a:off x="3648" y="1954"/>
              <a:ext cx="624" cy="4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219" name="Group 74"/>
            <p:cNvGrpSpPr>
              <a:grpSpLocks/>
            </p:cNvGrpSpPr>
            <p:nvPr/>
          </p:nvGrpSpPr>
          <p:grpSpPr bwMode="auto">
            <a:xfrm>
              <a:off x="3648" y="1918"/>
              <a:ext cx="432" cy="512"/>
              <a:chOff x="2928" y="3166"/>
              <a:chExt cx="528" cy="512"/>
            </a:xfrm>
          </p:grpSpPr>
          <p:sp>
            <p:nvSpPr>
              <p:cNvPr id="6220" name="Text Box 75"/>
              <p:cNvSpPr txBox="1">
                <a:spLocks noChangeArrowheads="1"/>
              </p:cNvSpPr>
              <p:nvPr/>
            </p:nvSpPr>
            <p:spPr bwMode="auto">
              <a:xfrm>
                <a:off x="2928" y="3264"/>
                <a:ext cx="528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rgbClr val="FFFF00"/>
                    </a:solidFill>
                    <a:latin typeface="VNI-Times" pitchFamily="2" charset="0"/>
                  </a:rPr>
                  <a:t>   N</a:t>
                </a:r>
                <a:endParaRPr lang="en-US" sz="2600" dirty="0">
                  <a:solidFill>
                    <a:srgbClr val="FFFF00"/>
                  </a:solidFill>
                  <a:latin typeface="VNI-Times" pitchFamily="2" charset="0"/>
                </a:endParaRPr>
              </a:p>
            </p:txBody>
          </p:sp>
          <p:sp>
            <p:nvSpPr>
              <p:cNvPr id="6221" name="Text Box 76"/>
              <p:cNvSpPr txBox="1">
                <a:spLocks noChangeArrowheads="1"/>
              </p:cNvSpPr>
              <p:nvPr/>
            </p:nvSpPr>
            <p:spPr bwMode="auto">
              <a:xfrm rot="-5400000">
                <a:off x="3120" y="3097"/>
                <a:ext cx="240" cy="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2590800" y="2078837"/>
            <a:ext cx="990600" cy="607219"/>
            <a:chOff x="1728" y="1948"/>
            <a:chExt cx="624" cy="510"/>
          </a:xfrm>
        </p:grpSpPr>
        <p:sp>
          <p:nvSpPr>
            <p:cNvPr id="6214" name="Rectangle 78"/>
            <p:cNvSpPr>
              <a:spLocks noChangeArrowheads="1"/>
            </p:cNvSpPr>
            <p:nvPr/>
          </p:nvSpPr>
          <p:spPr bwMode="auto">
            <a:xfrm>
              <a:off x="1728" y="1978"/>
              <a:ext cx="624" cy="434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215" name="Group 79"/>
            <p:cNvGrpSpPr>
              <a:grpSpLocks/>
            </p:cNvGrpSpPr>
            <p:nvPr/>
          </p:nvGrpSpPr>
          <p:grpSpPr bwMode="auto">
            <a:xfrm>
              <a:off x="1872" y="1948"/>
              <a:ext cx="308" cy="510"/>
              <a:chOff x="1228" y="3168"/>
              <a:chExt cx="308" cy="510"/>
            </a:xfrm>
          </p:grpSpPr>
          <p:sp>
            <p:nvSpPr>
              <p:cNvPr id="6216" name="Text Box 80"/>
              <p:cNvSpPr txBox="1">
                <a:spLocks noChangeArrowheads="1"/>
              </p:cNvSpPr>
              <p:nvPr/>
            </p:nvSpPr>
            <p:spPr bwMode="auto">
              <a:xfrm>
                <a:off x="1296" y="3264"/>
                <a:ext cx="240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</a:rPr>
                  <a:t>B</a:t>
                </a:r>
              </a:p>
            </p:txBody>
          </p:sp>
          <p:sp>
            <p:nvSpPr>
              <p:cNvPr id="6217" name="Text Box 81"/>
              <p:cNvSpPr txBox="1">
                <a:spLocks noChangeArrowheads="1"/>
              </p:cNvSpPr>
              <p:nvPr/>
            </p:nvSpPr>
            <p:spPr bwMode="auto">
              <a:xfrm rot="-5400000">
                <a:off x="1262" y="3134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19" name="Group 82"/>
          <p:cNvGrpSpPr>
            <a:grpSpLocks/>
          </p:cNvGrpSpPr>
          <p:nvPr/>
        </p:nvGrpSpPr>
        <p:grpSpPr bwMode="auto">
          <a:xfrm>
            <a:off x="1752600" y="2102644"/>
            <a:ext cx="838200" cy="583406"/>
            <a:chOff x="1200" y="1968"/>
            <a:chExt cx="528" cy="490"/>
          </a:xfrm>
        </p:grpSpPr>
        <p:sp>
          <p:nvSpPr>
            <p:cNvPr id="6210" name="Rectangle 83"/>
            <p:cNvSpPr>
              <a:spLocks noChangeArrowheads="1"/>
            </p:cNvSpPr>
            <p:nvPr/>
          </p:nvSpPr>
          <p:spPr bwMode="auto">
            <a:xfrm>
              <a:off x="1200" y="1992"/>
              <a:ext cx="528" cy="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211" name="Group 84"/>
            <p:cNvGrpSpPr>
              <a:grpSpLocks/>
            </p:cNvGrpSpPr>
            <p:nvPr/>
          </p:nvGrpSpPr>
          <p:grpSpPr bwMode="auto">
            <a:xfrm>
              <a:off x="1248" y="1968"/>
              <a:ext cx="384" cy="490"/>
              <a:chOff x="1248" y="3504"/>
              <a:chExt cx="624" cy="490"/>
            </a:xfrm>
          </p:grpSpPr>
          <p:sp>
            <p:nvSpPr>
              <p:cNvPr id="6212" name="Text Box 85"/>
              <p:cNvSpPr txBox="1">
                <a:spLocks noChangeArrowheads="1"/>
              </p:cNvSpPr>
              <p:nvPr/>
            </p:nvSpPr>
            <p:spPr bwMode="auto">
              <a:xfrm>
                <a:off x="1296" y="3580"/>
                <a:ext cx="57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</a:rPr>
                  <a:t>A </a:t>
                </a:r>
                <a:endParaRPr lang="en-US" sz="2600">
                  <a:solidFill>
                    <a:srgbClr val="FFFF00"/>
                  </a:solidFill>
                  <a:latin typeface="VNI-Times" pitchFamily="2" charset="0"/>
                </a:endParaRPr>
              </a:p>
            </p:txBody>
          </p:sp>
          <p:sp>
            <p:nvSpPr>
              <p:cNvPr id="6213" name="Text Box 86"/>
              <p:cNvSpPr txBox="1">
                <a:spLocks noChangeArrowheads="1"/>
              </p:cNvSpPr>
              <p:nvPr/>
            </p:nvSpPr>
            <p:spPr bwMode="auto">
              <a:xfrm rot="-5400000">
                <a:off x="1379" y="3373"/>
                <a:ext cx="240" cy="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21" name="Group 87"/>
          <p:cNvGrpSpPr>
            <a:grpSpLocks/>
          </p:cNvGrpSpPr>
          <p:nvPr/>
        </p:nvGrpSpPr>
        <p:grpSpPr bwMode="auto">
          <a:xfrm>
            <a:off x="4800600" y="2045493"/>
            <a:ext cx="838200" cy="640556"/>
            <a:chOff x="3120" y="1920"/>
            <a:chExt cx="528" cy="538"/>
          </a:xfrm>
        </p:grpSpPr>
        <p:sp>
          <p:nvSpPr>
            <p:cNvPr id="6206" name="Rectangle 88"/>
            <p:cNvSpPr>
              <a:spLocks noChangeArrowheads="1"/>
            </p:cNvSpPr>
            <p:nvPr/>
          </p:nvSpPr>
          <p:spPr bwMode="auto">
            <a:xfrm>
              <a:off x="3120" y="1974"/>
              <a:ext cx="528" cy="43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207" name="Group 89"/>
            <p:cNvGrpSpPr>
              <a:grpSpLocks/>
            </p:cNvGrpSpPr>
            <p:nvPr/>
          </p:nvGrpSpPr>
          <p:grpSpPr bwMode="auto">
            <a:xfrm>
              <a:off x="3168" y="1920"/>
              <a:ext cx="408" cy="538"/>
              <a:chOff x="5160" y="2976"/>
              <a:chExt cx="408" cy="538"/>
            </a:xfrm>
          </p:grpSpPr>
          <p:sp>
            <p:nvSpPr>
              <p:cNvPr id="6208" name="Text Box 90"/>
              <p:cNvSpPr txBox="1">
                <a:spLocks noChangeArrowheads="1"/>
              </p:cNvSpPr>
              <p:nvPr/>
            </p:nvSpPr>
            <p:spPr bwMode="auto">
              <a:xfrm rot="-5400000">
                <a:off x="5218" y="2942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6209" name="Text Box 91"/>
              <p:cNvSpPr txBox="1">
                <a:spLocks noChangeArrowheads="1"/>
              </p:cNvSpPr>
              <p:nvPr/>
            </p:nvSpPr>
            <p:spPr bwMode="auto">
              <a:xfrm>
                <a:off x="5160" y="3100"/>
                <a:ext cx="408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rgbClr val="FFFF00"/>
                    </a:solidFill>
                    <a:latin typeface="VNI-Times" pitchFamily="2" charset="0"/>
                  </a:rPr>
                  <a:t> M</a:t>
                </a:r>
              </a:p>
            </p:txBody>
          </p:sp>
        </p:grpSp>
      </p:grp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3581400" y="1959769"/>
            <a:ext cx="685800" cy="716756"/>
            <a:chOff x="2352" y="1848"/>
            <a:chExt cx="432" cy="602"/>
          </a:xfrm>
        </p:grpSpPr>
        <p:sp>
          <p:nvSpPr>
            <p:cNvPr id="6202" name="Rectangle 93"/>
            <p:cNvSpPr>
              <a:spLocks noChangeArrowheads="1"/>
            </p:cNvSpPr>
            <p:nvPr/>
          </p:nvSpPr>
          <p:spPr bwMode="auto">
            <a:xfrm>
              <a:off x="2352" y="1968"/>
              <a:ext cx="432" cy="444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203" name="Group 94"/>
            <p:cNvGrpSpPr>
              <a:grpSpLocks/>
            </p:cNvGrpSpPr>
            <p:nvPr/>
          </p:nvGrpSpPr>
          <p:grpSpPr bwMode="auto">
            <a:xfrm>
              <a:off x="2400" y="1848"/>
              <a:ext cx="334" cy="602"/>
              <a:chOff x="1251" y="3362"/>
              <a:chExt cx="621" cy="693"/>
            </a:xfrm>
          </p:grpSpPr>
          <p:sp>
            <p:nvSpPr>
              <p:cNvPr id="6204" name="Text Box 95"/>
              <p:cNvSpPr txBox="1">
                <a:spLocks noChangeArrowheads="1"/>
              </p:cNvSpPr>
              <p:nvPr/>
            </p:nvSpPr>
            <p:spPr bwMode="auto">
              <a:xfrm>
                <a:off x="1296" y="3579"/>
                <a:ext cx="576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rgbClr val="FFFF00"/>
                    </a:solidFill>
                    <a:latin typeface="VNI-Times" pitchFamily="2" charset="0"/>
                  </a:rPr>
                  <a:t>C </a:t>
                </a:r>
                <a:endParaRPr lang="en-US" sz="2600" dirty="0">
                  <a:solidFill>
                    <a:srgbClr val="FFFF00"/>
                  </a:solidFill>
                  <a:latin typeface="VNI-Times" pitchFamily="2" charset="0"/>
                </a:endParaRPr>
              </a:p>
            </p:txBody>
          </p:sp>
          <p:sp>
            <p:nvSpPr>
              <p:cNvPr id="6205" name="Text Box 96"/>
              <p:cNvSpPr txBox="1">
                <a:spLocks noChangeArrowheads="1"/>
              </p:cNvSpPr>
              <p:nvPr/>
            </p:nvSpPr>
            <p:spPr bwMode="auto">
              <a:xfrm rot="16200000">
                <a:off x="1349" y="3264"/>
                <a:ext cx="377" cy="5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25" name="Group 97"/>
          <p:cNvGrpSpPr>
            <a:grpSpLocks/>
          </p:cNvGrpSpPr>
          <p:nvPr/>
        </p:nvGrpSpPr>
        <p:grpSpPr bwMode="auto">
          <a:xfrm>
            <a:off x="6607884" y="2113402"/>
            <a:ext cx="685800" cy="571500"/>
            <a:chOff x="4272" y="1968"/>
            <a:chExt cx="432" cy="480"/>
          </a:xfrm>
        </p:grpSpPr>
        <p:sp>
          <p:nvSpPr>
            <p:cNvPr id="6198" name="Rectangle 98"/>
            <p:cNvSpPr>
              <a:spLocks noChangeArrowheads="1"/>
            </p:cNvSpPr>
            <p:nvPr/>
          </p:nvSpPr>
          <p:spPr bwMode="auto">
            <a:xfrm>
              <a:off x="4272" y="1968"/>
              <a:ext cx="432" cy="419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6199" name="Group 99"/>
            <p:cNvGrpSpPr>
              <a:grpSpLocks/>
            </p:cNvGrpSpPr>
            <p:nvPr/>
          </p:nvGrpSpPr>
          <p:grpSpPr bwMode="auto">
            <a:xfrm>
              <a:off x="4320" y="1968"/>
              <a:ext cx="349" cy="480"/>
              <a:chOff x="5020" y="3648"/>
              <a:chExt cx="349" cy="480"/>
            </a:xfrm>
          </p:grpSpPr>
          <p:sp>
            <p:nvSpPr>
              <p:cNvPr id="6200" name="Text Box 100"/>
              <p:cNvSpPr txBox="1">
                <a:spLocks noChangeArrowheads="1"/>
              </p:cNvSpPr>
              <p:nvPr/>
            </p:nvSpPr>
            <p:spPr bwMode="auto">
              <a:xfrm rot="-5400000">
                <a:off x="5054" y="3614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>
                    <a:solidFill>
                      <a:srgbClr val="FFFF00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6201" name="Text Box 101"/>
              <p:cNvSpPr txBox="1">
                <a:spLocks noChangeArrowheads="1"/>
              </p:cNvSpPr>
              <p:nvPr/>
            </p:nvSpPr>
            <p:spPr bwMode="auto">
              <a:xfrm>
                <a:off x="5033" y="3714"/>
                <a:ext cx="33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b="1" dirty="0">
                    <a:solidFill>
                      <a:srgbClr val="FFFF00"/>
                    </a:solidFill>
                    <a:latin typeface="VNI-Times" pitchFamily="2" charset="0"/>
                  </a:rPr>
                  <a:t> P</a:t>
                </a:r>
              </a:p>
            </p:txBody>
          </p:sp>
        </p:grpSp>
      </p:grpSp>
      <p:sp>
        <p:nvSpPr>
          <p:cNvPr id="20582" name="Text Box 102"/>
          <p:cNvSpPr txBox="1">
            <a:spLocks noChangeArrowheads="1"/>
          </p:cNvSpPr>
          <p:nvPr/>
        </p:nvSpPr>
        <p:spPr bwMode="auto">
          <a:xfrm>
            <a:off x="2286000" y="2193137"/>
            <a:ext cx="38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0583" name="Text Box 103"/>
          <p:cNvSpPr txBox="1">
            <a:spLocks noChangeArrowheads="1"/>
          </p:cNvSpPr>
          <p:nvPr/>
        </p:nvSpPr>
        <p:spPr bwMode="auto">
          <a:xfrm>
            <a:off x="3276600" y="2216950"/>
            <a:ext cx="38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0584" name="Text Box 104"/>
          <p:cNvSpPr txBox="1">
            <a:spLocks noChangeArrowheads="1"/>
          </p:cNvSpPr>
          <p:nvPr/>
        </p:nvSpPr>
        <p:spPr bwMode="auto">
          <a:xfrm>
            <a:off x="5334000" y="2193137"/>
            <a:ext cx="38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0585" name="Text Box 105"/>
          <p:cNvSpPr txBox="1">
            <a:spLocks noChangeArrowheads="1"/>
          </p:cNvSpPr>
          <p:nvPr/>
        </p:nvSpPr>
        <p:spPr bwMode="auto">
          <a:xfrm>
            <a:off x="6248400" y="2193137"/>
            <a:ext cx="381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20595" name="Text Box 115"/>
          <p:cNvSpPr txBox="1">
            <a:spLocks noChangeArrowheads="1"/>
          </p:cNvSpPr>
          <p:nvPr/>
        </p:nvSpPr>
        <p:spPr bwMode="auto">
          <a:xfrm>
            <a:off x="7315200" y="2078831"/>
            <a:ext cx="2286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200">
                <a:solidFill>
                  <a:prstClr val="black"/>
                </a:solidFill>
                <a:latin typeface="VNI-Times" pitchFamily="2" charset="0"/>
              </a:rPr>
              <a:t>=180</a:t>
            </a:r>
            <a:r>
              <a:rPr lang="en-US" sz="4200" baseline="30000">
                <a:solidFill>
                  <a:prstClr val="black"/>
                </a:solidFill>
                <a:latin typeface="VNI-Times" pitchFamily="2" charset="0"/>
              </a:rPr>
              <a:t>0</a:t>
            </a:r>
            <a:endParaRPr lang="en-US" sz="4200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20660" name="AutoShape 180"/>
          <p:cNvSpPr>
            <a:spLocks/>
          </p:cNvSpPr>
          <p:nvPr/>
        </p:nvSpPr>
        <p:spPr bwMode="auto">
          <a:xfrm>
            <a:off x="5667375" y="2046732"/>
            <a:ext cx="152400" cy="829818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0661" name="Text Box 181"/>
          <p:cNvSpPr txBox="1">
            <a:spLocks noChangeArrowheads="1"/>
          </p:cNvSpPr>
          <p:nvPr/>
        </p:nvSpPr>
        <p:spPr bwMode="auto">
          <a:xfrm>
            <a:off x="5867400" y="2124730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99"/>
                </a:solidFill>
                <a:latin typeface=".VnTime" pitchFamily="34" charset="0"/>
                <a:sym typeface="Symbol" pitchFamily="18" charset="2"/>
              </a:rPr>
              <a:t> 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  <a:sym typeface="Symbol" pitchFamily="18" charset="2"/>
              </a:rPr>
              <a:t>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</a:rPr>
              <a:t>ABC  = 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  <a:sym typeface="Symbol" pitchFamily="18" charset="2"/>
              </a:rPr>
              <a:t>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</a:rPr>
              <a:t>MNP </a:t>
            </a:r>
          </a:p>
        </p:txBody>
      </p:sp>
      <p:grpSp>
        <p:nvGrpSpPr>
          <p:cNvPr id="27" name="Group 182"/>
          <p:cNvGrpSpPr>
            <a:grpSpLocks/>
          </p:cNvGrpSpPr>
          <p:nvPr/>
        </p:nvGrpSpPr>
        <p:grpSpPr bwMode="auto">
          <a:xfrm>
            <a:off x="6715125" y="2072878"/>
            <a:ext cx="1252538" cy="213122"/>
            <a:chOff x="1824" y="1200"/>
            <a:chExt cx="864" cy="192"/>
          </a:xfrm>
        </p:grpSpPr>
        <p:sp>
          <p:nvSpPr>
            <p:cNvPr id="6195" name="Line 183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96" name="Line 184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97" name="Line 185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8" name="Group 186"/>
          <p:cNvGrpSpPr>
            <a:grpSpLocks/>
          </p:cNvGrpSpPr>
          <p:nvPr/>
        </p:nvGrpSpPr>
        <p:grpSpPr bwMode="auto">
          <a:xfrm>
            <a:off x="6938975" y="2069307"/>
            <a:ext cx="1271587" cy="216694"/>
            <a:chOff x="1824" y="1200"/>
            <a:chExt cx="864" cy="192"/>
          </a:xfrm>
        </p:grpSpPr>
        <p:sp>
          <p:nvSpPr>
            <p:cNvPr id="6192" name="Line 187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93" name="Line 188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94" name="Line 189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9" name="Group 190"/>
          <p:cNvGrpSpPr>
            <a:grpSpLocks/>
          </p:cNvGrpSpPr>
          <p:nvPr/>
        </p:nvGrpSpPr>
        <p:grpSpPr bwMode="auto">
          <a:xfrm rot="10800000">
            <a:off x="6715125" y="2526507"/>
            <a:ext cx="457200" cy="216694"/>
            <a:chOff x="1824" y="1200"/>
            <a:chExt cx="864" cy="192"/>
          </a:xfrm>
        </p:grpSpPr>
        <p:sp>
          <p:nvSpPr>
            <p:cNvPr id="6189" name="Line 191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90" name="Line 192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91" name="Line 193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30" name="Group 194"/>
          <p:cNvGrpSpPr>
            <a:grpSpLocks/>
          </p:cNvGrpSpPr>
          <p:nvPr/>
        </p:nvGrpSpPr>
        <p:grpSpPr bwMode="auto">
          <a:xfrm rot="10800000">
            <a:off x="7953375" y="2571750"/>
            <a:ext cx="457200" cy="216694"/>
            <a:chOff x="1824" y="1200"/>
            <a:chExt cx="864" cy="192"/>
          </a:xfrm>
        </p:grpSpPr>
        <p:sp>
          <p:nvSpPr>
            <p:cNvPr id="6186" name="Line 195"/>
            <p:cNvSpPr>
              <a:spLocks noChangeShapeType="1"/>
            </p:cNvSpPr>
            <p:nvPr/>
          </p:nvSpPr>
          <p:spPr bwMode="auto">
            <a:xfrm>
              <a:off x="1824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87" name="Line 196"/>
            <p:cNvSpPr>
              <a:spLocks noChangeShapeType="1"/>
            </p:cNvSpPr>
            <p:nvPr/>
          </p:nvSpPr>
          <p:spPr bwMode="auto">
            <a:xfrm>
              <a:off x="2688" y="1200"/>
              <a:ext cx="0" cy="19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188" name="Line 197"/>
            <p:cNvSpPr>
              <a:spLocks noChangeShapeType="1"/>
            </p:cNvSpPr>
            <p:nvPr/>
          </p:nvSpPr>
          <p:spPr bwMode="auto">
            <a:xfrm>
              <a:off x="1824" y="1200"/>
              <a:ext cx="86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0678" name="Text Box 198"/>
          <p:cNvSpPr txBox="1">
            <a:spLocks noChangeArrowheads="1"/>
          </p:cNvSpPr>
          <p:nvPr/>
        </p:nvSpPr>
        <p:spPr bwMode="auto">
          <a:xfrm>
            <a:off x="1219200" y="3028959"/>
            <a:ext cx="54102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</a:rPr>
              <a:t>A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lµ </a:t>
            </a:r>
            <a:r>
              <a:rPr lang="en-US" sz="2500" dirty="0" err="1">
                <a:solidFill>
                  <a:srgbClr val="800000"/>
                </a:solidFill>
                <a:latin typeface="VNI-Times" pitchFamily="2" charset="0"/>
              </a:rPr>
              <a:t>ñænh</a:t>
            </a:r>
            <a:r>
              <a:rPr lang="en-US" sz="2500" dirty="0">
                <a:solidFill>
                  <a:srgbClr val="800000"/>
                </a:solidFill>
                <a:latin typeface="VNI-Times" pitchFamily="2" charset="0"/>
              </a:rPr>
              <a:t> … 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.VnTime" pitchFamily="34" charset="0"/>
              </a:rPr>
              <a:t>gãc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</a:rPr>
              <a:t>N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lµ</a:t>
            </a:r>
            <a:r>
              <a:rPr lang="en-US" sz="2500" dirty="0">
                <a:solidFill>
                  <a:srgbClr val="800000"/>
                </a:solidFill>
                <a:latin typeface="VNI-Times" pitchFamily="2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VNI-Times" pitchFamily="2" charset="0"/>
              </a:rPr>
              <a:t>goùc</a:t>
            </a:r>
            <a:r>
              <a:rPr lang="en-US" sz="2500" dirty="0">
                <a:solidFill>
                  <a:srgbClr val="800000"/>
                </a:solidFill>
                <a:latin typeface="VNI-Times" pitchFamily="2" charset="0"/>
              </a:rPr>
              <a:t> …</a:t>
            </a:r>
            <a:endParaRPr lang="en-US" sz="2500" dirty="0">
              <a:solidFill>
                <a:srgbClr val="800000"/>
              </a:solidFill>
              <a:latin typeface=".VnTime" pitchFamily="34" charset="0"/>
            </a:endParaRP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C¹nh </a:t>
            </a:r>
            <a:r>
              <a:rPr lang="en-US" sz="2500" dirty="0" err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5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.VnTime" pitchFamily="34" charset="0"/>
              </a:rPr>
              <a:t>øng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</a:t>
            </a:r>
            <a:r>
              <a:rPr lang="en-US" sz="2500" dirty="0" err="1">
                <a:solidFill>
                  <a:srgbClr val="800000"/>
                </a:solidFill>
                <a:latin typeface=".VnTime" pitchFamily="34" charset="0"/>
              </a:rPr>
              <a:t>víi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c¹nh </a:t>
            </a:r>
            <a:r>
              <a:rPr lang="en-US" sz="2500" dirty="0">
                <a:solidFill>
                  <a:srgbClr val="000099"/>
                </a:solidFill>
                <a:latin typeface=".VnTime" pitchFamily="34" charset="0"/>
              </a:rPr>
              <a:t>AC 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lµ </a:t>
            </a:r>
            <a:r>
              <a:rPr lang="en-US" sz="2500" dirty="0" err="1">
                <a:solidFill>
                  <a:srgbClr val="800000"/>
                </a:solidFill>
                <a:latin typeface="VNI-Times" pitchFamily="2" charset="0"/>
              </a:rPr>
              <a:t>caïnh</a:t>
            </a:r>
            <a:r>
              <a:rPr lang="en-US" sz="2500" dirty="0">
                <a:solidFill>
                  <a:srgbClr val="800000"/>
                </a:solidFill>
                <a:latin typeface=".VnTime" pitchFamily="34" charset="0"/>
              </a:rPr>
              <a:t> …</a:t>
            </a:r>
          </a:p>
        </p:txBody>
      </p:sp>
      <p:sp>
        <p:nvSpPr>
          <p:cNvPr id="20681" name="Text Box 201"/>
          <p:cNvSpPr txBox="1">
            <a:spLocks noChangeArrowheads="1"/>
          </p:cNvSpPr>
          <p:nvPr/>
        </p:nvSpPr>
        <p:spPr bwMode="auto">
          <a:xfrm>
            <a:off x="685800" y="302895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00"/>
                </a:solidFill>
                <a:latin typeface="VNI-Times" pitchFamily="2" charset="0"/>
              </a:rPr>
              <a:t>b)</a:t>
            </a:r>
          </a:p>
        </p:txBody>
      </p:sp>
      <p:sp>
        <p:nvSpPr>
          <p:cNvPr id="20683" name="Text Box 203"/>
          <p:cNvSpPr txBox="1">
            <a:spLocks noChangeArrowheads="1"/>
          </p:cNvSpPr>
          <p:nvPr/>
        </p:nvSpPr>
        <p:spPr bwMode="auto">
          <a:xfrm>
            <a:off x="5715001" y="3028951"/>
            <a:ext cx="16240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>
                <a:solidFill>
                  <a:srgbClr val="FF3399"/>
                </a:solidFill>
                <a:latin typeface=".VnTime" pitchFamily="34" charset="0"/>
              </a:rPr>
              <a:t>M </a:t>
            </a:r>
          </a:p>
        </p:txBody>
      </p:sp>
      <p:sp>
        <p:nvSpPr>
          <p:cNvPr id="20684" name="Text Box 204"/>
          <p:cNvSpPr txBox="1">
            <a:spLocks noChangeArrowheads="1"/>
          </p:cNvSpPr>
          <p:nvPr/>
        </p:nvSpPr>
        <p:spPr bwMode="auto">
          <a:xfrm>
            <a:off x="5334012" y="3457915"/>
            <a:ext cx="16240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3399"/>
                </a:solidFill>
                <a:latin typeface=".VnTime" pitchFamily="34" charset="0"/>
              </a:rPr>
              <a:t> B</a:t>
            </a:r>
          </a:p>
        </p:txBody>
      </p:sp>
      <p:sp>
        <p:nvSpPr>
          <p:cNvPr id="20685" name="Text Box 205"/>
          <p:cNvSpPr txBox="1">
            <a:spLocks noChangeArrowheads="1"/>
          </p:cNvSpPr>
          <p:nvPr/>
        </p:nvSpPr>
        <p:spPr bwMode="auto">
          <a:xfrm>
            <a:off x="6072189" y="3923496"/>
            <a:ext cx="162401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FF3399"/>
                </a:solidFill>
                <a:latin typeface=".VnTime" pitchFamily="34" charset="0"/>
              </a:rPr>
              <a:t>MP </a:t>
            </a:r>
          </a:p>
        </p:txBody>
      </p:sp>
      <p:sp>
        <p:nvSpPr>
          <p:cNvPr id="20689" name="Text Box 209"/>
          <p:cNvSpPr txBox="1">
            <a:spLocks noChangeArrowheads="1"/>
          </p:cNvSpPr>
          <p:nvPr/>
        </p:nvSpPr>
        <p:spPr bwMode="auto">
          <a:xfrm>
            <a:off x="304800" y="1496622"/>
            <a:ext cx="426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VNI-Times" pitchFamily="2" charset="0"/>
              </a:rPr>
              <a:t>Xeùt</a:t>
            </a:r>
            <a:r>
              <a:rPr lang="en-US" sz="2400" b="1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ABC </a:t>
            </a:r>
            <a:r>
              <a:rPr lang="en-US" sz="2400" b="1" dirty="0" err="1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vaø</a:t>
            </a:r>
            <a:r>
              <a:rPr lang="en-US" sz="2400" b="1" dirty="0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 A’B’C’ </a:t>
            </a:r>
            <a:r>
              <a:rPr lang="en-US" sz="2400" b="1" dirty="0" err="1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coù</a:t>
            </a:r>
            <a:r>
              <a:rPr lang="en-US" sz="2400" b="1" dirty="0">
                <a:solidFill>
                  <a:prstClr val="black"/>
                </a:solidFill>
                <a:latin typeface="VNI-Times" pitchFamily="2" charset="0"/>
                <a:sym typeface="Symbol" pitchFamily="18" charset="2"/>
              </a:rPr>
              <a:t> :</a:t>
            </a:r>
          </a:p>
        </p:txBody>
      </p:sp>
      <p:sp>
        <p:nvSpPr>
          <p:cNvPr id="20690" name="Text Box 210"/>
          <p:cNvSpPr txBox="1">
            <a:spLocks noChangeArrowheads="1"/>
          </p:cNvSpPr>
          <p:nvPr/>
        </p:nvSpPr>
        <p:spPr bwMode="auto">
          <a:xfrm>
            <a:off x="2405074" y="4450850"/>
            <a:ext cx="1666875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000099"/>
                </a:solidFill>
                <a:latin typeface="Arial Black" pitchFamily="34" charset="0"/>
                <a:sym typeface="Symbol" pitchFamily="18" charset="2"/>
              </a:rPr>
              <a:t></a:t>
            </a:r>
            <a:r>
              <a:rPr lang="en-US" sz="2500" b="1" dirty="0">
                <a:solidFill>
                  <a:srgbClr val="000099"/>
                </a:solidFill>
                <a:latin typeface="VNI-Times" pitchFamily="2" charset="0"/>
              </a:rPr>
              <a:t>MPN</a:t>
            </a:r>
          </a:p>
        </p:txBody>
      </p:sp>
      <p:sp>
        <p:nvSpPr>
          <p:cNvPr id="20691" name="Text Box 211"/>
          <p:cNvSpPr txBox="1">
            <a:spLocks noChangeArrowheads="1"/>
          </p:cNvSpPr>
          <p:nvPr/>
        </p:nvSpPr>
        <p:spPr bwMode="auto">
          <a:xfrm>
            <a:off x="1143000" y="4456896"/>
            <a:ext cx="73914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500" b="1" dirty="0">
                <a:solidFill>
                  <a:srgbClr val="800000"/>
                </a:solidFill>
                <a:latin typeface="VNI-Times" pitchFamily="2" charset="0"/>
                <a:sym typeface="Symbol" pitchFamily="18" charset="2"/>
              </a:rPr>
              <a:t></a:t>
            </a:r>
            <a:r>
              <a:rPr lang="en-US" sz="2500" b="1" dirty="0">
                <a:solidFill>
                  <a:srgbClr val="800000"/>
                </a:solidFill>
                <a:latin typeface="VNI-Times" pitchFamily="2" charset="0"/>
              </a:rPr>
              <a:t>ACB </a:t>
            </a:r>
            <a:r>
              <a:rPr lang="en-US" sz="2500" dirty="0">
                <a:solidFill>
                  <a:srgbClr val="800000"/>
                </a:solidFill>
                <a:latin typeface="VNI-Times" pitchFamily="2" charset="0"/>
              </a:rPr>
              <a:t>=................;   </a:t>
            </a:r>
            <a:r>
              <a:rPr lang="en-US" sz="2500" b="1" dirty="0">
                <a:solidFill>
                  <a:srgbClr val="800000"/>
                </a:solidFill>
                <a:latin typeface="VNI-Times" pitchFamily="2" charset="0"/>
              </a:rPr>
              <a:t>AC =</a:t>
            </a:r>
            <a:r>
              <a:rPr lang="en-US" sz="2500" dirty="0">
                <a:solidFill>
                  <a:srgbClr val="800000"/>
                </a:solidFill>
                <a:latin typeface="VNI-Times" pitchFamily="2" charset="0"/>
              </a:rPr>
              <a:t> .........;          = .........</a:t>
            </a:r>
          </a:p>
        </p:txBody>
      </p:sp>
      <p:sp>
        <p:nvSpPr>
          <p:cNvPr id="20692" name="Text Box 212"/>
          <p:cNvSpPr txBox="1">
            <a:spLocks noChangeArrowheads="1"/>
          </p:cNvSpPr>
          <p:nvPr/>
        </p:nvSpPr>
        <p:spPr bwMode="auto">
          <a:xfrm>
            <a:off x="4910138" y="4472286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0099"/>
                </a:solidFill>
                <a:latin typeface="VNI-Times" pitchFamily="2" charset="0"/>
              </a:rPr>
              <a:t>MP</a:t>
            </a:r>
          </a:p>
        </p:txBody>
      </p:sp>
      <p:sp>
        <p:nvSpPr>
          <p:cNvPr id="20693" name="Text Box 213"/>
          <p:cNvSpPr txBox="1">
            <a:spLocks noChangeArrowheads="1"/>
          </p:cNvSpPr>
          <p:nvPr/>
        </p:nvSpPr>
        <p:spPr bwMode="auto">
          <a:xfrm>
            <a:off x="714375" y="4472286"/>
            <a:ext cx="4905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006600"/>
                </a:solidFill>
                <a:latin typeface="VNI-Times" pitchFamily="2" charset="0"/>
              </a:rPr>
              <a:t>c)</a:t>
            </a:r>
          </a:p>
        </p:txBody>
      </p:sp>
      <p:graphicFrame>
        <p:nvGraphicFramePr>
          <p:cNvPr id="206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58860"/>
              </p:ext>
            </p:extLst>
          </p:nvPr>
        </p:nvGraphicFramePr>
        <p:xfrm>
          <a:off x="6037685" y="4405077"/>
          <a:ext cx="397621" cy="48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Equation" r:id="rId11" imgW="139700" imgH="228600" progId="Equation.DSMT4">
                  <p:embed/>
                </p:oleObj>
              </mc:Choice>
              <mc:Fallback>
                <p:oleObj name="Equation" r:id="rId11" imgW="139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7685" y="4405077"/>
                        <a:ext cx="397621" cy="48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94279"/>
              </p:ext>
            </p:extLst>
          </p:nvPr>
        </p:nvGraphicFramePr>
        <p:xfrm>
          <a:off x="6844587" y="4394319"/>
          <a:ext cx="470615" cy="48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13" imgW="165028" imgH="228501" progId="Equation.DSMT4">
                  <p:embed/>
                </p:oleObj>
              </mc:Choice>
              <mc:Fallback>
                <p:oleObj name="Equation" r:id="rId13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4587" y="4394319"/>
                        <a:ext cx="470615" cy="48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96" name="Text Box 216"/>
          <p:cNvSpPr txBox="1">
            <a:spLocks noChangeArrowheads="1"/>
          </p:cNvSpPr>
          <p:nvPr/>
        </p:nvSpPr>
        <p:spPr bwMode="auto">
          <a:xfrm>
            <a:off x="76200" y="33342"/>
            <a:ext cx="838200" cy="646331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prstClr val="black"/>
                </a:solidFill>
                <a:latin typeface="VNI-Cooper" pitchFamily="2" charset="0"/>
              </a:rPr>
              <a:t>?2</a:t>
            </a:r>
          </a:p>
        </p:txBody>
      </p:sp>
    </p:spTree>
    <p:extLst>
      <p:ext uri="{BB962C8B-B14F-4D97-AF65-F5344CB8AC3E}">
        <p14:creationId xmlns:p14="http://schemas.microsoft.com/office/powerpoint/2010/main" val="347493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0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0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0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0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4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3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2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20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20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20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0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20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20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20417 0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00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0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8" dur="1000"/>
                                        <p:tgtEl>
                                          <p:spTgt spid="2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50867E-6 C 4.44444E-6 0.03607 4.44444E-6 0.07237 4.44444E-6 0.0867 " pathEditMode="relative" ptsTypes="aA">
                                      <p:cBhvr>
                                        <p:cTn id="2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86127E-6 L 0.2 -7.86127E-6 " pathEditMode="relative" ptsTypes="AA">
                                      <p:cBhvr>
                                        <p:cTn id="2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4.10405E-6 L 0.40417 -0.08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0800" y="-400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0116E-6 L -1.11111E-6 -0.07769 " pathEditMode="relative" ptsTypes="AA">
                                      <p:cBhvr>
                                        <p:cTn id="2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18956E-6 L 0.19827 -0.16302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-81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2945E-6 L 0.42153 -0.26922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76" y="-134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TIN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2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 nodeType="clickPar">
                      <p:stCondLst>
                        <p:cond delay="indefinite"/>
                      </p:stCondLst>
                      <p:childTnLst>
                        <p:par>
                          <p:cTn id="2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2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8" dur="1000"/>
                                        <p:tgtEl>
                                          <p:spTgt spid="2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 nodeType="clickPar">
                      <p:stCondLst>
                        <p:cond delay="indefinite"/>
                      </p:stCondLst>
                      <p:childTnLst>
                        <p:par>
                          <p:cTn id="2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0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20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2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 nodeType="clickPar">
                      <p:stCondLst>
                        <p:cond delay="indefinite"/>
                      </p:stCondLst>
                      <p:childTnLst>
                        <p:par>
                          <p:cTn id="2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0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20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7" dur="1000"/>
                                        <p:tgtEl>
                                          <p:spTgt spid="2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 nodeType="clickPar">
                      <p:stCondLst>
                        <p:cond delay="indefinite"/>
                      </p:stCondLst>
                      <p:childTnLst>
                        <p:par>
                          <p:cTn id="3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2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2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 nodeType="clickPar">
                      <p:stCondLst>
                        <p:cond delay="indefinite"/>
                      </p:stCondLst>
                      <p:childTnLst>
                        <p:par>
                          <p:cTn id="3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2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 nodeType="clickPar">
                      <p:stCondLst>
                        <p:cond delay="indefinite"/>
                      </p:stCondLst>
                      <p:childTnLst>
                        <p:par>
                          <p:cTn id="3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20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0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0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0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1" grpId="0"/>
      <p:bldP spid="20551" grpId="1"/>
      <p:bldP spid="20582" grpId="0"/>
      <p:bldP spid="20583" grpId="0"/>
      <p:bldP spid="20584" grpId="0"/>
      <p:bldP spid="20585" grpId="0"/>
      <p:bldP spid="20595" grpId="0"/>
      <p:bldP spid="20660" grpId="0" animBg="1"/>
      <p:bldP spid="20661" grpId="0"/>
      <p:bldP spid="20678" grpId="0"/>
      <p:bldP spid="20681" grpId="0"/>
      <p:bldP spid="20683" grpId="0"/>
      <p:bldP spid="20684" grpId="0"/>
      <p:bldP spid="20685" grpId="0"/>
      <p:bldP spid="20689" grpId="0"/>
      <p:bldP spid="20690" grpId="0"/>
      <p:bldP spid="20691" grpId="0"/>
      <p:bldP spid="20692" grpId="0"/>
      <p:bldP spid="20693" grpId="0"/>
      <p:bldP spid="206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28600" y="171451"/>
            <a:ext cx="609600" cy="347365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209774" y="43815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8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68564"/>
            <a:ext cx="2463501" cy="210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525" y="524193"/>
            <a:ext cx="2177677" cy="157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28600" y="57151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?3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ABC =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DEF.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i c</a:t>
            </a:r>
            <a:r>
              <a:rPr lang="vi-VN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ạ</a:t>
            </a:r>
            <a:r>
              <a:rPr lang="en-US" sz="240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BC.</a:t>
            </a:r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187918" y="819151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có: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1" y="2444770"/>
            <a:ext cx="293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 có: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ABC =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</a:t>
            </a:r>
            <a:endParaRPr lang="en-US" sz="2400" dirty="0"/>
          </a:p>
        </p:txBody>
      </p:sp>
      <p:sp>
        <p:nvSpPr>
          <p:cNvPr id="50" name="Rectangle 49"/>
          <p:cNvSpPr/>
          <p:nvPr/>
        </p:nvSpPr>
        <p:spPr>
          <a:xfrm>
            <a:off x="48410" y="3116819"/>
            <a:ext cx="530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=&gt;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955825"/>
              </p:ext>
            </p:extLst>
          </p:nvPr>
        </p:nvGraphicFramePr>
        <p:xfrm>
          <a:off x="438548" y="2876550"/>
          <a:ext cx="1192689" cy="909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2" name="Equation" r:id="rId5" imgW="749160" imgH="571320" progId="Equation.DSMT4">
                  <p:embed/>
                </p:oleObj>
              </mc:Choice>
              <mc:Fallback>
                <p:oleObj name="Equation" r:id="rId5" imgW="749160" imgH="5713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548" y="2876550"/>
                        <a:ext cx="1192689" cy="9097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766753"/>
              </p:ext>
            </p:extLst>
          </p:nvPr>
        </p:nvGraphicFramePr>
        <p:xfrm>
          <a:off x="169376" y="1186179"/>
          <a:ext cx="1983988" cy="429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3" name="Equation" r:id="rId7" imgW="1231560" imgH="266400" progId="Equation.DSMT4">
                  <p:embed/>
                </p:oleObj>
              </mc:Choice>
              <mc:Fallback>
                <p:oleObj name="Equation" r:id="rId7" imgW="12315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376" y="1186179"/>
                        <a:ext cx="1983988" cy="429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057400" y="1276350"/>
            <a:ext cx="3429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(Tổng 3 góc của tam giác)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653506"/>
              </p:ext>
            </p:extLst>
          </p:nvPr>
        </p:nvGraphicFramePr>
        <p:xfrm>
          <a:off x="158750" y="1606570"/>
          <a:ext cx="243205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Equation" r:id="rId9" imgW="1511280" imgH="266400" progId="Equation.DSMT4">
                  <p:embed/>
                </p:oleObj>
              </mc:Choice>
              <mc:Fallback>
                <p:oleObj name="Equation" r:id="rId9" imgW="1511280" imgH="266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" y="1606570"/>
                        <a:ext cx="243205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714164"/>
              </p:ext>
            </p:extLst>
          </p:nvPr>
        </p:nvGraphicFramePr>
        <p:xfrm>
          <a:off x="150812" y="2014557"/>
          <a:ext cx="31257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5" name="Equation" r:id="rId11" imgW="1942920" imgH="266400" progId="Equation.DSMT4">
                  <p:embed/>
                </p:oleObj>
              </mc:Choice>
              <mc:Fallback>
                <p:oleObj name="Equation" r:id="rId11" imgW="1942920" imgH="266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" y="2014557"/>
                        <a:ext cx="312578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1524000" y="2876550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(hai cạnh tương ứng)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1295400" y="3366024"/>
            <a:ext cx="220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(hai góc tương ứng)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324644"/>
              </p:ext>
            </p:extLst>
          </p:nvPr>
        </p:nvGraphicFramePr>
        <p:xfrm>
          <a:off x="3352800" y="3284538"/>
          <a:ext cx="1287462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Equation" r:id="rId13" imgW="799920" imgH="266400" progId="Equation.DSMT4">
                  <p:embed/>
                </p:oleObj>
              </mc:Choice>
              <mc:Fallback>
                <p:oleObj name="Equation" r:id="rId13" imgW="799920" imgH="2664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84538"/>
                        <a:ext cx="1287462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3508785" y="2872086"/>
            <a:ext cx="14991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BC = 3</a:t>
            </a:r>
            <a:endParaRPr lang="en-US" sz="2400" dirty="0"/>
          </a:p>
        </p:txBody>
      </p:sp>
      <p:sp>
        <p:nvSpPr>
          <p:cNvPr id="61" name="TextBox 60"/>
          <p:cNvSpPr txBox="1"/>
          <p:nvPr/>
        </p:nvSpPr>
        <p:spPr>
          <a:xfrm>
            <a:off x="6301491" y="3291768"/>
            <a:ext cx="781302" cy="3924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 err="1">
                <a:solidFill>
                  <a:srgbClr val="EA157A">
                    <a:lumMod val="75000"/>
                  </a:srgbClr>
                </a:solidFill>
              </a:rPr>
              <a:t>Gợi</a:t>
            </a:r>
            <a:r>
              <a:rPr lang="en-US" sz="2100" dirty="0">
                <a:solidFill>
                  <a:srgbClr val="EA157A">
                    <a:lumMod val="75000"/>
                  </a:srgbClr>
                </a:solidFill>
              </a:rPr>
              <a:t> ý: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03744" y="3715155"/>
            <a:ext cx="1805620" cy="392413"/>
          </a:xfrm>
          <a:prstGeom prst="rect">
            <a:avLst/>
          </a:prstGeom>
        </p:spPr>
        <p:txBody>
          <a:bodyPr wrap="none" lIns="68579" tIns="34289" rIns="68579" bIns="34289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2100" dirty="0">
                <a:solidFill>
                  <a:srgbClr val="7FD13B">
                    <a:lumMod val="75000"/>
                  </a:srgbClr>
                </a:solidFill>
              </a:rPr>
              <a:t>Δ</a:t>
            </a:r>
            <a:r>
              <a:rPr lang="en-US" sz="2100" dirty="0">
                <a:solidFill>
                  <a:srgbClr val="7FD13B">
                    <a:lumMod val="75000"/>
                  </a:srgbClr>
                </a:solidFill>
              </a:rPr>
              <a:t> ABC = </a:t>
            </a:r>
            <a:r>
              <a:rPr lang="el-GR" sz="2100" dirty="0">
                <a:solidFill>
                  <a:srgbClr val="7FD13B">
                    <a:lumMod val="75000"/>
                  </a:srgbClr>
                </a:solidFill>
              </a:rPr>
              <a:t>Δ</a:t>
            </a:r>
            <a:r>
              <a:rPr lang="en-US" sz="2100" dirty="0">
                <a:solidFill>
                  <a:srgbClr val="7FD13B">
                    <a:lumMod val="75000"/>
                  </a:srgbClr>
                </a:solidFill>
              </a:rPr>
              <a:t> </a:t>
            </a:r>
            <a:r>
              <a:rPr lang="vi-VN" sz="2100" dirty="0" smtClean="0">
                <a:solidFill>
                  <a:srgbClr val="7FD13B">
                    <a:lumMod val="75000"/>
                  </a:srgbClr>
                </a:solidFill>
              </a:rPr>
              <a:t>DEF</a:t>
            </a:r>
            <a:endParaRPr lang="en-US" sz="21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5073202" y="4249778"/>
                <a:ext cx="2374944" cy="401070"/>
              </a:xfrm>
              <a:prstGeom prst="rect">
                <a:avLst/>
              </a:prstGeom>
              <a:noFill/>
            </p:spPr>
            <p:txBody>
              <a:bodyPr wrap="none" lIns="68579" tIns="34289" rIns="68579" bIns="34289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100" dirty="0" smtClean="0">
                    <a:solidFill>
                      <a:prstClr val="black"/>
                    </a:solidFill>
                  </a:rPr>
                  <a:t>Suy</a:t>
                </a:r>
                <a:r>
                  <a:rPr lang="en-US" sz="2100" dirty="0">
                    <a:solidFill>
                      <a:prstClr val="black"/>
                    </a:solidFill>
                  </a:rPr>
                  <a:t> </a:t>
                </a:r>
                <a:r>
                  <a:rPr lang="en-US" sz="2100" dirty="0" err="1">
                    <a:solidFill>
                      <a:prstClr val="black"/>
                    </a:solidFill>
                  </a:rPr>
                  <a:t>ra</a:t>
                </a:r>
                <a:r>
                  <a:rPr lang="en-US" sz="2100" dirty="0">
                    <a:solidFill>
                      <a:prstClr val="black"/>
                    </a:solidFill>
                  </a:rPr>
                  <a:t>  BC = ?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1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vi-VN" sz="21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𝐷</m:t>
                        </m:r>
                      </m:e>
                    </m:acc>
                    <m:r>
                      <a:rPr lang="en-US" sz="21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=?</m:t>
                    </m:r>
                  </m:oMath>
                </a14:m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202" y="4249778"/>
                <a:ext cx="2374944" cy="401070"/>
              </a:xfrm>
              <a:prstGeom prst="rect">
                <a:avLst/>
              </a:prstGeom>
              <a:blipFill rotWithShape="1">
                <a:blip r:embed="rId15"/>
                <a:stretch>
                  <a:fillRect l="-3846" t="-12121" r="-2308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63" idx="3"/>
          </p:cNvCxnSpPr>
          <p:nvPr/>
        </p:nvCxnSpPr>
        <p:spPr>
          <a:xfrm flipV="1">
            <a:off x="7448146" y="4107574"/>
            <a:ext cx="702118" cy="342739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3" idx="3"/>
          </p:cNvCxnSpPr>
          <p:nvPr/>
        </p:nvCxnSpPr>
        <p:spPr>
          <a:xfrm>
            <a:off x="7448146" y="4450313"/>
            <a:ext cx="633144" cy="297945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168851" y="3835841"/>
            <a:ext cx="1029767" cy="392413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100" dirty="0">
                <a:solidFill>
                  <a:prstClr val="black"/>
                </a:solidFill>
              </a:rPr>
              <a:t>BC = </a:t>
            </a:r>
            <a:r>
              <a:rPr lang="vi-VN" sz="2100" dirty="0" smtClean="0">
                <a:solidFill>
                  <a:prstClr val="black"/>
                </a:solidFill>
              </a:rPr>
              <a:t>EF</a:t>
            </a:r>
            <a:endParaRPr lang="en-US" sz="21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/>
              <p:cNvSpPr txBox="1"/>
              <p:nvPr/>
            </p:nvSpPr>
            <p:spPr>
              <a:xfrm>
                <a:off x="8175113" y="4502694"/>
                <a:ext cx="917429" cy="403314"/>
              </a:xfrm>
              <a:prstGeom prst="rect">
                <a:avLst/>
              </a:prstGeom>
              <a:noFill/>
            </p:spPr>
            <p:txBody>
              <a:bodyPr wrap="none" lIns="68579" tIns="34289" rIns="68579" bIns="34289" rtlCol="0">
                <a:spAutoFit/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1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vi-VN" sz="21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𝐷</m:t>
                          </m:r>
                        </m:e>
                      </m:acc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113" y="4502694"/>
                <a:ext cx="917429" cy="403314"/>
              </a:xfrm>
              <a:prstGeom prst="rect">
                <a:avLst/>
              </a:prstGeom>
              <a:blipFill rotWithShape="1">
                <a:blip r:embed="rId16"/>
                <a:stretch>
                  <a:fillRect t="-12121" r="-23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0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utoUpdateAnimBg="0"/>
      <p:bldP spid="46" grpId="0"/>
      <p:bldP spid="3" grpId="0"/>
      <p:bldP spid="57" grpId="0"/>
      <p:bldP spid="58" grpId="0"/>
      <p:bldP spid="60" grpId="0"/>
      <p:bldP spid="61" grpId="0"/>
      <p:bldP spid="62" grpId="0"/>
      <p:bldP spid="63" grpId="0"/>
      <p:bldP spid="66" grpId="0"/>
      <p:bldP spid="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0"/>
            <a:ext cx="9156701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81200" y="285750"/>
            <a:ext cx="3810000" cy="4629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u="sng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6613" name="WordArt 5"/>
          <p:cNvSpPr>
            <a:spLocks noChangeArrowheads="1" noChangeShapeType="1" noTextEdit="1"/>
          </p:cNvSpPr>
          <p:nvPr/>
        </p:nvSpPr>
        <p:spPr bwMode="auto">
          <a:xfrm>
            <a:off x="2895600" y="400050"/>
            <a:ext cx="2514600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i="1" u="sng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ahoma"/>
                <a:ea typeface="Tahoma"/>
                <a:cs typeface="Tahoma"/>
              </a:rPr>
              <a:t>GHI NHỚ</a:t>
            </a:r>
          </a:p>
        </p:txBody>
      </p:sp>
      <p:pic>
        <p:nvPicPr>
          <p:cNvPr id="19461" name="Picture 21" descr="j02321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14414">
            <a:off x="449264" y="309562"/>
            <a:ext cx="14255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Sach  dong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625" y="4191001"/>
            <a:ext cx="1066800" cy="64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huy0002"/>
          <p:cNvPicPr>
            <a:picLocks noChangeAspect="1" noChangeArrowheads="1"/>
          </p:cNvPicPr>
          <p:nvPr/>
        </p:nvPicPr>
        <p:blipFill>
          <a:blip r:embed="rId6">
            <a:lum bright="6000" contrast="16000"/>
          </a:blip>
          <a:srcRect l="16280" t="70937" r="26047" b="9718"/>
          <a:stretch>
            <a:fillRect/>
          </a:stretch>
        </p:blipFill>
        <p:spPr bwMode="auto">
          <a:xfrm>
            <a:off x="6781800" y="800100"/>
            <a:ext cx="1447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19" name="Picture 11" descr="weather_4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229100"/>
            <a:ext cx="457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2" descr="image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" y="1657350"/>
            <a:ext cx="18288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3" descr="image00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002361">
            <a:off x="3802063" y="659607"/>
            <a:ext cx="2236787" cy="1799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4" descr="image00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925116"/>
            <a:ext cx="2057400" cy="12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5" descr="image00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1252304">
            <a:off x="3581400" y="364331"/>
            <a:ext cx="3048000" cy="131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6" descr="image00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05000" y="2571750"/>
            <a:ext cx="24892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17" descr="image00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33600" y="2057400"/>
            <a:ext cx="4908550" cy="116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8" descr="4caedf8713aa83b3fcb-7ff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779964" y="2057400"/>
            <a:ext cx="291623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2" name="Picture 19" descr="xmascandles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696200" y="4171951"/>
            <a:ext cx="1143000" cy="67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9528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66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1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Rectangle 21">
            <a:hlinkClick r:id="rId2" action="ppaction://hlinksldjump"/>
          </p:cNvPr>
          <p:cNvSpPr/>
          <p:nvPr/>
        </p:nvSpPr>
        <p:spPr>
          <a:xfrm>
            <a:off x="3252788" y="742950"/>
            <a:ext cx="1371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u="sng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4114800" y="800100"/>
            <a:ext cx="1371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5" name="WordArt 54"/>
          <p:cNvSpPr>
            <a:spLocks noChangeArrowheads="1" noChangeShapeType="1" noTextEdit="1"/>
          </p:cNvSpPr>
          <p:nvPr/>
        </p:nvSpPr>
        <p:spPr bwMode="auto">
          <a:xfrm rot="572365">
            <a:off x="1325890" y="72007"/>
            <a:ext cx="5767685" cy="84919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u="sng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00000" scaled="1"/>
                </a:gradFill>
                <a:latin typeface="Times New Roman" pitchFamily="18" charset="0"/>
                <a:cs typeface="Times New Roman" pitchFamily="18" charset="0"/>
              </a:rPr>
              <a:t>GIẢI MÃ Ô CỬA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03239" y="971551"/>
            <a:ext cx="8137525" cy="332398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LUẬT CHƠI: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vê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endParaRPr lang="en-US" sz="2800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bị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che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lắp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bởi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</a:rPr>
              <a:t>4 ô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chứa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1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dạng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chon 1 ô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15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suy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nghĩ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ra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bức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phía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 ô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</a:rPr>
              <a:t>cửa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5910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ha_280206_P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675" y="2625331"/>
            <a:ext cx="3028950" cy="151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0" descr="Kết quả hình ảnh cho hình ảnh mái nhà hình tam giá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25328"/>
            <a:ext cx="2971800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01-pyramid-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914400"/>
            <a:ext cx="2895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1" descr="Kết quả hình ảnh cho hình ảnh rubik tam giá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4675" y="891778"/>
            <a:ext cx="3028950" cy="179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43"/>
          <p:cNvSpPr txBox="1">
            <a:spLocks noChangeArrowheads="1"/>
          </p:cNvSpPr>
          <p:nvPr/>
        </p:nvSpPr>
        <p:spPr bwMode="auto">
          <a:xfrm>
            <a:off x="1524000" y="915591"/>
            <a:ext cx="1600200" cy="400110"/>
          </a:xfrm>
          <a:prstGeom prst="rect">
            <a:avLst/>
          </a:prstGeom>
          <a:solidFill>
            <a:srgbClr val="FFFF66"/>
          </a:solidFill>
          <a:ln w="9525" algn="ctr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  <a:latin typeface="Times New Roman" pitchFamily="18" charset="0"/>
              </a:rPr>
              <a:t>Kim tự tháp</a:t>
            </a:r>
          </a:p>
        </p:txBody>
      </p:sp>
      <p:sp>
        <p:nvSpPr>
          <p:cNvPr id="3870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4" y="914402"/>
            <a:ext cx="2860675" cy="1710929"/>
          </a:xfrm>
          <a:prstGeom prst="actionButtonBlank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u="sng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8681" name="Text Box 42"/>
          <p:cNvSpPr txBox="1">
            <a:spLocks noChangeArrowheads="1"/>
          </p:cNvSpPr>
          <p:nvPr/>
        </p:nvSpPr>
        <p:spPr bwMode="auto">
          <a:xfrm>
            <a:off x="5541966" y="914400"/>
            <a:ext cx="1863725" cy="40011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>
                <a:solidFill>
                  <a:srgbClr val="0000FF"/>
                </a:solidFill>
                <a:latin typeface="Times New Roman" pitchFamily="18" charset="0"/>
              </a:rPr>
              <a:t>Rubik Tam giác</a:t>
            </a:r>
          </a:p>
        </p:txBody>
      </p:sp>
      <p:sp>
        <p:nvSpPr>
          <p:cNvPr id="28682" name="Text Box 44"/>
          <p:cNvSpPr txBox="1">
            <a:spLocks noChangeArrowheads="1"/>
          </p:cNvSpPr>
          <p:nvPr/>
        </p:nvSpPr>
        <p:spPr bwMode="auto">
          <a:xfrm>
            <a:off x="6061075" y="3818335"/>
            <a:ext cx="1352550" cy="40011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  Cây cầu</a:t>
            </a:r>
          </a:p>
        </p:txBody>
      </p:sp>
      <p:sp>
        <p:nvSpPr>
          <p:cNvPr id="28683" name="Text Box 45"/>
          <p:cNvSpPr txBox="1">
            <a:spLocks noChangeArrowheads="1"/>
          </p:cNvSpPr>
          <p:nvPr/>
        </p:nvSpPr>
        <p:spPr bwMode="auto">
          <a:xfrm>
            <a:off x="1524000" y="3818335"/>
            <a:ext cx="1409700" cy="40011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3333CC"/>
                </a:solidFill>
                <a:latin typeface="Times New Roman" pitchFamily="18" charset="0"/>
              </a:rPr>
              <a:t>  Mái nhà</a:t>
            </a:r>
          </a:p>
        </p:txBody>
      </p:sp>
      <p:sp>
        <p:nvSpPr>
          <p:cNvPr id="2868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32300" y="933452"/>
            <a:ext cx="2986088" cy="1710929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E6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u="sng">
              <a:solidFill>
                <a:prstClr val="black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b="1" u="sng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8689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24004" y="2625330"/>
            <a:ext cx="2860675" cy="1493044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E6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u="sng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8690" name="AutoShape 1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419605" y="2625328"/>
            <a:ext cx="2994025" cy="1519238"/>
          </a:xfrm>
          <a:prstGeom prst="actionButtonBlank">
            <a:avLst/>
          </a:prstGeom>
          <a:solidFill>
            <a:srgbClr val="FF0000"/>
          </a:solidFill>
          <a:ln w="9525">
            <a:solidFill>
              <a:srgbClr val="E699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0" u="sng">
              <a:solidFill>
                <a:srgbClr val="FF00FF"/>
              </a:solidFill>
              <a:latin typeface="Times New Roman" pitchFamily="18" charset="0"/>
            </a:endParaRPr>
          </a:p>
        </p:txBody>
      </p:sp>
      <p:sp>
        <p:nvSpPr>
          <p:cNvPr id="26638" name="Rectangle 3"/>
          <p:cNvSpPr>
            <a:spLocks noChangeArrowheads="1"/>
          </p:cNvSpPr>
          <p:nvPr/>
        </p:nvSpPr>
        <p:spPr bwMode="auto">
          <a:xfrm>
            <a:off x="1447800" y="0"/>
            <a:ext cx="6748463" cy="92154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3CC"/>
                </a:solidFill>
                <a:latin typeface="Arial Black" pitchFamily="34" charset="0"/>
              </a:rPr>
              <a:t>?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286000" y="4144566"/>
            <a:ext cx="4343400" cy="959644"/>
            <a:chOff x="2322" y="3527"/>
            <a:chExt cx="1717" cy="694"/>
          </a:xfrm>
        </p:grpSpPr>
        <p:sp>
          <p:nvSpPr>
            <p:cNvPr id="26646" name="laptop"/>
            <p:cNvSpPr>
              <a:spLocks noEditPoints="1" noChangeArrowheads="1"/>
            </p:cNvSpPr>
            <p:nvPr/>
          </p:nvSpPr>
          <p:spPr bwMode="auto">
            <a:xfrm>
              <a:off x="2322" y="3527"/>
              <a:ext cx="1717" cy="6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41 w 21600"/>
                <a:gd name="T25" fmla="*/ 1867 h 21600"/>
                <a:gd name="T26" fmla="*/ 17310 w 21600"/>
                <a:gd name="T27" fmla="*/ 1232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3200" u="sng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  <p:sp>
          <p:nvSpPr>
            <p:cNvPr id="26647" name="Text Box 6"/>
            <p:cNvSpPr txBox="1">
              <a:spLocks noChangeArrowheads="1"/>
            </p:cNvSpPr>
            <p:nvPr/>
          </p:nvSpPr>
          <p:spPr bwMode="auto">
            <a:xfrm>
              <a:off x="2680" y="3585"/>
              <a:ext cx="1023" cy="512"/>
            </a:xfrm>
            <a:prstGeom prst="rect">
              <a:avLst/>
            </a:prstGeom>
            <a:solidFill>
              <a:srgbClr val="FFFF66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u="sng" dirty="0">
                  <a:solidFill>
                    <a:srgbClr val="FF0000"/>
                  </a:solidFill>
                  <a:latin typeface="Times New Roman" pitchFamily="18" charset="0"/>
                </a:rPr>
                <a:t>CHỌN Ô SỐ RỒI TRẢ LỜI CÂU HỎI</a:t>
              </a:r>
              <a:r>
                <a:rPr lang="en-US" sz="2000" b="1" u="sng" dirty="0">
                  <a:solidFill>
                    <a:srgbClr val="FF0000"/>
                  </a:solidFill>
                  <a:latin typeface="VNI-Times" pitchFamily="2" charset="0"/>
                </a:rPr>
                <a:t> </a:t>
              </a:r>
            </a:p>
          </p:txBody>
        </p:sp>
      </p:grpSp>
      <p:sp>
        <p:nvSpPr>
          <p:cNvPr id="26640" name="Footer Placeholder 21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Rectangle 1">
            <a:hlinkClick r:id="rId6" action="ppaction://hlinksldjump"/>
          </p:cNvPr>
          <p:cNvSpPr/>
          <p:nvPr/>
        </p:nvSpPr>
        <p:spPr>
          <a:xfrm>
            <a:off x="2614613" y="2899172"/>
            <a:ext cx="1371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438400" y="1244311"/>
            <a:ext cx="1371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u="sng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4720648" y="1314510"/>
            <a:ext cx="1371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953000" y="2826112"/>
            <a:ext cx="1371600" cy="971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3" name="Right Arrow 2">
            <a:hlinkClick r:id="rId10" action="ppaction://hlinksldjump"/>
          </p:cNvPr>
          <p:cNvSpPr/>
          <p:nvPr/>
        </p:nvSpPr>
        <p:spPr>
          <a:xfrm>
            <a:off x="8610600" y="4755357"/>
            <a:ext cx="381000" cy="273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616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86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8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9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86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87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7080"/>
                  </p:tgtEl>
                </p:cond>
              </p:nextCondLst>
            </p:seq>
          </p:childTnLst>
        </p:cTn>
      </p:par>
    </p:tnLst>
    <p:bldLst>
      <p:bldP spid="28680" grpId="0" animBg="1"/>
      <p:bldP spid="387080" grpId="0" animBg="1"/>
      <p:bldP spid="387080" grpId="1" animBg="1"/>
      <p:bldP spid="28681" grpId="0" animBg="1"/>
      <p:bldP spid="28682" grpId="0" animBg="1"/>
      <p:bldP spid="28683" grpId="0" animBg="1"/>
      <p:bldP spid="28688" grpId="0" animBg="1"/>
      <p:bldP spid="28688" grpId="1" animBg="1"/>
      <p:bldP spid="28689" grpId="0" animBg="1"/>
      <p:bldP spid="28689" grpId="1" animBg="1"/>
      <p:bldP spid="28690" grpId="0" animBg="1"/>
      <p:bldP spid="28690" grpId="1" animBg="1"/>
      <p:bldP spid="2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419100" y="523876"/>
            <a:ext cx="8305800" cy="163121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i="1" u="sng">
                <a:solidFill>
                  <a:srgbClr val="3333CC"/>
                </a:solidFill>
                <a:latin typeface="Times New Roman" pitchFamily="18" charset="0"/>
              </a:rPr>
              <a:t>Câu 1: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∆ABC = ∆ HIK.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Cạnh tương ứng với cạnh BC ?</a:t>
            </a:r>
            <a:endParaRPr lang="en-US" sz="40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2969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6380" y="2343152"/>
            <a:ext cx="2803525" cy="6463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  <a:t>a)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HI</a:t>
            </a:r>
          </a:p>
        </p:txBody>
      </p:sp>
      <p:sp>
        <p:nvSpPr>
          <p:cNvPr id="29700" name="Footer Placeholder 21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1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19800" y="2343152"/>
            <a:ext cx="3094038" cy="6463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CC"/>
                </a:solidFill>
                <a:latin typeface="Times New Roman" pitchFamily="18" charset="0"/>
              </a:rPr>
              <a:t>c) Cạnh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</a:rPr>
              <a:t>HK</a:t>
            </a:r>
          </a:p>
        </p:txBody>
      </p:sp>
      <p:sp>
        <p:nvSpPr>
          <p:cNvPr id="29702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5163" y="2343152"/>
            <a:ext cx="2633662" cy="6463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  <a:t>b)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</a:rPr>
              <a:t>Cạnh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</a:rPr>
              <a:t>IK</a:t>
            </a:r>
          </a:p>
        </p:txBody>
      </p:sp>
      <p:pic>
        <p:nvPicPr>
          <p:cNvPr id="29703" name="Picture 17" descr="j0234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30" y="3499250"/>
            <a:ext cx="2055813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1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2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3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4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srgbClr val="96A9A9"/>
                </a:solidFill>
                <a:latin typeface="Arial" charset="0"/>
              </a:rPr>
              <a:t>5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9</a:t>
            </a:r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11</a:t>
            </a: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23" name="Curved Up Arrow 22">
            <a:hlinkClick r:id="rId5" action="ppaction://hlinksldjump"/>
          </p:cNvPr>
          <p:cNvSpPr/>
          <p:nvPr/>
        </p:nvSpPr>
        <p:spPr>
          <a:xfrm>
            <a:off x="6096000" y="4343400"/>
            <a:ext cx="762000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u="sng">
              <a:solidFill>
                <a:prstClr val="black"/>
              </a:solidFill>
            </a:endParaRPr>
          </a:p>
        </p:txBody>
      </p:sp>
      <p:sp>
        <p:nvSpPr>
          <p:cNvPr id="41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200400" y="2343152"/>
            <a:ext cx="2633662" cy="646331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b)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IK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29000" y="2971802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b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889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419100" y="523876"/>
            <a:ext cx="8305800" cy="163121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i="1" u="sng">
                <a:solidFill>
                  <a:srgbClr val="3333CC"/>
                </a:solidFill>
                <a:latin typeface="Times New Roman" pitchFamily="18" charset="0"/>
              </a:rPr>
              <a:t>Câu 2: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∆ABC = ∆ HIK.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Góc tương ứng với góc H ?</a:t>
            </a:r>
            <a:endParaRPr lang="en-US" sz="40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0723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28600" y="2571750"/>
            <a:ext cx="2438400" cy="70788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</a:rPr>
              <a:t>a) Góc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0724" name="Footer Placeholder 21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5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03925" y="2594373"/>
            <a:ext cx="2819400" cy="70788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c) </a:t>
            </a:r>
            <a:r>
              <a:rPr lang="en-US" sz="4000" dirty="0" err="1">
                <a:solidFill>
                  <a:srgbClr val="0000CC"/>
                </a:solidFill>
                <a:latin typeface="Times New Roman" pitchFamily="18" charset="0"/>
              </a:rPr>
              <a:t>Góc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30726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08325" y="2594373"/>
            <a:ext cx="2895600" cy="70788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0000CC"/>
                </a:solidFill>
                <a:latin typeface="Times New Roman" pitchFamily="18" charset="0"/>
              </a:rPr>
              <a:t>b) Góc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30727" name="Picture 17" descr="j0234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30" y="3499250"/>
            <a:ext cx="2055813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1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2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3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4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srgbClr val="96A9A9"/>
                </a:solidFill>
                <a:latin typeface="Arial" charset="0"/>
              </a:rPr>
              <a:t>5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9</a:t>
            </a:r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11</a:t>
            </a: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3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006737" y="2591345"/>
            <a:ext cx="2819400" cy="70788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c)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</a:rPr>
              <a:t>Góc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29000" y="331470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c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Curved Up Arrow 40">
            <a:hlinkClick r:id="rId5" action="ppaction://hlinksldjump"/>
          </p:cNvPr>
          <p:cNvSpPr/>
          <p:nvPr/>
        </p:nvSpPr>
        <p:spPr>
          <a:xfrm>
            <a:off x="6096000" y="4343400"/>
            <a:ext cx="762000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u="sn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84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19100" y="523875"/>
            <a:ext cx="8305800" cy="163121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i="1" u="sng">
                <a:solidFill>
                  <a:srgbClr val="3333CC"/>
                </a:solidFill>
                <a:latin typeface="Times New Roman" pitchFamily="18" charset="0"/>
              </a:rPr>
              <a:t>Câu 3: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∆ABC = ∆ HIK.  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              AB = …?..</a:t>
            </a:r>
            <a:endParaRPr lang="en-US" sz="40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31747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4800" y="2227660"/>
            <a:ext cx="4572000" cy="52322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a) AB=IK</a:t>
            </a:r>
            <a:endParaRPr 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48" name="Footer Placeholder 21"/>
          <p:cNvSpPr txBox="1">
            <a:spLocks noGrp="1"/>
          </p:cNvSpPr>
          <p:nvPr/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000" u="sng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174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4800" y="3538538"/>
            <a:ext cx="4471988" cy="52322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CC"/>
                </a:solidFill>
                <a:latin typeface="Times New Roman" pitchFamily="18" charset="0"/>
              </a:rPr>
              <a:t>c) AB= HK</a:t>
            </a:r>
            <a:endParaRPr lang="en-US" sz="28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1750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4800" y="2946798"/>
            <a:ext cx="2133600" cy="52322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itchFamily="18" charset="0"/>
              </a:rPr>
              <a:t>b) AB=HI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1751" name="Picture 17" descr="j0234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8330" y="3499250"/>
            <a:ext cx="2055813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1</a:t>
            </a: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2</a:t>
            </a: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3</a:t>
            </a:r>
          </a:p>
        </p:txBody>
      </p:sp>
      <p:sp>
        <p:nvSpPr>
          <p:cNvPr id="27" name="Oval 16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4</a:t>
            </a:r>
          </a:p>
        </p:txBody>
      </p:sp>
      <p:sp>
        <p:nvSpPr>
          <p:cNvPr id="28" name="Oval 17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srgbClr val="96A9A9"/>
                </a:solidFill>
                <a:latin typeface="Arial" charset="0"/>
              </a:rPr>
              <a:t>5</a:t>
            </a:r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31" name="Oval 20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2" name="Oval 21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9</a:t>
            </a:r>
          </a:p>
        </p:txBody>
      </p: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11</a:t>
            </a:r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39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04800" y="2944042"/>
            <a:ext cx="2133600" cy="523220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b) AB=HI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5200" y="2971802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b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" name="Curved Up Arrow 40">
            <a:hlinkClick r:id="rId5" action="ppaction://hlinksldjump"/>
          </p:cNvPr>
          <p:cNvSpPr/>
          <p:nvPr/>
        </p:nvSpPr>
        <p:spPr>
          <a:xfrm>
            <a:off x="6096000" y="4343400"/>
            <a:ext cx="762000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u="sn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02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52550" y="523876"/>
            <a:ext cx="6438900" cy="1631216"/>
          </a:xfrm>
          <a:prstGeom prst="rect">
            <a:avLst/>
          </a:prstGeom>
          <a:noFill/>
          <a:ln w="28575">
            <a:noFill/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i="1" u="sng">
                <a:solidFill>
                  <a:srgbClr val="3333CC"/>
                </a:solidFill>
                <a:latin typeface="Times New Roman" pitchFamily="18" charset="0"/>
              </a:rPr>
              <a:t>Câu 4: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∆ABC = ∆ HIK.</a:t>
            </a:r>
          </a:p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 các góc bằng nhau?</a:t>
            </a:r>
            <a:endParaRPr lang="en-US" sz="400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55300" name="Text Box 6">
            <a:hlinkClick r:id="" action="ppaction://noaction"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4800" y="2227178"/>
            <a:ext cx="3886200" cy="403187"/>
          </a:xfrm>
          <a:prstGeom prst="rect">
            <a:avLst/>
          </a:prstGeom>
          <a:blipFill rotWithShape="1">
            <a:blip r:embed="rId4"/>
            <a:stretch>
              <a:fillRect l="-3135" t="-7955" b="-31818"/>
            </a:stretch>
          </a:blipFill>
          <a:ln>
            <a:noFill/>
          </a:ln>
          <a:ex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>
                <a:noFill/>
                <a:latin typeface="Times New Roman" pitchFamily="18" charset="0"/>
              </a:rPr>
              <a:t> </a:t>
            </a:r>
          </a:p>
        </p:txBody>
      </p:sp>
      <p:sp>
        <p:nvSpPr>
          <p:cNvPr id="8" name="Text Box 6">
            <a:hlinkClick r:id="" action="ppaction://noaction"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4800" y="3538676"/>
            <a:ext cx="4471738" cy="403187"/>
          </a:xfrm>
          <a:prstGeom prst="rect">
            <a:avLst/>
          </a:prstGeom>
          <a:blipFill rotWithShape="1">
            <a:blip r:embed="rId5"/>
            <a:stretch>
              <a:fillRect l="-2725" t="-7955" b="-31818"/>
            </a:stretch>
          </a:blipFill>
          <a:ln>
            <a:noFill/>
          </a:ln>
          <a:ex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>
                <a:noFill/>
                <a:latin typeface="Times New Roman" pitchFamily="18" charset="0"/>
              </a:rPr>
              <a:t> </a:t>
            </a:r>
          </a:p>
        </p:txBody>
      </p:sp>
      <p:sp>
        <p:nvSpPr>
          <p:cNvPr id="9" name="Text Box 6">
            <a:hlinkClick r:id="" action="ppaction://noaction"/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04800" y="2947045"/>
            <a:ext cx="3886200" cy="403187"/>
          </a:xfrm>
          <a:prstGeom prst="rect">
            <a:avLst/>
          </a:prstGeom>
          <a:blipFill rotWithShape="1">
            <a:blip r:embed="rId6"/>
            <a:stretch>
              <a:fillRect l="-3135" t="-7955" b="-31818"/>
            </a:stretch>
          </a:blipFill>
          <a:ln>
            <a:noFill/>
          </a:ln>
          <a:ex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u="sng">
                <a:noFill/>
                <a:latin typeface="Times New Roman" pitchFamily="18" charset="0"/>
              </a:rPr>
              <a:t> </a:t>
            </a:r>
          </a:p>
        </p:txBody>
      </p:sp>
      <p:pic>
        <p:nvPicPr>
          <p:cNvPr id="32775" name="Picture 17" descr="j02341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18330" y="3499250"/>
            <a:ext cx="2055813" cy="147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1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2</a:t>
            </a:r>
          </a:p>
        </p:txBody>
      </p:sp>
      <p:sp>
        <p:nvSpPr>
          <p:cNvPr id="28" name="Oval 1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3</a:t>
            </a:r>
          </a:p>
        </p:txBody>
      </p:sp>
      <p:sp>
        <p:nvSpPr>
          <p:cNvPr id="29" name="Oval 16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u="sng">
                <a:solidFill>
                  <a:srgbClr val="96A9A9"/>
                </a:solidFill>
                <a:latin typeface="Arial" charset="0"/>
              </a:rPr>
              <a:t>4</a:t>
            </a:r>
          </a:p>
        </p:txBody>
      </p:sp>
      <p:sp>
        <p:nvSpPr>
          <p:cNvPr id="30" name="Oval 17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srgbClr val="96A9A9"/>
                </a:solidFill>
                <a:latin typeface="Arial" charset="0"/>
              </a:rPr>
              <a:t>5</a:t>
            </a:r>
          </a:p>
        </p:txBody>
      </p:sp>
      <p:sp>
        <p:nvSpPr>
          <p:cNvPr id="31" name="Oval 18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6</a:t>
            </a:r>
          </a:p>
        </p:txBody>
      </p:sp>
      <p:sp>
        <p:nvSpPr>
          <p:cNvPr id="32" name="Oval 19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7</a:t>
            </a:r>
          </a:p>
        </p:txBody>
      </p:sp>
      <p:sp>
        <p:nvSpPr>
          <p:cNvPr id="33" name="Oval 20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8</a:t>
            </a:r>
          </a:p>
        </p:txBody>
      </p:sp>
      <p:sp>
        <p:nvSpPr>
          <p:cNvPr id="34" name="Oval 21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9</a:t>
            </a: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7602538" y="3877868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10</a:t>
            </a:r>
          </a:p>
        </p:txBody>
      </p:sp>
      <p:sp>
        <p:nvSpPr>
          <p:cNvPr id="36" name="Oval 23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11</a:t>
            </a:r>
          </a:p>
        </p:txBody>
      </p:sp>
      <p:sp>
        <p:nvSpPr>
          <p:cNvPr id="37" name="Oval 24"/>
          <p:cNvSpPr>
            <a:spLocks noChangeArrowheads="1"/>
          </p:cNvSpPr>
          <p:nvPr/>
        </p:nvSpPr>
        <p:spPr bwMode="auto">
          <a:xfrm>
            <a:off x="7602538" y="388858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12</a:t>
            </a:r>
          </a:p>
        </p:txBody>
      </p: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13</a:t>
            </a: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14</a:t>
            </a:r>
          </a:p>
        </p:txBody>
      </p:sp>
      <p:sp>
        <p:nvSpPr>
          <p:cNvPr id="40" name="Oval 27"/>
          <p:cNvSpPr>
            <a:spLocks noChangeArrowheads="1"/>
          </p:cNvSpPr>
          <p:nvPr/>
        </p:nvSpPr>
        <p:spPr bwMode="auto">
          <a:xfrm>
            <a:off x="7602538" y="3886201"/>
            <a:ext cx="901700" cy="65722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u="sng">
                <a:solidFill>
                  <a:prstClr val="black"/>
                </a:solidFill>
                <a:latin typeface="Arial" charset="0"/>
              </a:rPr>
              <a:t>15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1885953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</a:rPr>
              <a:t> c</a:t>
            </a:r>
            <a:endParaRPr lang="en-US" sz="3200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4" name="Curved Up Arrow 23">
            <a:hlinkClick r:id="rId8" action="ppaction://hlinksldjump"/>
          </p:cNvPr>
          <p:cNvSpPr/>
          <p:nvPr/>
        </p:nvSpPr>
        <p:spPr>
          <a:xfrm>
            <a:off x="6096000" y="4343400"/>
            <a:ext cx="762000" cy="3429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u="sng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470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61" presetID="5" presetClass="exit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D:\he-thong-bien-bao-nguy-hi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-14288"/>
            <a:ext cx="43434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80"/>
            <a:ext cx="4648200" cy="264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625328"/>
            <a:ext cx="4495800" cy="251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eft Arrow 6">
            <a:hlinkClick r:id="" action="ppaction://noaction"/>
          </p:cNvPr>
          <p:cNvSpPr/>
          <p:nvPr/>
        </p:nvSpPr>
        <p:spPr>
          <a:xfrm>
            <a:off x="8763000" y="4738688"/>
            <a:ext cx="342900" cy="4000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</a:endParaRPr>
          </a:p>
        </p:txBody>
      </p:sp>
      <p:pic>
        <p:nvPicPr>
          <p:cNvPr id="41990" name="Picture 4" descr="C:\Users\Administrator\Desktop\9c898e4fd1b03a69b56232264a4a3302_t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52713"/>
            <a:ext cx="46482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759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4636" y="48499"/>
            <a:ext cx="3013364" cy="58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ĐỘNG: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495800" y="819150"/>
            <a:ext cx="0" cy="4324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4636" y="703272"/>
            <a:ext cx="3867150" cy="533401"/>
            <a:chOff x="420" y="395"/>
            <a:chExt cx="2436" cy="336"/>
          </a:xfrm>
        </p:grpSpPr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576" y="731"/>
              <a:ext cx="1928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6"/>
            <p:cNvGrpSpPr>
              <a:grpSpLocks/>
            </p:cNvGrpSpPr>
            <p:nvPr/>
          </p:nvGrpSpPr>
          <p:grpSpPr bwMode="auto">
            <a:xfrm>
              <a:off x="420" y="395"/>
              <a:ext cx="2436" cy="330"/>
              <a:chOff x="420" y="407"/>
              <a:chExt cx="2436" cy="330"/>
            </a:xfrm>
          </p:grpSpPr>
          <p:sp>
            <p:nvSpPr>
              <p:cNvPr id="22" name="Text Box 7"/>
              <p:cNvSpPr txBox="1">
                <a:spLocks noChangeArrowheads="1"/>
              </p:cNvSpPr>
              <p:nvPr/>
            </p:nvSpPr>
            <p:spPr bwMode="auto">
              <a:xfrm>
                <a:off x="420" y="407"/>
                <a:ext cx="5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Calibri" pitchFamily="34" charset="0"/>
                  </a:rPr>
                  <a:t>A         </a:t>
                </a:r>
              </a:p>
            </p:txBody>
          </p:sp>
          <p:sp>
            <p:nvSpPr>
              <p:cNvPr id="23" name="Text Box 8"/>
              <p:cNvSpPr txBox="1">
                <a:spLocks noChangeArrowheads="1"/>
              </p:cNvSpPr>
              <p:nvPr/>
            </p:nvSpPr>
            <p:spPr bwMode="auto">
              <a:xfrm>
                <a:off x="2316" y="407"/>
                <a:ext cx="5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800" dirty="0">
                    <a:latin typeface="Calibri" pitchFamily="34" charset="0"/>
                  </a:rPr>
                  <a:t>B         </a:t>
                </a:r>
              </a:p>
            </p:txBody>
          </p:sp>
        </p:grpSp>
      </p:grp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0036" y="2719399"/>
            <a:ext cx="34290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1196686" y="627065"/>
            <a:ext cx="14478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 cm       </a:t>
            </a: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244187" y="2362200"/>
            <a:ext cx="3060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4636" y="1733552"/>
            <a:ext cx="85725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A’         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3044536" y="1733552"/>
            <a:ext cx="85725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B’         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1196686" y="1733552"/>
            <a:ext cx="1447800" cy="52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20 cm     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515266"/>
              </p:ext>
            </p:extLst>
          </p:nvPr>
        </p:nvGraphicFramePr>
        <p:xfrm>
          <a:off x="1292995" y="2698175"/>
          <a:ext cx="1812380" cy="559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1028520" imgH="317160" progId="Equation.DSMT4">
                  <p:embed/>
                </p:oleObj>
              </mc:Choice>
              <mc:Fallback>
                <p:oleObj name="Equation" r:id="rId3" imgW="10285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2995" y="2698175"/>
                        <a:ext cx="1812380" cy="559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917123" y="2774815"/>
            <a:ext cx="10668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 37"/>
          <p:cNvSpPr>
            <a:spLocks noChangeArrowheads="1"/>
          </p:cNvSpPr>
          <p:nvPr/>
        </p:nvSpPr>
        <p:spPr bwMode="auto">
          <a:xfrm>
            <a:off x="2" y="3401299"/>
            <a:ext cx="4371883" cy="83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.......................................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61743" y="3735542"/>
            <a:ext cx="3110139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4644736" y="616745"/>
            <a:ext cx="2266950" cy="2038350"/>
            <a:chOff x="4648200" y="217488"/>
            <a:chExt cx="2266950" cy="203835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217488"/>
              <a:ext cx="2266950" cy="2038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7765369"/>
                </p:ext>
              </p:extLst>
            </p:nvPr>
          </p:nvGraphicFramePr>
          <p:xfrm>
            <a:off x="5181600" y="1619250"/>
            <a:ext cx="2794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9" name="Equation" r:id="rId6" imgW="279360" imgH="228600" progId="Equation.DSMT4">
                    <p:embed/>
                  </p:oleObj>
                </mc:Choice>
                <mc:Fallback>
                  <p:oleObj name="Equation" r:id="rId6" imgW="27936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181600" y="1619250"/>
                          <a:ext cx="2794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17932"/>
            <a:ext cx="21336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065237"/>
              </p:ext>
            </p:extLst>
          </p:nvPr>
        </p:nvGraphicFramePr>
        <p:xfrm>
          <a:off x="8305800" y="1772733"/>
          <a:ext cx="27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05800" y="1772733"/>
                        <a:ext cx="2794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3"/>
          <p:cNvSpPr txBox="1">
            <a:spLocks noChangeArrowheads="1"/>
          </p:cNvSpPr>
          <p:nvPr/>
        </p:nvSpPr>
        <p:spPr bwMode="auto">
          <a:xfrm>
            <a:off x="4800600" y="2719398"/>
            <a:ext cx="3429000" cy="46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64475"/>
              </p:ext>
            </p:extLst>
          </p:nvPr>
        </p:nvGraphicFramePr>
        <p:xfrm>
          <a:off x="5983883" y="2666858"/>
          <a:ext cx="207803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10" imgW="1180800" imgH="330120" progId="Equation.DSMT4">
                  <p:embed/>
                </p:oleObj>
              </mc:Choice>
              <mc:Fallback>
                <p:oleObj name="Equation" r:id="rId10" imgW="1180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83883" y="2666858"/>
                        <a:ext cx="2078037" cy="58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761018" y="2774814"/>
            <a:ext cx="10668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Rectangle 37"/>
          <p:cNvSpPr>
            <a:spLocks noChangeArrowheads="1"/>
          </p:cNvSpPr>
          <p:nvPr/>
        </p:nvSpPr>
        <p:spPr bwMode="auto">
          <a:xfrm>
            <a:off x="4672071" y="3366208"/>
            <a:ext cx="4371883" cy="83099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6" tIns="45718" rIns="91436" bIns="45718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góc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.......................................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202397" y="3695256"/>
            <a:ext cx="2973883" cy="461661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 đo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7471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49" grpId="0"/>
      <p:bldP spid="50" grpId="0" animBg="1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560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8487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14325" y="1303735"/>
            <a:ext cx="8324850" cy="1048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u="sng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2800" u="sng">
                <a:solidFill>
                  <a:srgbClr val="696464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800" u="sng">
              <a:solidFill>
                <a:srgbClr val="69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855665" y="1263254"/>
            <a:ext cx="684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ĐN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55650" y="1959769"/>
            <a:ext cx="679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đúng K/h hai tam giác bằng nhau</a:t>
            </a:r>
            <a:endParaRPr lang="en-US" altLang="en-US" sz="2800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681042" y="2628901"/>
            <a:ext cx="8220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các BT: 10, 12, 13, 14/ Trang 111, 112 SGK </a:t>
            </a:r>
            <a:endParaRPr lang="en-US" altLang="en-US" sz="2800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449263" y="1219200"/>
            <a:ext cx="493712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2800" b="1" u="sng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304803" y="1949054"/>
            <a:ext cx="493713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2800" b="1" u="sng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277813" y="2628900"/>
            <a:ext cx="493712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2800" b="1" u="sng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27657" name="AutoShape 71"/>
          <p:cNvSpPr>
            <a:spLocks noChangeArrowheads="1"/>
          </p:cNvSpPr>
          <p:nvPr/>
        </p:nvSpPr>
        <p:spPr bwMode="auto">
          <a:xfrm>
            <a:off x="187328" y="175022"/>
            <a:ext cx="8842375" cy="4789884"/>
          </a:xfrm>
          <a:prstGeom prst="roundRect">
            <a:avLst>
              <a:gd name="adj" fmla="val 16667"/>
            </a:avLst>
          </a:prstGeom>
          <a:noFill/>
          <a:ln w="76200" cmpd="dbl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3200" u="sng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" action="ppaction://noaction"/>
          </p:cNvPr>
          <p:cNvSpPr/>
          <p:nvPr/>
        </p:nvSpPr>
        <p:spPr>
          <a:xfrm>
            <a:off x="8305805" y="4457700"/>
            <a:ext cx="333375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u="sng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85804" y="3257552"/>
            <a:ext cx="8220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68288" y="3257550"/>
            <a:ext cx="493712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Char char="ü"/>
            </a:pPr>
            <a:r>
              <a:rPr lang="en-US" altLang="en-US" sz="2800" b="1" u="sng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001138" y="438150"/>
            <a:ext cx="684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495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G00317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8" y="2367456"/>
            <a:ext cx="1838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4191000" y="2157906"/>
            <a:ext cx="2590800" cy="2057400"/>
          </a:xfrm>
          <a:prstGeom prst="triangle">
            <a:avLst>
              <a:gd name="adj" fmla="val 25097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609600" y="2161370"/>
            <a:ext cx="2590800" cy="2057400"/>
          </a:xfrm>
          <a:prstGeom prst="triangle">
            <a:avLst>
              <a:gd name="adj" fmla="val 2509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" name="Cloud Callout 10"/>
          <p:cNvSpPr/>
          <p:nvPr/>
        </p:nvSpPr>
        <p:spPr bwMode="auto">
          <a:xfrm rot="21369539">
            <a:off x="2037385" y="74305"/>
            <a:ext cx="4903116" cy="1841809"/>
          </a:xfrm>
          <a:prstGeom prst="cloudCallou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514601" y="438151"/>
            <a:ext cx="3733801" cy="954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khi nào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3 -0.02407 C -0.09965 -0.05895 -0.15 -0.09352 -0.1427 -0.12562 C -0.13541 -0.15771 -0.03211 -0.22068 -0.00573 -0.21543 C 0.02066 -0.21018 -0.00746 -0.09846 0.01598 -0.09352 C 0.03941 -0.08889 0.11146 -0.19599 0.13542 -0.18611 C 0.15938 -0.17654 0.11268 -0.00926 0.15938 -0.03549 C 0.20608 -0.06173 0.36893 -0.31389 0.41598 -0.3429 C 0.46302 -0.37191 0.41059 -0.24444 0.44202 -0.20957 C 0.47344 -0.175 0.5974 -0.15154 0.60504 -0.13426 C 0.61268 -0.11697 0.52309 -0.12747 0.48768 -0.10525 C 0.45226 -0.08302 0.40799 -0.02099 0.39202 -0.00092 " pathEditMode="relative" rAng="0" ptsTypes="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56" y="-1623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1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/>
        </p:blipFill>
        <p:spPr>
          <a:xfrm>
            <a:off x="3" y="1828801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8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412" y="-973569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205068" y="819377"/>
            <a:ext cx="6598506" cy="3854037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/>
        </p:blipFill>
        <p:spPr>
          <a:xfrm>
            <a:off x="6598523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/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4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/>
        </p:blipFill>
        <p:spPr>
          <a:xfrm>
            <a:off x="7055709" y="360054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>
          <a:xfrm>
            <a:off x="7252680" y="249774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2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80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60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66"/>
            <a:endParaRPr lang="zh-CN" altLang="en-US" sz="1400">
              <a:solidFill>
                <a:prstClr val="white"/>
              </a:solidFill>
              <a:latin typeface="DFPOP1-W9" panose="020F0502020204030204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283" y="3831447"/>
            <a:ext cx="2341475" cy="1329066"/>
          </a:xfrm>
          <a:prstGeom prst="rect">
            <a:avLst/>
          </a:prstGeom>
        </p:spPr>
      </p:pic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125030" y="1853605"/>
            <a:ext cx="8839200" cy="147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20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GIÁC BẰNG NHAU</a:t>
            </a:r>
          </a:p>
        </p:txBody>
      </p:sp>
    </p:spTree>
    <p:extLst>
      <p:ext uri="{BB962C8B-B14F-4D97-AF65-F5344CB8AC3E}">
        <p14:creationId xmlns:p14="http://schemas.microsoft.com/office/powerpoint/2010/main" val="5672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1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6" presetClass="emph" presetSubtype="0" repeatCount="14000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60" dur="250" fill="hold"/>
                                        <p:tgtEl>
                                          <p:spTgt spid="28"/>
                                        </p:tgtEl>
                                      </p:cBhvr>
                                      <p:by x="95000" y="9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01488" y="548986"/>
            <a:ext cx="89425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Cho hai tam giác ABC và A’B’C’ như hình vẽ. So sánh độ dài các cạnh và số đo các góc của hai tam giác trên?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304800" y="1232335"/>
            <a:ext cx="3886200" cy="2395271"/>
            <a:chOff x="144" y="363"/>
            <a:chExt cx="2448" cy="1753"/>
          </a:xfrm>
        </p:grpSpPr>
        <p:sp>
          <p:nvSpPr>
            <p:cNvPr id="22552" name="Text Box 54"/>
            <p:cNvSpPr txBox="1">
              <a:spLocks noChangeArrowheads="1"/>
            </p:cNvSpPr>
            <p:nvPr/>
          </p:nvSpPr>
          <p:spPr bwMode="auto">
            <a:xfrm>
              <a:off x="1126" y="363"/>
              <a:ext cx="38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vi-VN" sz="2600" b="1" dirty="0">
                  <a:solidFill>
                    <a:prstClr val="black"/>
                  </a:solidFill>
                  <a:latin typeface="VNI-Times" pitchFamily="2" charset="0"/>
                </a:rPr>
                <a:t>A</a:t>
              </a:r>
              <a:endParaRPr lang="en-US" sz="26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53" name="Text Box 55"/>
            <p:cNvSpPr txBox="1">
              <a:spLocks noChangeArrowheads="1"/>
            </p:cNvSpPr>
            <p:nvPr/>
          </p:nvSpPr>
          <p:spPr bwMode="auto">
            <a:xfrm>
              <a:off x="2352" y="1708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vi-VN" sz="2600" b="1" dirty="0" smtClean="0">
                  <a:solidFill>
                    <a:prstClr val="black"/>
                  </a:solidFill>
                  <a:latin typeface="VNI-Times" pitchFamily="2" charset="0"/>
                </a:rPr>
                <a:t>C</a:t>
              </a:r>
              <a:endParaRPr lang="en-US" sz="26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54" name="Text Box 56"/>
            <p:cNvSpPr txBox="1">
              <a:spLocks noChangeArrowheads="1"/>
            </p:cNvSpPr>
            <p:nvPr/>
          </p:nvSpPr>
          <p:spPr bwMode="auto">
            <a:xfrm>
              <a:off x="144" y="1708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vi-VN" sz="2600" b="1" dirty="0" smtClean="0">
                  <a:solidFill>
                    <a:prstClr val="black"/>
                  </a:solidFill>
                  <a:latin typeface="VNI-Times" pitchFamily="2" charset="0"/>
                </a:rPr>
                <a:t>B</a:t>
              </a:r>
              <a:endParaRPr lang="en-US" sz="26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grpSp>
          <p:nvGrpSpPr>
            <p:cNvPr id="22555" name="Group 57"/>
            <p:cNvGrpSpPr>
              <a:grpSpLocks/>
            </p:cNvGrpSpPr>
            <p:nvPr/>
          </p:nvGrpSpPr>
          <p:grpSpPr bwMode="auto">
            <a:xfrm>
              <a:off x="336" y="624"/>
              <a:ext cx="2112" cy="1132"/>
              <a:chOff x="3360" y="2007"/>
              <a:chExt cx="1894" cy="1219"/>
            </a:xfrm>
          </p:grpSpPr>
          <p:sp>
            <p:nvSpPr>
              <p:cNvPr id="22562" name="Line 58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63" name="Line 59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64" name="Line 60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56" name="Text Box 61"/>
            <p:cNvSpPr txBox="1">
              <a:spLocks noChangeArrowheads="1"/>
            </p:cNvSpPr>
            <p:nvPr/>
          </p:nvSpPr>
          <p:spPr bwMode="auto">
            <a:xfrm>
              <a:off x="480" y="960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prstClr val="black"/>
                  </a:solidFill>
                  <a:latin typeface="VNI-Times" pitchFamily="2" charset="0"/>
                </a:rPr>
                <a:t>3</a:t>
              </a:r>
            </a:p>
          </p:txBody>
        </p:sp>
        <p:sp>
          <p:nvSpPr>
            <p:cNvPr id="22557" name="Text Box 62"/>
            <p:cNvSpPr txBox="1">
              <a:spLocks noChangeArrowheads="1"/>
            </p:cNvSpPr>
            <p:nvPr/>
          </p:nvSpPr>
          <p:spPr bwMode="auto">
            <a:xfrm>
              <a:off x="1728" y="912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prstClr val="black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22558" name="Text Box 63"/>
            <p:cNvSpPr txBox="1">
              <a:spLocks noChangeArrowheads="1"/>
            </p:cNvSpPr>
            <p:nvPr/>
          </p:nvSpPr>
          <p:spPr bwMode="auto">
            <a:xfrm>
              <a:off x="1865" y="1449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prstClr val="black"/>
                  </a:solidFill>
                  <a:latin typeface="VNI-Times" pitchFamily="2" charset="0"/>
                </a:rPr>
                <a:t>40</a:t>
              </a:r>
              <a:r>
                <a:rPr lang="en-US" sz="2200" b="1" baseline="30000" dirty="0" smtClean="0">
                  <a:solidFill>
                    <a:prstClr val="black"/>
                  </a:solidFill>
                  <a:latin typeface="VNI-Times" pitchFamily="2" charset="0"/>
                </a:rPr>
                <a:t>0</a:t>
              </a:r>
              <a:endParaRPr lang="en-US" sz="22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59" name="Text Box 64"/>
            <p:cNvSpPr txBox="1">
              <a:spLocks noChangeArrowheads="1"/>
            </p:cNvSpPr>
            <p:nvPr/>
          </p:nvSpPr>
          <p:spPr bwMode="auto">
            <a:xfrm>
              <a:off x="432" y="1431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prstClr val="black"/>
                  </a:solidFill>
                  <a:latin typeface="VNI-Times" pitchFamily="2" charset="0"/>
                </a:rPr>
                <a:t>60</a:t>
              </a:r>
              <a:r>
                <a:rPr lang="en-US" sz="2200" b="1" baseline="30000" dirty="0" smtClean="0">
                  <a:solidFill>
                    <a:prstClr val="black"/>
                  </a:solidFill>
                  <a:latin typeface="VNI-Times" pitchFamily="2" charset="0"/>
                </a:rPr>
                <a:t>0</a:t>
              </a:r>
              <a:endParaRPr lang="en-US" sz="22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60" name="Text Box 65"/>
            <p:cNvSpPr txBox="1">
              <a:spLocks noChangeArrowheads="1"/>
            </p:cNvSpPr>
            <p:nvPr/>
          </p:nvSpPr>
          <p:spPr bwMode="auto">
            <a:xfrm>
              <a:off x="912" y="720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smtClean="0">
                  <a:solidFill>
                    <a:prstClr val="black"/>
                  </a:solidFill>
                  <a:latin typeface="VNI-Times" pitchFamily="2" charset="0"/>
                </a:rPr>
                <a:t>80</a:t>
              </a:r>
              <a:r>
                <a:rPr lang="en-US" sz="2200" b="1" baseline="30000" smtClean="0">
                  <a:solidFill>
                    <a:prstClr val="black"/>
                  </a:solidFill>
                  <a:latin typeface="VNI-Times" pitchFamily="2" charset="0"/>
                </a:rPr>
                <a:t>0</a:t>
              </a:r>
              <a:endParaRPr lang="en-US" sz="2200" b="1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61" name="Text Box 66"/>
            <p:cNvSpPr txBox="1">
              <a:spLocks noChangeArrowheads="1"/>
            </p:cNvSpPr>
            <p:nvPr/>
          </p:nvSpPr>
          <p:spPr bwMode="auto">
            <a:xfrm>
              <a:off x="1152" y="1756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prstClr val="black"/>
                  </a:solidFill>
                  <a:latin typeface="VNI-Times" pitchFamily="2" charset="0"/>
                </a:rPr>
                <a:t>7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953000" y="1110097"/>
            <a:ext cx="4191000" cy="2299627"/>
            <a:chOff x="2976" y="405"/>
            <a:chExt cx="2640" cy="1683"/>
          </a:xfrm>
        </p:grpSpPr>
        <p:sp>
          <p:nvSpPr>
            <p:cNvPr id="22539" name="Text Box 68"/>
            <p:cNvSpPr txBox="1">
              <a:spLocks noChangeArrowheads="1"/>
            </p:cNvSpPr>
            <p:nvPr/>
          </p:nvSpPr>
          <p:spPr bwMode="auto">
            <a:xfrm>
              <a:off x="4517" y="405"/>
              <a:ext cx="504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dirty="0" smtClean="0">
                  <a:solidFill>
                    <a:prstClr val="black"/>
                  </a:solidFill>
                  <a:latin typeface="VNI-Times" pitchFamily="2" charset="0"/>
                </a:rPr>
                <a:t>A</a:t>
              </a:r>
              <a:r>
                <a:rPr lang="vi-VN" sz="2600" b="1" dirty="0" smtClean="0">
                  <a:solidFill>
                    <a:prstClr val="black"/>
                  </a:solidFill>
                  <a:latin typeface="VNI-Times" pitchFamily="2" charset="0"/>
                </a:rPr>
                <a:t>’</a:t>
              </a:r>
              <a:endParaRPr lang="en-US" sz="26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40" name="Text Box 69"/>
            <p:cNvSpPr txBox="1">
              <a:spLocks noChangeArrowheads="1"/>
            </p:cNvSpPr>
            <p:nvPr/>
          </p:nvSpPr>
          <p:spPr bwMode="auto">
            <a:xfrm>
              <a:off x="5184" y="1680"/>
              <a:ext cx="43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dirty="0" smtClean="0">
                  <a:solidFill>
                    <a:prstClr val="black"/>
                  </a:solidFill>
                  <a:latin typeface="VNI-Times" pitchFamily="2" charset="0"/>
                </a:rPr>
                <a:t>B</a:t>
              </a:r>
              <a:r>
                <a:rPr lang="vi-VN" sz="2600" b="1" dirty="0" smtClean="0">
                  <a:solidFill>
                    <a:prstClr val="black"/>
                  </a:solidFill>
                  <a:latin typeface="VNI-Times" pitchFamily="2" charset="0"/>
                </a:rPr>
                <a:t>’</a:t>
              </a:r>
              <a:endParaRPr lang="en-US" sz="26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41" name="Text Box 70"/>
            <p:cNvSpPr txBox="1">
              <a:spLocks noChangeArrowheads="1"/>
            </p:cNvSpPr>
            <p:nvPr/>
          </p:nvSpPr>
          <p:spPr bwMode="auto">
            <a:xfrm flipH="1">
              <a:off x="2976" y="1708"/>
              <a:ext cx="43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dirty="0" smtClean="0">
                  <a:solidFill>
                    <a:prstClr val="black"/>
                  </a:solidFill>
                  <a:latin typeface="VNI-Times" pitchFamily="2" charset="0"/>
                </a:rPr>
                <a:t>C</a:t>
              </a:r>
              <a:r>
                <a:rPr lang="vi-VN" sz="2600" b="1" dirty="0" smtClean="0">
                  <a:solidFill>
                    <a:prstClr val="black"/>
                  </a:solidFill>
                  <a:latin typeface="VNI-Times" pitchFamily="2" charset="0"/>
                </a:rPr>
                <a:t>’</a:t>
              </a:r>
              <a:endParaRPr lang="en-US" sz="26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grpSp>
          <p:nvGrpSpPr>
            <p:cNvPr id="22542" name="Group 71"/>
            <p:cNvGrpSpPr>
              <a:grpSpLocks/>
            </p:cNvGrpSpPr>
            <p:nvPr/>
          </p:nvGrpSpPr>
          <p:grpSpPr bwMode="auto">
            <a:xfrm flipH="1">
              <a:off x="3120" y="624"/>
              <a:ext cx="2112" cy="1132"/>
              <a:chOff x="3360" y="2007"/>
              <a:chExt cx="1894" cy="1219"/>
            </a:xfrm>
          </p:grpSpPr>
          <p:sp>
            <p:nvSpPr>
              <p:cNvPr id="22549" name="Line 72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73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74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43" name="Text Box 75"/>
            <p:cNvSpPr txBox="1">
              <a:spLocks noChangeArrowheads="1"/>
            </p:cNvSpPr>
            <p:nvPr/>
          </p:nvSpPr>
          <p:spPr bwMode="auto">
            <a:xfrm flipH="1">
              <a:off x="4896" y="960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dirty="0" smtClean="0">
                  <a:solidFill>
                    <a:prstClr val="black"/>
                  </a:solidFill>
                  <a:latin typeface="VNI-Times" pitchFamily="2" charset="0"/>
                </a:rPr>
                <a:t>3</a:t>
              </a:r>
            </a:p>
          </p:txBody>
        </p:sp>
        <p:sp>
          <p:nvSpPr>
            <p:cNvPr id="22544" name="Text Box 76"/>
            <p:cNvSpPr txBox="1">
              <a:spLocks noChangeArrowheads="1"/>
            </p:cNvSpPr>
            <p:nvPr/>
          </p:nvSpPr>
          <p:spPr bwMode="auto">
            <a:xfrm flipH="1">
              <a:off x="3600" y="852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dirty="0" smtClean="0">
                  <a:solidFill>
                    <a:prstClr val="black"/>
                  </a:solidFill>
                  <a:latin typeface="VNI-Times" pitchFamily="2" charset="0"/>
                </a:rPr>
                <a:t>5</a:t>
              </a:r>
            </a:p>
          </p:txBody>
        </p:sp>
        <p:sp>
          <p:nvSpPr>
            <p:cNvPr id="22545" name="Text Box 77"/>
            <p:cNvSpPr txBox="1">
              <a:spLocks noChangeArrowheads="1"/>
            </p:cNvSpPr>
            <p:nvPr/>
          </p:nvSpPr>
          <p:spPr bwMode="auto">
            <a:xfrm flipH="1">
              <a:off x="3371" y="1457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prstClr val="black"/>
                  </a:solidFill>
                  <a:latin typeface="VNI-Times" pitchFamily="2" charset="0"/>
                </a:rPr>
                <a:t>40</a:t>
              </a:r>
              <a:r>
                <a:rPr lang="en-US" sz="2200" b="1" baseline="30000" dirty="0" smtClean="0">
                  <a:solidFill>
                    <a:prstClr val="black"/>
                  </a:solidFill>
                  <a:latin typeface="VNI-Times" pitchFamily="2" charset="0"/>
                </a:rPr>
                <a:t>0</a:t>
              </a:r>
              <a:endParaRPr lang="en-US" sz="22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46" name="Text Box 78"/>
            <p:cNvSpPr txBox="1">
              <a:spLocks noChangeArrowheads="1"/>
            </p:cNvSpPr>
            <p:nvPr/>
          </p:nvSpPr>
          <p:spPr bwMode="auto">
            <a:xfrm flipH="1">
              <a:off x="4758" y="1454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prstClr val="black"/>
                  </a:solidFill>
                  <a:latin typeface="VNI-Times" pitchFamily="2" charset="0"/>
                </a:rPr>
                <a:t>60</a:t>
              </a:r>
              <a:r>
                <a:rPr lang="en-US" sz="2200" b="1" baseline="30000" dirty="0" smtClean="0">
                  <a:solidFill>
                    <a:prstClr val="black"/>
                  </a:solidFill>
                  <a:latin typeface="VNI-Times" pitchFamily="2" charset="0"/>
                </a:rPr>
                <a:t>0</a:t>
              </a:r>
              <a:endParaRPr lang="en-US" sz="22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47" name="Text Box 79"/>
            <p:cNvSpPr txBox="1">
              <a:spLocks noChangeArrowheads="1"/>
            </p:cNvSpPr>
            <p:nvPr/>
          </p:nvSpPr>
          <p:spPr bwMode="auto">
            <a:xfrm flipH="1">
              <a:off x="4337" y="729"/>
              <a:ext cx="432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b="1" dirty="0" smtClean="0">
                  <a:solidFill>
                    <a:prstClr val="black"/>
                  </a:solidFill>
                  <a:latin typeface="VNI-Times" pitchFamily="2" charset="0"/>
                </a:rPr>
                <a:t>80</a:t>
              </a:r>
              <a:r>
                <a:rPr lang="en-US" sz="2200" b="1" baseline="30000" dirty="0" smtClean="0">
                  <a:solidFill>
                    <a:prstClr val="black"/>
                  </a:solidFill>
                  <a:latin typeface="VNI-Times" pitchFamily="2" charset="0"/>
                </a:rPr>
                <a:t>0</a:t>
              </a:r>
              <a:endParaRPr lang="en-US" sz="2200" b="1" dirty="0" smtClean="0">
                <a:solidFill>
                  <a:prstClr val="black"/>
                </a:solidFill>
                <a:latin typeface="VNI-Times" pitchFamily="2" charset="0"/>
              </a:endParaRPr>
            </a:p>
          </p:txBody>
        </p:sp>
        <p:sp>
          <p:nvSpPr>
            <p:cNvPr id="22548" name="Text Box 80"/>
            <p:cNvSpPr txBox="1">
              <a:spLocks noChangeArrowheads="1"/>
            </p:cNvSpPr>
            <p:nvPr/>
          </p:nvSpPr>
          <p:spPr bwMode="auto">
            <a:xfrm flipH="1">
              <a:off x="4080" y="1728"/>
              <a:ext cx="24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b="1" smtClean="0">
                  <a:solidFill>
                    <a:prstClr val="black"/>
                  </a:solidFill>
                  <a:latin typeface="VNI-Times" pitchFamily="2" charset="0"/>
                </a:rPr>
                <a:t>7</a:t>
              </a:r>
            </a:p>
          </p:txBody>
        </p:sp>
      </p:grp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613139" y="1566470"/>
            <a:ext cx="1141792" cy="156796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7389069" y="1409336"/>
            <a:ext cx="1145333" cy="154547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1741076" y="1566470"/>
            <a:ext cx="2221324" cy="156923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5205803" y="1400297"/>
            <a:ext cx="2184876" cy="1538651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625186" y="3134439"/>
            <a:ext cx="3333750" cy="10931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5189355" y="2939093"/>
            <a:ext cx="3333750" cy="10931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6815573"/>
              </p:ext>
            </p:extLst>
          </p:nvPr>
        </p:nvGraphicFramePr>
        <p:xfrm>
          <a:off x="799057" y="3379209"/>
          <a:ext cx="1655922" cy="504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1" name="Equation" r:id="rId4" imgW="1041120" imgH="317160" progId="Equation.DSMT4">
                  <p:embed/>
                </p:oleObj>
              </mc:Choice>
              <mc:Fallback>
                <p:oleObj name="Equation" r:id="rId4" imgW="1041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9057" y="3379209"/>
                        <a:ext cx="1655922" cy="504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624267"/>
              </p:ext>
            </p:extLst>
          </p:nvPr>
        </p:nvGraphicFramePr>
        <p:xfrm>
          <a:off x="3466328" y="3379236"/>
          <a:ext cx="1655723" cy="50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2" name="Equation" r:id="rId6" imgW="1041120" imgH="317160" progId="Equation.DSMT4">
                  <p:embed/>
                </p:oleObj>
              </mc:Choice>
              <mc:Fallback>
                <p:oleObj name="Equation" r:id="rId6" imgW="1041120" imgH="317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6328" y="3379236"/>
                        <a:ext cx="1655723" cy="50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82542"/>
              </p:ext>
            </p:extLst>
          </p:nvPr>
        </p:nvGraphicFramePr>
        <p:xfrm>
          <a:off x="6327496" y="3383669"/>
          <a:ext cx="1615051" cy="50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3" name="Equation" r:id="rId8" imgW="1015920" imgH="317160" progId="Equation.DSMT4">
                  <p:embed/>
                </p:oleObj>
              </mc:Choice>
              <mc:Fallback>
                <p:oleObj name="Equation" r:id="rId8" imgW="1015920" imgH="317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7496" y="3383669"/>
                        <a:ext cx="1615051" cy="5051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28624"/>
              </p:ext>
            </p:extLst>
          </p:nvPr>
        </p:nvGraphicFramePr>
        <p:xfrm>
          <a:off x="902590" y="3943350"/>
          <a:ext cx="1310409" cy="57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4" name="Equation" r:id="rId10" imgW="749160" imgH="330120" progId="Equation.DSMT4">
                  <p:embed/>
                </p:oleObj>
              </mc:Choice>
              <mc:Fallback>
                <p:oleObj name="Equation" r:id="rId10" imgW="749160" imgH="330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590" y="3943350"/>
                        <a:ext cx="1310409" cy="57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48497"/>
              </p:ext>
            </p:extLst>
          </p:nvPr>
        </p:nvGraphicFramePr>
        <p:xfrm>
          <a:off x="3598646" y="3943350"/>
          <a:ext cx="1265670" cy="57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" name="Equation" r:id="rId12" imgW="723600" imgH="330120" progId="Equation.DSMT4">
                  <p:embed/>
                </p:oleObj>
              </mc:Choice>
              <mc:Fallback>
                <p:oleObj name="Equation" r:id="rId12" imgW="723600" imgH="3301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646" y="3943350"/>
                        <a:ext cx="1265670" cy="57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163017"/>
              </p:ext>
            </p:extLst>
          </p:nvPr>
        </p:nvGraphicFramePr>
        <p:xfrm>
          <a:off x="6470434" y="3957798"/>
          <a:ext cx="1265670" cy="57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" name="Equation" r:id="rId14" imgW="723600" imgH="330120" progId="Equation.DSMT4">
                  <p:embed/>
                </p:oleObj>
              </mc:Choice>
              <mc:Fallback>
                <p:oleObj name="Equation" r:id="rId14" imgW="723600" imgH="330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0434" y="3957798"/>
                        <a:ext cx="1265670" cy="57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4"/>
          <p:cNvSpPr txBox="1">
            <a:spLocks noChangeArrowheads="1"/>
          </p:cNvSpPr>
          <p:nvPr/>
        </p:nvSpPr>
        <p:spPr bwMode="auto">
          <a:xfrm>
            <a:off x="173781" y="-72427"/>
            <a:ext cx="316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Định nghĩa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36572" y="278725"/>
            <a:ext cx="316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a) Ví dụ: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30036" y="3439760"/>
            <a:ext cx="10668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38600" y="3409950"/>
            <a:ext cx="10668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46888" y="3425906"/>
            <a:ext cx="533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33500" y="4013294"/>
            <a:ext cx="533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97036" y="4011561"/>
            <a:ext cx="533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869402" y="4013294"/>
            <a:ext cx="533400" cy="46166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274" y="4543336"/>
            <a:ext cx="90678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ABC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A’B’C’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4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35" grpId="0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/>
      <p:bldP spid="44" grpId="0"/>
      <p:bldP spid="45" grpId="0"/>
      <p:bldP spid="46" grpId="0"/>
      <p:bldP spid="47" grpId="0"/>
      <p:bldP spid="48" grpId="0"/>
      <p:bldP spid="50" grpId="0"/>
      <p:bldP spid="5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0" y="76197"/>
            <a:ext cx="8942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Tam giác ABC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prstClr val="black"/>
                </a:solidFill>
                <a:latin typeface="+mj-lt"/>
              </a:rPr>
              <a:t>A’B’C’có:</a:t>
            </a:r>
            <a:endParaRPr lang="en-US" sz="2400" dirty="0" smtClean="0">
              <a:solidFill>
                <a:prstClr val="black"/>
              </a:solidFill>
              <a:latin typeface="+mj-lt"/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417963" y="317446"/>
            <a:ext cx="3461011" cy="1803400"/>
            <a:chOff x="50" y="363"/>
            <a:chExt cx="2638" cy="1597"/>
          </a:xfrm>
        </p:grpSpPr>
        <p:sp>
          <p:nvSpPr>
            <p:cNvPr id="22552" name="Text Box 54"/>
            <p:cNvSpPr txBox="1">
              <a:spLocks noChangeArrowheads="1"/>
            </p:cNvSpPr>
            <p:nvPr/>
          </p:nvSpPr>
          <p:spPr bwMode="auto">
            <a:xfrm>
              <a:off x="1126" y="363"/>
              <a:ext cx="38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vi-VN" sz="2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3" name="Text Box 55"/>
            <p:cNvSpPr txBox="1">
              <a:spLocks noChangeArrowheads="1"/>
            </p:cNvSpPr>
            <p:nvPr/>
          </p:nvSpPr>
          <p:spPr bwMode="auto">
            <a:xfrm>
              <a:off x="2448" y="1606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vi-VN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4" name="Text Box 56"/>
            <p:cNvSpPr txBox="1">
              <a:spLocks noChangeArrowheads="1"/>
            </p:cNvSpPr>
            <p:nvPr/>
          </p:nvSpPr>
          <p:spPr bwMode="auto">
            <a:xfrm>
              <a:off x="50" y="1578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vi-VN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555" name="Group 57"/>
            <p:cNvGrpSpPr>
              <a:grpSpLocks/>
            </p:cNvGrpSpPr>
            <p:nvPr/>
          </p:nvGrpSpPr>
          <p:grpSpPr bwMode="auto">
            <a:xfrm>
              <a:off x="336" y="624"/>
              <a:ext cx="2112" cy="1132"/>
              <a:chOff x="3360" y="2007"/>
              <a:chExt cx="1894" cy="1219"/>
            </a:xfrm>
          </p:grpSpPr>
          <p:sp>
            <p:nvSpPr>
              <p:cNvPr id="22562" name="Line 58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63" name="Line 59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64" name="Line 60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56" name="Text Box 61"/>
            <p:cNvSpPr txBox="1">
              <a:spLocks noChangeArrowheads="1"/>
            </p:cNvSpPr>
            <p:nvPr/>
          </p:nvSpPr>
          <p:spPr bwMode="auto">
            <a:xfrm>
              <a:off x="480" y="960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557" name="Text Box 62"/>
            <p:cNvSpPr txBox="1">
              <a:spLocks noChangeArrowheads="1"/>
            </p:cNvSpPr>
            <p:nvPr/>
          </p:nvSpPr>
          <p:spPr bwMode="auto">
            <a:xfrm>
              <a:off x="1728" y="912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2558" name="Text Box 63"/>
            <p:cNvSpPr txBox="1">
              <a:spLocks noChangeArrowheads="1"/>
            </p:cNvSpPr>
            <p:nvPr/>
          </p:nvSpPr>
          <p:spPr bwMode="auto">
            <a:xfrm>
              <a:off x="1865" y="1449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9" name="Text Box 64"/>
            <p:cNvSpPr txBox="1">
              <a:spLocks noChangeArrowheads="1"/>
            </p:cNvSpPr>
            <p:nvPr/>
          </p:nvSpPr>
          <p:spPr bwMode="auto">
            <a:xfrm>
              <a:off x="432" y="1431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60" name="Text Box 65"/>
            <p:cNvSpPr txBox="1">
              <a:spLocks noChangeArrowheads="1"/>
            </p:cNvSpPr>
            <p:nvPr/>
          </p:nvSpPr>
          <p:spPr bwMode="auto">
            <a:xfrm>
              <a:off x="912" y="720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61" name="Text Box 66"/>
            <p:cNvSpPr txBox="1">
              <a:spLocks noChangeArrowheads="1"/>
            </p:cNvSpPr>
            <p:nvPr/>
          </p:nvSpPr>
          <p:spPr bwMode="auto">
            <a:xfrm>
              <a:off x="1152" y="1448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grpSp>
        <p:nvGrpSpPr>
          <p:cNvPr id="4" name="Group 67"/>
          <p:cNvGrpSpPr>
            <a:grpSpLocks/>
          </p:cNvGrpSpPr>
          <p:nvPr/>
        </p:nvGrpSpPr>
        <p:grpSpPr bwMode="auto">
          <a:xfrm>
            <a:off x="4975847" y="186908"/>
            <a:ext cx="3737841" cy="1757103"/>
            <a:chOff x="2793" y="405"/>
            <a:chExt cx="2849" cy="1556"/>
          </a:xfrm>
        </p:grpSpPr>
        <p:sp>
          <p:nvSpPr>
            <p:cNvPr id="22539" name="Text Box 68"/>
            <p:cNvSpPr txBox="1">
              <a:spLocks noChangeArrowheads="1"/>
            </p:cNvSpPr>
            <p:nvPr/>
          </p:nvSpPr>
          <p:spPr bwMode="auto">
            <a:xfrm>
              <a:off x="4517" y="405"/>
              <a:ext cx="504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vi-VN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0" name="Text Box 69"/>
            <p:cNvSpPr txBox="1">
              <a:spLocks noChangeArrowheads="1"/>
            </p:cNvSpPr>
            <p:nvPr/>
          </p:nvSpPr>
          <p:spPr bwMode="auto">
            <a:xfrm>
              <a:off x="5210" y="1569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vi-VN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1" name="Text Box 70"/>
            <p:cNvSpPr txBox="1">
              <a:spLocks noChangeArrowheads="1"/>
            </p:cNvSpPr>
            <p:nvPr/>
          </p:nvSpPr>
          <p:spPr bwMode="auto">
            <a:xfrm flipH="1">
              <a:off x="2793" y="1607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vi-VN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542" name="Group 71"/>
            <p:cNvGrpSpPr>
              <a:grpSpLocks/>
            </p:cNvGrpSpPr>
            <p:nvPr/>
          </p:nvGrpSpPr>
          <p:grpSpPr bwMode="auto">
            <a:xfrm flipH="1">
              <a:off x="3120" y="624"/>
              <a:ext cx="2112" cy="1132"/>
              <a:chOff x="3360" y="2007"/>
              <a:chExt cx="1894" cy="1219"/>
            </a:xfrm>
          </p:grpSpPr>
          <p:sp>
            <p:nvSpPr>
              <p:cNvPr id="22549" name="Line 72"/>
              <p:cNvSpPr>
                <a:spLocks noChangeShapeType="1"/>
              </p:cNvSpPr>
              <p:nvPr/>
            </p:nvSpPr>
            <p:spPr bwMode="auto">
              <a:xfrm flipH="1">
                <a:off x="3360" y="2007"/>
                <a:ext cx="647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73"/>
              <p:cNvSpPr>
                <a:spLocks noChangeShapeType="1"/>
              </p:cNvSpPr>
              <p:nvPr/>
            </p:nvSpPr>
            <p:spPr bwMode="auto">
              <a:xfrm>
                <a:off x="4009" y="2007"/>
                <a:ext cx="1245" cy="12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74"/>
              <p:cNvSpPr>
                <a:spLocks noChangeShapeType="1"/>
              </p:cNvSpPr>
              <p:nvPr/>
            </p:nvSpPr>
            <p:spPr bwMode="auto">
              <a:xfrm>
                <a:off x="3362" y="3225"/>
                <a:ext cx="1892" cy="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43" name="Text Box 75"/>
            <p:cNvSpPr txBox="1">
              <a:spLocks noChangeArrowheads="1"/>
            </p:cNvSpPr>
            <p:nvPr/>
          </p:nvSpPr>
          <p:spPr bwMode="auto">
            <a:xfrm flipH="1">
              <a:off x="4896" y="960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544" name="Text Box 76"/>
            <p:cNvSpPr txBox="1">
              <a:spLocks noChangeArrowheads="1"/>
            </p:cNvSpPr>
            <p:nvPr/>
          </p:nvSpPr>
          <p:spPr bwMode="auto">
            <a:xfrm flipH="1">
              <a:off x="3600" y="852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22545" name="Text Box 77"/>
            <p:cNvSpPr txBox="1">
              <a:spLocks noChangeArrowheads="1"/>
            </p:cNvSpPr>
            <p:nvPr/>
          </p:nvSpPr>
          <p:spPr bwMode="auto">
            <a:xfrm flipH="1">
              <a:off x="3339" y="1430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6" name="Text Box 78"/>
            <p:cNvSpPr txBox="1">
              <a:spLocks noChangeArrowheads="1"/>
            </p:cNvSpPr>
            <p:nvPr/>
          </p:nvSpPr>
          <p:spPr bwMode="auto">
            <a:xfrm flipH="1">
              <a:off x="4758" y="1454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7" name="Text Box 79"/>
            <p:cNvSpPr txBox="1">
              <a:spLocks noChangeArrowheads="1"/>
            </p:cNvSpPr>
            <p:nvPr/>
          </p:nvSpPr>
          <p:spPr bwMode="auto">
            <a:xfrm flipH="1">
              <a:off x="4281" y="666"/>
              <a:ext cx="432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80</a:t>
              </a:r>
              <a:r>
                <a:rPr lang="en-US" sz="2000" b="1" baseline="300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48" name="Text Box 80"/>
            <p:cNvSpPr txBox="1">
              <a:spLocks noChangeArrowheads="1"/>
            </p:cNvSpPr>
            <p:nvPr/>
          </p:nvSpPr>
          <p:spPr bwMode="auto">
            <a:xfrm flipH="1">
              <a:off x="4106" y="1469"/>
              <a:ext cx="24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</p:grpSp>
      <p:sp>
        <p:nvSpPr>
          <p:cNvPr id="35" name="Line 11"/>
          <p:cNvSpPr>
            <a:spLocks noChangeShapeType="1"/>
          </p:cNvSpPr>
          <p:nvPr/>
        </p:nvSpPr>
        <p:spPr bwMode="auto">
          <a:xfrm flipH="1">
            <a:off x="793192" y="615326"/>
            <a:ext cx="937219" cy="127410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11"/>
          <p:cNvSpPr>
            <a:spLocks noChangeShapeType="1"/>
          </p:cNvSpPr>
          <p:nvPr/>
        </p:nvSpPr>
        <p:spPr bwMode="auto">
          <a:xfrm>
            <a:off x="7233257" y="444051"/>
            <a:ext cx="946556" cy="127725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1"/>
          <p:cNvSpPr>
            <a:spLocks noChangeShapeType="1"/>
          </p:cNvSpPr>
          <p:nvPr/>
        </p:nvSpPr>
        <p:spPr bwMode="auto">
          <a:xfrm>
            <a:off x="1739747" y="612178"/>
            <a:ext cx="1824353" cy="127830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H="1">
            <a:off x="5420608" y="444050"/>
            <a:ext cx="1805683" cy="127161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>
            <a:off x="813737" y="1881350"/>
            <a:ext cx="2755165" cy="9034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5420066" y="1704189"/>
            <a:ext cx="2709915" cy="6358"/>
          </a:xfrm>
          <a:prstGeom prst="line">
            <a:avLst/>
          </a:prstGeom>
          <a:noFill/>
          <a:ln w="57150">
            <a:solidFill>
              <a:srgbClr val="00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27281"/>
              </p:ext>
            </p:extLst>
          </p:nvPr>
        </p:nvGraphicFramePr>
        <p:xfrm>
          <a:off x="3678238" y="61914"/>
          <a:ext cx="3729037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" name="Equation" r:id="rId3" imgW="2577960" imgH="571320" progId="Equation.DSMT4">
                  <p:embed/>
                </p:oleObj>
              </mc:Choice>
              <mc:Fallback>
                <p:oleObj name="Equation" r:id="rId3" imgW="257796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78238" y="61914"/>
                        <a:ext cx="3729037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179512" y="2036821"/>
            <a:ext cx="8763000" cy="43088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ABC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A’B’C’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như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gọi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70931" y="2647950"/>
            <a:ext cx="42316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Đỉnh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là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đỉnh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/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vi-V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ứng</a:t>
            </a:r>
            <a:r>
              <a:rPr lang="en-US" sz="2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957810"/>
              </p:ext>
            </p:extLst>
          </p:nvPr>
        </p:nvGraphicFramePr>
        <p:xfrm>
          <a:off x="4561014" y="2571750"/>
          <a:ext cx="4388427" cy="240904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3728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0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4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4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đỉnh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góc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3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1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50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4699259" y="3462813"/>
            <a:ext cx="1119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A’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4699256" y="3924478"/>
            <a:ext cx="1276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B’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722698" y="4472285"/>
            <a:ext cx="1276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C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C’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190400"/>
              </p:ext>
            </p:extLst>
          </p:nvPr>
        </p:nvGraphicFramePr>
        <p:xfrm>
          <a:off x="6181362" y="3529698"/>
          <a:ext cx="1002220" cy="490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Equation" r:id="rId5" imgW="622080" imgH="304560" progId="Equation.DSMT4">
                  <p:embed/>
                </p:oleObj>
              </mc:Choice>
              <mc:Fallback>
                <p:oleObj name="Equation" r:id="rId5" imgW="6220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81362" y="3529698"/>
                        <a:ext cx="1002220" cy="490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5787"/>
              </p:ext>
            </p:extLst>
          </p:nvPr>
        </p:nvGraphicFramePr>
        <p:xfrm>
          <a:off x="6229350" y="4025900"/>
          <a:ext cx="939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" name="Equation" r:id="rId7" imgW="583920" imgH="304560" progId="Equation.DSMT4">
                  <p:embed/>
                </p:oleObj>
              </mc:Choice>
              <mc:Fallback>
                <p:oleObj name="Equation" r:id="rId7" imgW="583920" imgH="304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4025900"/>
                        <a:ext cx="939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4304"/>
              </p:ext>
            </p:extLst>
          </p:nvPr>
        </p:nvGraphicFramePr>
        <p:xfrm>
          <a:off x="6228579" y="4518025"/>
          <a:ext cx="9398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" name="Equation" r:id="rId9" imgW="583920" imgH="304560" progId="Equation.DSMT4">
                  <p:embed/>
                </p:oleObj>
              </mc:Choice>
              <mc:Fallback>
                <p:oleObj name="Equation" r:id="rId9" imgW="583920" imgH="30456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579" y="4518025"/>
                        <a:ext cx="9398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7433137" y="3508893"/>
            <a:ext cx="1756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AB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A’B’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7391402" y="3964453"/>
            <a:ext cx="1756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AC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A’C’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7408036" y="4472285"/>
            <a:ext cx="1756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BC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và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B’C’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536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  <p:bldP spid="64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98" y="2324100"/>
            <a:ext cx="18383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4191000" y="2114550"/>
            <a:ext cx="2590800" cy="2057400"/>
          </a:xfrm>
          <a:prstGeom prst="triangle">
            <a:avLst>
              <a:gd name="adj" fmla="val 25097"/>
            </a:avLst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36" tIns="45718" rIns="91436" bIns="4571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609600" y="2118014"/>
            <a:ext cx="2590800" cy="2057400"/>
          </a:xfrm>
          <a:prstGeom prst="triangle">
            <a:avLst>
              <a:gd name="adj" fmla="val 25097"/>
            </a:avLst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605754"/>
            <a:ext cx="1066800" cy="156965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vi-VN" sz="9600" b="1" dirty="0">
                <a:solidFill>
                  <a:srgbClr val="FF0000"/>
                </a:solidFill>
                <a:latin typeface="+mj-lt"/>
              </a:rPr>
              <a:t>=</a:t>
            </a:r>
            <a:endParaRPr lang="en-US" sz="96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7112" y="66170"/>
            <a:ext cx="5145979" cy="1841809"/>
            <a:chOff x="2037111" y="66170"/>
            <a:chExt cx="5145979" cy="1841809"/>
          </a:xfrm>
        </p:grpSpPr>
        <p:sp>
          <p:nvSpPr>
            <p:cNvPr id="11" name="Cloud Callout 10"/>
            <p:cNvSpPr/>
            <p:nvPr/>
          </p:nvSpPr>
          <p:spPr bwMode="auto">
            <a:xfrm rot="21369539">
              <a:off x="2037111" y="66170"/>
              <a:ext cx="5145979" cy="184180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2514599" y="438150"/>
              <a:ext cx="4419601" cy="95410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Vậy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thê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́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nào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là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giác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bằng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2345" y="133351"/>
            <a:ext cx="316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b.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Định nghĩa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377" y="635302"/>
            <a:ext cx="758724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tam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</a:rPr>
              <a:t>giác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vi-VN" sz="2200" b="1" dirty="0" smtClean="0">
                <a:solidFill>
                  <a:srgbClr val="FF0000"/>
                </a:solidFill>
                <a:latin typeface="Times New Roman" pitchFamily="18" charset="0"/>
              </a:rPr>
              <a:t> là hai tam giác có các cạnh tương ứng bằng nhau, các góc tương ứng bằng 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2883515"/>
            <a:ext cx="4648200" cy="431007"/>
            <a:chOff x="1344" y="1459"/>
            <a:chExt cx="2928" cy="362"/>
          </a:xfrm>
        </p:grpSpPr>
        <p:sp>
          <p:nvSpPr>
            <p:cNvPr id="4191" name="Text Box 31"/>
            <p:cNvSpPr txBox="1">
              <a:spLocks noChangeArrowheads="1"/>
            </p:cNvSpPr>
            <p:nvPr/>
          </p:nvSpPr>
          <p:spPr bwMode="auto">
            <a:xfrm>
              <a:off x="2304" y="1459"/>
              <a:ext cx="105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BC = B’C’;</a:t>
              </a:r>
            </a:p>
          </p:txBody>
        </p:sp>
        <p:sp>
          <p:nvSpPr>
            <p:cNvPr id="4192" name="Text Box 32"/>
            <p:cNvSpPr txBox="1">
              <a:spLocks noChangeArrowheads="1"/>
            </p:cNvSpPr>
            <p:nvPr/>
          </p:nvSpPr>
          <p:spPr bwMode="auto">
            <a:xfrm>
              <a:off x="3264" y="1459"/>
              <a:ext cx="100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AC = A’C’</a:t>
              </a:r>
            </a:p>
          </p:txBody>
        </p:sp>
        <p:sp>
          <p:nvSpPr>
            <p:cNvPr id="4193" name="Text Box 33"/>
            <p:cNvSpPr txBox="1">
              <a:spLocks noChangeArrowheads="1"/>
            </p:cNvSpPr>
            <p:nvPr/>
          </p:nvSpPr>
          <p:spPr bwMode="auto">
            <a:xfrm>
              <a:off x="1344" y="1459"/>
              <a:ext cx="105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AB = A’B’;</a:t>
              </a:r>
            </a:p>
          </p:txBody>
        </p:sp>
      </p:grp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6962775" y="3120447"/>
            <a:ext cx="1746250" cy="495300"/>
            <a:chOff x="1060" y="1728"/>
            <a:chExt cx="1100" cy="416"/>
          </a:xfrm>
        </p:grpSpPr>
        <p:sp>
          <p:nvSpPr>
            <p:cNvPr id="4190" name="Text Box 48"/>
            <p:cNvSpPr txBox="1">
              <a:spLocks noChangeArrowheads="1"/>
            </p:cNvSpPr>
            <p:nvPr/>
          </p:nvSpPr>
          <p:spPr bwMode="auto">
            <a:xfrm>
              <a:off x="1248" y="1756"/>
              <a:ext cx="912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A’</a:t>
              </a:r>
              <a:r>
                <a:rPr lang="en-US" sz="240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B’</a:t>
              </a:r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C’</a:t>
              </a:r>
            </a:p>
          </p:txBody>
        </p:sp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1060" y="1728"/>
            <a:ext cx="284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0" name="Equation" r:id="rId8" imgW="139680" imgH="164880" progId="Equation.DSMT4">
                    <p:embed/>
                  </p:oleObj>
                </mc:Choice>
                <mc:Fallback>
                  <p:oleObj name="Equation" r:id="rId8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" y="1728"/>
                          <a:ext cx="284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76"/>
          <p:cNvGrpSpPr>
            <a:grpSpLocks/>
          </p:cNvGrpSpPr>
          <p:nvPr/>
        </p:nvGrpSpPr>
        <p:grpSpPr bwMode="auto">
          <a:xfrm>
            <a:off x="5634041" y="3186829"/>
            <a:ext cx="1444625" cy="492919"/>
            <a:chOff x="237" y="1756"/>
            <a:chExt cx="819" cy="414"/>
          </a:xfrm>
        </p:grpSpPr>
        <p:sp>
          <p:nvSpPr>
            <p:cNvPr id="4189" name="Text Box 43"/>
            <p:cNvSpPr txBox="1">
              <a:spLocks noChangeArrowheads="1"/>
            </p:cNvSpPr>
            <p:nvPr/>
          </p:nvSpPr>
          <p:spPr bwMode="auto">
            <a:xfrm>
              <a:off x="384" y="1756"/>
              <a:ext cx="672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600" dirty="0" smtClean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en-US" sz="2600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1254906"/>
                </p:ext>
              </p:extLst>
            </p:nvPr>
          </p:nvGraphicFramePr>
          <p:xfrm>
            <a:off x="237" y="1793"/>
            <a:ext cx="276" cy="3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Equation" r:id="rId10" imgW="139680" imgH="164880" progId="Equation.DSMT4">
                    <p:embed/>
                  </p:oleObj>
                </mc:Choice>
                <mc:Fallback>
                  <p:oleObj name="Equation" r:id="rId10" imgW="13968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" y="1793"/>
                          <a:ext cx="276" cy="3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66"/>
          <p:cNvGrpSpPr>
            <a:grpSpLocks/>
          </p:cNvGrpSpPr>
          <p:nvPr/>
        </p:nvGrpSpPr>
        <p:grpSpPr bwMode="auto">
          <a:xfrm>
            <a:off x="4038600" y="4277732"/>
            <a:ext cx="4648200" cy="431007"/>
            <a:chOff x="1344" y="1459"/>
            <a:chExt cx="2928" cy="362"/>
          </a:xfrm>
        </p:grpSpPr>
        <p:sp>
          <p:nvSpPr>
            <p:cNvPr id="4186" name="Text Box 167"/>
            <p:cNvSpPr txBox="1">
              <a:spLocks noChangeArrowheads="1"/>
            </p:cNvSpPr>
            <p:nvPr/>
          </p:nvSpPr>
          <p:spPr bwMode="auto">
            <a:xfrm>
              <a:off x="2304" y="1459"/>
              <a:ext cx="105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BC = B’C’;</a:t>
              </a:r>
            </a:p>
          </p:txBody>
        </p:sp>
        <p:sp>
          <p:nvSpPr>
            <p:cNvPr id="4187" name="Text Box 168"/>
            <p:cNvSpPr txBox="1">
              <a:spLocks noChangeArrowheads="1"/>
            </p:cNvSpPr>
            <p:nvPr/>
          </p:nvSpPr>
          <p:spPr bwMode="auto">
            <a:xfrm>
              <a:off x="3264" y="1459"/>
              <a:ext cx="1008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AC = A’C’</a:t>
              </a:r>
            </a:p>
          </p:txBody>
        </p:sp>
        <p:sp>
          <p:nvSpPr>
            <p:cNvPr id="4188" name="Text Box 169"/>
            <p:cNvSpPr txBox="1">
              <a:spLocks noChangeArrowheads="1"/>
            </p:cNvSpPr>
            <p:nvPr/>
          </p:nvSpPr>
          <p:spPr bwMode="auto">
            <a:xfrm>
              <a:off x="1344" y="1459"/>
              <a:ext cx="105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AB = A’B’;</a:t>
              </a:r>
            </a:p>
          </p:txBody>
        </p:sp>
      </p:grpSp>
      <p:sp>
        <p:nvSpPr>
          <p:cNvPr id="13486" name="Text Box 174"/>
          <p:cNvSpPr txBox="1">
            <a:spLocks noChangeArrowheads="1"/>
          </p:cNvSpPr>
          <p:nvPr/>
        </p:nvSpPr>
        <p:spPr bwMode="auto">
          <a:xfrm flipH="1" flipV="1">
            <a:off x="5029200" y="2971621"/>
            <a:ext cx="45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5400" dirty="0" smtClean="0">
                <a:solidFill>
                  <a:prstClr val="black"/>
                </a:solidFill>
                <a:sym typeface="Symbol" pitchFamily="18" charset="2"/>
              </a:rPr>
              <a:t></a:t>
            </a:r>
          </a:p>
        </p:txBody>
      </p:sp>
      <p:sp>
        <p:nvSpPr>
          <p:cNvPr id="13489" name="Text Box 177"/>
          <p:cNvSpPr txBox="1">
            <a:spLocks noChangeArrowheads="1"/>
          </p:cNvSpPr>
          <p:nvPr/>
        </p:nvSpPr>
        <p:spPr bwMode="auto">
          <a:xfrm>
            <a:off x="7253288" y="3131165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A’</a:t>
            </a:r>
            <a:endParaRPr lang="en-US" sz="2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9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398585981"/>
              </p:ext>
            </p:extLst>
          </p:nvPr>
        </p:nvGraphicFramePr>
        <p:xfrm>
          <a:off x="6964363" y="3120447"/>
          <a:ext cx="4508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11" imgW="139680" imgH="164880" progId="Equation.DSMT4">
                  <p:embed/>
                </p:oleObj>
              </mc:Choice>
              <mc:Fallback>
                <p:oleObj name="Equation" r:id="rId11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3120447"/>
                        <a:ext cx="4508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2" name="Text Box 180"/>
          <p:cNvSpPr txBox="1">
            <a:spLocks noChangeArrowheads="1"/>
          </p:cNvSpPr>
          <p:nvPr/>
        </p:nvSpPr>
        <p:spPr bwMode="auto">
          <a:xfrm>
            <a:off x="5973763" y="3153786"/>
            <a:ext cx="576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9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650863"/>
              </p:ext>
            </p:extLst>
          </p:nvPr>
        </p:nvGraphicFramePr>
        <p:xfrm>
          <a:off x="5624513" y="3133545"/>
          <a:ext cx="487362" cy="388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12" imgW="139680" imgH="164880" progId="Equation.DSMT4">
                  <p:embed/>
                </p:oleObj>
              </mc:Choice>
              <mc:Fallback>
                <p:oleObj name="Equation" r:id="rId1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4513" y="3133545"/>
                        <a:ext cx="487362" cy="388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94" name="Text Box 182"/>
          <p:cNvSpPr txBox="1">
            <a:spLocks noChangeArrowheads="1"/>
          </p:cNvSpPr>
          <p:nvPr/>
        </p:nvSpPr>
        <p:spPr bwMode="auto">
          <a:xfrm>
            <a:off x="5334000" y="3120449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en-US" sz="2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5" name="Text Box 183"/>
          <p:cNvSpPr txBox="1">
            <a:spLocks noChangeArrowheads="1"/>
          </p:cNvSpPr>
          <p:nvPr/>
        </p:nvSpPr>
        <p:spPr bwMode="auto">
          <a:xfrm>
            <a:off x="7878763" y="3131165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C’</a:t>
            </a:r>
          </a:p>
        </p:txBody>
      </p:sp>
      <p:sp>
        <p:nvSpPr>
          <p:cNvPr id="13496" name="Text Box 184"/>
          <p:cNvSpPr txBox="1">
            <a:spLocks noChangeArrowheads="1"/>
          </p:cNvSpPr>
          <p:nvPr/>
        </p:nvSpPr>
        <p:spPr bwMode="auto">
          <a:xfrm>
            <a:off x="7543800" y="3131165"/>
            <a:ext cx="609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B’</a:t>
            </a:r>
            <a:endParaRPr lang="en-US" sz="2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7" name="Text Box 185"/>
          <p:cNvSpPr txBox="1">
            <a:spLocks noChangeArrowheads="1"/>
          </p:cNvSpPr>
          <p:nvPr/>
        </p:nvSpPr>
        <p:spPr bwMode="auto">
          <a:xfrm>
            <a:off x="6705600" y="3153786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lang="en-US" sz="260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8" name="Text Box 186"/>
          <p:cNvSpPr txBox="1">
            <a:spLocks noChangeArrowheads="1"/>
          </p:cNvSpPr>
          <p:nvPr/>
        </p:nvSpPr>
        <p:spPr bwMode="auto">
          <a:xfrm>
            <a:off x="6172200" y="3153786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99" name="Text Box 187"/>
          <p:cNvSpPr txBox="1">
            <a:spLocks noChangeArrowheads="1"/>
          </p:cNvSpPr>
          <p:nvPr/>
        </p:nvSpPr>
        <p:spPr bwMode="auto">
          <a:xfrm>
            <a:off x="6434138" y="3153786"/>
            <a:ext cx="576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 </a:t>
            </a:r>
            <a:endParaRPr lang="en-US" sz="2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197"/>
          <p:cNvGrpSpPr>
            <a:grpSpLocks/>
          </p:cNvGrpSpPr>
          <p:nvPr/>
        </p:nvGrpSpPr>
        <p:grpSpPr bwMode="auto">
          <a:xfrm>
            <a:off x="609603" y="3314523"/>
            <a:ext cx="4405313" cy="545307"/>
            <a:chOff x="384" y="2035"/>
            <a:chExt cx="2775" cy="458"/>
          </a:xfrm>
        </p:grpSpPr>
        <p:sp>
          <p:nvSpPr>
            <p:cNvPr id="4177" name="Text Box 34"/>
            <p:cNvSpPr txBox="1">
              <a:spLocks noChangeArrowheads="1"/>
            </p:cNvSpPr>
            <p:nvPr/>
          </p:nvSpPr>
          <p:spPr bwMode="auto">
            <a:xfrm>
              <a:off x="384" y="2131"/>
              <a:ext cx="86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Â =  Â’</a:t>
              </a:r>
            </a:p>
          </p:txBody>
        </p:sp>
        <p:grpSp>
          <p:nvGrpSpPr>
            <p:cNvPr id="4178" name="Group 196"/>
            <p:cNvGrpSpPr>
              <a:grpSpLocks/>
            </p:cNvGrpSpPr>
            <p:nvPr/>
          </p:nvGrpSpPr>
          <p:grpSpPr bwMode="auto">
            <a:xfrm>
              <a:off x="1248" y="2035"/>
              <a:ext cx="834" cy="458"/>
              <a:chOff x="4158" y="2592"/>
              <a:chExt cx="834" cy="458"/>
            </a:xfrm>
          </p:grpSpPr>
          <p:sp>
            <p:nvSpPr>
              <p:cNvPr id="4183" name="Text Box 86"/>
              <p:cNvSpPr txBox="1">
                <a:spLocks noChangeArrowheads="1"/>
              </p:cNvSpPr>
              <p:nvPr/>
            </p:nvSpPr>
            <p:spPr bwMode="auto">
              <a:xfrm rot="-5400000">
                <a:off x="4192" y="2558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4184" name="Text Box 189"/>
              <p:cNvSpPr txBox="1">
                <a:spLocks noChangeArrowheads="1"/>
              </p:cNvSpPr>
              <p:nvPr/>
            </p:nvSpPr>
            <p:spPr bwMode="auto">
              <a:xfrm>
                <a:off x="4224" y="2688"/>
                <a:ext cx="768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 = B’</a:t>
                </a:r>
              </a:p>
            </p:txBody>
          </p:sp>
          <p:sp>
            <p:nvSpPr>
              <p:cNvPr id="4185" name="Text Box 191"/>
              <p:cNvSpPr txBox="1">
                <a:spLocks noChangeArrowheads="1"/>
              </p:cNvSpPr>
              <p:nvPr/>
            </p:nvSpPr>
            <p:spPr bwMode="auto">
              <a:xfrm rot="-5400000">
                <a:off x="4498" y="2558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4179" name="Group 195"/>
            <p:cNvGrpSpPr>
              <a:grpSpLocks/>
            </p:cNvGrpSpPr>
            <p:nvPr/>
          </p:nvGrpSpPr>
          <p:grpSpPr bwMode="auto">
            <a:xfrm>
              <a:off x="2352" y="2038"/>
              <a:ext cx="807" cy="455"/>
              <a:chOff x="1056" y="2016"/>
              <a:chExt cx="807" cy="455"/>
            </a:xfrm>
          </p:grpSpPr>
          <p:sp>
            <p:nvSpPr>
              <p:cNvPr id="4180" name="Text Box 190"/>
              <p:cNvSpPr txBox="1">
                <a:spLocks noChangeArrowheads="1"/>
              </p:cNvSpPr>
              <p:nvPr/>
            </p:nvSpPr>
            <p:spPr bwMode="auto">
              <a:xfrm>
                <a:off x="1095" y="2109"/>
                <a:ext cx="768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 = C’</a:t>
                </a:r>
              </a:p>
            </p:txBody>
          </p:sp>
          <p:sp>
            <p:nvSpPr>
              <p:cNvPr id="4181" name="Text Box 192"/>
              <p:cNvSpPr txBox="1">
                <a:spLocks noChangeArrowheads="1"/>
              </p:cNvSpPr>
              <p:nvPr/>
            </p:nvSpPr>
            <p:spPr bwMode="auto">
              <a:xfrm rot="-5400000">
                <a:off x="1090" y="1982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4182" name="Text Box 193"/>
              <p:cNvSpPr txBox="1">
                <a:spLocks noChangeArrowheads="1"/>
              </p:cNvSpPr>
              <p:nvPr/>
            </p:nvSpPr>
            <p:spPr bwMode="auto">
              <a:xfrm rot="-5400000">
                <a:off x="1397" y="1982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grpSp>
        <p:nvGrpSpPr>
          <p:cNvPr id="9" name="Group 198"/>
          <p:cNvGrpSpPr>
            <a:grpSpLocks/>
          </p:cNvGrpSpPr>
          <p:nvPr/>
        </p:nvGrpSpPr>
        <p:grpSpPr bwMode="auto">
          <a:xfrm>
            <a:off x="4191003" y="4571823"/>
            <a:ext cx="4405313" cy="545307"/>
            <a:chOff x="384" y="2035"/>
            <a:chExt cx="2775" cy="458"/>
          </a:xfrm>
        </p:grpSpPr>
        <p:sp>
          <p:nvSpPr>
            <p:cNvPr id="4168" name="Text Box 199"/>
            <p:cNvSpPr txBox="1">
              <a:spLocks noChangeArrowheads="1"/>
            </p:cNvSpPr>
            <p:nvPr/>
          </p:nvSpPr>
          <p:spPr bwMode="auto">
            <a:xfrm>
              <a:off x="384" y="2131"/>
              <a:ext cx="864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20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 Â =  Â’</a:t>
              </a:r>
            </a:p>
          </p:txBody>
        </p:sp>
        <p:grpSp>
          <p:nvGrpSpPr>
            <p:cNvPr id="4169" name="Group 200"/>
            <p:cNvGrpSpPr>
              <a:grpSpLocks/>
            </p:cNvGrpSpPr>
            <p:nvPr/>
          </p:nvGrpSpPr>
          <p:grpSpPr bwMode="auto">
            <a:xfrm>
              <a:off x="1248" y="2035"/>
              <a:ext cx="834" cy="458"/>
              <a:chOff x="4158" y="2592"/>
              <a:chExt cx="834" cy="458"/>
            </a:xfrm>
          </p:grpSpPr>
          <p:sp>
            <p:nvSpPr>
              <p:cNvPr id="4174" name="Text Box 201"/>
              <p:cNvSpPr txBox="1">
                <a:spLocks noChangeArrowheads="1"/>
              </p:cNvSpPr>
              <p:nvPr/>
            </p:nvSpPr>
            <p:spPr bwMode="auto">
              <a:xfrm rot="-5400000">
                <a:off x="4192" y="2558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4175" name="Text Box 202"/>
              <p:cNvSpPr txBox="1">
                <a:spLocks noChangeArrowheads="1"/>
              </p:cNvSpPr>
              <p:nvPr/>
            </p:nvSpPr>
            <p:spPr bwMode="auto">
              <a:xfrm>
                <a:off x="4224" y="2688"/>
                <a:ext cx="768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 = B’</a:t>
                </a:r>
              </a:p>
            </p:txBody>
          </p:sp>
          <p:sp>
            <p:nvSpPr>
              <p:cNvPr id="4176" name="Text Box 203"/>
              <p:cNvSpPr txBox="1">
                <a:spLocks noChangeArrowheads="1"/>
              </p:cNvSpPr>
              <p:nvPr/>
            </p:nvSpPr>
            <p:spPr bwMode="auto">
              <a:xfrm rot="-5400000">
                <a:off x="4498" y="2558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  <p:grpSp>
          <p:nvGrpSpPr>
            <p:cNvPr id="4170" name="Group 204"/>
            <p:cNvGrpSpPr>
              <a:grpSpLocks/>
            </p:cNvGrpSpPr>
            <p:nvPr/>
          </p:nvGrpSpPr>
          <p:grpSpPr bwMode="auto">
            <a:xfrm>
              <a:off x="2352" y="2038"/>
              <a:ext cx="807" cy="455"/>
              <a:chOff x="1056" y="2016"/>
              <a:chExt cx="807" cy="455"/>
            </a:xfrm>
          </p:grpSpPr>
          <p:sp>
            <p:nvSpPr>
              <p:cNvPr id="4171" name="Text Box 205"/>
              <p:cNvSpPr txBox="1">
                <a:spLocks noChangeArrowheads="1"/>
              </p:cNvSpPr>
              <p:nvPr/>
            </p:nvSpPr>
            <p:spPr bwMode="auto">
              <a:xfrm>
                <a:off x="1095" y="2109"/>
                <a:ext cx="768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20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 = C’</a:t>
                </a:r>
              </a:p>
            </p:txBody>
          </p:sp>
          <p:sp>
            <p:nvSpPr>
              <p:cNvPr id="4172" name="Text Box 206"/>
              <p:cNvSpPr txBox="1">
                <a:spLocks noChangeArrowheads="1"/>
              </p:cNvSpPr>
              <p:nvPr/>
            </p:nvSpPr>
            <p:spPr bwMode="auto">
              <a:xfrm rot="-5400000">
                <a:off x="1090" y="1982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  <p:sp>
            <p:nvSpPr>
              <p:cNvPr id="4173" name="Text Box 207"/>
              <p:cNvSpPr txBox="1">
                <a:spLocks noChangeArrowheads="1"/>
              </p:cNvSpPr>
              <p:nvPr/>
            </p:nvSpPr>
            <p:spPr bwMode="auto">
              <a:xfrm rot="-5400000">
                <a:off x="1397" y="1982"/>
                <a:ext cx="240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prstClr val="black"/>
                    </a:solidFill>
                    <a:latin typeface="VNI-Times" pitchFamily="2" charset="0"/>
                    <a:sym typeface="Symbol" pitchFamily="18" charset="2"/>
                  </a:rPr>
                  <a:t></a:t>
                </a:r>
              </a:p>
            </p:txBody>
          </p:sp>
        </p:grpSp>
      </p:grpSp>
      <p:sp>
        <p:nvSpPr>
          <p:cNvPr id="13520" name="Text Box 208"/>
          <p:cNvSpPr txBox="1">
            <a:spLocks noChangeArrowheads="1"/>
          </p:cNvSpPr>
          <p:nvPr/>
        </p:nvSpPr>
        <p:spPr bwMode="auto">
          <a:xfrm flipH="1">
            <a:off x="3657600" y="4270625"/>
            <a:ext cx="3190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4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</a:t>
            </a:r>
          </a:p>
        </p:txBody>
      </p:sp>
      <p:sp>
        <p:nvSpPr>
          <p:cNvPr id="13521" name="Text Box 209"/>
          <p:cNvSpPr txBox="1">
            <a:spLocks noChangeArrowheads="1"/>
          </p:cNvSpPr>
          <p:nvPr/>
        </p:nvSpPr>
        <p:spPr bwMode="auto">
          <a:xfrm>
            <a:off x="3200400" y="4492049"/>
            <a:ext cx="533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smtClean="0">
                <a:solidFill>
                  <a:srgbClr val="FF0000"/>
                </a:solidFill>
                <a:latin typeface="VNI-Times" pitchFamily="2" charset="0"/>
                <a:sym typeface="Symbol" pitchFamily="18" charset="2"/>
              </a:rPr>
              <a:t></a:t>
            </a:r>
            <a:endParaRPr lang="en-US" sz="2600" smtClean="0">
              <a:solidFill>
                <a:srgbClr val="0000FF"/>
              </a:solidFill>
              <a:latin typeface="VNI-Times" pitchFamily="2" charset="0"/>
            </a:endParaRPr>
          </a:p>
        </p:txBody>
      </p:sp>
      <p:grpSp>
        <p:nvGrpSpPr>
          <p:cNvPr id="12" name="Group 253"/>
          <p:cNvGrpSpPr>
            <a:grpSpLocks/>
          </p:cNvGrpSpPr>
          <p:nvPr/>
        </p:nvGrpSpPr>
        <p:grpSpPr bwMode="auto">
          <a:xfrm>
            <a:off x="457200" y="901123"/>
            <a:ext cx="3124200" cy="2059784"/>
            <a:chOff x="288" y="28"/>
            <a:chExt cx="1968" cy="1730"/>
          </a:xfrm>
        </p:grpSpPr>
        <p:sp>
          <p:nvSpPr>
            <p:cNvPr id="4145" name="Text Box 49"/>
            <p:cNvSpPr txBox="1">
              <a:spLocks noChangeArrowheads="1"/>
            </p:cNvSpPr>
            <p:nvPr/>
          </p:nvSpPr>
          <p:spPr bwMode="auto">
            <a:xfrm>
              <a:off x="912" y="28"/>
              <a:ext cx="24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smtClean="0">
                  <a:solidFill>
                    <a:srgbClr val="FF0000"/>
                  </a:solidFill>
                  <a:latin typeface="VNI-Times" pitchFamily="2" charset="0"/>
                </a:rPr>
                <a:t>A</a:t>
              </a:r>
            </a:p>
          </p:txBody>
        </p:sp>
        <p:sp>
          <p:nvSpPr>
            <p:cNvPr id="4146" name="Text Box 57"/>
            <p:cNvSpPr txBox="1">
              <a:spLocks noChangeArrowheads="1"/>
            </p:cNvSpPr>
            <p:nvPr/>
          </p:nvSpPr>
          <p:spPr bwMode="auto">
            <a:xfrm>
              <a:off x="2016" y="1324"/>
              <a:ext cx="24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smtClean="0">
                  <a:solidFill>
                    <a:srgbClr val="0000FF"/>
                  </a:solidFill>
                  <a:latin typeface="VNI-Times" pitchFamily="2" charset="0"/>
                </a:rPr>
                <a:t>C</a:t>
              </a:r>
            </a:p>
          </p:txBody>
        </p:sp>
        <p:sp>
          <p:nvSpPr>
            <p:cNvPr id="4147" name="Text Box 58"/>
            <p:cNvSpPr txBox="1">
              <a:spLocks noChangeArrowheads="1"/>
            </p:cNvSpPr>
            <p:nvPr/>
          </p:nvSpPr>
          <p:spPr bwMode="auto">
            <a:xfrm>
              <a:off x="288" y="1344"/>
              <a:ext cx="240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2600" smtClean="0">
                  <a:solidFill>
                    <a:srgbClr val="009900"/>
                  </a:solidFill>
                  <a:latin typeface="VNI-Times" pitchFamily="2" charset="0"/>
                </a:rPr>
                <a:t>B</a:t>
              </a:r>
            </a:p>
          </p:txBody>
        </p:sp>
        <p:grpSp>
          <p:nvGrpSpPr>
            <p:cNvPr id="4148" name="Group 252"/>
            <p:cNvGrpSpPr>
              <a:grpSpLocks/>
            </p:cNvGrpSpPr>
            <p:nvPr/>
          </p:nvGrpSpPr>
          <p:grpSpPr bwMode="auto">
            <a:xfrm>
              <a:off x="480" y="336"/>
              <a:ext cx="1584" cy="1122"/>
              <a:chOff x="480" y="336"/>
              <a:chExt cx="1584" cy="1122"/>
            </a:xfrm>
          </p:grpSpPr>
          <p:grpSp>
            <p:nvGrpSpPr>
              <p:cNvPr id="4149" name="Group 231"/>
              <p:cNvGrpSpPr>
                <a:grpSpLocks/>
              </p:cNvGrpSpPr>
              <p:nvPr/>
            </p:nvGrpSpPr>
            <p:grpSpPr bwMode="auto">
              <a:xfrm>
                <a:off x="480" y="336"/>
                <a:ext cx="1584" cy="1122"/>
                <a:chOff x="480" y="336"/>
                <a:chExt cx="1584" cy="1122"/>
              </a:xfrm>
            </p:grpSpPr>
            <p:grpSp>
              <p:nvGrpSpPr>
                <p:cNvPr id="4157" name="Group 7"/>
                <p:cNvGrpSpPr>
                  <a:grpSpLocks/>
                </p:cNvGrpSpPr>
                <p:nvPr/>
              </p:nvGrpSpPr>
              <p:grpSpPr bwMode="auto">
                <a:xfrm>
                  <a:off x="480" y="336"/>
                  <a:ext cx="1584" cy="1056"/>
                  <a:chOff x="3360" y="2007"/>
                  <a:chExt cx="1894" cy="1219"/>
                </a:xfrm>
              </p:grpSpPr>
              <p:sp>
                <p:nvSpPr>
                  <p:cNvPr id="4165" name="Line 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007"/>
                    <a:ext cx="647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66" name="Line 5"/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007"/>
                    <a:ext cx="1245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67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3362" y="3225"/>
                    <a:ext cx="1892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158" name="Line 20"/>
                <p:cNvSpPr>
                  <a:spLocks noChangeShapeType="1"/>
                </p:cNvSpPr>
                <p:nvPr/>
              </p:nvSpPr>
              <p:spPr bwMode="auto">
                <a:xfrm>
                  <a:off x="672" y="816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4159" name="Group 51"/>
                <p:cNvGrpSpPr>
                  <a:grpSpLocks/>
                </p:cNvGrpSpPr>
                <p:nvPr/>
              </p:nvGrpSpPr>
              <p:grpSpPr bwMode="auto">
                <a:xfrm>
                  <a:off x="1200" y="1314"/>
                  <a:ext cx="96" cy="144"/>
                  <a:chOff x="1200" y="1104"/>
                  <a:chExt cx="96" cy="144"/>
                </a:xfrm>
              </p:grpSpPr>
              <p:sp>
                <p:nvSpPr>
                  <p:cNvPr id="4163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64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160" name="Group 56"/>
                <p:cNvGrpSpPr>
                  <a:grpSpLocks/>
                </p:cNvGrpSpPr>
                <p:nvPr/>
              </p:nvGrpSpPr>
              <p:grpSpPr bwMode="auto">
                <a:xfrm>
                  <a:off x="1440" y="720"/>
                  <a:ext cx="144" cy="192"/>
                  <a:chOff x="1440" y="528"/>
                  <a:chExt cx="144" cy="192"/>
                </a:xfrm>
              </p:grpSpPr>
              <p:sp>
                <p:nvSpPr>
                  <p:cNvPr id="4161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528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62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576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50" name="Group 217"/>
              <p:cNvGrpSpPr>
                <a:grpSpLocks/>
              </p:cNvGrpSpPr>
              <p:nvPr/>
            </p:nvGrpSpPr>
            <p:grpSpPr bwMode="auto">
              <a:xfrm>
                <a:off x="939" y="345"/>
                <a:ext cx="213" cy="180"/>
                <a:chOff x="937" y="345"/>
                <a:chExt cx="213" cy="180"/>
              </a:xfrm>
            </p:grpSpPr>
            <p:sp>
              <p:nvSpPr>
                <p:cNvPr id="4155" name="Arc 213"/>
                <p:cNvSpPr>
                  <a:spLocks/>
                </p:cNvSpPr>
                <p:nvPr/>
              </p:nvSpPr>
              <p:spPr bwMode="auto">
                <a:xfrm>
                  <a:off x="964" y="345"/>
                  <a:ext cx="135" cy="108"/>
                </a:xfrm>
                <a:custGeom>
                  <a:avLst/>
                  <a:gdLst>
                    <a:gd name="T0" fmla="*/ 0 w 26985"/>
                    <a:gd name="T1" fmla="*/ 0 h 21600"/>
                    <a:gd name="T2" fmla="*/ 0 w 26985"/>
                    <a:gd name="T3" fmla="*/ 0 h 21600"/>
                    <a:gd name="T4" fmla="*/ 0 w 269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6985"/>
                    <a:gd name="T10" fmla="*/ 0 h 21600"/>
                    <a:gd name="T11" fmla="*/ 26985 w 269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85" h="21600" fill="none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</a:path>
                    <a:path w="26985" h="21600" stroke="0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  <a:lnTo>
                        <a:pt x="1111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4156" name="Arc 215"/>
                <p:cNvSpPr>
                  <a:spLocks/>
                </p:cNvSpPr>
                <p:nvPr/>
              </p:nvSpPr>
              <p:spPr bwMode="auto">
                <a:xfrm>
                  <a:off x="937" y="345"/>
                  <a:ext cx="213" cy="180"/>
                </a:xfrm>
                <a:custGeom>
                  <a:avLst/>
                  <a:gdLst>
                    <a:gd name="T0" fmla="*/ 0 w 25567"/>
                    <a:gd name="T1" fmla="*/ 0 h 21600"/>
                    <a:gd name="T2" fmla="*/ 0 w 25567"/>
                    <a:gd name="T3" fmla="*/ 0 h 21600"/>
                    <a:gd name="T4" fmla="*/ 0 w 25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5567"/>
                    <a:gd name="T10" fmla="*/ 0 h 21600"/>
                    <a:gd name="T11" fmla="*/ 25567 w 25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567" h="21600" fill="none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</a:path>
                    <a:path w="25567" h="21600" stroke="0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  <a:lnTo>
                        <a:pt x="994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151" name="Arc 216"/>
              <p:cNvSpPr>
                <a:spLocks/>
              </p:cNvSpPr>
              <p:nvPr/>
            </p:nvSpPr>
            <p:spPr bwMode="auto">
              <a:xfrm>
                <a:off x="486" y="1245"/>
                <a:ext cx="156" cy="150"/>
              </a:xfrm>
              <a:custGeom>
                <a:avLst/>
                <a:gdLst>
                  <a:gd name="T0" fmla="*/ 0 w 21600"/>
                  <a:gd name="T1" fmla="*/ 0 h 20768"/>
                  <a:gd name="T2" fmla="*/ 0 w 21600"/>
                  <a:gd name="T3" fmla="*/ 0 h 20768"/>
                  <a:gd name="T4" fmla="*/ 0 w 21600"/>
                  <a:gd name="T5" fmla="*/ 0 h 207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768"/>
                  <a:gd name="T11" fmla="*/ 21600 w 21600"/>
                  <a:gd name="T12" fmla="*/ 20768 h 20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768" fill="none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</a:path>
                  <a:path w="21600" h="20768" stroke="0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  <a:lnTo>
                      <a:pt x="0" y="19938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4152" name="Group 219"/>
              <p:cNvGrpSpPr>
                <a:grpSpLocks/>
              </p:cNvGrpSpPr>
              <p:nvPr/>
            </p:nvGrpSpPr>
            <p:grpSpPr bwMode="auto">
              <a:xfrm>
                <a:off x="1818" y="1244"/>
                <a:ext cx="246" cy="151"/>
                <a:chOff x="1824" y="1244"/>
                <a:chExt cx="246" cy="151"/>
              </a:xfrm>
            </p:grpSpPr>
            <p:sp>
              <p:nvSpPr>
                <p:cNvPr id="4153" name="Arc 214"/>
                <p:cNvSpPr>
                  <a:spLocks/>
                </p:cNvSpPr>
                <p:nvPr/>
              </p:nvSpPr>
              <p:spPr bwMode="auto">
                <a:xfrm>
                  <a:off x="1848" y="1244"/>
                  <a:ext cx="222" cy="151"/>
                </a:xfrm>
                <a:custGeom>
                  <a:avLst/>
                  <a:gdLst>
                    <a:gd name="T0" fmla="*/ 0 w 21600"/>
                    <a:gd name="T1" fmla="*/ 0 h 14675"/>
                    <a:gd name="T2" fmla="*/ 0 w 21600"/>
                    <a:gd name="T3" fmla="*/ 0 h 14675"/>
                    <a:gd name="T4" fmla="*/ 0 w 21600"/>
                    <a:gd name="T5" fmla="*/ 0 h 1467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675"/>
                    <a:gd name="T11" fmla="*/ 21600 w 21600"/>
                    <a:gd name="T12" fmla="*/ 14675 h 146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675" fill="none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</a:path>
                    <a:path w="21600" h="14675" stroke="0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  <a:lnTo>
                        <a:pt x="21600" y="1467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4154" name="Line 218"/>
                <p:cNvSpPr>
                  <a:spLocks noChangeShapeType="1"/>
                </p:cNvSpPr>
                <p:nvPr/>
              </p:nvSpPr>
              <p:spPr bwMode="auto">
                <a:xfrm>
                  <a:off x="1824" y="124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grpSp>
        <p:nvGrpSpPr>
          <p:cNvPr id="20" name="Group 279"/>
          <p:cNvGrpSpPr>
            <a:grpSpLocks/>
          </p:cNvGrpSpPr>
          <p:nvPr/>
        </p:nvGrpSpPr>
        <p:grpSpPr bwMode="auto">
          <a:xfrm>
            <a:off x="4419600" y="867784"/>
            <a:ext cx="3429000" cy="2035972"/>
            <a:chOff x="2784" y="0"/>
            <a:chExt cx="2160" cy="1710"/>
          </a:xfrm>
        </p:grpSpPr>
        <p:grpSp>
          <p:nvGrpSpPr>
            <p:cNvPr id="4121" name="Group 278"/>
            <p:cNvGrpSpPr>
              <a:grpSpLocks/>
            </p:cNvGrpSpPr>
            <p:nvPr/>
          </p:nvGrpSpPr>
          <p:grpSpPr bwMode="auto">
            <a:xfrm>
              <a:off x="2784" y="0"/>
              <a:ext cx="2160" cy="1710"/>
              <a:chOff x="2784" y="0"/>
              <a:chExt cx="2160" cy="1710"/>
            </a:xfrm>
          </p:grpSpPr>
          <p:sp>
            <p:nvSpPr>
              <p:cNvPr id="4142" name="Text Box 50"/>
              <p:cNvSpPr txBox="1">
                <a:spLocks noChangeArrowheads="1"/>
              </p:cNvSpPr>
              <p:nvPr/>
            </p:nvSpPr>
            <p:spPr bwMode="auto">
              <a:xfrm>
                <a:off x="3504" y="0"/>
                <a:ext cx="384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srgbClr val="FF0000"/>
                    </a:solidFill>
                    <a:latin typeface="VNI-Times" pitchFamily="2" charset="0"/>
                  </a:rPr>
                  <a:t>A’</a:t>
                </a:r>
              </a:p>
            </p:txBody>
          </p:sp>
          <p:sp>
            <p:nvSpPr>
              <p:cNvPr id="4143" name="Text Box 59"/>
              <p:cNvSpPr txBox="1">
                <a:spLocks noChangeArrowheads="1"/>
              </p:cNvSpPr>
              <p:nvPr/>
            </p:nvSpPr>
            <p:spPr bwMode="auto">
              <a:xfrm>
                <a:off x="4608" y="1276"/>
                <a:ext cx="33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srgbClr val="0000FF"/>
                    </a:solidFill>
                    <a:latin typeface="VNI-Times" pitchFamily="2" charset="0"/>
                  </a:rPr>
                  <a:t>C’</a:t>
                </a:r>
              </a:p>
            </p:txBody>
          </p:sp>
          <p:sp>
            <p:nvSpPr>
              <p:cNvPr id="4144" name="Text Box 60"/>
              <p:cNvSpPr txBox="1">
                <a:spLocks noChangeArrowheads="1"/>
              </p:cNvSpPr>
              <p:nvPr/>
            </p:nvSpPr>
            <p:spPr bwMode="auto">
              <a:xfrm>
                <a:off x="2784" y="1296"/>
                <a:ext cx="336" cy="4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defTabSz="914400"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2600" smtClean="0">
                    <a:solidFill>
                      <a:srgbClr val="009900"/>
                    </a:solidFill>
                    <a:latin typeface="VNI-Times" pitchFamily="2" charset="0"/>
                  </a:rPr>
                  <a:t>B’</a:t>
                </a:r>
              </a:p>
            </p:txBody>
          </p:sp>
        </p:grpSp>
        <p:grpSp>
          <p:nvGrpSpPr>
            <p:cNvPr id="4122" name="Group 258"/>
            <p:cNvGrpSpPr>
              <a:grpSpLocks/>
            </p:cNvGrpSpPr>
            <p:nvPr/>
          </p:nvGrpSpPr>
          <p:grpSpPr bwMode="auto">
            <a:xfrm>
              <a:off x="3063" y="308"/>
              <a:ext cx="1584" cy="1122"/>
              <a:chOff x="480" y="336"/>
              <a:chExt cx="1584" cy="1122"/>
            </a:xfrm>
          </p:grpSpPr>
          <p:grpSp>
            <p:nvGrpSpPr>
              <p:cNvPr id="4123" name="Group 259"/>
              <p:cNvGrpSpPr>
                <a:grpSpLocks/>
              </p:cNvGrpSpPr>
              <p:nvPr/>
            </p:nvGrpSpPr>
            <p:grpSpPr bwMode="auto">
              <a:xfrm>
                <a:off x="480" y="336"/>
                <a:ext cx="1584" cy="1122"/>
                <a:chOff x="480" y="336"/>
                <a:chExt cx="1584" cy="1122"/>
              </a:xfrm>
            </p:grpSpPr>
            <p:grpSp>
              <p:nvGrpSpPr>
                <p:cNvPr id="4131" name="Group 260"/>
                <p:cNvGrpSpPr>
                  <a:grpSpLocks/>
                </p:cNvGrpSpPr>
                <p:nvPr/>
              </p:nvGrpSpPr>
              <p:grpSpPr bwMode="auto">
                <a:xfrm>
                  <a:off x="480" y="336"/>
                  <a:ext cx="1584" cy="1056"/>
                  <a:chOff x="3360" y="2007"/>
                  <a:chExt cx="1894" cy="1219"/>
                </a:xfrm>
              </p:grpSpPr>
              <p:sp>
                <p:nvSpPr>
                  <p:cNvPr id="4139" name="Line 2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60" y="2007"/>
                    <a:ext cx="647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40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007"/>
                    <a:ext cx="1245" cy="1218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41" name="Line 263"/>
                  <p:cNvSpPr>
                    <a:spLocks noChangeShapeType="1"/>
                  </p:cNvSpPr>
                  <p:nvPr/>
                </p:nvSpPr>
                <p:spPr bwMode="auto">
                  <a:xfrm>
                    <a:off x="3362" y="3225"/>
                    <a:ext cx="1892" cy="1"/>
                  </a:xfrm>
                  <a:prstGeom prst="line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132" name="Line 264"/>
                <p:cNvSpPr>
                  <a:spLocks noChangeShapeType="1"/>
                </p:cNvSpPr>
                <p:nvPr/>
              </p:nvSpPr>
              <p:spPr bwMode="auto">
                <a:xfrm>
                  <a:off x="672" y="816"/>
                  <a:ext cx="96" cy="144"/>
                </a:xfrm>
                <a:prstGeom prst="line">
                  <a:avLst/>
                </a:prstGeom>
                <a:noFill/>
                <a:ln w="38100">
                  <a:solidFill>
                    <a:srgbClr val="CC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4133" name="Group 265"/>
                <p:cNvGrpSpPr>
                  <a:grpSpLocks/>
                </p:cNvGrpSpPr>
                <p:nvPr/>
              </p:nvGrpSpPr>
              <p:grpSpPr bwMode="auto">
                <a:xfrm>
                  <a:off x="1200" y="1314"/>
                  <a:ext cx="96" cy="144"/>
                  <a:chOff x="1200" y="1104"/>
                  <a:chExt cx="96" cy="144"/>
                </a:xfrm>
              </p:grpSpPr>
              <p:sp>
                <p:nvSpPr>
                  <p:cNvPr id="4137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38" name="Line 2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00" y="1104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000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grpSp>
              <p:nvGrpSpPr>
                <p:cNvPr id="4134" name="Group 268"/>
                <p:cNvGrpSpPr>
                  <a:grpSpLocks/>
                </p:cNvGrpSpPr>
                <p:nvPr/>
              </p:nvGrpSpPr>
              <p:grpSpPr bwMode="auto">
                <a:xfrm>
                  <a:off x="1440" y="720"/>
                  <a:ext cx="144" cy="192"/>
                  <a:chOff x="1440" y="528"/>
                  <a:chExt cx="144" cy="192"/>
                </a:xfrm>
              </p:grpSpPr>
              <p:sp>
                <p:nvSpPr>
                  <p:cNvPr id="4135" name="Line 2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40" y="528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36" name="Line 2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88" y="576"/>
                    <a:ext cx="96" cy="144"/>
                  </a:xfrm>
                  <a:prstGeom prst="line">
                    <a:avLst/>
                  </a:prstGeom>
                  <a:noFill/>
                  <a:ln w="38100">
                    <a:solidFill>
                      <a:srgbClr val="FF99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defTabSz="914400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mtClean="0">
                      <a:solidFill>
                        <a:prstClr val="black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4124" name="Group 271"/>
              <p:cNvGrpSpPr>
                <a:grpSpLocks/>
              </p:cNvGrpSpPr>
              <p:nvPr/>
            </p:nvGrpSpPr>
            <p:grpSpPr bwMode="auto">
              <a:xfrm>
                <a:off x="939" y="345"/>
                <a:ext cx="213" cy="180"/>
                <a:chOff x="937" y="345"/>
                <a:chExt cx="213" cy="180"/>
              </a:xfrm>
            </p:grpSpPr>
            <p:sp>
              <p:nvSpPr>
                <p:cNvPr id="4129" name="Arc 272"/>
                <p:cNvSpPr>
                  <a:spLocks/>
                </p:cNvSpPr>
                <p:nvPr/>
              </p:nvSpPr>
              <p:spPr bwMode="auto">
                <a:xfrm>
                  <a:off x="964" y="345"/>
                  <a:ext cx="135" cy="108"/>
                </a:xfrm>
                <a:custGeom>
                  <a:avLst/>
                  <a:gdLst>
                    <a:gd name="T0" fmla="*/ 0 w 26985"/>
                    <a:gd name="T1" fmla="*/ 0 h 21600"/>
                    <a:gd name="T2" fmla="*/ 0 w 26985"/>
                    <a:gd name="T3" fmla="*/ 0 h 21600"/>
                    <a:gd name="T4" fmla="*/ 0 w 2698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6985"/>
                    <a:gd name="T10" fmla="*/ 0 h 21600"/>
                    <a:gd name="T11" fmla="*/ 26985 w 2698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85" h="21600" fill="none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</a:path>
                    <a:path w="26985" h="21600" stroke="0" extrusionOk="0">
                      <a:moveTo>
                        <a:pt x="26984" y="14650"/>
                      </a:moveTo>
                      <a:cubicBezTo>
                        <a:pt x="22895" y="19080"/>
                        <a:pt x="17141" y="21599"/>
                        <a:pt x="11113" y="21600"/>
                      </a:cubicBezTo>
                      <a:cubicBezTo>
                        <a:pt x="7198" y="21600"/>
                        <a:pt x="3356" y="20536"/>
                        <a:pt x="0" y="18521"/>
                      </a:cubicBezTo>
                      <a:lnTo>
                        <a:pt x="1111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4130" name="Arc 273"/>
                <p:cNvSpPr>
                  <a:spLocks/>
                </p:cNvSpPr>
                <p:nvPr/>
              </p:nvSpPr>
              <p:spPr bwMode="auto">
                <a:xfrm>
                  <a:off x="937" y="345"/>
                  <a:ext cx="213" cy="180"/>
                </a:xfrm>
                <a:custGeom>
                  <a:avLst/>
                  <a:gdLst>
                    <a:gd name="T0" fmla="*/ 0 w 25567"/>
                    <a:gd name="T1" fmla="*/ 0 h 21600"/>
                    <a:gd name="T2" fmla="*/ 0 w 25567"/>
                    <a:gd name="T3" fmla="*/ 0 h 21600"/>
                    <a:gd name="T4" fmla="*/ 0 w 25567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5567"/>
                    <a:gd name="T10" fmla="*/ 0 h 21600"/>
                    <a:gd name="T11" fmla="*/ 25567 w 25567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567" h="21600" fill="none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</a:path>
                    <a:path w="25567" h="21600" stroke="0" extrusionOk="0">
                      <a:moveTo>
                        <a:pt x="25567" y="14914"/>
                      </a:moveTo>
                      <a:cubicBezTo>
                        <a:pt x="21491" y="19184"/>
                        <a:pt x="15845" y="21599"/>
                        <a:pt x="9943" y="21600"/>
                      </a:cubicBezTo>
                      <a:cubicBezTo>
                        <a:pt x="6482" y="21600"/>
                        <a:pt x="3072" y="20768"/>
                        <a:pt x="-1" y="19175"/>
                      </a:cubicBezTo>
                      <a:lnTo>
                        <a:pt x="9943" y="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4125" name="Arc 274"/>
              <p:cNvSpPr>
                <a:spLocks/>
              </p:cNvSpPr>
              <p:nvPr/>
            </p:nvSpPr>
            <p:spPr bwMode="auto">
              <a:xfrm>
                <a:off x="486" y="1245"/>
                <a:ext cx="156" cy="150"/>
              </a:xfrm>
              <a:custGeom>
                <a:avLst/>
                <a:gdLst>
                  <a:gd name="T0" fmla="*/ 0 w 21600"/>
                  <a:gd name="T1" fmla="*/ 0 h 20768"/>
                  <a:gd name="T2" fmla="*/ 0 w 21600"/>
                  <a:gd name="T3" fmla="*/ 0 h 20768"/>
                  <a:gd name="T4" fmla="*/ 0 w 21600"/>
                  <a:gd name="T5" fmla="*/ 0 h 2076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768"/>
                  <a:gd name="T11" fmla="*/ 21600 w 21600"/>
                  <a:gd name="T12" fmla="*/ 20768 h 207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768" fill="none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</a:path>
                  <a:path w="21600" h="20768" stroke="0" extrusionOk="0">
                    <a:moveTo>
                      <a:pt x="8308" y="-1"/>
                    </a:moveTo>
                    <a:cubicBezTo>
                      <a:pt x="16357" y="3353"/>
                      <a:pt x="21600" y="11218"/>
                      <a:pt x="21600" y="19938"/>
                    </a:cubicBezTo>
                    <a:cubicBezTo>
                      <a:pt x="21600" y="20214"/>
                      <a:pt x="21594" y="20491"/>
                      <a:pt x="21584" y="20768"/>
                    </a:cubicBezTo>
                    <a:lnTo>
                      <a:pt x="0" y="19938"/>
                    </a:lnTo>
                    <a:close/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4126" name="Group 275"/>
              <p:cNvGrpSpPr>
                <a:grpSpLocks/>
              </p:cNvGrpSpPr>
              <p:nvPr/>
            </p:nvGrpSpPr>
            <p:grpSpPr bwMode="auto">
              <a:xfrm>
                <a:off x="1818" y="1244"/>
                <a:ext cx="246" cy="151"/>
                <a:chOff x="1824" y="1244"/>
                <a:chExt cx="246" cy="151"/>
              </a:xfrm>
            </p:grpSpPr>
            <p:sp>
              <p:nvSpPr>
                <p:cNvPr id="4127" name="Arc 276"/>
                <p:cNvSpPr>
                  <a:spLocks/>
                </p:cNvSpPr>
                <p:nvPr/>
              </p:nvSpPr>
              <p:spPr bwMode="auto">
                <a:xfrm>
                  <a:off x="1848" y="1244"/>
                  <a:ext cx="222" cy="151"/>
                </a:xfrm>
                <a:custGeom>
                  <a:avLst/>
                  <a:gdLst>
                    <a:gd name="T0" fmla="*/ 0 w 21600"/>
                    <a:gd name="T1" fmla="*/ 0 h 14675"/>
                    <a:gd name="T2" fmla="*/ 0 w 21600"/>
                    <a:gd name="T3" fmla="*/ 0 h 14675"/>
                    <a:gd name="T4" fmla="*/ 0 w 21600"/>
                    <a:gd name="T5" fmla="*/ 0 h 14675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14675"/>
                    <a:gd name="T11" fmla="*/ 21600 w 21600"/>
                    <a:gd name="T12" fmla="*/ 14675 h 1467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14675" fill="none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</a:path>
                    <a:path w="21600" h="14675" stroke="0" extrusionOk="0">
                      <a:moveTo>
                        <a:pt x="0" y="14675"/>
                      </a:moveTo>
                      <a:cubicBezTo>
                        <a:pt x="0" y="9233"/>
                        <a:pt x="2053" y="3992"/>
                        <a:pt x="5750" y="-1"/>
                      </a:cubicBezTo>
                      <a:lnTo>
                        <a:pt x="21600" y="14675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4128" name="Line 277"/>
                <p:cNvSpPr>
                  <a:spLocks noChangeShapeType="1"/>
                </p:cNvSpPr>
                <p:nvPr/>
              </p:nvSpPr>
              <p:spPr bwMode="auto">
                <a:xfrm>
                  <a:off x="1824" y="1248"/>
                  <a:ext cx="96" cy="96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228600" y="1"/>
            <a:ext cx="3162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vi-VN" sz="2400" dirty="0" smtClean="0">
                <a:solidFill>
                  <a:srgbClr val="FF0000"/>
                </a:solidFill>
                <a:latin typeface="+mj-lt"/>
              </a:rPr>
              <a:t>Kí hiệu: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6" name="Text Box 235"/>
          <p:cNvSpPr txBox="1">
            <a:spLocks noChangeArrowheads="1"/>
          </p:cNvSpPr>
          <p:nvPr/>
        </p:nvSpPr>
        <p:spPr bwMode="auto">
          <a:xfrm>
            <a:off x="97138" y="421245"/>
            <a:ext cx="9014908" cy="46166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400" b="1" i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A’B’C</a:t>
            </a:r>
            <a:r>
              <a:rPr lang="en-US" sz="24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400" b="1" i="1" u="none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400" b="1" i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none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none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ABC 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2400" b="1" u="none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A’B’C’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51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4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92" decel="100000"/>
                                        <p:tgtEl>
                                          <p:spTgt spid="13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92" decel="100000"/>
                                        <p:tgtEl>
                                          <p:spTgt spid="1349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92" fill="hold"/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92" fill="hold"/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4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500" fill="hold"/>
                                        <p:tgtEl>
                                          <p:spTgt spid="1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6" dur="500" fill="hold"/>
                                        <p:tgtEl>
                                          <p:spTgt spid="1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4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6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500" fill="hold"/>
                                        <p:tgtEl>
                                          <p:spTgt spid="1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5E-6 -2.96296E-6 L -0.60677 0.25996 " pathEditMode="relative" rAng="0" ptsTypes="AA">
                                      <p:cBhvr>
                                        <p:cTn id="1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00" y="13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2.22222E-6 L -0.59861 0.26111 " pathEditMode="relative" rAng="0" ptsTypes="AA">
                                      <p:cBhvr>
                                        <p:cTn id="1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00" y="13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3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3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86" grpId="0"/>
      <p:bldP spid="13489" grpId="0"/>
      <p:bldP spid="13492" grpId="0"/>
      <p:bldP spid="13492" grpId="1"/>
      <p:bldP spid="13492" grpId="2"/>
      <p:bldP spid="13492" grpId="3"/>
      <p:bldP spid="13492" grpId="4"/>
      <p:bldP spid="13492" grpId="5"/>
      <p:bldP spid="13494" grpId="0"/>
      <p:bldP spid="13495" grpId="0"/>
      <p:bldP spid="13496" grpId="0"/>
      <p:bldP spid="13497" grpId="0"/>
      <p:bldP spid="13498" grpId="0"/>
      <p:bldP spid="13498" grpId="1"/>
      <p:bldP spid="13498" grpId="2"/>
      <p:bldP spid="13498" grpId="3"/>
      <p:bldP spid="13498" grpId="4"/>
      <p:bldP spid="13498" grpId="5"/>
      <p:bldP spid="13499" grpId="0"/>
      <p:bldP spid="13499" grpId="1"/>
      <p:bldP spid="13499" grpId="2"/>
      <p:bldP spid="13499" grpId="3"/>
      <p:bldP spid="13499" grpId="4"/>
      <p:bldP spid="13499" grpId="5"/>
      <p:bldP spid="13520" grpId="0"/>
      <p:bldP spid="13521" grpId="0"/>
      <p:bldP spid="98" grpId="0"/>
      <p:bldP spid="1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69"/>
          <p:cNvSpPr txBox="1">
            <a:spLocks noChangeArrowheads="1"/>
          </p:cNvSpPr>
          <p:nvPr/>
        </p:nvSpPr>
        <p:spPr bwMode="auto">
          <a:xfrm>
            <a:off x="533400" y="114300"/>
            <a:ext cx="8072438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46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prstClr val="black"/>
                </a:solidFill>
                <a:latin typeface="Times New Roman" pitchFamily="18" charset="0"/>
              </a:rPr>
              <a:t> ?2.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Cho 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hình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61 (SGK)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  <a:buFontTx/>
              <a:buAutoNum type="alphaLcParenR"/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tam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ABC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và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MNP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không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(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cạnh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hoặc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các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bằng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được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đánh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dấu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giống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</a:rPr>
              <a:t>)?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Nếu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viết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kí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hiệu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về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sự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bằng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nhau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của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hai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tam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giác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đó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.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b)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Hãy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tìm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: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Đỉnh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tương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đỉnh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A,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tương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góc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N,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cạnh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tương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ứng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với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cạnh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AC.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c)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Điền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vào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itchFamily="18" charset="0"/>
              </a:rPr>
              <a:t>chỗ</a:t>
            </a:r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</a:rPr>
              <a:t> (…): 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</a:rPr>
              <a:t>∆ACB =… , AC = …,     =  …</a:t>
            </a:r>
            <a:endParaRPr lang="en-US" sz="2400" dirty="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grpSp>
        <p:nvGrpSpPr>
          <p:cNvPr id="5124" name="Group 38"/>
          <p:cNvGrpSpPr>
            <a:grpSpLocks/>
          </p:cNvGrpSpPr>
          <p:nvPr/>
        </p:nvGrpSpPr>
        <p:grpSpPr bwMode="auto">
          <a:xfrm>
            <a:off x="4271266" y="20526"/>
            <a:ext cx="1962665" cy="1659405"/>
            <a:chOff x="1324" y="1598"/>
            <a:chExt cx="1338" cy="1133"/>
          </a:xfrm>
        </p:grpSpPr>
        <p:sp>
          <p:nvSpPr>
            <p:cNvPr id="5137" name="Arc 39"/>
            <p:cNvSpPr>
              <a:spLocks/>
            </p:cNvSpPr>
            <p:nvPr/>
          </p:nvSpPr>
          <p:spPr bwMode="auto">
            <a:xfrm>
              <a:off x="1395" y="2279"/>
              <a:ext cx="177" cy="196"/>
            </a:xfrm>
            <a:custGeom>
              <a:avLst/>
              <a:gdLst>
                <a:gd name="T0" fmla="*/ 0 w 21600"/>
                <a:gd name="T1" fmla="*/ 0 h 23084"/>
                <a:gd name="T2" fmla="*/ 0 w 21600"/>
                <a:gd name="T3" fmla="*/ 0 h 23084"/>
                <a:gd name="T4" fmla="*/ 0 w 21600"/>
                <a:gd name="T5" fmla="*/ 0 h 230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084"/>
                <a:gd name="T11" fmla="*/ 21600 w 21600"/>
                <a:gd name="T12" fmla="*/ 23084 h 230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084" fill="none" extrusionOk="0">
                  <a:moveTo>
                    <a:pt x="10429" y="0"/>
                  </a:moveTo>
                  <a:cubicBezTo>
                    <a:pt x="17320" y="3799"/>
                    <a:pt x="21600" y="11046"/>
                    <a:pt x="21600" y="18915"/>
                  </a:cubicBezTo>
                  <a:cubicBezTo>
                    <a:pt x="21600" y="20314"/>
                    <a:pt x="21463" y="21710"/>
                    <a:pt x="21193" y="23083"/>
                  </a:cubicBezTo>
                </a:path>
                <a:path w="21600" h="23084" stroke="0" extrusionOk="0">
                  <a:moveTo>
                    <a:pt x="10429" y="0"/>
                  </a:moveTo>
                  <a:cubicBezTo>
                    <a:pt x="17320" y="3799"/>
                    <a:pt x="21600" y="11046"/>
                    <a:pt x="21600" y="18915"/>
                  </a:cubicBezTo>
                  <a:cubicBezTo>
                    <a:pt x="21600" y="20314"/>
                    <a:pt x="21463" y="21710"/>
                    <a:pt x="21193" y="23083"/>
                  </a:cubicBezTo>
                  <a:lnTo>
                    <a:pt x="0" y="18915"/>
                  </a:lnTo>
                  <a:close/>
                </a:path>
              </a:pathLst>
            </a:custGeom>
            <a:noFill/>
            <a:ln w="142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8" name="Arc 40"/>
            <p:cNvSpPr>
              <a:spLocks/>
            </p:cNvSpPr>
            <p:nvPr/>
          </p:nvSpPr>
          <p:spPr bwMode="auto">
            <a:xfrm>
              <a:off x="1369" y="2328"/>
              <a:ext cx="142" cy="158"/>
            </a:xfrm>
            <a:custGeom>
              <a:avLst/>
              <a:gdLst>
                <a:gd name="T0" fmla="*/ 0 w 21600"/>
                <a:gd name="T1" fmla="*/ 0 h 23340"/>
                <a:gd name="T2" fmla="*/ 0 w 21600"/>
                <a:gd name="T3" fmla="*/ 0 h 23340"/>
                <a:gd name="T4" fmla="*/ 0 w 21600"/>
                <a:gd name="T5" fmla="*/ 0 h 2334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340"/>
                <a:gd name="T11" fmla="*/ 21600 w 21600"/>
                <a:gd name="T12" fmla="*/ 23340 h 233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340" fill="none" extrusionOk="0">
                  <a:moveTo>
                    <a:pt x="12206" y="-1"/>
                  </a:moveTo>
                  <a:cubicBezTo>
                    <a:pt x="18085" y="4026"/>
                    <a:pt x="21600" y="10694"/>
                    <a:pt x="21600" y="17820"/>
                  </a:cubicBezTo>
                  <a:cubicBezTo>
                    <a:pt x="21600" y="19683"/>
                    <a:pt x="21358" y="21538"/>
                    <a:pt x="20882" y="23339"/>
                  </a:cubicBezTo>
                </a:path>
                <a:path w="21600" h="23340" stroke="0" extrusionOk="0">
                  <a:moveTo>
                    <a:pt x="12206" y="-1"/>
                  </a:moveTo>
                  <a:cubicBezTo>
                    <a:pt x="18085" y="4026"/>
                    <a:pt x="21600" y="10694"/>
                    <a:pt x="21600" y="17820"/>
                  </a:cubicBezTo>
                  <a:cubicBezTo>
                    <a:pt x="21600" y="19683"/>
                    <a:pt x="21358" y="21538"/>
                    <a:pt x="20882" y="23339"/>
                  </a:cubicBezTo>
                  <a:lnTo>
                    <a:pt x="0" y="17820"/>
                  </a:lnTo>
                  <a:close/>
                </a:path>
              </a:pathLst>
            </a:custGeom>
            <a:noFill/>
            <a:ln w="142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39" name="Arc 41"/>
            <p:cNvSpPr>
              <a:spLocks/>
            </p:cNvSpPr>
            <p:nvPr/>
          </p:nvSpPr>
          <p:spPr bwMode="auto">
            <a:xfrm>
              <a:off x="1722" y="1863"/>
              <a:ext cx="211" cy="119"/>
            </a:xfrm>
            <a:custGeom>
              <a:avLst/>
              <a:gdLst>
                <a:gd name="T0" fmla="*/ 0 w 39570"/>
                <a:gd name="T1" fmla="*/ 0 h 21600"/>
                <a:gd name="T2" fmla="*/ 0 w 39570"/>
                <a:gd name="T3" fmla="*/ 0 h 21600"/>
                <a:gd name="T4" fmla="*/ 0 w 39570"/>
                <a:gd name="T5" fmla="*/ 0 h 21600"/>
                <a:gd name="T6" fmla="*/ 0 60000 65536"/>
                <a:gd name="T7" fmla="*/ 0 60000 65536"/>
                <a:gd name="T8" fmla="*/ 0 60000 65536"/>
                <a:gd name="T9" fmla="*/ 0 w 39570"/>
                <a:gd name="T10" fmla="*/ 0 h 21600"/>
                <a:gd name="T11" fmla="*/ 39570 w 3957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570" h="21600" fill="none" extrusionOk="0">
                  <a:moveTo>
                    <a:pt x="39570" y="3230"/>
                  </a:moveTo>
                  <a:cubicBezTo>
                    <a:pt x="37972" y="13791"/>
                    <a:pt x="28895" y="21599"/>
                    <a:pt x="18213" y="21600"/>
                  </a:cubicBezTo>
                  <a:cubicBezTo>
                    <a:pt x="10834" y="21600"/>
                    <a:pt x="3967" y="17833"/>
                    <a:pt x="0" y="11612"/>
                  </a:cubicBezTo>
                </a:path>
                <a:path w="39570" h="21600" stroke="0" extrusionOk="0">
                  <a:moveTo>
                    <a:pt x="39570" y="3230"/>
                  </a:moveTo>
                  <a:cubicBezTo>
                    <a:pt x="37972" y="13791"/>
                    <a:pt x="28895" y="21599"/>
                    <a:pt x="18213" y="21600"/>
                  </a:cubicBezTo>
                  <a:cubicBezTo>
                    <a:pt x="10834" y="21600"/>
                    <a:pt x="3967" y="17833"/>
                    <a:pt x="0" y="11612"/>
                  </a:cubicBezTo>
                  <a:lnTo>
                    <a:pt x="18213" y="0"/>
                  </a:lnTo>
                  <a:close/>
                </a:path>
              </a:pathLst>
            </a:custGeom>
            <a:noFill/>
            <a:ln w="14288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0" name="Line 42"/>
            <p:cNvSpPr>
              <a:spLocks noChangeShapeType="1"/>
            </p:cNvSpPr>
            <p:nvPr/>
          </p:nvSpPr>
          <p:spPr bwMode="auto">
            <a:xfrm flipH="1">
              <a:off x="1342" y="1781"/>
              <a:ext cx="486" cy="70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1" name="Line 43"/>
            <p:cNvSpPr>
              <a:spLocks noChangeShapeType="1"/>
            </p:cNvSpPr>
            <p:nvPr/>
          </p:nvSpPr>
          <p:spPr bwMode="auto">
            <a:xfrm>
              <a:off x="1828" y="1781"/>
              <a:ext cx="779" cy="703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2" name="Line 44"/>
            <p:cNvSpPr>
              <a:spLocks noChangeShapeType="1"/>
            </p:cNvSpPr>
            <p:nvPr/>
          </p:nvSpPr>
          <p:spPr bwMode="auto">
            <a:xfrm>
              <a:off x="1342" y="2484"/>
              <a:ext cx="1265" cy="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3" name="Line 45"/>
            <p:cNvSpPr>
              <a:spLocks noChangeShapeType="1"/>
            </p:cNvSpPr>
            <p:nvPr/>
          </p:nvSpPr>
          <p:spPr bwMode="auto">
            <a:xfrm>
              <a:off x="1545" y="2064"/>
              <a:ext cx="106" cy="100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4" name="Line 46"/>
            <p:cNvSpPr>
              <a:spLocks noChangeShapeType="1"/>
            </p:cNvSpPr>
            <p:nvPr/>
          </p:nvSpPr>
          <p:spPr bwMode="auto">
            <a:xfrm flipH="1">
              <a:off x="2120" y="2037"/>
              <a:ext cx="89" cy="9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5" name="Line 47"/>
            <p:cNvSpPr>
              <a:spLocks noChangeShapeType="1"/>
            </p:cNvSpPr>
            <p:nvPr/>
          </p:nvSpPr>
          <p:spPr bwMode="auto">
            <a:xfrm>
              <a:off x="1864" y="2411"/>
              <a:ext cx="132" cy="137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6" name="Line 48"/>
            <p:cNvSpPr>
              <a:spLocks noChangeShapeType="1"/>
            </p:cNvSpPr>
            <p:nvPr/>
          </p:nvSpPr>
          <p:spPr bwMode="auto">
            <a:xfrm flipH="1">
              <a:off x="1881" y="2384"/>
              <a:ext cx="98" cy="174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47" name="Line 49"/>
            <p:cNvSpPr>
              <a:spLocks noChangeShapeType="1"/>
            </p:cNvSpPr>
            <p:nvPr/>
          </p:nvSpPr>
          <p:spPr bwMode="auto">
            <a:xfrm flipH="1">
              <a:off x="2138" y="2064"/>
              <a:ext cx="88" cy="91"/>
            </a:xfrm>
            <a:prstGeom prst="line">
              <a:avLst/>
            </a:prstGeom>
            <a:noFill/>
            <a:ln w="14288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2" name="Rectangle 50"/>
            <p:cNvSpPr>
              <a:spLocks noChangeArrowheads="1"/>
            </p:cNvSpPr>
            <p:nvPr/>
          </p:nvSpPr>
          <p:spPr bwMode="auto">
            <a:xfrm>
              <a:off x="2535" y="2521"/>
              <a:ext cx="12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Pct val="115000"/>
                <a:buFont typeface="Wingdings" pitchFamily="2" charset="2"/>
                <a:buNone/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endParaRPr lang="en-US" sz="200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endParaRPr>
            </a:p>
          </p:txBody>
        </p:sp>
        <p:sp>
          <p:nvSpPr>
            <p:cNvPr id="43" name="Rectangle 51"/>
            <p:cNvSpPr>
              <a:spLocks noChangeArrowheads="1"/>
            </p:cNvSpPr>
            <p:nvPr/>
          </p:nvSpPr>
          <p:spPr bwMode="auto">
            <a:xfrm>
              <a:off x="1324" y="2520"/>
              <a:ext cx="11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Pct val="115000"/>
                <a:buFont typeface="Wingdings" pitchFamily="2" charset="2"/>
                <a:buNone/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endParaRPr lang="en-US" sz="200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endParaRPr>
            </a:p>
          </p:txBody>
        </p:sp>
        <p:sp>
          <p:nvSpPr>
            <p:cNvPr id="44" name="Rectangle 52"/>
            <p:cNvSpPr>
              <a:spLocks noChangeArrowheads="1"/>
            </p:cNvSpPr>
            <p:nvPr/>
          </p:nvSpPr>
          <p:spPr bwMode="auto">
            <a:xfrm>
              <a:off x="1793" y="1598"/>
              <a:ext cx="11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900" indent="-342900" defTabSz="914400" fontAlgn="base">
                <a:spcBef>
                  <a:spcPct val="20000"/>
                </a:spcBef>
                <a:spcAft>
                  <a:spcPct val="0"/>
                </a:spcAft>
                <a:buClr>
                  <a:srgbClr val="1F497D"/>
                </a:buClr>
                <a:buSzPct val="115000"/>
                <a:buFont typeface="Wingdings" pitchFamily="2" charset="2"/>
                <a:buNone/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endParaRPr lang="en-US" sz="2000" smtClean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endParaRPr>
            </a:p>
          </p:txBody>
        </p:sp>
        <p:sp>
          <p:nvSpPr>
            <p:cNvPr id="5151" name="Oval 53"/>
            <p:cNvSpPr>
              <a:spLocks noChangeArrowheads="1"/>
            </p:cNvSpPr>
            <p:nvPr/>
          </p:nvSpPr>
          <p:spPr bwMode="auto">
            <a:xfrm>
              <a:off x="1810" y="1762"/>
              <a:ext cx="45" cy="4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2" name="Oval 54"/>
            <p:cNvSpPr>
              <a:spLocks noChangeArrowheads="1"/>
            </p:cNvSpPr>
            <p:nvPr/>
          </p:nvSpPr>
          <p:spPr bwMode="auto">
            <a:xfrm>
              <a:off x="1324" y="2466"/>
              <a:ext cx="44" cy="4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53" name="Oval 55"/>
            <p:cNvSpPr>
              <a:spLocks noChangeArrowheads="1"/>
            </p:cNvSpPr>
            <p:nvPr/>
          </p:nvSpPr>
          <p:spPr bwMode="auto">
            <a:xfrm>
              <a:off x="2589" y="2466"/>
              <a:ext cx="44" cy="46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125" name="AutoShape 59"/>
          <p:cNvSpPr>
            <a:spLocks noChangeArrowheads="1"/>
          </p:cNvSpPr>
          <p:nvPr/>
        </p:nvSpPr>
        <p:spPr bwMode="auto">
          <a:xfrm>
            <a:off x="6705600" y="514350"/>
            <a:ext cx="2166938" cy="779860"/>
          </a:xfrm>
          <a:prstGeom prst="triangle">
            <a:avLst>
              <a:gd name="adj" fmla="val 59375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vi-VN" sz="2800" b="1" smtClean="0">
              <a:solidFill>
                <a:srgbClr val="0000FF"/>
              </a:solidFill>
              <a:latin typeface=".VnArial Narrow" pitchFamily="34" charset="0"/>
              <a:cs typeface="Arial" charset="0"/>
            </a:endParaRPr>
          </a:p>
        </p:txBody>
      </p:sp>
      <p:sp>
        <p:nvSpPr>
          <p:cNvPr id="5126" name="Arc 69"/>
          <p:cNvSpPr>
            <a:spLocks/>
          </p:cNvSpPr>
          <p:nvPr/>
        </p:nvSpPr>
        <p:spPr bwMode="auto">
          <a:xfrm flipH="1">
            <a:off x="8707443" y="1173958"/>
            <a:ext cx="71437" cy="128588"/>
          </a:xfrm>
          <a:custGeom>
            <a:avLst/>
            <a:gdLst>
              <a:gd name="T0" fmla="*/ 0 w 21600"/>
              <a:gd name="T1" fmla="*/ 0 h 37203"/>
              <a:gd name="T2" fmla="*/ 1807049 w 21600"/>
              <a:gd name="T3" fmla="*/ 16688240 h 37203"/>
              <a:gd name="T4" fmla="*/ 0 w 21600"/>
              <a:gd name="T5" fmla="*/ 9689195 h 37203"/>
              <a:gd name="T6" fmla="*/ 0 60000 65536"/>
              <a:gd name="T7" fmla="*/ 0 60000 65536"/>
              <a:gd name="T8" fmla="*/ 0 60000 65536"/>
              <a:gd name="T9" fmla="*/ 0 w 21600"/>
              <a:gd name="T10" fmla="*/ 0 h 37203"/>
              <a:gd name="T11" fmla="*/ 21600 w 21600"/>
              <a:gd name="T12" fmla="*/ 37203 h 37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20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492"/>
                  <a:pt x="19192" y="33128"/>
                  <a:pt x="14936" y="37203"/>
                </a:cubicBezTo>
              </a:path>
              <a:path w="21600" h="3720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492"/>
                  <a:pt x="19192" y="33128"/>
                  <a:pt x="14936" y="3720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7" name="Arc 71"/>
          <p:cNvSpPr>
            <a:spLocks/>
          </p:cNvSpPr>
          <p:nvPr/>
        </p:nvSpPr>
        <p:spPr bwMode="auto">
          <a:xfrm rot="5285219" flipV="1">
            <a:off x="7965284" y="502049"/>
            <a:ext cx="52388" cy="174625"/>
          </a:xfrm>
          <a:custGeom>
            <a:avLst/>
            <a:gdLst>
              <a:gd name="T0" fmla="*/ 0 w 21600"/>
              <a:gd name="T1" fmla="*/ 0 h 36465"/>
              <a:gd name="T2" fmla="*/ 1701750 w 21600"/>
              <a:gd name="T3" fmla="*/ 19173108 h 36465"/>
              <a:gd name="T4" fmla="*/ 0 w 21600"/>
              <a:gd name="T5" fmla="*/ 11357162 h 36465"/>
              <a:gd name="T6" fmla="*/ 0 60000 65536"/>
              <a:gd name="T7" fmla="*/ 0 60000 65536"/>
              <a:gd name="T8" fmla="*/ 0 60000 65536"/>
              <a:gd name="T9" fmla="*/ 0 w 21600"/>
              <a:gd name="T10" fmla="*/ 0 h 36465"/>
              <a:gd name="T11" fmla="*/ 21600 w 21600"/>
              <a:gd name="T12" fmla="*/ 36465 h 364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646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131"/>
                  <a:pt x="19478" y="32451"/>
                  <a:pt x="15671" y="36464"/>
                </a:cubicBezTo>
              </a:path>
              <a:path w="21600" h="3646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131"/>
                  <a:pt x="19478" y="32451"/>
                  <a:pt x="15671" y="36464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28" name="Line 73"/>
          <p:cNvSpPr>
            <a:spLocks noChangeShapeType="1"/>
          </p:cNvSpPr>
          <p:nvPr/>
        </p:nvSpPr>
        <p:spPr bwMode="auto">
          <a:xfrm rot="16408094">
            <a:off x="8365334" y="817168"/>
            <a:ext cx="52388" cy="73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29" name="Line 74"/>
          <p:cNvSpPr>
            <a:spLocks noChangeShapeType="1"/>
          </p:cNvSpPr>
          <p:nvPr/>
        </p:nvSpPr>
        <p:spPr bwMode="auto">
          <a:xfrm rot="10151073">
            <a:off x="7383468" y="827484"/>
            <a:ext cx="71437" cy="5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30" name="Line 75"/>
          <p:cNvSpPr>
            <a:spLocks noChangeShapeType="1"/>
          </p:cNvSpPr>
          <p:nvPr/>
        </p:nvSpPr>
        <p:spPr bwMode="auto">
          <a:xfrm rot="12250750">
            <a:off x="7323139" y="885827"/>
            <a:ext cx="104775" cy="47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31" name="Line 79"/>
          <p:cNvSpPr>
            <a:spLocks noChangeShapeType="1"/>
          </p:cNvSpPr>
          <p:nvPr/>
        </p:nvSpPr>
        <p:spPr bwMode="auto">
          <a:xfrm rot="15998533">
            <a:off x="7859715" y="1253731"/>
            <a:ext cx="52388" cy="714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132" name="Arc 69"/>
          <p:cNvSpPr>
            <a:spLocks/>
          </p:cNvSpPr>
          <p:nvPr/>
        </p:nvSpPr>
        <p:spPr bwMode="auto">
          <a:xfrm flipH="1">
            <a:off x="8610605" y="1153717"/>
            <a:ext cx="73025" cy="128588"/>
          </a:xfrm>
          <a:custGeom>
            <a:avLst/>
            <a:gdLst>
              <a:gd name="T0" fmla="*/ 0 w 21600"/>
              <a:gd name="T1" fmla="*/ 0 h 37203"/>
              <a:gd name="T2" fmla="*/ 1930250 w 21600"/>
              <a:gd name="T3" fmla="*/ 16688240 h 37203"/>
              <a:gd name="T4" fmla="*/ 0 w 21600"/>
              <a:gd name="T5" fmla="*/ 9689195 h 37203"/>
              <a:gd name="T6" fmla="*/ 0 60000 65536"/>
              <a:gd name="T7" fmla="*/ 0 60000 65536"/>
              <a:gd name="T8" fmla="*/ 0 60000 65536"/>
              <a:gd name="T9" fmla="*/ 0 w 21600"/>
              <a:gd name="T10" fmla="*/ 0 h 37203"/>
              <a:gd name="T11" fmla="*/ 21600 w 21600"/>
              <a:gd name="T12" fmla="*/ 37203 h 372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203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492"/>
                  <a:pt x="19192" y="33128"/>
                  <a:pt x="14936" y="37203"/>
                </a:cubicBezTo>
              </a:path>
              <a:path w="21600" h="37203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7492"/>
                  <a:pt x="19192" y="33128"/>
                  <a:pt x="14936" y="37203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133" name="Line 79"/>
          <p:cNvSpPr>
            <a:spLocks noChangeShapeType="1"/>
          </p:cNvSpPr>
          <p:nvPr/>
        </p:nvSpPr>
        <p:spPr bwMode="auto">
          <a:xfrm rot="15998533" flipV="1">
            <a:off x="7856741" y="1253532"/>
            <a:ext cx="63103" cy="730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Rectangle 52"/>
          <p:cNvSpPr>
            <a:spLocks noChangeArrowheads="1"/>
          </p:cNvSpPr>
          <p:nvPr/>
        </p:nvSpPr>
        <p:spPr bwMode="auto">
          <a:xfrm>
            <a:off x="7924801" y="171453"/>
            <a:ext cx="2324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1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M</a:t>
            </a:r>
            <a:endParaRPr lang="en-US" sz="200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charset="0"/>
            </a:endParaRPr>
          </a:p>
        </p:txBody>
      </p:sp>
      <p:sp>
        <p:nvSpPr>
          <p:cNvPr id="77" name="Rectangle 52"/>
          <p:cNvSpPr>
            <a:spLocks noChangeArrowheads="1"/>
          </p:cNvSpPr>
          <p:nvPr/>
        </p:nvSpPr>
        <p:spPr bwMode="auto">
          <a:xfrm>
            <a:off x="8686800" y="1371603"/>
            <a:ext cx="1859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15000"/>
              <a:buFont typeface="Wingdings" pitchFamily="2" charset="2"/>
              <a:buNone/>
            </a:pPr>
            <a:r>
              <a:rPr lang="en-US" sz="20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N</a:t>
            </a:r>
            <a:endParaRPr lang="en-US" sz="200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charset="0"/>
            </a:endParaRPr>
          </a:p>
        </p:txBody>
      </p:sp>
      <p:sp>
        <p:nvSpPr>
          <p:cNvPr id="78" name="Rectangle 52"/>
          <p:cNvSpPr>
            <a:spLocks noChangeArrowheads="1"/>
          </p:cNvSpPr>
          <p:nvPr/>
        </p:nvSpPr>
        <p:spPr bwMode="auto">
          <a:xfrm>
            <a:off x="6477000" y="1314450"/>
            <a:ext cx="1731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115000"/>
              <a:buFont typeface="Wingdings" pitchFamily="2" charset="2"/>
              <a:buNone/>
            </a:pPr>
            <a:r>
              <a:rPr lang="en-US" sz="2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Times" pitchFamily="2" charset="0"/>
                <a:cs typeface="Arial" charset="0"/>
              </a:rPr>
              <a:t>P</a:t>
            </a:r>
            <a:endParaRPr lang="en-US" sz="2400" smtClean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  <a:cs typeface="Arial" charset="0"/>
            </a:endParaRPr>
          </a:p>
        </p:txBody>
      </p:sp>
      <p:graphicFrame>
        <p:nvGraphicFramePr>
          <p:cNvPr id="206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369401"/>
              </p:ext>
            </p:extLst>
          </p:nvPr>
        </p:nvGraphicFramePr>
        <p:xfrm>
          <a:off x="6312290" y="4476751"/>
          <a:ext cx="328613" cy="401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3" imgW="139680" imgH="228600" progId="Equation.DSMT4">
                  <p:embed/>
                </p:oleObj>
              </mc:Choice>
              <mc:Fallback>
                <p:oleObj name="Equation" r:id="rId3" imgW="139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290" y="4476751"/>
                        <a:ext cx="328613" cy="4012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38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1083</Words>
  <Application>Microsoft Office PowerPoint</Application>
  <PresentationFormat>On-screen Show (16:9)</PresentationFormat>
  <Paragraphs>317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4_Office Theme</vt:lpstr>
      <vt:lpstr>Equity</vt:lpstr>
      <vt:lpstr>Equation</vt:lpstr>
      <vt:lpstr>Bitmap Image</vt:lpstr>
      <vt:lpstr>MathType 6.0 Equation</vt:lpstr>
      <vt:lpstr>Chào mừng các con học sinh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Hoangchien6@gmail.Com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học sinh đến với tiết học hôm nay!</dc:title>
  <dc:creator>Windows User</dc:creator>
  <cp:lastModifiedBy>Windows User</cp:lastModifiedBy>
  <cp:revision>114</cp:revision>
  <dcterms:created xsi:type="dcterms:W3CDTF">2021-11-03T02:29:35Z</dcterms:created>
  <dcterms:modified xsi:type="dcterms:W3CDTF">2021-11-05T03:03:52Z</dcterms:modified>
</cp:coreProperties>
</file>