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5" r:id="rId9"/>
    <p:sldId id="286" r:id="rId10"/>
    <p:sldId id="288" r:id="rId11"/>
    <p:sldId id="289" r:id="rId12"/>
    <p:sldId id="267" r:id="rId13"/>
    <p:sldId id="268" r:id="rId14"/>
  </p:sldIdLst>
  <p:sldSz cx="18288000" cy="10287000"/>
  <p:notesSz cx="6858000" cy="9144000"/>
  <p:embeddedFontLst>
    <p:embeddedFont>
      <p:font typeface="Amatic SC Bold" panose="020B0604020202020204" charset="-79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ejaVu Serif Bold" panose="020B0604020202020204" charset="0"/>
      <p:regular r:id="rId20"/>
    </p:embeddedFont>
    <p:embeddedFont>
      <p:font typeface="DejaVu Serif Bold Italics" panose="020B0604020202020204" charset="0"/>
      <p:regular r:id="rId21"/>
    </p:embeddedFont>
    <p:embeddedFont>
      <p:font typeface="DejaVu Serif Italics" panose="020B0604020202020204" charset="0"/>
      <p:regular r:id="rId22"/>
    </p:embeddedFont>
    <p:embeddedFont>
      <p:font typeface="Noto Sans Bold Italics" panose="020B0604020202020204" charset="0"/>
      <p:regular r:id="rId23"/>
    </p:embeddedFont>
    <p:embeddedFont>
      <p:font typeface="Noto Serif Display Black Italics" panose="020B0604020202020204"/>
      <p:regular r:id="rId24"/>
    </p:embeddedFont>
    <p:embeddedFont>
      <p:font typeface="Pangolin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2E1"/>
    <a:srgbClr val="F7E8C9"/>
    <a:srgbClr val="006600"/>
    <a:srgbClr val="F2DBAC"/>
    <a:srgbClr val="EFC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30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7.png"/><Relationship Id="rId17" Type="http://schemas.openxmlformats.org/officeDocument/2006/relationships/image" Target="../media/image10.svg"/><Relationship Id="rId2" Type="http://schemas.openxmlformats.org/officeDocument/2006/relationships/image" Target="../media/image1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4" Type="http://schemas.openxmlformats.org/officeDocument/2006/relationships/image" Target="../media/image1.png"/><Relationship Id="rId9" Type="http://schemas.openxmlformats.org/officeDocument/2006/relationships/image" Target="../media/image20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22.svg"/><Relationship Id="rId21" Type="http://schemas.openxmlformats.org/officeDocument/2006/relationships/image" Target="../media/image36.svg"/><Relationship Id="rId7" Type="http://schemas.openxmlformats.org/officeDocument/2006/relationships/image" Target="../media/image6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5" Type="http://schemas.openxmlformats.org/officeDocument/2006/relationships/image" Target="../media/image40.svg"/><Relationship Id="rId2" Type="http://schemas.openxmlformats.org/officeDocument/2006/relationships/image" Target="../media/image21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6.svg"/><Relationship Id="rId24" Type="http://schemas.openxmlformats.org/officeDocument/2006/relationships/image" Target="../media/image39.png"/><Relationship Id="rId5" Type="http://schemas.openxmlformats.org/officeDocument/2006/relationships/image" Target="../media/image24.sv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31" Type="http://schemas.openxmlformats.org/officeDocument/2006/relationships/image" Target="../media/image46.svg"/><Relationship Id="rId4" Type="http://schemas.openxmlformats.org/officeDocument/2006/relationships/image" Target="../media/image23.png"/><Relationship Id="rId9" Type="http://schemas.openxmlformats.org/officeDocument/2006/relationships/image" Target="../media/image10.sv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svg"/><Relationship Id="rId30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3738">
            <a:off x="6592141" y="6772250"/>
            <a:ext cx="5109623" cy="10219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7725">
            <a:off x="4019514" y="3326278"/>
            <a:ext cx="10254876" cy="324427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47074" y="3721593"/>
            <a:ext cx="9244458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dirty="0">
                <a:solidFill>
                  <a:srgbClr val="000000"/>
                </a:solidFill>
                <a:latin typeface="Amatic SC Bold"/>
              </a:rPr>
              <a:t>CHEMISTRY LESSON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084657">
            <a:off x="3627756" y="1869066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60983">
            <a:off x="691221" y="6297296"/>
            <a:ext cx="1748898" cy="219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59206">
            <a:off x="2754259" y="4340976"/>
            <a:ext cx="662036" cy="11220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810274">
            <a:off x="15575808" y="739774"/>
            <a:ext cx="1675438" cy="21074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43703">
            <a:off x="7393027" y="2454017"/>
            <a:ext cx="437368" cy="4198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851397">
            <a:off x="9208285" y="507545"/>
            <a:ext cx="319992" cy="3071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9461">
            <a:off x="13288030" y="1319249"/>
            <a:ext cx="516571" cy="4959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383107">
            <a:off x="16927791" y="5017806"/>
            <a:ext cx="513645" cy="493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15872">
            <a:off x="14407882" y="638302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756806">
            <a:off x="4802333" y="6847344"/>
            <a:ext cx="424393" cy="4074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154087">
            <a:off x="15305381" y="3449328"/>
            <a:ext cx="489149" cy="8290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011406">
            <a:off x="10044564" y="1829281"/>
            <a:ext cx="716911" cy="10279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6884348" y="6903199"/>
            <a:ext cx="4525208" cy="616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600" spc="-71">
                <a:solidFill>
                  <a:srgbClr val="000000"/>
                </a:solidFill>
                <a:latin typeface="Pangolin" panose="00000500000000000000" pitchFamily="2" charset="-93"/>
              </a:rPr>
              <a:t>Teacher Chien</a:t>
            </a:r>
            <a:endParaRPr lang="en-US" sz="3600" spc="-71" dirty="0">
              <a:solidFill>
                <a:srgbClr val="000000"/>
              </a:solidFill>
              <a:latin typeface="Pangolin" panose="00000500000000000000" pitchFamily="2" charset="-9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190500"/>
            <a:ext cx="8381106" cy="902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dirty="0">
                <a:solidFill>
                  <a:srgbClr val="D07323"/>
                </a:solidFill>
                <a:latin typeface="Pangolin" panose="00000500000000000000" pitchFamily="2" charset="-93"/>
              </a:rPr>
              <a:t>I. </a:t>
            </a:r>
            <a:r>
              <a:rPr lang="en-US" sz="5200" b="1" dirty="0" err="1">
                <a:solidFill>
                  <a:srgbClr val="D07323"/>
                </a:solidFill>
                <a:latin typeface="Pangolin" panose="00000500000000000000" pitchFamily="2" charset="-93"/>
              </a:rPr>
              <a:t>Hiện</a:t>
            </a:r>
            <a:r>
              <a:rPr lang="en-US" sz="5200" b="1" dirty="0">
                <a:solidFill>
                  <a:srgbClr val="D07323"/>
                </a:solidFill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solidFill>
                  <a:srgbClr val="D07323"/>
                </a:solidFill>
                <a:latin typeface="Pangolin" panose="00000500000000000000" pitchFamily="2" charset="-93"/>
              </a:rPr>
              <a:t>tượng</a:t>
            </a:r>
            <a:r>
              <a:rPr lang="en-US" sz="5200" b="1" dirty="0">
                <a:solidFill>
                  <a:srgbClr val="D07323"/>
                </a:solidFill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solidFill>
                  <a:srgbClr val="D07323"/>
                </a:solidFill>
                <a:latin typeface="Pangolin" panose="00000500000000000000" pitchFamily="2" charset="-93"/>
              </a:rPr>
              <a:t>hóa</a:t>
            </a:r>
            <a:r>
              <a:rPr lang="en-US" sz="5200" b="1" dirty="0">
                <a:solidFill>
                  <a:srgbClr val="D07323"/>
                </a:solidFill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solidFill>
                  <a:srgbClr val="D07323"/>
                </a:solidFill>
                <a:latin typeface="Pangolin" panose="00000500000000000000" pitchFamily="2" charset="-93"/>
              </a:rPr>
              <a:t>học</a:t>
            </a:r>
            <a:endParaRPr lang="en-US" sz="5200" b="1" dirty="0">
              <a:solidFill>
                <a:srgbClr val="D07323"/>
              </a:solidFill>
              <a:latin typeface="Pangolin" panose="00000500000000000000" pitchFamily="2" charset="-93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325A48-B24A-46A6-91DB-000D43BBC021}"/>
              </a:ext>
            </a:extLst>
          </p:cNvPr>
          <p:cNvCxnSpPr/>
          <p:nvPr/>
        </p:nvCxnSpPr>
        <p:spPr>
          <a:xfrm>
            <a:off x="8058710" y="8734120"/>
            <a:ext cx="228660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5">
            <a:extLst>
              <a:ext uri="{FF2B5EF4-FFF2-40B4-BE49-F238E27FC236}">
                <a16:creationId xmlns:a16="http://schemas.microsoft.com/office/drawing/2014/main" id="{2F75D224-C955-464E-A896-F8B2EDFD7D37}"/>
              </a:ext>
            </a:extLst>
          </p:cNvPr>
          <p:cNvSpPr/>
          <p:nvPr/>
        </p:nvSpPr>
        <p:spPr>
          <a:xfrm>
            <a:off x="7336148" y="2907276"/>
            <a:ext cx="31780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92C9F61A-ECF1-44C2-BB03-F4A77A191444}"/>
              </a:ext>
            </a:extLst>
          </p:cNvPr>
          <p:cNvSpPr txBox="1"/>
          <p:nvPr/>
        </p:nvSpPr>
        <p:spPr>
          <a:xfrm>
            <a:off x="7745461" y="2095500"/>
            <a:ext cx="203329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1"/>
              </a:lnSpc>
            </a:pPr>
            <a:r>
              <a:rPr lang="en-US" sz="4000" dirty="0" err="1">
                <a:solidFill>
                  <a:srgbClr val="EA2A2A"/>
                </a:solidFill>
                <a:latin typeface="Noto Sans Bold Italics"/>
              </a:rPr>
              <a:t>Đốt</a:t>
            </a:r>
            <a:endParaRPr lang="en-US" sz="4000" dirty="0">
              <a:solidFill>
                <a:srgbClr val="EA2A2A"/>
              </a:solidFill>
              <a:latin typeface="Noto Sans Bold Itali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B29BB1-D9C2-4194-B095-887AD21EE2CA}"/>
              </a:ext>
            </a:extLst>
          </p:cNvPr>
          <p:cNvSpPr txBox="1"/>
          <p:nvPr/>
        </p:nvSpPr>
        <p:spPr>
          <a:xfrm>
            <a:off x="477088" y="1409700"/>
            <a:ext cx="547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angolin" panose="00000500000000000000" pitchFamily="2" charset="-93"/>
              </a:rPr>
              <a:t>1. </a:t>
            </a:r>
            <a:r>
              <a:rPr lang="en-US" sz="4800" b="1" dirty="0" err="1">
                <a:latin typeface="Pangolin" panose="00000500000000000000" pitchFamily="2" charset="-93"/>
              </a:rPr>
              <a:t>Thí</a:t>
            </a:r>
            <a:r>
              <a:rPr lang="en-US" sz="4800" b="1" dirty="0">
                <a:latin typeface="Pangolin" panose="00000500000000000000" pitchFamily="2" charset="-93"/>
              </a:rPr>
              <a:t> </a:t>
            </a:r>
            <a:r>
              <a:rPr lang="en-US" sz="4800" b="1" dirty="0" err="1">
                <a:latin typeface="Pangolin" panose="00000500000000000000" pitchFamily="2" charset="-93"/>
              </a:rPr>
              <a:t>nghiệm</a:t>
            </a:r>
            <a:endParaRPr lang="vi-VN" sz="4800" b="1" dirty="0">
              <a:latin typeface="Pangolin" panose="00000500000000000000" pitchFamily="2" charset="-93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62FCF1-5453-4A8C-8201-8E7DB2B8D1C8}"/>
              </a:ext>
            </a:extLst>
          </p:cNvPr>
          <p:cNvSpPr txBox="1"/>
          <p:nvPr/>
        </p:nvSpPr>
        <p:spPr>
          <a:xfrm>
            <a:off x="3087685" y="2460161"/>
            <a:ext cx="3097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Pangolin" panose="00000500000000000000" pitchFamily="2" charset="-93"/>
              </a:rPr>
              <a:t>Bột</a:t>
            </a:r>
            <a:r>
              <a:rPr lang="en-US" sz="4800" dirty="0">
                <a:latin typeface="Pangolin" panose="00000500000000000000" pitchFamily="2" charset="-93"/>
              </a:rPr>
              <a:t> Fe + S</a:t>
            </a:r>
            <a:endParaRPr lang="vi-VN" sz="4800" dirty="0">
              <a:latin typeface="Pangolin" panose="00000500000000000000" pitchFamily="2" charset="-93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52510A-F27F-48D9-A1D6-3C59FD084537}"/>
              </a:ext>
            </a:extLst>
          </p:cNvPr>
          <p:cNvSpPr txBox="1"/>
          <p:nvPr/>
        </p:nvSpPr>
        <p:spPr>
          <a:xfrm>
            <a:off x="11168903" y="2460160"/>
            <a:ext cx="4693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Pangolin" panose="00000500000000000000" pitchFamily="2" charset="-93"/>
              </a:rPr>
              <a:t>Sắt</a:t>
            </a:r>
            <a:r>
              <a:rPr lang="en-US" sz="4800" dirty="0">
                <a:latin typeface="Pangolin" panose="00000500000000000000" pitchFamily="2" charset="-93"/>
              </a:rPr>
              <a:t> (II) </a:t>
            </a:r>
            <a:r>
              <a:rPr lang="en-US" sz="4800" dirty="0" err="1">
                <a:latin typeface="Pangolin" panose="00000500000000000000" pitchFamily="2" charset="-93"/>
              </a:rPr>
              <a:t>sunfua</a:t>
            </a:r>
            <a:r>
              <a:rPr lang="en-US" sz="4800" dirty="0">
                <a:latin typeface="Pangolin" panose="00000500000000000000" pitchFamily="2" charset="-93"/>
              </a:rPr>
              <a:t> </a:t>
            </a:r>
            <a:endParaRPr lang="vi-VN" sz="4800" dirty="0">
              <a:latin typeface="Pangolin" panose="00000500000000000000" pitchFamily="2" charset="-93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E7E9B9-1CB9-4568-A4C4-B7F5DDE5DE81}"/>
              </a:ext>
            </a:extLst>
          </p:cNvPr>
          <p:cNvSpPr txBox="1"/>
          <p:nvPr/>
        </p:nvSpPr>
        <p:spPr>
          <a:xfrm>
            <a:off x="1727941" y="2483703"/>
            <a:ext cx="124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angolin" panose="00000500000000000000" pitchFamily="2" charset="-93"/>
              </a:rPr>
              <a:t>(1)</a:t>
            </a:r>
            <a:endParaRPr lang="vi-VN" sz="4800" b="1" dirty="0">
              <a:latin typeface="Pangolin" panose="00000500000000000000" pitchFamily="2" charset="-93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1DF03B-BE1F-46B3-BA7E-F3A758688613}"/>
              </a:ext>
            </a:extLst>
          </p:cNvPr>
          <p:cNvSpPr txBox="1"/>
          <p:nvPr/>
        </p:nvSpPr>
        <p:spPr>
          <a:xfrm>
            <a:off x="1698184" y="4381500"/>
            <a:ext cx="124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angolin" panose="00000500000000000000" pitchFamily="2" charset="-93"/>
              </a:rPr>
              <a:t>(2)</a:t>
            </a:r>
            <a:endParaRPr lang="vi-VN" sz="4800" b="1" dirty="0">
              <a:latin typeface="Pangolin" panose="00000500000000000000" pitchFamily="2" charset="-93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AAEBC3-D7F7-4E36-AFD9-67E85B7A6230}"/>
              </a:ext>
            </a:extLst>
          </p:cNvPr>
          <p:cNvSpPr txBox="1"/>
          <p:nvPr/>
        </p:nvSpPr>
        <p:spPr>
          <a:xfrm>
            <a:off x="3748553" y="4393136"/>
            <a:ext cx="2176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Pangolin" panose="00000500000000000000" pitchFamily="2" charset="-93"/>
              </a:rPr>
              <a:t>Đường</a:t>
            </a:r>
            <a:endParaRPr lang="vi-VN" sz="4800" dirty="0">
              <a:latin typeface="Pangolin" panose="00000500000000000000" pitchFamily="2" charset="-93"/>
            </a:endParaRPr>
          </a:p>
        </p:txBody>
      </p:sp>
      <p:sp>
        <p:nvSpPr>
          <p:cNvPr id="34" name="AutoShape 5">
            <a:extLst>
              <a:ext uri="{FF2B5EF4-FFF2-40B4-BE49-F238E27FC236}">
                <a16:creationId xmlns:a16="http://schemas.microsoft.com/office/drawing/2014/main" id="{56C327CB-2178-4BA6-A7C1-8BECAF651FF9}"/>
              </a:ext>
            </a:extLst>
          </p:cNvPr>
          <p:cNvSpPr/>
          <p:nvPr/>
        </p:nvSpPr>
        <p:spPr>
          <a:xfrm>
            <a:off x="7173059" y="4914900"/>
            <a:ext cx="31780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E55052-49D3-4BB1-A945-7D45E8E8A000}"/>
              </a:ext>
            </a:extLst>
          </p:cNvPr>
          <p:cNvSpPr txBox="1"/>
          <p:nvPr/>
        </p:nvSpPr>
        <p:spPr>
          <a:xfrm>
            <a:off x="11844699" y="4381499"/>
            <a:ext cx="2176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Pangolin" panose="00000500000000000000" pitchFamily="2" charset="-93"/>
              </a:rPr>
              <a:t>Cacbon</a:t>
            </a:r>
            <a:endParaRPr lang="vi-VN" sz="4800" dirty="0">
              <a:latin typeface="Pangolin" panose="00000500000000000000" pitchFamily="2" charset="-93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D5960C-04B5-4184-A3E7-0540AB8BD73F}"/>
              </a:ext>
            </a:extLst>
          </p:cNvPr>
          <p:cNvSpPr/>
          <p:nvPr/>
        </p:nvSpPr>
        <p:spPr>
          <a:xfrm>
            <a:off x="421098" y="7643765"/>
            <a:ext cx="7422317" cy="22070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AD792-F40B-499B-9A82-A3484B51F325}"/>
              </a:ext>
            </a:extLst>
          </p:cNvPr>
          <p:cNvSpPr txBox="1"/>
          <p:nvPr/>
        </p:nvSpPr>
        <p:spPr>
          <a:xfrm>
            <a:off x="572096" y="7787505"/>
            <a:ext cx="7120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angolin" panose="00000500000000000000" pitchFamily="2" charset="-93"/>
              </a:rPr>
              <a:t>Qua 2 </a:t>
            </a:r>
            <a:r>
              <a:rPr lang="en-US" sz="4000" dirty="0" err="1">
                <a:latin typeface="Pangolin" panose="00000500000000000000" pitchFamily="2" charset="-93"/>
              </a:rPr>
              <a:t>thí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nghiệm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vừa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rồi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em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có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nhận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xét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gì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về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các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chất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thu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được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sau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các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quá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trình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biến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đổi</a:t>
            </a:r>
            <a:r>
              <a:rPr lang="en-US" sz="4000" dirty="0">
                <a:latin typeface="Pangolin" panose="00000500000000000000" pitchFamily="2" charset="-93"/>
              </a:rPr>
              <a:t>?</a:t>
            </a:r>
            <a:endParaRPr lang="vi-VN" sz="4000" dirty="0">
              <a:latin typeface="Pangolin" panose="00000500000000000000" pitchFamily="2" charset="-93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BCFD948-1921-4768-8663-D82C89CEDBA3}"/>
              </a:ext>
            </a:extLst>
          </p:cNvPr>
          <p:cNvSpPr/>
          <p:nvPr/>
        </p:nvSpPr>
        <p:spPr>
          <a:xfrm>
            <a:off x="10484683" y="7630591"/>
            <a:ext cx="7422317" cy="22070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2F62F-F08A-48E8-896A-023E573CF26A}"/>
              </a:ext>
            </a:extLst>
          </p:cNvPr>
          <p:cNvSpPr txBox="1"/>
          <p:nvPr/>
        </p:nvSpPr>
        <p:spPr>
          <a:xfrm>
            <a:off x="10901996" y="8072400"/>
            <a:ext cx="6894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Pangolin" panose="00000500000000000000" pitchFamily="2" charset="-93"/>
              </a:rPr>
              <a:t>Các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chất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bị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biến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đổi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thành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chất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khác</a:t>
            </a:r>
            <a:r>
              <a:rPr lang="en-US" sz="4000" dirty="0">
                <a:latin typeface="Pangolin" panose="00000500000000000000" pitchFamily="2" charset="-93"/>
              </a:rPr>
              <a:t> (</a:t>
            </a:r>
            <a:r>
              <a:rPr lang="en-US" sz="4000" dirty="0" err="1">
                <a:latin typeface="Pangolin" panose="00000500000000000000" pitchFamily="2" charset="-93"/>
              </a:rPr>
              <a:t>tạo</a:t>
            </a:r>
            <a:r>
              <a:rPr lang="en-US" sz="4000" dirty="0">
                <a:latin typeface="Pangolin" panose="00000500000000000000" pitchFamily="2" charset="-93"/>
              </a:rPr>
              <a:t> ra </a:t>
            </a:r>
            <a:r>
              <a:rPr lang="en-US" sz="4000" dirty="0" err="1">
                <a:latin typeface="Pangolin" panose="00000500000000000000" pitchFamily="2" charset="-93"/>
              </a:rPr>
              <a:t>chất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mới</a:t>
            </a:r>
            <a:r>
              <a:rPr lang="en-US" sz="4000" dirty="0">
                <a:latin typeface="Pangolin" panose="00000500000000000000" pitchFamily="2" charset="-93"/>
              </a:rPr>
              <a:t>)</a:t>
            </a:r>
            <a:endParaRPr lang="vi-VN" sz="4000" dirty="0">
              <a:latin typeface="Pangolin" panose="00000500000000000000" pitchFamily="2" charset="-93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6FC04D-5665-43DF-AF14-76C03242EB62}"/>
              </a:ext>
            </a:extLst>
          </p:cNvPr>
          <p:cNvSpPr txBox="1"/>
          <p:nvPr/>
        </p:nvSpPr>
        <p:spPr>
          <a:xfrm>
            <a:off x="381000" y="6783969"/>
            <a:ext cx="174859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Pangolin" panose="00000500000000000000" pitchFamily="2" charset="-93"/>
              </a:rPr>
              <a:t>2. </a:t>
            </a:r>
            <a:r>
              <a:rPr lang="en-US" sz="4400" dirty="0" err="1">
                <a:latin typeface="Pangolin" panose="00000500000000000000" pitchFamily="2" charset="-93"/>
              </a:rPr>
              <a:t>Kết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luận</a:t>
            </a:r>
            <a:r>
              <a:rPr lang="en-US" sz="4400" dirty="0">
                <a:latin typeface="Pangolin" panose="00000500000000000000" pitchFamily="2" charset="-93"/>
              </a:rPr>
              <a:t>: </a:t>
            </a:r>
            <a:r>
              <a:rPr lang="en-US" sz="4400" dirty="0" err="1">
                <a:latin typeface="Pangolin" panose="00000500000000000000" pitchFamily="2" charset="-93"/>
              </a:rPr>
              <a:t>Hiện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tượng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hóa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học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là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hiện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tượng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chất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biến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đổi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có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tạo</a:t>
            </a:r>
            <a:r>
              <a:rPr lang="en-US" sz="4400" dirty="0">
                <a:latin typeface="Pangolin" panose="00000500000000000000" pitchFamily="2" charset="-93"/>
              </a:rPr>
              <a:t> ra </a:t>
            </a:r>
            <a:r>
              <a:rPr lang="en-US" sz="4400" dirty="0" err="1">
                <a:latin typeface="Pangolin" panose="00000500000000000000" pitchFamily="2" charset="-93"/>
              </a:rPr>
              <a:t>chất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khác</a:t>
            </a:r>
            <a:r>
              <a:rPr lang="en-US" sz="4400" dirty="0">
                <a:latin typeface="Pangolin" panose="00000500000000000000" pitchFamily="2" charset="-93"/>
              </a:rPr>
              <a:t> (</a:t>
            </a:r>
            <a:r>
              <a:rPr lang="en-US" sz="4400" dirty="0" err="1">
                <a:latin typeface="Pangolin" panose="00000500000000000000" pitchFamily="2" charset="-93"/>
              </a:rPr>
              <a:t>chất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mới</a:t>
            </a:r>
            <a:r>
              <a:rPr lang="en-US" sz="4400" dirty="0">
                <a:latin typeface="Pangolin" panose="00000500000000000000" pitchFamily="2" charset="-93"/>
              </a:rPr>
              <a:t>)</a:t>
            </a:r>
            <a:endParaRPr lang="vi-VN" sz="4400" dirty="0">
              <a:latin typeface="Pangolin" panose="00000500000000000000" pitchFamily="2" charset="-93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68321D-11E7-43FE-AC30-CBA49DAFD7C2}"/>
              </a:ext>
            </a:extLst>
          </p:cNvPr>
          <p:cNvSpPr txBox="1"/>
          <p:nvPr/>
        </p:nvSpPr>
        <p:spPr>
          <a:xfrm>
            <a:off x="2487973" y="3107258"/>
            <a:ext cx="553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Pangolin" panose="00000500000000000000" pitchFamily="2" charset="-93"/>
              </a:rPr>
              <a:t>(</a:t>
            </a:r>
            <a:r>
              <a:rPr lang="en-US" sz="4000" i="1" dirty="0" err="1">
                <a:latin typeface="Pangolin" panose="00000500000000000000" pitchFamily="2" charset="-93"/>
              </a:rPr>
              <a:t>Bị</a:t>
            </a:r>
            <a:r>
              <a:rPr lang="en-US" sz="4000" i="1" dirty="0">
                <a:latin typeface="Pangolin" panose="00000500000000000000" pitchFamily="2" charset="-93"/>
              </a:rPr>
              <a:t> </a:t>
            </a:r>
            <a:r>
              <a:rPr lang="en-US" sz="4000" i="1" dirty="0" err="1">
                <a:latin typeface="Pangolin" panose="00000500000000000000" pitchFamily="2" charset="-93"/>
              </a:rPr>
              <a:t>nam</a:t>
            </a:r>
            <a:r>
              <a:rPr lang="en-US" sz="4000" i="1" dirty="0">
                <a:latin typeface="Pangolin" panose="00000500000000000000" pitchFamily="2" charset="-93"/>
              </a:rPr>
              <a:t> </a:t>
            </a:r>
            <a:r>
              <a:rPr lang="en-US" sz="4000" i="1" dirty="0" err="1">
                <a:latin typeface="Pangolin" panose="00000500000000000000" pitchFamily="2" charset="-93"/>
              </a:rPr>
              <a:t>châm</a:t>
            </a:r>
            <a:r>
              <a:rPr lang="en-US" sz="4000" i="1" dirty="0">
                <a:latin typeface="Pangolin" panose="00000500000000000000" pitchFamily="2" charset="-93"/>
              </a:rPr>
              <a:t> </a:t>
            </a:r>
            <a:r>
              <a:rPr lang="en-US" sz="4000" i="1" dirty="0" err="1">
                <a:latin typeface="Pangolin" panose="00000500000000000000" pitchFamily="2" charset="-93"/>
              </a:rPr>
              <a:t>hút</a:t>
            </a:r>
            <a:r>
              <a:rPr lang="en-US" sz="4000" i="1" dirty="0">
                <a:latin typeface="Pangolin" panose="00000500000000000000" pitchFamily="2" charset="-93"/>
              </a:rPr>
              <a:t>)</a:t>
            </a:r>
            <a:endParaRPr lang="vi-VN" sz="4000" i="1" dirty="0">
              <a:latin typeface="Pangolin" panose="00000500000000000000" pitchFamily="2" charset="-93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29CECB-E54E-40A0-9BBB-36F2B55CB29C}"/>
              </a:ext>
            </a:extLst>
          </p:cNvPr>
          <p:cNvSpPr txBox="1"/>
          <p:nvPr/>
        </p:nvSpPr>
        <p:spPr>
          <a:xfrm>
            <a:off x="10345311" y="3216414"/>
            <a:ext cx="737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Pangolin" panose="00000500000000000000" pitchFamily="2" charset="-93"/>
              </a:rPr>
              <a:t>(</a:t>
            </a:r>
            <a:r>
              <a:rPr lang="en-US" sz="4000" i="1" dirty="0" err="1">
                <a:latin typeface="Pangolin" panose="00000500000000000000" pitchFamily="2" charset="-93"/>
              </a:rPr>
              <a:t>Không</a:t>
            </a:r>
            <a:r>
              <a:rPr lang="en-US" sz="4000" i="1" dirty="0">
                <a:latin typeface="Pangolin" panose="00000500000000000000" pitchFamily="2" charset="-93"/>
              </a:rPr>
              <a:t> </a:t>
            </a:r>
            <a:r>
              <a:rPr lang="en-US" sz="4000" i="1" dirty="0" err="1">
                <a:latin typeface="Pangolin" panose="00000500000000000000" pitchFamily="2" charset="-93"/>
              </a:rPr>
              <a:t>bị</a:t>
            </a:r>
            <a:r>
              <a:rPr lang="en-US" sz="4000" i="1" dirty="0">
                <a:latin typeface="Pangolin" panose="00000500000000000000" pitchFamily="2" charset="-93"/>
              </a:rPr>
              <a:t> </a:t>
            </a:r>
            <a:r>
              <a:rPr lang="en-US" sz="4000" i="1" dirty="0" err="1">
                <a:latin typeface="Pangolin" panose="00000500000000000000" pitchFamily="2" charset="-93"/>
              </a:rPr>
              <a:t>nam</a:t>
            </a:r>
            <a:r>
              <a:rPr lang="en-US" sz="4000" i="1" dirty="0">
                <a:latin typeface="Pangolin" panose="00000500000000000000" pitchFamily="2" charset="-93"/>
              </a:rPr>
              <a:t> </a:t>
            </a:r>
            <a:r>
              <a:rPr lang="en-US" sz="4000" i="1" dirty="0" err="1">
                <a:latin typeface="Pangolin" panose="00000500000000000000" pitchFamily="2" charset="-93"/>
              </a:rPr>
              <a:t>châm</a:t>
            </a:r>
            <a:r>
              <a:rPr lang="en-US" sz="4000" i="1" dirty="0">
                <a:latin typeface="Pangolin" panose="00000500000000000000" pitchFamily="2" charset="-93"/>
              </a:rPr>
              <a:t> </a:t>
            </a:r>
            <a:r>
              <a:rPr lang="en-US" sz="4000" i="1" dirty="0" err="1">
                <a:latin typeface="Pangolin" panose="00000500000000000000" pitchFamily="2" charset="-93"/>
              </a:rPr>
              <a:t>hút</a:t>
            </a:r>
            <a:r>
              <a:rPr lang="en-US" sz="4000" i="1" dirty="0">
                <a:latin typeface="Pangolin" panose="00000500000000000000" pitchFamily="2" charset="-93"/>
              </a:rPr>
              <a:t>)</a:t>
            </a:r>
            <a:endParaRPr lang="vi-VN" sz="4000" i="1" dirty="0">
              <a:latin typeface="Pangolin" panose="00000500000000000000" pitchFamily="2" charset="-93"/>
            </a:endParaRPr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54E002B1-E7BA-4CBB-887D-6C6F1010CA34}"/>
              </a:ext>
            </a:extLst>
          </p:cNvPr>
          <p:cNvSpPr txBox="1"/>
          <p:nvPr/>
        </p:nvSpPr>
        <p:spPr>
          <a:xfrm>
            <a:off x="7745460" y="4172532"/>
            <a:ext cx="203329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1"/>
              </a:lnSpc>
            </a:pPr>
            <a:r>
              <a:rPr lang="en-US" sz="4400" dirty="0" err="1">
                <a:solidFill>
                  <a:srgbClr val="EA2A2A"/>
                </a:solidFill>
                <a:latin typeface="Noto Sans Bold Italics"/>
              </a:rPr>
              <a:t>Đun</a:t>
            </a:r>
            <a:endParaRPr lang="en-US" sz="4400" dirty="0">
              <a:solidFill>
                <a:srgbClr val="EA2A2A"/>
              </a:solidFill>
              <a:latin typeface="Noto Sans Bold Itali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4A7583-68B1-4E17-BE18-FE1F3E956995}"/>
              </a:ext>
            </a:extLst>
          </p:cNvPr>
          <p:cNvSpPr txBox="1"/>
          <p:nvPr/>
        </p:nvSpPr>
        <p:spPr>
          <a:xfrm>
            <a:off x="2320113" y="5212809"/>
            <a:ext cx="553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Pangolin" panose="00000500000000000000" pitchFamily="2" charset="-93"/>
              </a:rPr>
              <a:t>(</a:t>
            </a:r>
            <a:r>
              <a:rPr lang="en-US" sz="4000" i="1" dirty="0" err="1">
                <a:latin typeface="Pangolin" panose="00000500000000000000" pitchFamily="2" charset="-93"/>
              </a:rPr>
              <a:t>Màu</a:t>
            </a:r>
            <a:r>
              <a:rPr lang="en-US" sz="4000" i="1" dirty="0">
                <a:latin typeface="Pangolin" panose="00000500000000000000" pitchFamily="2" charset="-93"/>
              </a:rPr>
              <a:t> </a:t>
            </a:r>
            <a:r>
              <a:rPr lang="en-US" sz="4000" i="1" dirty="0" err="1">
                <a:latin typeface="Pangolin" panose="00000500000000000000" pitchFamily="2" charset="-93"/>
              </a:rPr>
              <a:t>trắng</a:t>
            </a:r>
            <a:r>
              <a:rPr lang="en-US" sz="4000" i="1" dirty="0">
                <a:latin typeface="Pangolin" panose="00000500000000000000" pitchFamily="2" charset="-93"/>
              </a:rPr>
              <a:t>, </a:t>
            </a:r>
            <a:r>
              <a:rPr lang="en-US" sz="4000" i="1" dirty="0" err="1">
                <a:latin typeface="Pangolin" panose="00000500000000000000" pitchFamily="2" charset="-93"/>
              </a:rPr>
              <a:t>vị</a:t>
            </a:r>
            <a:r>
              <a:rPr lang="en-US" sz="4000" i="1" dirty="0">
                <a:latin typeface="Pangolin" panose="00000500000000000000" pitchFamily="2" charset="-93"/>
              </a:rPr>
              <a:t> </a:t>
            </a:r>
            <a:r>
              <a:rPr lang="en-US" sz="4000" i="1" dirty="0" err="1">
                <a:latin typeface="Pangolin" panose="00000500000000000000" pitchFamily="2" charset="-93"/>
              </a:rPr>
              <a:t>ngọt</a:t>
            </a:r>
            <a:r>
              <a:rPr lang="en-US" sz="4000" i="1" dirty="0">
                <a:latin typeface="Pangolin" panose="00000500000000000000" pitchFamily="2" charset="-93"/>
              </a:rPr>
              <a:t>)</a:t>
            </a:r>
            <a:endParaRPr lang="vi-VN" sz="4000" i="1" dirty="0">
              <a:latin typeface="Pangolin" panose="00000500000000000000" pitchFamily="2" charset="-93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134942-95F1-4507-97D9-7D32B616A5CF}"/>
              </a:ext>
            </a:extLst>
          </p:cNvPr>
          <p:cNvSpPr txBox="1"/>
          <p:nvPr/>
        </p:nvSpPr>
        <p:spPr>
          <a:xfrm>
            <a:off x="10674592" y="5212809"/>
            <a:ext cx="553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Pangolin" panose="00000500000000000000" pitchFamily="2" charset="-93"/>
              </a:rPr>
              <a:t>(</a:t>
            </a:r>
            <a:r>
              <a:rPr lang="en-US" sz="4000" i="1" dirty="0" err="1">
                <a:latin typeface="Pangolin" panose="00000500000000000000" pitchFamily="2" charset="-93"/>
              </a:rPr>
              <a:t>Màu</a:t>
            </a:r>
            <a:r>
              <a:rPr lang="en-US" sz="4000" i="1" dirty="0">
                <a:latin typeface="Pangolin" panose="00000500000000000000" pitchFamily="2" charset="-93"/>
              </a:rPr>
              <a:t> </a:t>
            </a:r>
            <a:r>
              <a:rPr lang="en-US" sz="4000" i="1" dirty="0" err="1">
                <a:latin typeface="Pangolin" panose="00000500000000000000" pitchFamily="2" charset="-93"/>
              </a:rPr>
              <a:t>đen</a:t>
            </a:r>
            <a:r>
              <a:rPr lang="en-US" sz="4000" i="1" dirty="0">
                <a:latin typeface="Pangolin" panose="00000500000000000000" pitchFamily="2" charset="-93"/>
              </a:rPr>
              <a:t>, </a:t>
            </a:r>
            <a:r>
              <a:rPr lang="en-US" sz="4000" i="1" dirty="0" err="1">
                <a:latin typeface="Pangolin" panose="00000500000000000000" pitchFamily="2" charset="-93"/>
              </a:rPr>
              <a:t>vị</a:t>
            </a:r>
            <a:r>
              <a:rPr lang="en-US" sz="4000" i="1" dirty="0">
                <a:latin typeface="Pangolin" panose="00000500000000000000" pitchFamily="2" charset="-93"/>
              </a:rPr>
              <a:t> </a:t>
            </a:r>
            <a:r>
              <a:rPr lang="en-US" sz="4000" i="1" dirty="0" err="1">
                <a:latin typeface="Pangolin" panose="00000500000000000000" pitchFamily="2" charset="-93"/>
              </a:rPr>
              <a:t>đắng</a:t>
            </a:r>
            <a:r>
              <a:rPr lang="en-US" sz="4000" i="1" dirty="0">
                <a:latin typeface="Pangolin" panose="00000500000000000000" pitchFamily="2" charset="-93"/>
              </a:rPr>
              <a:t>)</a:t>
            </a:r>
            <a:endParaRPr lang="vi-VN" sz="4000" i="1" dirty="0">
              <a:latin typeface="Pangolin" panose="00000500000000000000" pitchFamily="2" charset="-93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330B29-2BFF-460A-A4EA-B4FD47E6BE59}"/>
              </a:ext>
            </a:extLst>
          </p:cNvPr>
          <p:cNvSpPr txBox="1"/>
          <p:nvPr/>
        </p:nvSpPr>
        <p:spPr>
          <a:xfrm>
            <a:off x="13876608" y="4395300"/>
            <a:ext cx="2713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Pangolin" panose="00000500000000000000" pitchFamily="2" charset="-93"/>
              </a:rPr>
              <a:t>+ </a:t>
            </a:r>
            <a:r>
              <a:rPr lang="en-US" sz="4800" dirty="0" err="1">
                <a:latin typeface="Pangolin" panose="00000500000000000000" pitchFamily="2" charset="-93"/>
              </a:rPr>
              <a:t>Nước</a:t>
            </a:r>
            <a:endParaRPr lang="vi-VN" sz="4800" dirty="0">
              <a:latin typeface="Pangolin" panose="000005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0717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  <p:bldP spid="31" grpId="0"/>
      <p:bldP spid="32" grpId="0"/>
      <p:bldP spid="33" grpId="0"/>
      <p:bldP spid="39" grpId="0"/>
      <p:bldP spid="40" grpId="0" animBg="1"/>
      <p:bldP spid="40" grpId="1" animBg="1"/>
      <p:bldP spid="8" grpId="0"/>
      <p:bldP spid="8" grpId="1"/>
      <p:bldP spid="41" grpId="0" animBg="1"/>
      <p:bldP spid="41" grpId="1" animBg="1"/>
      <p:bldP spid="10" grpId="0"/>
      <p:bldP spid="10" grpId="1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911F11C-A3E4-4D8B-87BD-A8E5C0A90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120037"/>
              </p:ext>
            </p:extLst>
          </p:nvPr>
        </p:nvGraphicFramePr>
        <p:xfrm>
          <a:off x="609600" y="1028700"/>
          <a:ext cx="14325600" cy="711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5200">
                  <a:extLst>
                    <a:ext uri="{9D8B030D-6E8A-4147-A177-3AD203B41FA5}">
                      <a16:colId xmlns:a16="http://schemas.microsoft.com/office/drawing/2014/main" val="3107380638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1890042364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4288641458"/>
                    </a:ext>
                  </a:extLst>
                </a:gridCol>
              </a:tblGrid>
              <a:tr h="2370667"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Pangolin" panose="00000500000000000000" pitchFamily="2" charset="-9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Hiên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tượng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vật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lý</a:t>
                      </a:r>
                      <a:endParaRPr lang="vi-VN" sz="4000" dirty="0">
                        <a:latin typeface="Pangolin" panose="00000500000000000000" pitchFamily="2" charset="-9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Hiện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tượng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hóa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học</a:t>
                      </a:r>
                      <a:endParaRPr lang="vi-VN" sz="4000" dirty="0">
                        <a:latin typeface="Pangolin" panose="00000500000000000000" pitchFamily="2" charset="-9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561495"/>
                  </a:ext>
                </a:extLst>
              </a:tr>
              <a:tr h="23706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Giống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nhau</a:t>
                      </a:r>
                      <a:endParaRPr lang="vi-VN" sz="4000" dirty="0">
                        <a:latin typeface="Pangolin" panose="00000500000000000000" pitchFamily="2" charset="-9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Sự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biến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đổi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chất</a:t>
                      </a:r>
                      <a:endParaRPr lang="vi-VN" sz="4000" dirty="0">
                        <a:latin typeface="Pangolin" panose="00000500000000000000" pitchFamily="2" charset="-9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4000" dirty="0">
                        <a:latin typeface="Pangolin" panose="00000500000000000000" pitchFamily="2" charset="-9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366534"/>
                  </a:ext>
                </a:extLst>
              </a:tr>
              <a:tr h="23706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Khác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nhau</a:t>
                      </a:r>
                      <a:endParaRPr lang="vi-VN" sz="4000" dirty="0">
                        <a:latin typeface="Pangolin" panose="00000500000000000000" pitchFamily="2" charset="-9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Không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tạo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ra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chất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mới</a:t>
                      </a:r>
                      <a:endParaRPr lang="vi-VN" sz="4000" dirty="0">
                        <a:latin typeface="Pangolin" panose="00000500000000000000" pitchFamily="2" charset="-9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Có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tạo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ra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chất</a:t>
                      </a:r>
                      <a:r>
                        <a:rPr lang="en-US" sz="4000" dirty="0">
                          <a:latin typeface="Pangolin" panose="00000500000000000000" pitchFamily="2" charset="-93"/>
                        </a:rPr>
                        <a:t> </a:t>
                      </a:r>
                      <a:r>
                        <a:rPr lang="en-US" sz="4000" dirty="0" err="1">
                          <a:latin typeface="Pangolin" panose="00000500000000000000" pitchFamily="2" charset="-93"/>
                        </a:rPr>
                        <a:t>mới</a:t>
                      </a:r>
                      <a:endParaRPr lang="en-US" sz="4000" dirty="0">
                        <a:latin typeface="Pangolin" panose="00000500000000000000" pitchFamily="2" charset="-93"/>
                      </a:endParaRPr>
                    </a:p>
                    <a:p>
                      <a:pPr algn="ctr"/>
                      <a:endParaRPr lang="vi-VN" sz="4000" dirty="0">
                        <a:latin typeface="Pangolin" panose="00000500000000000000" pitchFamily="2" charset="-9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560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91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68880" y="46798"/>
            <a:ext cx="7142320" cy="15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Noto Serif Display Black Italics"/>
              </a:rPr>
              <a:t>Củng</a:t>
            </a:r>
            <a:r>
              <a:rPr lang="en-US" sz="9000" dirty="0">
                <a:solidFill>
                  <a:srgbClr val="000000"/>
                </a:solidFill>
                <a:latin typeface="Noto Serif Display Black Italics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Noto Serif Display Black Italics"/>
              </a:rPr>
              <a:t>cố</a:t>
            </a:r>
            <a:endParaRPr lang="en-US" sz="9000" dirty="0">
              <a:solidFill>
                <a:srgbClr val="000000"/>
              </a:solidFill>
              <a:latin typeface="Noto Serif Display Black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5557" y="1768947"/>
            <a:ext cx="6374249" cy="69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BC1E26"/>
                </a:solidFill>
                <a:latin typeface="Noto Sans Bold Italics"/>
              </a:rPr>
              <a:t>Câu 1.</a:t>
            </a:r>
            <a:r>
              <a:rPr lang="en-US" sz="4000">
                <a:solidFill>
                  <a:srgbClr val="000000"/>
                </a:solidFill>
                <a:latin typeface="Noto Sans Bold Italics"/>
              </a:rPr>
              <a:t> Hiện tượng vật lý là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93375" y="2706488"/>
            <a:ext cx="13970425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A.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Hiện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tượng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chất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bến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đổi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mà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vẫn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giữ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nguyên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chất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ban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đầu</a:t>
            </a:r>
            <a:endParaRPr lang="en-US" sz="3400" dirty="0">
              <a:solidFill>
                <a:srgbClr val="000000"/>
              </a:solidFill>
              <a:latin typeface="Noto Sans 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93374" y="3464242"/>
            <a:ext cx="10312825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B.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Hiện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tượng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chất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bến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đổi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có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tạo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ra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chất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khác</a:t>
            </a:r>
            <a:endParaRPr lang="en-US" sz="3400" dirty="0">
              <a:solidFill>
                <a:srgbClr val="000000"/>
              </a:solidFill>
              <a:latin typeface="Noto Sans Bold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93375" y="4303395"/>
            <a:ext cx="6502825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C.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Hòa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tan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nước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muối</a:t>
            </a:r>
            <a:endParaRPr lang="en-US" sz="3400" dirty="0">
              <a:solidFill>
                <a:srgbClr val="000000"/>
              </a:solidFill>
              <a:latin typeface="Noto Sans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12259" y="5076825"/>
            <a:ext cx="3762971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D.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Đốt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cháy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KMnO</a:t>
            </a:r>
            <a:endParaRPr lang="en-US" sz="3400" dirty="0">
              <a:solidFill>
                <a:srgbClr val="000000"/>
              </a:solidFill>
              <a:latin typeface="Noto Sans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71346" y="5856229"/>
            <a:ext cx="16487954" cy="140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BC1E26"/>
                </a:solidFill>
                <a:latin typeface="Noto Sans Bold Italics"/>
              </a:rPr>
              <a:t>Câu 2.</a:t>
            </a:r>
            <a:r>
              <a:rPr lang="en-US" sz="4000">
                <a:solidFill>
                  <a:srgbClr val="000000"/>
                </a:solidFill>
                <a:latin typeface="Noto Sans Bold Italics"/>
              </a:rPr>
              <a:t> Dấu hiệu chính để phân biệt hiện tương vật lý và hiện tượng hóa học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07282" y="7190999"/>
            <a:ext cx="7717917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A.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Sự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thay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đổi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về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màu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sắc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chất</a:t>
            </a:r>
            <a:endParaRPr lang="en-US" sz="3400" dirty="0">
              <a:solidFill>
                <a:srgbClr val="000000"/>
              </a:solidFill>
              <a:latin typeface="Noto Sans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07283" y="7964844"/>
            <a:ext cx="5736717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B.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Sự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xuất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hiện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chất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mới</a:t>
            </a:r>
            <a:endParaRPr lang="en-US" sz="3400" dirty="0">
              <a:solidFill>
                <a:srgbClr val="000000"/>
              </a:solidFill>
              <a:latin typeface="Noto Sans Bold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07283" y="8676005"/>
            <a:ext cx="8556117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C.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Sự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thay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đổi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về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trạng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thái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chất</a:t>
            </a:r>
            <a:endParaRPr lang="en-US" sz="3400" dirty="0">
              <a:solidFill>
                <a:srgbClr val="000000"/>
              </a:solidFill>
              <a:latin typeface="Noto Sans 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393591" y="9480353"/>
            <a:ext cx="8556117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D.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Sự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thay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đổi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về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hình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dạng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Noto Sans Bold Italics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chất</a:t>
            </a:r>
            <a:endParaRPr lang="en-US" sz="3400" dirty="0">
              <a:solidFill>
                <a:srgbClr val="000000"/>
              </a:solidFill>
              <a:latin typeface="Noto Sans Bold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37343" y="5334635"/>
            <a:ext cx="237887" cy="58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333" r="33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68880" y="46798"/>
            <a:ext cx="6608920" cy="15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Noto Serif Display Black Italics"/>
              </a:rPr>
              <a:t>Củng</a:t>
            </a:r>
            <a:r>
              <a:rPr lang="en-US" sz="9000" dirty="0">
                <a:solidFill>
                  <a:srgbClr val="000000"/>
                </a:solidFill>
                <a:latin typeface="Noto Serif Display Black Italics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Noto Serif Display Black Italics"/>
              </a:rPr>
              <a:t>cố</a:t>
            </a:r>
            <a:endParaRPr lang="en-US" sz="9000" dirty="0">
              <a:solidFill>
                <a:srgbClr val="000000"/>
              </a:solidFill>
              <a:latin typeface="Noto Serif Display Black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790065"/>
            <a:ext cx="12208193" cy="423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BC1E26"/>
                </a:solidFill>
                <a:latin typeface="Noto Sans Bold Italics"/>
              </a:rPr>
              <a:t>Câu 3.</a:t>
            </a:r>
            <a:r>
              <a:rPr lang="en-US" sz="4000">
                <a:solidFill>
                  <a:srgbClr val="000000"/>
                </a:solidFill>
                <a:latin typeface="Noto Sans Bold Italics"/>
              </a:rPr>
              <a:t> Hiên tượng nào sau đây là hiện tượng vật lý</a:t>
            </a:r>
          </a:p>
          <a:p>
            <a:pPr algn="just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Noto Sans Bold Italics"/>
              </a:rPr>
              <a:t>a. Hiện tượng thủy triều</a:t>
            </a:r>
          </a:p>
          <a:p>
            <a:pPr algn="just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Noto Sans Bold Italics"/>
              </a:rPr>
              <a:t>b. Băng tan</a:t>
            </a:r>
          </a:p>
          <a:p>
            <a:pPr algn="just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Noto Sans Bold Italics"/>
              </a:rPr>
              <a:t>c. Nến cháy bị nóng chảy</a:t>
            </a:r>
          </a:p>
          <a:p>
            <a:pPr algn="just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Noto Sans Bold Italics"/>
              </a:rPr>
              <a:t>d. Nước chảy đá mòn</a:t>
            </a:r>
          </a:p>
          <a:p>
            <a:pPr algn="just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Noto Sans Bold Italics"/>
              </a:rPr>
              <a:t>e. Đốt cháy lưu huỳnh sinh ra khí lưu hình đioxit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3584" y="6219712"/>
            <a:ext cx="3913615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A. Tất cả đáp án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33192" y="6219712"/>
            <a:ext cx="2772607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B. a,b,c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19692" y="6219712"/>
            <a:ext cx="1967507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C. a,b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61050" y="6219712"/>
            <a:ext cx="2117150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D. c,d,e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027304"/>
            <a:ext cx="4640461" cy="69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BC1E26"/>
                </a:solidFill>
                <a:latin typeface="Noto Sans Bold Italics"/>
              </a:rPr>
              <a:t>Câu 4</a:t>
            </a:r>
            <a:r>
              <a:rPr lang="en-US" sz="4000">
                <a:solidFill>
                  <a:srgbClr val="000000"/>
                </a:solidFill>
                <a:latin typeface="Noto Sans Bold Italics"/>
              </a:rPr>
              <a:t>. Chọn câu sai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3607" y="7931431"/>
            <a:ext cx="7779793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A. Xay tiêu là hiện tượng vật lý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3584" y="8676005"/>
            <a:ext cx="10390615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B. Đốt cháy đường mía là hiện tượng hóa học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55611" y="7931431"/>
            <a:ext cx="8258781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C. Gấp quần áo là hiện tượng hóa học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3607" y="9421248"/>
            <a:ext cx="10682180" cy="58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D. Hiện tượng “ ma trơi” là hiện tượng hóa học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1" y="230033"/>
            <a:ext cx="16887910" cy="1507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 dirty="0">
                <a:solidFill>
                  <a:srgbClr val="006600"/>
                </a:solidFill>
                <a:latin typeface="Pangolin" panose="00000500000000000000" pitchFamily="2" charset="-93"/>
              </a:rPr>
              <a:t>CHƯƠNG 2: PHẢN ỨNG HÓA HỌC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09488" y="2962952"/>
            <a:ext cx="17469023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algn="just">
              <a:lnSpc>
                <a:spcPts val="5600"/>
              </a:lnSpc>
            </a:pPr>
            <a:r>
              <a:rPr lang="en-US" sz="4000" dirty="0">
                <a:latin typeface="DejaVu Serif Bold Italics"/>
              </a:rPr>
              <a:t>* </a:t>
            </a:r>
            <a:r>
              <a:rPr lang="en-US" sz="4000" dirty="0" err="1">
                <a:latin typeface="DejaVu Serif Bold Italics"/>
              </a:rPr>
              <a:t>Sự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biến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đổi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của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chất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như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thế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nào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thì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được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gọi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là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hiện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tượng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vật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lí</a:t>
            </a:r>
            <a:r>
              <a:rPr lang="en-US" sz="4000" dirty="0">
                <a:latin typeface="DejaVu Serif Bold Italics"/>
              </a:rPr>
              <a:t>, </a:t>
            </a:r>
            <a:r>
              <a:rPr lang="en-US" sz="4000" dirty="0" err="1">
                <a:latin typeface="DejaVu Serif Bold Italics"/>
              </a:rPr>
              <a:t>là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hiện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tượng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hóa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học</a:t>
            </a:r>
            <a:r>
              <a:rPr lang="en-US" sz="4000" dirty="0">
                <a:latin typeface="DejaVu Serif Bold Italics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09488" y="4751998"/>
            <a:ext cx="17469023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algn="just">
              <a:lnSpc>
                <a:spcPts val="5600"/>
              </a:lnSpc>
            </a:pPr>
            <a:r>
              <a:rPr lang="en-US" sz="4000" dirty="0">
                <a:latin typeface="DejaVu Serif Bold Italics"/>
              </a:rPr>
              <a:t>* </a:t>
            </a:r>
            <a:r>
              <a:rPr lang="en-US" sz="4000" dirty="0" err="1">
                <a:latin typeface="DejaVu Serif Bold Italics"/>
              </a:rPr>
              <a:t>Phản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ứng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hóa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học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là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gì</a:t>
            </a:r>
            <a:r>
              <a:rPr lang="en-US" sz="4000" dirty="0">
                <a:latin typeface="DejaVu Serif Bold Italics"/>
              </a:rPr>
              <a:t>, </a:t>
            </a:r>
            <a:r>
              <a:rPr lang="en-US" sz="4000" dirty="0" err="1">
                <a:latin typeface="DejaVu Serif Bold Italics"/>
              </a:rPr>
              <a:t>khi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nào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xảy</a:t>
            </a:r>
            <a:r>
              <a:rPr lang="en-US" sz="4000" dirty="0">
                <a:latin typeface="DejaVu Serif Bold Italics"/>
              </a:rPr>
              <a:t> ra, </a:t>
            </a:r>
            <a:r>
              <a:rPr lang="en-US" sz="4000" dirty="0" err="1">
                <a:latin typeface="DejaVu Serif Bold Italics"/>
              </a:rPr>
              <a:t>dựa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vào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đâu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để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nhận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biết</a:t>
            </a:r>
            <a:r>
              <a:rPr lang="en-US" sz="4000" dirty="0">
                <a:latin typeface="DejaVu Serif Bold Italics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9488" y="6609854"/>
            <a:ext cx="17347883" cy="66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algn="just">
              <a:lnSpc>
                <a:spcPts val="5600"/>
              </a:lnSpc>
            </a:pPr>
            <a:r>
              <a:rPr lang="en-US" sz="4000" dirty="0">
                <a:latin typeface="DejaVu Serif Bold Italics"/>
              </a:rPr>
              <a:t>* </a:t>
            </a:r>
            <a:r>
              <a:rPr lang="en-US" sz="4000" dirty="0" err="1">
                <a:latin typeface="DejaVu Serif Bold Italics"/>
              </a:rPr>
              <a:t>Định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luật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bảo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toàn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khối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lượng</a:t>
            </a:r>
            <a:r>
              <a:rPr lang="en-US" sz="4000" dirty="0">
                <a:latin typeface="DejaVu Serif Bold Italics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9488" y="7910331"/>
            <a:ext cx="17469023" cy="66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algn="just">
              <a:lnSpc>
                <a:spcPts val="5600"/>
              </a:lnSpc>
            </a:pPr>
            <a:r>
              <a:rPr lang="en-US" sz="4000" dirty="0">
                <a:latin typeface="DejaVu Serif Bold Italics"/>
              </a:rPr>
              <a:t>* </a:t>
            </a:r>
            <a:r>
              <a:rPr lang="en-US" sz="4000" dirty="0" err="1">
                <a:latin typeface="DejaVu Serif Bold Italics"/>
              </a:rPr>
              <a:t>Phương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trình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hóa</a:t>
            </a:r>
            <a:r>
              <a:rPr lang="en-US" sz="4000" dirty="0">
                <a:latin typeface="DejaVu Serif Bold Italics"/>
              </a:rPr>
              <a:t> </a:t>
            </a:r>
            <a:r>
              <a:rPr lang="en-US" sz="4000" dirty="0" err="1">
                <a:latin typeface="DejaVu Serif Bold Italics"/>
              </a:rPr>
              <a:t>học</a:t>
            </a:r>
            <a:r>
              <a:rPr lang="en-US" sz="4000" dirty="0">
                <a:latin typeface="DejaVu Serif Bold Itali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30364" y="2026875"/>
            <a:ext cx="2770185" cy="24780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237">
            <a:off x="2518566" y="5294768"/>
            <a:ext cx="13219977" cy="26439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42549" y="5304172"/>
            <a:ext cx="11572009" cy="23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2000" dirty="0" err="1">
                <a:solidFill>
                  <a:srgbClr val="000000"/>
                </a:solidFill>
                <a:latin typeface="Amatic SC Bold"/>
              </a:rPr>
              <a:t>Bài</a:t>
            </a:r>
            <a:r>
              <a:rPr lang="en-US" sz="12000" dirty="0">
                <a:solidFill>
                  <a:srgbClr val="000000"/>
                </a:solidFill>
                <a:latin typeface="Amatic SC Bold"/>
              </a:rPr>
              <a:t> 12: SỰ BIẾN ĐỔI CHẤT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37957">
            <a:off x="6796137" y="2973399"/>
            <a:ext cx="1321100" cy="11361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359667" flipV="1">
            <a:off x="10277409" y="3289062"/>
            <a:ext cx="1321100" cy="11361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4681" t="19957" r="25654" b="19187"/>
          <a:stretch>
            <a:fillRect/>
          </a:stretch>
        </p:blipFill>
        <p:spPr>
          <a:xfrm rot="489684">
            <a:off x="8390699" y="2589278"/>
            <a:ext cx="1419676" cy="17396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3703">
            <a:off x="2127626" y="4963251"/>
            <a:ext cx="437368" cy="4198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915872">
            <a:off x="15994003" y="7629196"/>
            <a:ext cx="424393" cy="4074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084657">
            <a:off x="1076541" y="943740"/>
            <a:ext cx="541332" cy="5196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60983">
            <a:off x="-63881" y="6717696"/>
            <a:ext cx="1748898" cy="21998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810274">
            <a:off x="14961304" y="438282"/>
            <a:ext cx="1675438" cy="21074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851397">
            <a:off x="17320633" y="9450263"/>
            <a:ext cx="319992" cy="30719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9461">
            <a:off x="13132166" y="2805840"/>
            <a:ext cx="516571" cy="49590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383107">
            <a:off x="18031177" y="5467478"/>
            <a:ext cx="513645" cy="493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00043">
            <a:off x="11268667" y="998301"/>
            <a:ext cx="567418" cy="6266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154087">
            <a:off x="15992066" y="3895523"/>
            <a:ext cx="489149" cy="8290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669974">
            <a:off x="5912815" y="754128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93431">
            <a:off x="3048616" y="2204439"/>
            <a:ext cx="826577" cy="11851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62197" y="496888"/>
            <a:ext cx="11887586" cy="1139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NỘI DUNG BÀI HỌC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-27352" y="3517284"/>
            <a:ext cx="7929381" cy="4800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1462">
            <a:off x="1514751" y="2150196"/>
            <a:ext cx="5256963" cy="764902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96434" y="2555251"/>
            <a:ext cx="3881808" cy="407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600" spc="72" dirty="0">
                <a:solidFill>
                  <a:srgbClr val="000000"/>
                </a:solidFill>
                <a:latin typeface="DejaVu Serif Bold"/>
              </a:rPr>
              <a:t>I. </a:t>
            </a:r>
            <a:r>
              <a:rPr lang="en-US" sz="2600" spc="72" dirty="0" err="1">
                <a:solidFill>
                  <a:srgbClr val="000000"/>
                </a:solidFill>
                <a:latin typeface="DejaVu Serif Bold"/>
              </a:rPr>
              <a:t>Hiện</a:t>
            </a:r>
            <a:r>
              <a:rPr lang="en-US" sz="2600" spc="72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2600" spc="72" dirty="0" err="1">
                <a:solidFill>
                  <a:srgbClr val="000000"/>
                </a:solidFill>
                <a:latin typeface="DejaVu Serif Bold"/>
              </a:rPr>
              <a:t>tượng</a:t>
            </a:r>
            <a:r>
              <a:rPr lang="en-US" sz="2600" spc="72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2600" spc="72" dirty="0" err="1">
                <a:solidFill>
                  <a:srgbClr val="000000"/>
                </a:solidFill>
                <a:latin typeface="DejaVu Serif Bold"/>
              </a:rPr>
              <a:t>vật</a:t>
            </a:r>
            <a:r>
              <a:rPr lang="en-US" sz="2600" spc="72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2600" spc="72" dirty="0" err="1">
                <a:solidFill>
                  <a:srgbClr val="000000"/>
                </a:solidFill>
                <a:latin typeface="DejaVu Serif Bold"/>
              </a:rPr>
              <a:t>lí</a:t>
            </a:r>
            <a:endParaRPr lang="en-US" sz="2600" spc="72" dirty="0">
              <a:solidFill>
                <a:srgbClr val="000000"/>
              </a:solidFill>
              <a:latin typeface="DejaVu Serif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0338947" y="3648523"/>
            <a:ext cx="7876318" cy="47687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1462">
            <a:off x="11655260" y="2258359"/>
            <a:ext cx="5243692" cy="76297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948167" y="2695913"/>
            <a:ext cx="4702077" cy="407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600" spc="72" dirty="0">
                <a:solidFill>
                  <a:srgbClr val="000000"/>
                </a:solidFill>
                <a:latin typeface="DejaVu Serif Bold Italics"/>
              </a:rPr>
              <a:t>II. </a:t>
            </a:r>
            <a:r>
              <a:rPr lang="en-US" sz="2600" spc="72" dirty="0" err="1">
                <a:solidFill>
                  <a:srgbClr val="000000"/>
                </a:solidFill>
                <a:latin typeface="DejaVu Serif Bold Italics"/>
              </a:rPr>
              <a:t>Hiện</a:t>
            </a:r>
            <a:r>
              <a:rPr lang="en-US" sz="2600" spc="72" dirty="0">
                <a:solidFill>
                  <a:srgbClr val="000000"/>
                </a:solidFill>
                <a:latin typeface="DejaVu Serif Bold Italics"/>
              </a:rPr>
              <a:t> </a:t>
            </a:r>
            <a:r>
              <a:rPr lang="en-US" sz="2600" spc="72" dirty="0" err="1">
                <a:solidFill>
                  <a:srgbClr val="000000"/>
                </a:solidFill>
                <a:latin typeface="DejaVu Serif Bold Italics"/>
              </a:rPr>
              <a:t>tượng</a:t>
            </a:r>
            <a:r>
              <a:rPr lang="en-US" sz="2600" spc="72" dirty="0">
                <a:solidFill>
                  <a:srgbClr val="000000"/>
                </a:solidFill>
                <a:latin typeface="DejaVu Serif Bold Italics"/>
              </a:rPr>
              <a:t> </a:t>
            </a:r>
            <a:r>
              <a:rPr lang="en-US" sz="2600" spc="72" dirty="0" err="1">
                <a:solidFill>
                  <a:srgbClr val="000000"/>
                </a:solidFill>
                <a:latin typeface="DejaVu Serif Bold Italics"/>
              </a:rPr>
              <a:t>hóa</a:t>
            </a:r>
            <a:r>
              <a:rPr lang="en-US" sz="2600" spc="72" dirty="0">
                <a:solidFill>
                  <a:srgbClr val="000000"/>
                </a:solidFill>
                <a:latin typeface="DejaVu Serif Bold Italics"/>
              </a:rPr>
              <a:t> </a:t>
            </a:r>
            <a:r>
              <a:rPr lang="en-US" sz="2600" spc="72" dirty="0" err="1">
                <a:solidFill>
                  <a:srgbClr val="000000"/>
                </a:solidFill>
                <a:latin typeface="DejaVu Serif Bold Italics"/>
              </a:rPr>
              <a:t>học</a:t>
            </a:r>
            <a:endParaRPr lang="en-US" sz="2600" spc="72" dirty="0">
              <a:solidFill>
                <a:srgbClr val="000000"/>
              </a:solidFill>
              <a:latin typeface="DejaVu Serif Bold Italics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52589">
            <a:off x="16768315" y="2372635"/>
            <a:ext cx="516571" cy="4959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383107">
            <a:off x="16819964" y="9724508"/>
            <a:ext cx="513645" cy="493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154087">
            <a:off x="974625" y="4276046"/>
            <a:ext cx="489149" cy="8290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43981" y="3642065"/>
            <a:ext cx="2018216" cy="8224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361711" y="3520499"/>
            <a:ext cx="1567953" cy="10655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47856" y="5269514"/>
            <a:ext cx="1353962" cy="12964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229346" y="5400139"/>
            <a:ext cx="1247192" cy="10351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143233" y="7663342"/>
            <a:ext cx="1590599" cy="119294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2244225" y="3520499"/>
            <a:ext cx="1725122" cy="1408131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5240670" y="6043198"/>
            <a:ext cx="8227954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755904" y="3477129"/>
            <a:ext cx="750238" cy="149487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2498715" y="5555640"/>
            <a:ext cx="1216142" cy="175933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4483534" y="5664854"/>
            <a:ext cx="1582448" cy="154090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2852296" y="7993730"/>
            <a:ext cx="1117051" cy="11170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5131023" y="7990899"/>
            <a:ext cx="607536" cy="11198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8051" y="4231230"/>
            <a:ext cx="2458336" cy="20035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77835" y="3695285"/>
            <a:ext cx="1362312" cy="25764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80754" y="3527674"/>
            <a:ext cx="3034030" cy="248284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4465599" y="4935898"/>
            <a:ext cx="31780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6" name="AutoShape 6"/>
          <p:cNvSpPr/>
          <p:nvPr/>
        </p:nvSpPr>
        <p:spPr>
          <a:xfrm>
            <a:off x="9610287" y="4959711"/>
            <a:ext cx="31780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7" name="AutoShape 7"/>
          <p:cNvSpPr/>
          <p:nvPr/>
        </p:nvSpPr>
        <p:spPr>
          <a:xfrm rot="-10800000">
            <a:off x="4465599" y="5584785"/>
            <a:ext cx="31780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8" name="AutoShape 8"/>
          <p:cNvSpPr/>
          <p:nvPr/>
        </p:nvSpPr>
        <p:spPr>
          <a:xfrm rot="-10800000">
            <a:off x="9610287" y="5537160"/>
            <a:ext cx="31780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0" name="TextBox 10"/>
          <p:cNvSpPr txBox="1"/>
          <p:nvPr/>
        </p:nvSpPr>
        <p:spPr>
          <a:xfrm>
            <a:off x="1768552" y="1524918"/>
            <a:ext cx="14612124" cy="1466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6"/>
              </a:lnSpc>
            </a:pP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Hãy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quan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sát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hình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ảnh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dưới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đây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và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cho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biết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có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những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quá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trình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nào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của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nước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đang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</a:t>
            </a:r>
            <a:r>
              <a:rPr lang="en-US" sz="4154" dirty="0" err="1">
                <a:solidFill>
                  <a:srgbClr val="232323"/>
                </a:solidFill>
                <a:latin typeface="DejaVu Serif Italics"/>
              </a:rPr>
              <a:t>xảy</a:t>
            </a:r>
            <a:r>
              <a:rPr lang="en-US" sz="4154" dirty="0">
                <a:solidFill>
                  <a:srgbClr val="232323"/>
                </a:solidFill>
                <a:latin typeface="DejaVu Serif Italics"/>
              </a:rPr>
              <a:t> ra?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2000" y="123721"/>
            <a:ext cx="8506991" cy="862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D07323"/>
                </a:solidFill>
                <a:latin typeface="DejaVu Serif Bold Italics"/>
              </a:rPr>
              <a:t>I. </a:t>
            </a:r>
            <a:r>
              <a:rPr lang="en-US" sz="5200" dirty="0" err="1">
                <a:solidFill>
                  <a:srgbClr val="D07323"/>
                </a:solidFill>
                <a:latin typeface="DejaVu Serif Bold Italics"/>
              </a:rPr>
              <a:t>Hiện</a:t>
            </a:r>
            <a:r>
              <a:rPr lang="en-US" sz="5200" dirty="0">
                <a:solidFill>
                  <a:srgbClr val="D07323"/>
                </a:solidFill>
                <a:latin typeface="DejaVu Serif Bold Italics"/>
              </a:rPr>
              <a:t> </a:t>
            </a:r>
            <a:r>
              <a:rPr lang="en-US" sz="5200" dirty="0" err="1">
                <a:solidFill>
                  <a:srgbClr val="D07323"/>
                </a:solidFill>
                <a:latin typeface="DejaVu Serif Bold Italics"/>
              </a:rPr>
              <a:t>tượng</a:t>
            </a:r>
            <a:r>
              <a:rPr lang="en-US" sz="5200" dirty="0">
                <a:solidFill>
                  <a:srgbClr val="D07323"/>
                </a:solidFill>
                <a:latin typeface="DejaVu Serif Bold Italics"/>
              </a:rPr>
              <a:t> </a:t>
            </a:r>
            <a:r>
              <a:rPr lang="en-US" sz="5200" dirty="0" err="1">
                <a:solidFill>
                  <a:srgbClr val="D07323"/>
                </a:solidFill>
                <a:latin typeface="DejaVu Serif Bold Italics"/>
              </a:rPr>
              <a:t>vật</a:t>
            </a:r>
            <a:r>
              <a:rPr lang="en-US" sz="5200" dirty="0">
                <a:solidFill>
                  <a:srgbClr val="D07323"/>
                </a:solidFill>
                <a:latin typeface="DejaVu Serif Bold Italics"/>
              </a:rPr>
              <a:t> </a:t>
            </a:r>
            <a:r>
              <a:rPr lang="en-US" sz="5200" dirty="0" err="1">
                <a:solidFill>
                  <a:srgbClr val="D07323"/>
                </a:solidFill>
                <a:latin typeface="DejaVu Serif Bold Italics"/>
              </a:rPr>
              <a:t>lí</a:t>
            </a:r>
            <a:endParaRPr lang="en-US" sz="5200" dirty="0">
              <a:solidFill>
                <a:srgbClr val="D07323"/>
              </a:solidFill>
              <a:latin typeface="DejaVu Serif 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82407" y="6489231"/>
            <a:ext cx="1396588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Rắn</a:t>
            </a:r>
            <a:endParaRPr lang="en-US" sz="3400" dirty="0">
              <a:solidFill>
                <a:srgbClr val="000000"/>
              </a:solidFill>
              <a:latin typeface="Noto Sans Bold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077835" y="6387234"/>
            <a:ext cx="1348159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Lỏng</a:t>
            </a:r>
            <a:endParaRPr lang="en-US" sz="3400" dirty="0">
              <a:solidFill>
                <a:srgbClr val="000000"/>
              </a:solidFill>
              <a:latin typeface="Noto Sans Bol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335000" y="6489231"/>
            <a:ext cx="1520151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Noto Sans Bold Italics"/>
              </a:rPr>
              <a:t>Khí</a:t>
            </a:r>
            <a:endParaRPr lang="en-US" sz="3400" dirty="0">
              <a:solidFill>
                <a:srgbClr val="000000"/>
              </a:solidFill>
              <a:latin typeface="Noto Sans Bold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038001" y="4141886"/>
            <a:ext cx="2033290" cy="58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1"/>
              </a:lnSpc>
            </a:pPr>
            <a:r>
              <a:rPr lang="en-US" sz="3429" dirty="0" err="1">
                <a:solidFill>
                  <a:srgbClr val="EA2A2A"/>
                </a:solidFill>
                <a:latin typeface="Noto Sans Bold Italics"/>
              </a:rPr>
              <a:t>Chảy</a:t>
            </a:r>
            <a:r>
              <a:rPr lang="en-US" sz="3429" dirty="0">
                <a:solidFill>
                  <a:srgbClr val="EA2A2A"/>
                </a:solidFill>
                <a:latin typeface="Noto Sans Bold Italics"/>
              </a:rPr>
              <a:t> </a:t>
            </a:r>
            <a:r>
              <a:rPr lang="en-US" sz="3429" dirty="0" err="1">
                <a:solidFill>
                  <a:srgbClr val="EA2A2A"/>
                </a:solidFill>
                <a:latin typeface="Noto Sans Bold Italics"/>
              </a:rPr>
              <a:t>lỏng</a:t>
            </a:r>
            <a:endParaRPr lang="en-US" sz="3429" dirty="0">
              <a:solidFill>
                <a:srgbClr val="EA2A2A"/>
              </a:solidFill>
              <a:latin typeface="Noto Sans Bold Itali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182689" y="4141886"/>
            <a:ext cx="2033290" cy="58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2"/>
              </a:lnSpc>
            </a:pPr>
            <a:r>
              <a:rPr lang="en-US" sz="3429" dirty="0">
                <a:solidFill>
                  <a:srgbClr val="EA2A2A"/>
                </a:solidFill>
                <a:latin typeface="Noto Sans Bold Italics"/>
              </a:rPr>
              <a:t>Bay </a:t>
            </a:r>
            <a:r>
              <a:rPr lang="en-US" sz="3429" dirty="0" err="1">
                <a:solidFill>
                  <a:srgbClr val="EA2A2A"/>
                </a:solidFill>
                <a:latin typeface="Noto Sans Bold Italics"/>
              </a:rPr>
              <a:t>hơi</a:t>
            </a:r>
            <a:endParaRPr lang="en-US" sz="3429" dirty="0">
              <a:solidFill>
                <a:srgbClr val="EA2A2A"/>
              </a:solidFill>
              <a:latin typeface="Noto Sans Bold Itali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81561" y="5798780"/>
            <a:ext cx="1912739" cy="58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2"/>
              </a:lnSpc>
            </a:pPr>
            <a:r>
              <a:rPr lang="en-US" sz="3429" dirty="0" err="1">
                <a:solidFill>
                  <a:srgbClr val="004AAD"/>
                </a:solidFill>
                <a:latin typeface="Noto Sans Bold Italics"/>
              </a:rPr>
              <a:t>Đông</a:t>
            </a:r>
            <a:r>
              <a:rPr lang="en-US" sz="3429" dirty="0">
                <a:solidFill>
                  <a:srgbClr val="004AAD"/>
                </a:solidFill>
                <a:latin typeface="Noto Sans Bold Italics"/>
              </a:rPr>
              <a:t> </a:t>
            </a:r>
            <a:r>
              <a:rPr lang="en-US" sz="3429" dirty="0" err="1">
                <a:solidFill>
                  <a:srgbClr val="004AAD"/>
                </a:solidFill>
                <a:latin typeface="Noto Sans Bold Italics"/>
              </a:rPr>
              <a:t>đặc</a:t>
            </a:r>
            <a:endParaRPr lang="en-US" sz="3429" dirty="0">
              <a:solidFill>
                <a:srgbClr val="004AAD"/>
              </a:solidFill>
              <a:latin typeface="Noto Sans Bold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941923" y="5682608"/>
            <a:ext cx="2514822" cy="58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2"/>
              </a:lnSpc>
            </a:pPr>
            <a:r>
              <a:rPr lang="en-US" sz="3429" dirty="0" err="1">
                <a:solidFill>
                  <a:srgbClr val="004AAD"/>
                </a:solidFill>
                <a:latin typeface="Noto Sans Bold Italics"/>
              </a:rPr>
              <a:t>Ngưng</a:t>
            </a:r>
            <a:r>
              <a:rPr lang="en-US" sz="3429" dirty="0">
                <a:solidFill>
                  <a:srgbClr val="004AAD"/>
                </a:solidFill>
                <a:latin typeface="Noto Sans Bold Italics"/>
              </a:rPr>
              <a:t> </a:t>
            </a:r>
            <a:r>
              <a:rPr lang="en-US" sz="3429" dirty="0" err="1">
                <a:solidFill>
                  <a:srgbClr val="004AAD"/>
                </a:solidFill>
                <a:latin typeface="Noto Sans Bold Italics"/>
              </a:rPr>
              <a:t>tụ</a:t>
            </a:r>
            <a:endParaRPr lang="en-US" sz="3429" dirty="0">
              <a:solidFill>
                <a:srgbClr val="004AAD"/>
              </a:solidFill>
              <a:latin typeface="Noto Sans Bold Itali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0DA504A-1315-4881-B098-76494FA83CC8}"/>
              </a:ext>
            </a:extLst>
          </p:cNvPr>
          <p:cNvSpPr/>
          <p:nvPr/>
        </p:nvSpPr>
        <p:spPr>
          <a:xfrm>
            <a:off x="655518" y="7643765"/>
            <a:ext cx="7422317" cy="22070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D54368-538C-469A-BDBD-101EC3C6C3E2}"/>
              </a:ext>
            </a:extLst>
          </p:cNvPr>
          <p:cNvSpPr txBox="1"/>
          <p:nvPr/>
        </p:nvSpPr>
        <p:spPr>
          <a:xfrm>
            <a:off x="893600" y="7744242"/>
            <a:ext cx="71842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Pangolin" panose="00000500000000000000" pitchFamily="2" charset="-93"/>
              </a:rPr>
              <a:t>Em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hãy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cho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biết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trong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các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quá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trình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trên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nước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bị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thay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đổi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như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thế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nào</a:t>
            </a:r>
            <a:r>
              <a:rPr lang="en-US" sz="4400" dirty="0">
                <a:latin typeface="Pangolin" panose="00000500000000000000" pitchFamily="2" charset="-93"/>
              </a:rPr>
              <a:t>?</a:t>
            </a:r>
            <a:endParaRPr lang="vi-VN" sz="4400" dirty="0">
              <a:latin typeface="Pangolin" panose="00000500000000000000" pitchFamily="2" charset="-93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25E2FA-EDDE-4CFC-804C-771461F16209}"/>
              </a:ext>
            </a:extLst>
          </p:cNvPr>
          <p:cNvCxnSpPr/>
          <p:nvPr/>
        </p:nvCxnSpPr>
        <p:spPr>
          <a:xfrm>
            <a:off x="8435394" y="8747294"/>
            <a:ext cx="19812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F909E5-4A0A-41DF-9A43-FB8CA605EE70}"/>
              </a:ext>
            </a:extLst>
          </p:cNvPr>
          <p:cNvSpPr/>
          <p:nvPr/>
        </p:nvSpPr>
        <p:spPr>
          <a:xfrm>
            <a:off x="10536071" y="7605944"/>
            <a:ext cx="7422317" cy="22070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56D5FA-394F-4FA2-B740-66F34733BD31}"/>
              </a:ext>
            </a:extLst>
          </p:cNvPr>
          <p:cNvSpPr txBox="1"/>
          <p:nvPr/>
        </p:nvSpPr>
        <p:spPr>
          <a:xfrm>
            <a:off x="10803810" y="8307844"/>
            <a:ext cx="7184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Pangolin" panose="00000500000000000000" pitchFamily="2" charset="-93"/>
              </a:rPr>
              <a:t>Nước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bị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thay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đổi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về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trạng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thái</a:t>
            </a:r>
            <a:endParaRPr lang="vi-VN" sz="4400" dirty="0">
              <a:latin typeface="Pangolin" panose="00000500000000000000" pitchFamily="2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0" animBg="1"/>
      <p:bldP spid="24" grpId="0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B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72036" y="1792333"/>
            <a:ext cx="1005337" cy="19013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24427" y="1811156"/>
            <a:ext cx="1005337" cy="19013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62992">
            <a:off x="4649026" y="47716"/>
            <a:ext cx="1751351" cy="18008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88314" y="4178097"/>
            <a:ext cx="2125414" cy="587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Pangolin" panose="00000500000000000000" pitchFamily="2" charset="-93"/>
              </a:rPr>
              <a:t>Muối</a:t>
            </a:r>
            <a:r>
              <a:rPr lang="en-US" sz="3400" dirty="0">
                <a:solidFill>
                  <a:srgbClr val="000000"/>
                </a:solidFill>
                <a:latin typeface="Pangolin" panose="00000500000000000000" pitchFamily="2" charset="-93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Pangolin" panose="00000500000000000000" pitchFamily="2" charset="-93"/>
              </a:rPr>
              <a:t>rắn</a:t>
            </a:r>
            <a:r>
              <a:rPr lang="en-US" sz="3400" dirty="0">
                <a:solidFill>
                  <a:srgbClr val="000000"/>
                </a:solidFill>
                <a:latin typeface="Pangolin" panose="00000500000000000000" pitchFamily="2" charset="-93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85148" y="3822269"/>
            <a:ext cx="4483894" cy="1207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Pangolin" panose="00000500000000000000" pitchFamily="2" charset="-93"/>
              </a:rPr>
              <a:t>Dung </a:t>
            </a:r>
            <a:r>
              <a:rPr lang="en-US" sz="3400" dirty="0" err="1">
                <a:solidFill>
                  <a:srgbClr val="000000"/>
                </a:solidFill>
                <a:latin typeface="Pangolin" panose="00000500000000000000" pitchFamily="2" charset="-93"/>
              </a:rPr>
              <a:t>dịch</a:t>
            </a:r>
            <a:r>
              <a:rPr lang="en-US" sz="3400" dirty="0">
                <a:solidFill>
                  <a:srgbClr val="000000"/>
                </a:solidFill>
                <a:latin typeface="Pangolin" panose="00000500000000000000" pitchFamily="2" charset="-93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Pangolin" panose="00000500000000000000" pitchFamily="2" charset="-93"/>
              </a:rPr>
              <a:t>muối</a:t>
            </a:r>
            <a:r>
              <a:rPr lang="en-US" sz="3400" dirty="0">
                <a:solidFill>
                  <a:srgbClr val="000000"/>
                </a:solidFill>
                <a:latin typeface="Pangolin" panose="00000500000000000000" pitchFamily="2" charset="-93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Pangolin" panose="00000500000000000000" pitchFamily="2" charset="-93"/>
              </a:rPr>
              <a:t>(</a:t>
            </a:r>
            <a:r>
              <a:rPr lang="en-US" sz="3400" dirty="0" err="1">
                <a:solidFill>
                  <a:srgbClr val="000000"/>
                </a:solidFill>
                <a:latin typeface="Pangolin" panose="00000500000000000000" pitchFamily="2" charset="-93"/>
              </a:rPr>
              <a:t>lỏng</a:t>
            </a:r>
            <a:r>
              <a:rPr lang="en-US" sz="3400" dirty="0">
                <a:solidFill>
                  <a:srgbClr val="000000"/>
                </a:solidFill>
                <a:latin typeface="Pangolin" panose="00000500000000000000" pitchFamily="2" charset="-93"/>
              </a:rPr>
              <a:t>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C27CDE-6E47-4627-8800-F0A7C0BCE47A}"/>
              </a:ext>
            </a:extLst>
          </p:cNvPr>
          <p:cNvCxnSpPr>
            <a:cxnSpLocks/>
          </p:cNvCxnSpPr>
          <p:nvPr/>
        </p:nvCxnSpPr>
        <p:spPr>
          <a:xfrm flipH="1">
            <a:off x="5937494" y="840218"/>
            <a:ext cx="351267" cy="226045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5C084A2-914C-4910-B7A7-7AC148D48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7" y="1692688"/>
            <a:ext cx="2880609" cy="21604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47D0F3-088F-4A7D-A08A-87656C00A7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7" y="5681144"/>
            <a:ext cx="8896592" cy="396760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112582-456D-4818-925F-6663CDEFDD12}"/>
              </a:ext>
            </a:extLst>
          </p:cNvPr>
          <p:cNvCxnSpPr/>
          <p:nvPr/>
        </p:nvCxnSpPr>
        <p:spPr>
          <a:xfrm>
            <a:off x="132588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5C98CD-D016-4F64-847B-62A1525B3AFA}"/>
              </a:ext>
            </a:extLst>
          </p:cNvPr>
          <p:cNvSpPr/>
          <p:nvPr/>
        </p:nvSpPr>
        <p:spPr>
          <a:xfrm>
            <a:off x="13793616" y="398449"/>
            <a:ext cx="4325334" cy="37796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F16E3A-4DBC-49F8-B752-B36F35D61E18}"/>
              </a:ext>
            </a:extLst>
          </p:cNvPr>
          <p:cNvSpPr txBox="1"/>
          <p:nvPr/>
        </p:nvSpPr>
        <p:spPr>
          <a:xfrm>
            <a:off x="13949006" y="498926"/>
            <a:ext cx="41865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Pangolin" panose="00000500000000000000" pitchFamily="2" charset="-93"/>
              </a:rPr>
              <a:t>Em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hãy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nêu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các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quá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trình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xảy</a:t>
            </a:r>
            <a:r>
              <a:rPr lang="en-US" sz="4400" dirty="0">
                <a:latin typeface="Pangolin" panose="00000500000000000000" pitchFamily="2" charset="-93"/>
              </a:rPr>
              <a:t> ra </a:t>
            </a:r>
            <a:r>
              <a:rPr lang="en-US" sz="4400" dirty="0" err="1">
                <a:latin typeface="Pangolin" panose="00000500000000000000" pitchFamily="2" charset="-93"/>
              </a:rPr>
              <a:t>đối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với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muối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ăn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trong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các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thí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nghiệm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trên</a:t>
            </a:r>
            <a:r>
              <a:rPr lang="en-US" sz="4400" dirty="0">
                <a:latin typeface="Pangolin" panose="00000500000000000000" pitchFamily="2" charset="-93"/>
              </a:rPr>
              <a:t>?</a:t>
            </a:r>
            <a:endParaRPr lang="vi-VN" sz="4400" dirty="0">
              <a:latin typeface="Pangolin" panose="00000500000000000000" pitchFamily="2" charset="-93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6C1EF84-D47F-4F18-B2DD-1F0C8F598C94}"/>
              </a:ext>
            </a:extLst>
          </p:cNvPr>
          <p:cNvSpPr/>
          <p:nvPr/>
        </p:nvSpPr>
        <p:spPr>
          <a:xfrm>
            <a:off x="9918099" y="2370335"/>
            <a:ext cx="1156322" cy="84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D97090-AA42-4BE8-B4C7-8405297A354F}"/>
              </a:ext>
            </a:extLst>
          </p:cNvPr>
          <p:cNvSpPr txBox="1"/>
          <p:nvPr/>
        </p:nvSpPr>
        <p:spPr>
          <a:xfrm>
            <a:off x="11275356" y="1883277"/>
            <a:ext cx="1722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Pangolin" panose="00000500000000000000" pitchFamily="2" charset="-93"/>
              </a:rPr>
              <a:t>Hòa</a:t>
            </a:r>
            <a:r>
              <a:rPr lang="en-US" sz="6000" b="1" dirty="0">
                <a:solidFill>
                  <a:srgbClr val="C00000"/>
                </a:solidFill>
                <a:latin typeface="Pangolin" panose="00000500000000000000" pitchFamily="2" charset="-93"/>
              </a:rPr>
              <a:t> tan</a:t>
            </a:r>
            <a:endParaRPr lang="vi-VN" sz="6000" b="1" dirty="0">
              <a:solidFill>
                <a:srgbClr val="C00000"/>
              </a:solidFill>
              <a:latin typeface="Pangolin" panose="00000500000000000000" pitchFamily="2" charset="-93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EFFC9A5-A69D-4F0D-9FA1-8F0CE880980D}"/>
              </a:ext>
            </a:extLst>
          </p:cNvPr>
          <p:cNvSpPr/>
          <p:nvPr/>
        </p:nvSpPr>
        <p:spPr>
          <a:xfrm>
            <a:off x="10119034" y="7242666"/>
            <a:ext cx="1156322" cy="84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1D4607-2433-4E55-8509-E6601230C209}"/>
              </a:ext>
            </a:extLst>
          </p:cNvPr>
          <p:cNvSpPr txBox="1"/>
          <p:nvPr/>
        </p:nvSpPr>
        <p:spPr>
          <a:xfrm>
            <a:off x="11305360" y="6464732"/>
            <a:ext cx="1722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Pangolin" panose="00000500000000000000" pitchFamily="2" charset="-93"/>
              </a:rPr>
              <a:t>Cô</a:t>
            </a:r>
            <a:r>
              <a:rPr lang="en-US" sz="6000" b="1" dirty="0">
                <a:solidFill>
                  <a:srgbClr val="C00000"/>
                </a:solidFill>
                <a:latin typeface="Pangolin" panose="00000500000000000000" pitchFamily="2" charset="-93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Pangolin" panose="00000500000000000000" pitchFamily="2" charset="-93"/>
              </a:rPr>
              <a:t>cạn</a:t>
            </a:r>
            <a:endParaRPr lang="vi-VN" sz="6000" b="1" dirty="0">
              <a:solidFill>
                <a:srgbClr val="C00000"/>
              </a:solidFill>
              <a:latin typeface="Pangolin" panose="00000500000000000000" pitchFamily="2" charset="-93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893D419-4DE6-4D0A-8B75-0E508F07ABDD}"/>
              </a:ext>
            </a:extLst>
          </p:cNvPr>
          <p:cNvCxnSpPr>
            <a:cxnSpLocks/>
          </p:cNvCxnSpPr>
          <p:nvPr/>
        </p:nvCxnSpPr>
        <p:spPr>
          <a:xfrm flipV="1">
            <a:off x="3666974" y="2780652"/>
            <a:ext cx="1514626" cy="119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FCE842E-3CBB-4FA4-9B0A-CF2748B3549A}"/>
              </a:ext>
            </a:extLst>
          </p:cNvPr>
          <p:cNvCxnSpPr>
            <a:cxnSpLocks/>
          </p:cNvCxnSpPr>
          <p:nvPr/>
        </p:nvCxnSpPr>
        <p:spPr>
          <a:xfrm>
            <a:off x="6553200" y="2780652"/>
            <a:ext cx="1295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85BCDFF-C537-414A-89A5-75C62B63738E}"/>
              </a:ext>
            </a:extLst>
          </p:cNvPr>
          <p:cNvSpPr txBox="1"/>
          <p:nvPr/>
        </p:nvSpPr>
        <p:spPr>
          <a:xfrm>
            <a:off x="13949006" y="498925"/>
            <a:ext cx="41865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Pangolin" panose="00000500000000000000" pitchFamily="2" charset="-93"/>
              </a:rPr>
              <a:t>Em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hãy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cho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biết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trong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các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quá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trình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trên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muối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ăn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bị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thay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đổi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như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thế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nào</a:t>
            </a:r>
            <a:r>
              <a:rPr lang="en-US" sz="4400" dirty="0">
                <a:latin typeface="Pangolin" panose="00000500000000000000" pitchFamily="2" charset="-93"/>
              </a:rPr>
              <a:t>?</a:t>
            </a:r>
            <a:endParaRPr lang="vi-VN" sz="4400" dirty="0">
              <a:latin typeface="Pangolin" panose="00000500000000000000" pitchFamily="2" charset="-93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429A781-35B0-4088-A9FB-8DA1A16A3BC6}"/>
              </a:ext>
            </a:extLst>
          </p:cNvPr>
          <p:cNvSpPr/>
          <p:nvPr/>
        </p:nvSpPr>
        <p:spPr>
          <a:xfrm>
            <a:off x="13853645" y="6464732"/>
            <a:ext cx="4193274" cy="22070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53929A-225D-45FC-BFA5-827C19B9F979}"/>
              </a:ext>
            </a:extLst>
          </p:cNvPr>
          <p:cNvSpPr txBox="1"/>
          <p:nvPr/>
        </p:nvSpPr>
        <p:spPr>
          <a:xfrm>
            <a:off x="13949006" y="6957174"/>
            <a:ext cx="4058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Pangolin" panose="00000500000000000000" pitchFamily="2" charset="-93"/>
              </a:rPr>
              <a:t>Muối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ăn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bị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thay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dirty="0" err="1">
                <a:latin typeface="Pangolin" panose="00000500000000000000" pitchFamily="2" charset="-93"/>
              </a:rPr>
              <a:t>đổi</a:t>
            </a:r>
            <a:r>
              <a:rPr lang="en-US" sz="4400" dirty="0">
                <a:latin typeface="Pangolin" panose="00000500000000000000" pitchFamily="2" charset="-93"/>
              </a:rPr>
              <a:t> </a:t>
            </a:r>
            <a:r>
              <a:rPr lang="en-US" sz="4400" err="1">
                <a:latin typeface="Pangolin" panose="00000500000000000000" pitchFamily="2" charset="-93"/>
              </a:rPr>
              <a:t>về</a:t>
            </a:r>
            <a:r>
              <a:rPr lang="en-US" sz="4400">
                <a:latin typeface="Pangolin" panose="00000500000000000000" pitchFamily="2" charset="-93"/>
              </a:rPr>
              <a:t> trạng thái</a:t>
            </a:r>
            <a:endParaRPr lang="vi-VN" sz="4400" dirty="0">
              <a:latin typeface="Pangolin" panose="00000500000000000000" pitchFamily="2" charset="-93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11622F8-0C4E-420D-B48C-218EFA9CC33A}"/>
              </a:ext>
            </a:extLst>
          </p:cNvPr>
          <p:cNvCxnSpPr>
            <a:cxnSpLocks/>
          </p:cNvCxnSpPr>
          <p:nvPr/>
        </p:nvCxnSpPr>
        <p:spPr>
          <a:xfrm>
            <a:off x="15925800" y="4381500"/>
            <a:ext cx="0" cy="184413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4" grpId="0" animBg="1"/>
      <p:bldP spid="25" grpId="0"/>
      <p:bldP spid="25" grpId="1"/>
      <p:bldP spid="26" grpId="0" animBg="1"/>
      <p:bldP spid="27" grpId="0"/>
      <p:bldP spid="28" grpId="0" animBg="1"/>
      <p:bldP spid="29" grpId="0"/>
      <p:bldP spid="44" grpId="0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190500"/>
            <a:ext cx="8381106" cy="902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dirty="0">
                <a:solidFill>
                  <a:srgbClr val="D07323"/>
                </a:solidFill>
                <a:latin typeface="Pangolin" panose="00000500000000000000" pitchFamily="2" charset="-93"/>
              </a:rPr>
              <a:t>I. </a:t>
            </a:r>
            <a:r>
              <a:rPr lang="en-US" sz="5200" b="1" dirty="0" err="1">
                <a:solidFill>
                  <a:srgbClr val="D07323"/>
                </a:solidFill>
                <a:latin typeface="Pangolin" panose="00000500000000000000" pitchFamily="2" charset="-93"/>
              </a:rPr>
              <a:t>Hiện</a:t>
            </a:r>
            <a:r>
              <a:rPr lang="en-US" sz="5200" b="1" dirty="0">
                <a:solidFill>
                  <a:srgbClr val="D07323"/>
                </a:solidFill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solidFill>
                  <a:srgbClr val="D07323"/>
                </a:solidFill>
                <a:latin typeface="Pangolin" panose="00000500000000000000" pitchFamily="2" charset="-93"/>
              </a:rPr>
              <a:t>tượng</a:t>
            </a:r>
            <a:r>
              <a:rPr lang="en-US" sz="5200" b="1" dirty="0">
                <a:solidFill>
                  <a:srgbClr val="D07323"/>
                </a:solidFill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solidFill>
                  <a:srgbClr val="D07323"/>
                </a:solidFill>
                <a:latin typeface="Pangolin" panose="00000500000000000000" pitchFamily="2" charset="-93"/>
              </a:rPr>
              <a:t>vật</a:t>
            </a:r>
            <a:r>
              <a:rPr lang="en-US" sz="5200" b="1" dirty="0">
                <a:solidFill>
                  <a:srgbClr val="D07323"/>
                </a:solidFill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solidFill>
                  <a:srgbClr val="D07323"/>
                </a:solidFill>
                <a:latin typeface="Pangolin" panose="00000500000000000000" pitchFamily="2" charset="-93"/>
              </a:rPr>
              <a:t>lí</a:t>
            </a:r>
            <a:endParaRPr lang="en-US" sz="5200" b="1" dirty="0">
              <a:solidFill>
                <a:srgbClr val="D07323"/>
              </a:solidFill>
              <a:latin typeface="Pangolin" panose="00000500000000000000" pitchFamily="2" charset="-93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325A48-B24A-46A6-91DB-000D43BBC021}"/>
              </a:ext>
            </a:extLst>
          </p:cNvPr>
          <p:cNvCxnSpPr/>
          <p:nvPr/>
        </p:nvCxnSpPr>
        <p:spPr>
          <a:xfrm>
            <a:off x="8058710" y="8734120"/>
            <a:ext cx="228660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5">
            <a:extLst>
              <a:ext uri="{FF2B5EF4-FFF2-40B4-BE49-F238E27FC236}">
                <a16:creationId xmlns:a16="http://schemas.microsoft.com/office/drawing/2014/main" id="{2F75D224-C955-464E-A896-F8B2EDFD7D37}"/>
              </a:ext>
            </a:extLst>
          </p:cNvPr>
          <p:cNvSpPr/>
          <p:nvPr/>
        </p:nvSpPr>
        <p:spPr>
          <a:xfrm>
            <a:off x="4496665" y="3198924"/>
            <a:ext cx="31780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8D8F0380-8A5E-4F4A-AD4F-C7012CC517AB}"/>
              </a:ext>
            </a:extLst>
          </p:cNvPr>
          <p:cNvSpPr/>
          <p:nvPr/>
        </p:nvSpPr>
        <p:spPr>
          <a:xfrm>
            <a:off x="10146701" y="3222737"/>
            <a:ext cx="31780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E9DBF8E6-A9F7-4DB2-B52B-8F5279096FE5}"/>
              </a:ext>
            </a:extLst>
          </p:cNvPr>
          <p:cNvSpPr/>
          <p:nvPr/>
        </p:nvSpPr>
        <p:spPr>
          <a:xfrm rot="-10800000">
            <a:off x="4496665" y="3847811"/>
            <a:ext cx="31780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06B67AB8-D1C8-4482-945B-52E5A41C1A7D}"/>
              </a:ext>
            </a:extLst>
          </p:cNvPr>
          <p:cNvSpPr/>
          <p:nvPr/>
        </p:nvSpPr>
        <p:spPr>
          <a:xfrm rot="-10800000">
            <a:off x="10146701" y="3800186"/>
            <a:ext cx="31780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82C16BFB-C566-4F20-985F-41BD9BADD7D4}"/>
              </a:ext>
            </a:extLst>
          </p:cNvPr>
          <p:cNvSpPr txBox="1"/>
          <p:nvPr/>
        </p:nvSpPr>
        <p:spPr>
          <a:xfrm>
            <a:off x="2410397" y="4670657"/>
            <a:ext cx="139658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000" dirty="0">
                <a:solidFill>
                  <a:srgbClr val="000000"/>
                </a:solidFill>
                <a:latin typeface="Pangolin" panose="00000500000000000000" pitchFamily="2" charset="-93"/>
              </a:rPr>
              <a:t>(</a:t>
            </a:r>
            <a:r>
              <a:rPr lang="en-US" sz="4000" dirty="0" err="1">
                <a:solidFill>
                  <a:srgbClr val="000000"/>
                </a:solidFill>
                <a:latin typeface="Pangolin" panose="00000500000000000000" pitchFamily="2" charset="-93"/>
              </a:rPr>
              <a:t>Rắn</a:t>
            </a:r>
            <a:r>
              <a:rPr lang="en-US" sz="4000" dirty="0">
                <a:solidFill>
                  <a:srgbClr val="000000"/>
                </a:solidFill>
                <a:latin typeface="Pangolin" panose="00000500000000000000" pitchFamily="2" charset="-93"/>
              </a:rPr>
              <a:t>)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DF297E58-7713-4BFC-B72C-FA707F046070}"/>
              </a:ext>
            </a:extLst>
          </p:cNvPr>
          <p:cNvSpPr txBox="1"/>
          <p:nvPr/>
        </p:nvSpPr>
        <p:spPr>
          <a:xfrm>
            <a:off x="8165120" y="4597569"/>
            <a:ext cx="152015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000" dirty="0">
                <a:solidFill>
                  <a:srgbClr val="000000"/>
                </a:solidFill>
                <a:latin typeface="Pangolin" panose="00000500000000000000" pitchFamily="2" charset="-93"/>
              </a:rPr>
              <a:t>(</a:t>
            </a:r>
            <a:r>
              <a:rPr lang="en-US" sz="4000" dirty="0" err="1">
                <a:solidFill>
                  <a:srgbClr val="000000"/>
                </a:solidFill>
                <a:latin typeface="Pangolin" panose="00000500000000000000" pitchFamily="2" charset="-93"/>
              </a:rPr>
              <a:t>Lỏng</a:t>
            </a:r>
            <a:r>
              <a:rPr lang="en-US" sz="4000" dirty="0">
                <a:solidFill>
                  <a:srgbClr val="000000"/>
                </a:solidFill>
                <a:latin typeface="Pangolin" panose="00000500000000000000" pitchFamily="2" charset="-93"/>
              </a:rPr>
              <a:t>)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A6F20310-A6B1-42E4-BE39-204946BBC27F}"/>
              </a:ext>
            </a:extLst>
          </p:cNvPr>
          <p:cNvSpPr txBox="1"/>
          <p:nvPr/>
        </p:nvSpPr>
        <p:spPr>
          <a:xfrm>
            <a:off x="13732223" y="4534787"/>
            <a:ext cx="152015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000" dirty="0">
                <a:solidFill>
                  <a:srgbClr val="000000"/>
                </a:solidFill>
                <a:latin typeface="Pangolin" panose="00000500000000000000" pitchFamily="2" charset="-93"/>
              </a:rPr>
              <a:t>(</a:t>
            </a:r>
            <a:r>
              <a:rPr lang="en-US" sz="4000" dirty="0" err="1">
                <a:solidFill>
                  <a:srgbClr val="000000"/>
                </a:solidFill>
                <a:latin typeface="Pangolin" panose="00000500000000000000" pitchFamily="2" charset="-93"/>
              </a:rPr>
              <a:t>Khí</a:t>
            </a:r>
            <a:r>
              <a:rPr lang="en-US" sz="4000" dirty="0">
                <a:solidFill>
                  <a:srgbClr val="000000"/>
                </a:solidFill>
                <a:latin typeface="Pangolin" panose="00000500000000000000" pitchFamily="2" charset="-93"/>
              </a:rPr>
              <a:t>)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92C9F61A-ECF1-44C2-BB03-F4A77A191444}"/>
              </a:ext>
            </a:extLst>
          </p:cNvPr>
          <p:cNvSpPr txBox="1"/>
          <p:nvPr/>
        </p:nvSpPr>
        <p:spPr>
          <a:xfrm>
            <a:off x="5069067" y="2404912"/>
            <a:ext cx="2033290" cy="58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1"/>
              </a:lnSpc>
            </a:pPr>
            <a:r>
              <a:rPr lang="en-US" sz="3429" dirty="0" err="1">
                <a:solidFill>
                  <a:srgbClr val="EA2A2A"/>
                </a:solidFill>
                <a:latin typeface="Noto Sans Bold Italics"/>
              </a:rPr>
              <a:t>Chảy</a:t>
            </a:r>
            <a:r>
              <a:rPr lang="en-US" sz="3429" dirty="0">
                <a:solidFill>
                  <a:srgbClr val="EA2A2A"/>
                </a:solidFill>
                <a:latin typeface="Noto Sans Bold Italics"/>
              </a:rPr>
              <a:t> </a:t>
            </a:r>
            <a:r>
              <a:rPr lang="en-US" sz="3429" dirty="0" err="1">
                <a:solidFill>
                  <a:srgbClr val="EA2A2A"/>
                </a:solidFill>
                <a:latin typeface="Noto Sans Bold Italics"/>
              </a:rPr>
              <a:t>lỏng</a:t>
            </a:r>
            <a:endParaRPr lang="en-US" sz="3429" dirty="0">
              <a:solidFill>
                <a:srgbClr val="EA2A2A"/>
              </a:solidFill>
              <a:latin typeface="Noto Sans Bold Italics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4FEA0037-046D-4DAF-BD69-B6E107828FF2}"/>
              </a:ext>
            </a:extLst>
          </p:cNvPr>
          <p:cNvSpPr txBox="1"/>
          <p:nvPr/>
        </p:nvSpPr>
        <p:spPr>
          <a:xfrm>
            <a:off x="10719103" y="2404912"/>
            <a:ext cx="2033290" cy="58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2"/>
              </a:lnSpc>
            </a:pPr>
            <a:r>
              <a:rPr lang="en-US" sz="3429" dirty="0">
                <a:solidFill>
                  <a:srgbClr val="EA2A2A"/>
                </a:solidFill>
                <a:latin typeface="Noto Sans Bold Italics"/>
              </a:rPr>
              <a:t>Bay </a:t>
            </a:r>
            <a:r>
              <a:rPr lang="en-US" sz="3429" dirty="0" err="1">
                <a:solidFill>
                  <a:srgbClr val="EA2A2A"/>
                </a:solidFill>
                <a:latin typeface="Noto Sans Bold Italics"/>
              </a:rPr>
              <a:t>hơi</a:t>
            </a:r>
            <a:endParaRPr lang="en-US" sz="3429" dirty="0">
              <a:solidFill>
                <a:srgbClr val="EA2A2A"/>
              </a:solidFill>
              <a:latin typeface="Noto Sans Bold Italics"/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94318586-2E31-436B-80EC-F24CE6B4DDF9}"/>
              </a:ext>
            </a:extLst>
          </p:cNvPr>
          <p:cNvSpPr txBox="1"/>
          <p:nvPr/>
        </p:nvSpPr>
        <p:spPr>
          <a:xfrm>
            <a:off x="4812627" y="4061806"/>
            <a:ext cx="1912739" cy="58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2"/>
              </a:lnSpc>
            </a:pPr>
            <a:r>
              <a:rPr lang="en-US" sz="3429" dirty="0" err="1">
                <a:solidFill>
                  <a:srgbClr val="004AAD"/>
                </a:solidFill>
                <a:latin typeface="Noto Sans Bold Italics"/>
              </a:rPr>
              <a:t>Đông</a:t>
            </a:r>
            <a:r>
              <a:rPr lang="en-US" sz="3429" dirty="0">
                <a:solidFill>
                  <a:srgbClr val="004AAD"/>
                </a:solidFill>
                <a:latin typeface="Noto Sans Bold Italics"/>
              </a:rPr>
              <a:t> </a:t>
            </a:r>
            <a:r>
              <a:rPr lang="en-US" sz="3429" dirty="0" err="1">
                <a:solidFill>
                  <a:srgbClr val="004AAD"/>
                </a:solidFill>
                <a:latin typeface="Noto Sans Bold Italics"/>
              </a:rPr>
              <a:t>đặc</a:t>
            </a:r>
            <a:endParaRPr lang="en-US" sz="3429" dirty="0">
              <a:solidFill>
                <a:srgbClr val="004AAD"/>
              </a:solidFill>
              <a:latin typeface="Noto Sans Bold Italics"/>
            </a:endParaRP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F374113C-5303-4C51-A655-EAAF9D8B4D9F}"/>
              </a:ext>
            </a:extLst>
          </p:cNvPr>
          <p:cNvSpPr txBox="1"/>
          <p:nvPr/>
        </p:nvSpPr>
        <p:spPr>
          <a:xfrm>
            <a:off x="10478337" y="3945634"/>
            <a:ext cx="2514822" cy="58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2"/>
              </a:lnSpc>
            </a:pPr>
            <a:r>
              <a:rPr lang="en-US" sz="3429" dirty="0" err="1">
                <a:solidFill>
                  <a:srgbClr val="004AAD"/>
                </a:solidFill>
                <a:latin typeface="Noto Sans Bold Italics"/>
              </a:rPr>
              <a:t>Ngưng</a:t>
            </a:r>
            <a:r>
              <a:rPr lang="en-US" sz="3429" dirty="0">
                <a:solidFill>
                  <a:srgbClr val="004AAD"/>
                </a:solidFill>
                <a:latin typeface="Noto Sans Bold Italics"/>
              </a:rPr>
              <a:t> </a:t>
            </a:r>
            <a:r>
              <a:rPr lang="en-US" sz="3429" dirty="0" err="1">
                <a:solidFill>
                  <a:srgbClr val="004AAD"/>
                </a:solidFill>
                <a:latin typeface="Noto Sans Bold Italics"/>
              </a:rPr>
              <a:t>tụ</a:t>
            </a:r>
            <a:endParaRPr lang="en-US" sz="3429" dirty="0">
              <a:solidFill>
                <a:srgbClr val="004AAD"/>
              </a:solidFill>
              <a:latin typeface="Noto Sans Bold Itali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B29BB1-D9C2-4194-B095-887AD21EE2CA}"/>
              </a:ext>
            </a:extLst>
          </p:cNvPr>
          <p:cNvSpPr txBox="1"/>
          <p:nvPr/>
        </p:nvSpPr>
        <p:spPr>
          <a:xfrm>
            <a:off x="477088" y="1409700"/>
            <a:ext cx="547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angolin" panose="00000500000000000000" pitchFamily="2" charset="-93"/>
              </a:rPr>
              <a:t>1. </a:t>
            </a:r>
            <a:r>
              <a:rPr lang="en-US" sz="4000" dirty="0" err="1">
                <a:latin typeface="Pangolin" panose="00000500000000000000" pitchFamily="2" charset="-93"/>
              </a:rPr>
              <a:t>Thí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nghiệm</a:t>
            </a:r>
            <a:endParaRPr lang="vi-VN" sz="4000" dirty="0">
              <a:latin typeface="Pangolin" panose="00000500000000000000" pitchFamily="2" charset="-93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62FCF1-5453-4A8C-8201-8E7DB2B8D1C8}"/>
              </a:ext>
            </a:extLst>
          </p:cNvPr>
          <p:cNvSpPr txBox="1"/>
          <p:nvPr/>
        </p:nvSpPr>
        <p:spPr>
          <a:xfrm>
            <a:off x="2162779" y="2729432"/>
            <a:ext cx="2176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Pangolin" panose="00000500000000000000" pitchFamily="2" charset="-93"/>
              </a:rPr>
              <a:t>Nước</a:t>
            </a:r>
            <a:r>
              <a:rPr lang="en-US" sz="4800" dirty="0">
                <a:latin typeface="Pangolin" panose="00000500000000000000" pitchFamily="2" charset="-93"/>
              </a:rPr>
              <a:t> </a:t>
            </a:r>
            <a:r>
              <a:rPr lang="en-US" sz="4800" dirty="0" err="1">
                <a:latin typeface="Pangolin" panose="00000500000000000000" pitchFamily="2" charset="-93"/>
              </a:rPr>
              <a:t>đá</a:t>
            </a:r>
            <a:endParaRPr lang="vi-VN" sz="4800" dirty="0">
              <a:latin typeface="Pangolin" panose="00000500000000000000" pitchFamily="2" charset="-93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52510A-F27F-48D9-A1D6-3C59FD084537}"/>
              </a:ext>
            </a:extLst>
          </p:cNvPr>
          <p:cNvSpPr txBox="1"/>
          <p:nvPr/>
        </p:nvSpPr>
        <p:spPr>
          <a:xfrm>
            <a:off x="8058710" y="2462203"/>
            <a:ext cx="2020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Pangolin" panose="00000500000000000000" pitchFamily="2" charset="-93"/>
              </a:rPr>
              <a:t>Nước</a:t>
            </a:r>
            <a:r>
              <a:rPr lang="en-US" sz="4000" dirty="0">
                <a:latin typeface="Pangolin" panose="00000500000000000000" pitchFamily="2" charset="-93"/>
              </a:rPr>
              <a:t> ở </a:t>
            </a:r>
            <a:r>
              <a:rPr lang="en-US" sz="4000" dirty="0" err="1">
                <a:latin typeface="Pangolin" panose="00000500000000000000" pitchFamily="2" charset="-93"/>
              </a:rPr>
              <a:t>nhiệt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độ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thường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endParaRPr lang="vi-VN" sz="4000" dirty="0">
              <a:latin typeface="Pangolin" panose="00000500000000000000" pitchFamily="2" charset="-93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80AAC9-DA78-4455-8870-10B563606C85}"/>
              </a:ext>
            </a:extLst>
          </p:cNvPr>
          <p:cNvSpPr txBox="1"/>
          <p:nvPr/>
        </p:nvSpPr>
        <p:spPr>
          <a:xfrm>
            <a:off x="13403816" y="2619782"/>
            <a:ext cx="2176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Pangolin" panose="00000500000000000000" pitchFamily="2" charset="-93"/>
              </a:rPr>
              <a:t>Nước</a:t>
            </a:r>
            <a:r>
              <a:rPr lang="en-US" sz="4800" dirty="0">
                <a:latin typeface="Pangolin" panose="00000500000000000000" pitchFamily="2" charset="-93"/>
              </a:rPr>
              <a:t> </a:t>
            </a:r>
            <a:r>
              <a:rPr lang="en-US" sz="4800" dirty="0" err="1">
                <a:latin typeface="Pangolin" panose="00000500000000000000" pitchFamily="2" charset="-93"/>
              </a:rPr>
              <a:t>sôi</a:t>
            </a:r>
            <a:endParaRPr lang="vi-VN" sz="4800" dirty="0">
              <a:latin typeface="Pangolin" panose="00000500000000000000" pitchFamily="2" charset="-93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E7E9B9-1CB9-4568-A4C4-B7F5DDE5DE81}"/>
              </a:ext>
            </a:extLst>
          </p:cNvPr>
          <p:cNvSpPr txBox="1"/>
          <p:nvPr/>
        </p:nvSpPr>
        <p:spPr>
          <a:xfrm>
            <a:off x="950506" y="2783425"/>
            <a:ext cx="124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angolin" panose="00000500000000000000" pitchFamily="2" charset="-93"/>
              </a:rPr>
              <a:t>(1)</a:t>
            </a:r>
            <a:endParaRPr lang="vi-VN" sz="4800" b="1" dirty="0">
              <a:latin typeface="Pangolin" panose="00000500000000000000" pitchFamily="2" charset="-93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1DF03B-BE1F-46B3-BA7E-F3A758688613}"/>
              </a:ext>
            </a:extLst>
          </p:cNvPr>
          <p:cNvSpPr txBox="1"/>
          <p:nvPr/>
        </p:nvSpPr>
        <p:spPr>
          <a:xfrm>
            <a:off x="950506" y="5531703"/>
            <a:ext cx="124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angolin" panose="00000500000000000000" pitchFamily="2" charset="-93"/>
              </a:rPr>
              <a:t>(2)</a:t>
            </a:r>
            <a:endParaRPr lang="vi-VN" sz="4800" b="1" dirty="0">
              <a:latin typeface="Pangolin" panose="00000500000000000000" pitchFamily="2" charset="-93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AAEBC3-D7F7-4E36-AFD9-67E85B7A6230}"/>
              </a:ext>
            </a:extLst>
          </p:cNvPr>
          <p:cNvSpPr txBox="1"/>
          <p:nvPr/>
        </p:nvSpPr>
        <p:spPr>
          <a:xfrm>
            <a:off x="2020208" y="5531703"/>
            <a:ext cx="2176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Pangolin" panose="00000500000000000000" pitchFamily="2" charset="-93"/>
              </a:rPr>
              <a:t>Muối</a:t>
            </a:r>
            <a:r>
              <a:rPr lang="en-US" sz="4800" dirty="0">
                <a:latin typeface="Pangolin" panose="00000500000000000000" pitchFamily="2" charset="-93"/>
              </a:rPr>
              <a:t> </a:t>
            </a:r>
            <a:r>
              <a:rPr lang="en-US" sz="4800" dirty="0" err="1">
                <a:latin typeface="Pangolin" panose="00000500000000000000" pitchFamily="2" charset="-93"/>
              </a:rPr>
              <a:t>ăn</a:t>
            </a:r>
            <a:endParaRPr lang="vi-VN" sz="4800" dirty="0">
              <a:latin typeface="Pangolin" panose="00000500000000000000" pitchFamily="2" charset="-93"/>
            </a:endParaRPr>
          </a:p>
        </p:txBody>
      </p:sp>
      <p:sp>
        <p:nvSpPr>
          <p:cNvPr id="34" name="AutoShape 5">
            <a:extLst>
              <a:ext uri="{FF2B5EF4-FFF2-40B4-BE49-F238E27FC236}">
                <a16:creationId xmlns:a16="http://schemas.microsoft.com/office/drawing/2014/main" id="{56C327CB-2178-4BA6-A7C1-8BECAF651FF9}"/>
              </a:ext>
            </a:extLst>
          </p:cNvPr>
          <p:cNvSpPr/>
          <p:nvPr/>
        </p:nvSpPr>
        <p:spPr>
          <a:xfrm>
            <a:off x="4496664" y="5947201"/>
            <a:ext cx="31780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A0795D40-3BDD-4967-B9BD-642487B74FCA}"/>
              </a:ext>
            </a:extLst>
          </p:cNvPr>
          <p:cNvSpPr txBox="1"/>
          <p:nvPr/>
        </p:nvSpPr>
        <p:spPr>
          <a:xfrm>
            <a:off x="4636308" y="5280983"/>
            <a:ext cx="3097246" cy="1190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1"/>
              </a:lnSpc>
            </a:pPr>
            <a:r>
              <a:rPr lang="en-US" sz="3429" dirty="0">
                <a:solidFill>
                  <a:srgbClr val="EA2A2A"/>
                </a:solidFill>
                <a:latin typeface="Noto Sans Bold Italics"/>
              </a:rPr>
              <a:t>Cho </a:t>
            </a:r>
            <a:r>
              <a:rPr lang="en-US" sz="3429" dirty="0" err="1">
                <a:solidFill>
                  <a:srgbClr val="EA2A2A"/>
                </a:solidFill>
                <a:latin typeface="Noto Sans Bold Italics"/>
              </a:rPr>
              <a:t>vào</a:t>
            </a:r>
            <a:r>
              <a:rPr lang="en-US" sz="3429" dirty="0">
                <a:solidFill>
                  <a:srgbClr val="EA2A2A"/>
                </a:solidFill>
                <a:latin typeface="Noto Sans Bold Italics"/>
              </a:rPr>
              <a:t> </a:t>
            </a:r>
            <a:r>
              <a:rPr lang="en-US" sz="3429" dirty="0" err="1">
                <a:solidFill>
                  <a:srgbClr val="EA2A2A"/>
                </a:solidFill>
                <a:latin typeface="Noto Sans Bold Italics"/>
              </a:rPr>
              <a:t>nước</a:t>
            </a:r>
            <a:r>
              <a:rPr lang="en-US" sz="3429" dirty="0">
                <a:solidFill>
                  <a:srgbClr val="EA2A2A"/>
                </a:solidFill>
                <a:latin typeface="Noto Sans Bold Italics"/>
              </a:rPr>
              <a:t> + </a:t>
            </a:r>
            <a:r>
              <a:rPr lang="en-US" sz="3429" dirty="0" err="1">
                <a:solidFill>
                  <a:srgbClr val="EA2A2A"/>
                </a:solidFill>
                <a:latin typeface="Noto Sans Bold Italics"/>
              </a:rPr>
              <a:t>khuấy</a:t>
            </a:r>
            <a:endParaRPr lang="en-US" sz="3429" dirty="0">
              <a:solidFill>
                <a:srgbClr val="EA2A2A"/>
              </a:solidFill>
              <a:latin typeface="Noto Sans Bold Itali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41D955-0F1B-4DBD-A359-D07E3073F24E}"/>
              </a:ext>
            </a:extLst>
          </p:cNvPr>
          <p:cNvSpPr txBox="1"/>
          <p:nvPr/>
        </p:nvSpPr>
        <p:spPr>
          <a:xfrm>
            <a:off x="7775837" y="5240686"/>
            <a:ext cx="2736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angolin" panose="00000500000000000000" pitchFamily="2" charset="-93"/>
              </a:rPr>
              <a:t>Dung </a:t>
            </a:r>
            <a:r>
              <a:rPr lang="en-US" sz="4000" dirty="0" err="1">
                <a:latin typeface="Pangolin" panose="00000500000000000000" pitchFamily="2" charset="-93"/>
              </a:rPr>
              <a:t>dịch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nước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muối</a:t>
            </a:r>
            <a:endParaRPr lang="vi-VN" sz="4000" dirty="0">
              <a:latin typeface="Pangolin" panose="00000500000000000000" pitchFamily="2" charset="-93"/>
            </a:endParaRPr>
          </a:p>
        </p:txBody>
      </p:sp>
      <p:sp>
        <p:nvSpPr>
          <p:cNvPr id="37" name="AutoShape 6">
            <a:extLst>
              <a:ext uri="{FF2B5EF4-FFF2-40B4-BE49-F238E27FC236}">
                <a16:creationId xmlns:a16="http://schemas.microsoft.com/office/drawing/2014/main" id="{6306D409-A0B8-4CFB-A81B-C6DBFCA20C36}"/>
              </a:ext>
            </a:extLst>
          </p:cNvPr>
          <p:cNvSpPr/>
          <p:nvPr/>
        </p:nvSpPr>
        <p:spPr>
          <a:xfrm>
            <a:off x="10225723" y="5843248"/>
            <a:ext cx="31780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4FF416C1-1D47-4764-A644-187C8C2ABEC8}"/>
              </a:ext>
            </a:extLst>
          </p:cNvPr>
          <p:cNvSpPr txBox="1"/>
          <p:nvPr/>
        </p:nvSpPr>
        <p:spPr>
          <a:xfrm>
            <a:off x="10719103" y="5102866"/>
            <a:ext cx="2033290" cy="58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2"/>
              </a:lnSpc>
            </a:pPr>
            <a:r>
              <a:rPr lang="en-US" sz="3429" dirty="0" err="1">
                <a:solidFill>
                  <a:srgbClr val="EA2A2A"/>
                </a:solidFill>
                <a:latin typeface="Noto Sans Bold Italics"/>
              </a:rPr>
              <a:t>Cô</a:t>
            </a:r>
            <a:r>
              <a:rPr lang="en-US" sz="3429" dirty="0">
                <a:solidFill>
                  <a:srgbClr val="EA2A2A"/>
                </a:solidFill>
                <a:latin typeface="Noto Sans Bold Italics"/>
              </a:rPr>
              <a:t> </a:t>
            </a:r>
            <a:r>
              <a:rPr lang="en-US" sz="3429" dirty="0" err="1">
                <a:solidFill>
                  <a:srgbClr val="EA2A2A"/>
                </a:solidFill>
                <a:latin typeface="Noto Sans Bold Italics"/>
              </a:rPr>
              <a:t>cạn</a:t>
            </a:r>
            <a:endParaRPr lang="en-US" sz="3429" dirty="0">
              <a:solidFill>
                <a:srgbClr val="EA2A2A"/>
              </a:solidFill>
              <a:latin typeface="Noto Sans Bold Itali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E55052-49D3-4BB1-A945-7D45E8E8A000}"/>
              </a:ext>
            </a:extLst>
          </p:cNvPr>
          <p:cNvSpPr txBox="1"/>
          <p:nvPr/>
        </p:nvSpPr>
        <p:spPr>
          <a:xfrm>
            <a:off x="13610756" y="5362336"/>
            <a:ext cx="2176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Pangolin" panose="00000500000000000000" pitchFamily="2" charset="-93"/>
              </a:rPr>
              <a:t>Muối</a:t>
            </a:r>
            <a:r>
              <a:rPr lang="en-US" sz="4800" dirty="0">
                <a:latin typeface="Pangolin" panose="00000500000000000000" pitchFamily="2" charset="-93"/>
              </a:rPr>
              <a:t> </a:t>
            </a:r>
            <a:r>
              <a:rPr lang="en-US" sz="4800" dirty="0" err="1">
                <a:latin typeface="Pangolin" panose="00000500000000000000" pitchFamily="2" charset="-93"/>
              </a:rPr>
              <a:t>ăn</a:t>
            </a:r>
            <a:endParaRPr lang="vi-VN" sz="4800" dirty="0">
              <a:latin typeface="Pangolin" panose="00000500000000000000" pitchFamily="2" charset="-93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D5960C-04B5-4184-A3E7-0540AB8BD73F}"/>
              </a:ext>
            </a:extLst>
          </p:cNvPr>
          <p:cNvSpPr/>
          <p:nvPr/>
        </p:nvSpPr>
        <p:spPr>
          <a:xfrm>
            <a:off x="421098" y="7643765"/>
            <a:ext cx="7422317" cy="22070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AD792-F40B-499B-9A82-A3484B51F325}"/>
              </a:ext>
            </a:extLst>
          </p:cNvPr>
          <p:cNvSpPr txBox="1"/>
          <p:nvPr/>
        </p:nvSpPr>
        <p:spPr>
          <a:xfrm>
            <a:off x="572096" y="7787505"/>
            <a:ext cx="7120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angolin" panose="00000500000000000000" pitchFamily="2" charset="-93"/>
              </a:rPr>
              <a:t>Qua 2 </a:t>
            </a:r>
            <a:r>
              <a:rPr lang="en-US" sz="4000" dirty="0" err="1">
                <a:latin typeface="Pangolin" panose="00000500000000000000" pitchFamily="2" charset="-93"/>
              </a:rPr>
              <a:t>thí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nghiệm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vừa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rồi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em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có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nhận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xét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gì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về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các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chất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thu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được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sau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các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quá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trình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biến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đổi</a:t>
            </a:r>
            <a:r>
              <a:rPr lang="en-US" sz="4000" dirty="0">
                <a:latin typeface="Pangolin" panose="00000500000000000000" pitchFamily="2" charset="-93"/>
              </a:rPr>
              <a:t>?</a:t>
            </a:r>
            <a:endParaRPr lang="vi-VN" sz="4000" dirty="0">
              <a:latin typeface="Pangolin" panose="00000500000000000000" pitchFamily="2" charset="-93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BCFD948-1921-4768-8663-D82C89CEDBA3}"/>
              </a:ext>
            </a:extLst>
          </p:cNvPr>
          <p:cNvSpPr/>
          <p:nvPr/>
        </p:nvSpPr>
        <p:spPr>
          <a:xfrm>
            <a:off x="10484683" y="7630591"/>
            <a:ext cx="7422317" cy="22070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2F62F-F08A-48E8-896A-023E573CF26A}"/>
              </a:ext>
            </a:extLst>
          </p:cNvPr>
          <p:cNvSpPr txBox="1"/>
          <p:nvPr/>
        </p:nvSpPr>
        <p:spPr>
          <a:xfrm>
            <a:off x="10828729" y="7764624"/>
            <a:ext cx="6894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Pangolin" panose="00000500000000000000" pitchFamily="2" charset="-93"/>
              </a:rPr>
              <a:t>Các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chất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chỉ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bị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thay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đổi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về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trạng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thái</a:t>
            </a:r>
            <a:r>
              <a:rPr lang="en-US" sz="4000" dirty="0">
                <a:latin typeface="Pangolin" panose="00000500000000000000" pitchFamily="2" charset="-93"/>
              </a:rPr>
              <a:t>, </a:t>
            </a:r>
            <a:r>
              <a:rPr lang="en-US" sz="4000" dirty="0" err="1">
                <a:latin typeface="Pangolin" panose="00000500000000000000" pitchFamily="2" charset="-93"/>
              </a:rPr>
              <a:t>hình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dạng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mà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vẫn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giữ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nguyên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là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chất</a:t>
            </a:r>
            <a:r>
              <a:rPr lang="en-US" sz="4000" dirty="0">
                <a:latin typeface="Pangolin" panose="00000500000000000000" pitchFamily="2" charset="-93"/>
              </a:rPr>
              <a:t> ban </a:t>
            </a:r>
            <a:r>
              <a:rPr lang="en-US" sz="4000" dirty="0" err="1">
                <a:latin typeface="Pangolin" panose="00000500000000000000" pitchFamily="2" charset="-93"/>
              </a:rPr>
              <a:t>đầu</a:t>
            </a:r>
            <a:endParaRPr lang="vi-VN" sz="4000" dirty="0">
              <a:latin typeface="Pangolin" panose="00000500000000000000" pitchFamily="2" charset="-93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6FC04D-5665-43DF-AF14-76C03242EB62}"/>
              </a:ext>
            </a:extLst>
          </p:cNvPr>
          <p:cNvSpPr txBox="1"/>
          <p:nvPr/>
        </p:nvSpPr>
        <p:spPr>
          <a:xfrm>
            <a:off x="381000" y="6783969"/>
            <a:ext cx="17485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angolin" panose="00000500000000000000" pitchFamily="2" charset="-93"/>
              </a:rPr>
              <a:t>2. </a:t>
            </a:r>
            <a:r>
              <a:rPr lang="en-US" sz="4000" dirty="0" err="1">
                <a:latin typeface="Pangolin" panose="00000500000000000000" pitchFamily="2" charset="-93"/>
              </a:rPr>
              <a:t>Kết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luận</a:t>
            </a:r>
            <a:r>
              <a:rPr lang="en-US" sz="4000" dirty="0">
                <a:latin typeface="Pangolin" panose="00000500000000000000" pitchFamily="2" charset="-93"/>
              </a:rPr>
              <a:t>: </a:t>
            </a:r>
            <a:r>
              <a:rPr lang="en-US" sz="4000" dirty="0" err="1">
                <a:latin typeface="Pangolin" panose="00000500000000000000" pitchFamily="2" charset="-93"/>
              </a:rPr>
              <a:t>Hiện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tượng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vật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lí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là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hiện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tượng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chất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biến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đổi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mà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vẫn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giữ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nguyên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là</a:t>
            </a:r>
            <a:r>
              <a:rPr lang="en-US" sz="4000" dirty="0">
                <a:latin typeface="Pangolin" panose="00000500000000000000" pitchFamily="2" charset="-93"/>
              </a:rPr>
              <a:t> </a:t>
            </a:r>
            <a:r>
              <a:rPr lang="en-US" sz="4000" dirty="0" err="1">
                <a:latin typeface="Pangolin" panose="00000500000000000000" pitchFamily="2" charset="-93"/>
              </a:rPr>
              <a:t>chất</a:t>
            </a:r>
            <a:r>
              <a:rPr lang="en-US" sz="4000" dirty="0">
                <a:latin typeface="Pangolin" panose="00000500000000000000" pitchFamily="2" charset="-93"/>
              </a:rPr>
              <a:t> ban </a:t>
            </a:r>
            <a:r>
              <a:rPr lang="en-US" sz="4000" dirty="0" err="1">
                <a:latin typeface="Pangolin" panose="00000500000000000000" pitchFamily="2" charset="-93"/>
              </a:rPr>
              <a:t>đầu</a:t>
            </a:r>
            <a:endParaRPr lang="vi-VN" sz="4000" dirty="0">
              <a:latin typeface="Pangolin" panose="00000500000000000000" pitchFamily="2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8" grpId="0"/>
      <p:bldP spid="39" grpId="0"/>
      <p:bldP spid="40" grpId="0" animBg="1"/>
      <p:bldP spid="40" grpId="1" animBg="1"/>
      <p:bldP spid="8" grpId="0"/>
      <p:bldP spid="8" grpId="1"/>
      <p:bldP spid="41" grpId="0" animBg="1"/>
      <p:bldP spid="41" grpId="1" animBg="1"/>
      <p:bldP spid="10" grpId="0"/>
      <p:bldP spid="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5CB2B53-6950-4345-8324-1113E73CEB1F}"/>
              </a:ext>
            </a:extLst>
          </p:cNvPr>
          <p:cNvSpPr txBox="1"/>
          <p:nvPr/>
        </p:nvSpPr>
        <p:spPr>
          <a:xfrm>
            <a:off x="381000" y="190500"/>
            <a:ext cx="8381106" cy="902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dirty="0">
                <a:solidFill>
                  <a:srgbClr val="D07323"/>
                </a:solidFill>
                <a:latin typeface="Pangolin" panose="00000500000000000000" pitchFamily="2" charset="-93"/>
              </a:rPr>
              <a:t>I. </a:t>
            </a:r>
            <a:r>
              <a:rPr lang="en-US" sz="5200" b="1" dirty="0" err="1">
                <a:solidFill>
                  <a:srgbClr val="D07323"/>
                </a:solidFill>
                <a:latin typeface="Pangolin" panose="00000500000000000000" pitchFamily="2" charset="-93"/>
              </a:rPr>
              <a:t>Hiện</a:t>
            </a:r>
            <a:r>
              <a:rPr lang="en-US" sz="5200" b="1" dirty="0">
                <a:solidFill>
                  <a:srgbClr val="D07323"/>
                </a:solidFill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solidFill>
                  <a:srgbClr val="D07323"/>
                </a:solidFill>
                <a:latin typeface="Pangolin" panose="00000500000000000000" pitchFamily="2" charset="-93"/>
              </a:rPr>
              <a:t>tượng</a:t>
            </a:r>
            <a:r>
              <a:rPr lang="en-US" sz="5200" b="1" dirty="0">
                <a:solidFill>
                  <a:srgbClr val="D07323"/>
                </a:solidFill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solidFill>
                  <a:srgbClr val="D07323"/>
                </a:solidFill>
                <a:latin typeface="Pangolin" panose="00000500000000000000" pitchFamily="2" charset="-93"/>
              </a:rPr>
              <a:t>hóa</a:t>
            </a:r>
            <a:r>
              <a:rPr lang="en-US" sz="5200" b="1" dirty="0">
                <a:solidFill>
                  <a:srgbClr val="D07323"/>
                </a:solidFill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solidFill>
                  <a:srgbClr val="D07323"/>
                </a:solidFill>
                <a:latin typeface="Pangolin" panose="00000500000000000000" pitchFamily="2" charset="-93"/>
              </a:rPr>
              <a:t>học</a:t>
            </a:r>
            <a:endParaRPr lang="en-US" sz="5200" b="1" dirty="0">
              <a:solidFill>
                <a:srgbClr val="D07323"/>
              </a:solidFill>
              <a:latin typeface="Pangolin" panose="00000500000000000000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C156B-C4AB-423F-863B-34293AB50C02}"/>
              </a:ext>
            </a:extLst>
          </p:cNvPr>
          <p:cNvSpPr txBox="1"/>
          <p:nvPr/>
        </p:nvSpPr>
        <p:spPr>
          <a:xfrm>
            <a:off x="762894" y="1100516"/>
            <a:ext cx="8381106" cy="902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dirty="0">
                <a:latin typeface="Pangolin" panose="00000500000000000000" pitchFamily="2" charset="-93"/>
              </a:rPr>
              <a:t>1. </a:t>
            </a:r>
            <a:r>
              <a:rPr lang="en-US" sz="5200" b="1" dirty="0" err="1">
                <a:latin typeface="Pangolin" panose="00000500000000000000" pitchFamily="2" charset="-93"/>
              </a:rPr>
              <a:t>Thí</a:t>
            </a:r>
            <a:r>
              <a:rPr lang="en-US" sz="5200" b="1" dirty="0"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latin typeface="Pangolin" panose="00000500000000000000" pitchFamily="2" charset="-93"/>
              </a:rPr>
              <a:t>nghiệm</a:t>
            </a:r>
            <a:endParaRPr lang="en-US" sz="5200" dirty="0">
              <a:latin typeface="Pangolin" panose="00000500000000000000" pitchFamily="2" charset="-9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0B297-DBD4-408F-A196-A159F6BC90F8}"/>
              </a:ext>
            </a:extLst>
          </p:cNvPr>
          <p:cNvSpPr txBox="1"/>
          <p:nvPr/>
        </p:nvSpPr>
        <p:spPr>
          <a:xfrm>
            <a:off x="762894" y="2400300"/>
            <a:ext cx="15086706" cy="902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dirty="0">
                <a:latin typeface="Pangolin" panose="00000500000000000000" pitchFamily="2" charset="-93"/>
              </a:rPr>
              <a:t>(1) </a:t>
            </a:r>
            <a:r>
              <a:rPr lang="en-US" sz="5200" b="1" dirty="0" err="1">
                <a:latin typeface="Pangolin" panose="00000500000000000000" pitchFamily="2" charset="-93"/>
              </a:rPr>
              <a:t>Thí</a:t>
            </a:r>
            <a:r>
              <a:rPr lang="en-US" sz="5200" b="1" dirty="0"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latin typeface="Pangolin" panose="00000500000000000000" pitchFamily="2" charset="-93"/>
              </a:rPr>
              <a:t>nghiệm</a:t>
            </a:r>
            <a:r>
              <a:rPr lang="en-US" sz="5200" b="1" dirty="0">
                <a:latin typeface="Pangolin" panose="00000500000000000000" pitchFamily="2" charset="-93"/>
              </a:rPr>
              <a:t> 1: </a:t>
            </a:r>
            <a:r>
              <a:rPr lang="en-US" sz="5200" dirty="0" err="1">
                <a:latin typeface="Pangolin" panose="00000500000000000000" pitchFamily="2" charset="-93"/>
              </a:rPr>
              <a:t>Trộn</a:t>
            </a:r>
            <a:r>
              <a:rPr lang="en-US" sz="5200" dirty="0">
                <a:latin typeface="Pangolin" panose="00000500000000000000" pitchFamily="2" charset="-93"/>
              </a:rPr>
              <a:t> </a:t>
            </a:r>
            <a:r>
              <a:rPr lang="en-US" sz="5200" dirty="0" err="1">
                <a:latin typeface="Pangolin" panose="00000500000000000000" pitchFamily="2" charset="-93"/>
              </a:rPr>
              <a:t>bột</a:t>
            </a:r>
            <a:r>
              <a:rPr lang="en-US" sz="5200" dirty="0">
                <a:latin typeface="Pangolin" panose="00000500000000000000" pitchFamily="2" charset="-93"/>
              </a:rPr>
              <a:t> Fe </a:t>
            </a:r>
            <a:r>
              <a:rPr lang="en-US" sz="5200" dirty="0" err="1">
                <a:latin typeface="Pangolin" panose="00000500000000000000" pitchFamily="2" charset="-93"/>
              </a:rPr>
              <a:t>và</a:t>
            </a:r>
            <a:r>
              <a:rPr lang="en-US" sz="5200" dirty="0">
                <a:latin typeface="Pangolin" panose="00000500000000000000" pitchFamily="2" charset="-93"/>
              </a:rPr>
              <a:t> </a:t>
            </a:r>
            <a:r>
              <a:rPr lang="en-US" sz="5200" dirty="0" err="1">
                <a:latin typeface="Pangolin" panose="00000500000000000000" pitchFamily="2" charset="-93"/>
              </a:rPr>
              <a:t>bột</a:t>
            </a:r>
            <a:r>
              <a:rPr lang="en-US" sz="5200" dirty="0">
                <a:latin typeface="Pangolin" panose="00000500000000000000" pitchFamily="2" charset="-93"/>
              </a:rPr>
              <a:t> S, </a:t>
            </a:r>
            <a:r>
              <a:rPr lang="en-US" sz="5200" dirty="0" err="1">
                <a:latin typeface="Pangolin" panose="00000500000000000000" pitchFamily="2" charset="-93"/>
              </a:rPr>
              <a:t>sau</a:t>
            </a:r>
            <a:r>
              <a:rPr lang="en-US" sz="5200" dirty="0">
                <a:latin typeface="Pangolin" panose="00000500000000000000" pitchFamily="2" charset="-93"/>
              </a:rPr>
              <a:t> </a:t>
            </a:r>
            <a:r>
              <a:rPr lang="en-US" sz="5200" dirty="0" err="1">
                <a:latin typeface="Pangolin" panose="00000500000000000000" pitchFamily="2" charset="-93"/>
              </a:rPr>
              <a:t>đó</a:t>
            </a:r>
            <a:r>
              <a:rPr lang="en-US" sz="5200" dirty="0">
                <a:latin typeface="Pangolin" panose="00000500000000000000" pitchFamily="2" charset="-93"/>
              </a:rPr>
              <a:t> </a:t>
            </a:r>
            <a:r>
              <a:rPr lang="en-US" sz="5200" dirty="0" err="1">
                <a:latin typeface="Pangolin" panose="00000500000000000000" pitchFamily="2" charset="-93"/>
              </a:rPr>
              <a:t>đốt</a:t>
            </a:r>
            <a:endParaRPr lang="en-US" sz="5200" dirty="0">
              <a:latin typeface="Pangolin" panose="00000500000000000000" pitchFamily="2" charset="-9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7286A-ABD3-47B5-9AB8-B4C1635A0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438981"/>
            <a:ext cx="5791200" cy="6541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AF6D58-560A-49B8-A69B-91B58BCDA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7" y="3493075"/>
            <a:ext cx="5181600" cy="6541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2F2C0A-8335-402D-8516-E60865D381B9}"/>
              </a:ext>
            </a:extLst>
          </p:cNvPr>
          <p:cNvSpPr txBox="1"/>
          <p:nvPr/>
        </p:nvSpPr>
        <p:spPr>
          <a:xfrm>
            <a:off x="6781800" y="5001678"/>
            <a:ext cx="236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Pangolin" panose="00000500000000000000" pitchFamily="2" charset="-93"/>
              </a:rPr>
              <a:t>Nam </a:t>
            </a:r>
            <a:r>
              <a:rPr lang="en-US" sz="5400" dirty="0" err="1">
                <a:latin typeface="Pangolin" panose="00000500000000000000" pitchFamily="2" charset="-93"/>
              </a:rPr>
              <a:t>châm</a:t>
            </a:r>
            <a:r>
              <a:rPr lang="en-US" sz="5400" dirty="0">
                <a:latin typeface="Pangolin" panose="00000500000000000000" pitchFamily="2" charset="-93"/>
              </a:rPr>
              <a:t> </a:t>
            </a:r>
            <a:r>
              <a:rPr lang="en-US" sz="5400" dirty="0" err="1">
                <a:latin typeface="Pangolin" panose="00000500000000000000" pitchFamily="2" charset="-93"/>
              </a:rPr>
              <a:t>hút</a:t>
            </a:r>
            <a:r>
              <a:rPr lang="en-US" sz="5400" dirty="0">
                <a:latin typeface="Pangolin" panose="00000500000000000000" pitchFamily="2" charset="-93"/>
              </a:rPr>
              <a:t> </a:t>
            </a:r>
            <a:r>
              <a:rPr lang="en-US" sz="5400" dirty="0" err="1">
                <a:latin typeface="Pangolin" panose="00000500000000000000" pitchFamily="2" charset="-93"/>
              </a:rPr>
              <a:t>sắt</a:t>
            </a:r>
            <a:endParaRPr lang="vi-VN" sz="5400" dirty="0">
              <a:latin typeface="Pangolin" panose="00000500000000000000" pitchFamily="2" charset="-93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A4F0ED-0F19-4010-BD03-60A48C819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1159">
            <a:off x="10989056" y="6077577"/>
            <a:ext cx="1705140" cy="170514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8B1E76D-4658-4602-AA8B-EC29877282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353800" y="6362700"/>
            <a:ext cx="820520" cy="7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ADE49-2537-404F-944C-3B964B6CF061}"/>
              </a:ext>
            </a:extLst>
          </p:cNvPr>
          <p:cNvSpPr txBox="1"/>
          <p:nvPr/>
        </p:nvSpPr>
        <p:spPr>
          <a:xfrm>
            <a:off x="914400" y="190500"/>
            <a:ext cx="15086706" cy="902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dirty="0">
                <a:latin typeface="Pangolin" panose="00000500000000000000" pitchFamily="2" charset="-93"/>
              </a:rPr>
              <a:t>(2) </a:t>
            </a:r>
            <a:r>
              <a:rPr lang="en-US" sz="5200" b="1" dirty="0" err="1">
                <a:latin typeface="Pangolin" panose="00000500000000000000" pitchFamily="2" charset="-93"/>
              </a:rPr>
              <a:t>Thí</a:t>
            </a:r>
            <a:r>
              <a:rPr lang="en-US" sz="5200" b="1" dirty="0"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latin typeface="Pangolin" panose="00000500000000000000" pitchFamily="2" charset="-93"/>
              </a:rPr>
              <a:t>nghiệm</a:t>
            </a:r>
            <a:r>
              <a:rPr lang="en-US" sz="5200" b="1" dirty="0">
                <a:latin typeface="Pangolin" panose="00000500000000000000" pitchFamily="2" charset="-93"/>
              </a:rPr>
              <a:t> 2: </a:t>
            </a:r>
            <a:r>
              <a:rPr lang="en-US" sz="5200" dirty="0" err="1">
                <a:latin typeface="Pangolin" panose="00000500000000000000" pitchFamily="2" charset="-93"/>
              </a:rPr>
              <a:t>Đun</a:t>
            </a:r>
            <a:r>
              <a:rPr lang="en-US" sz="5200" dirty="0">
                <a:latin typeface="Pangolin" panose="00000500000000000000" pitchFamily="2" charset="-93"/>
              </a:rPr>
              <a:t> </a:t>
            </a:r>
            <a:r>
              <a:rPr lang="en-US" sz="5200" dirty="0" err="1">
                <a:latin typeface="Pangolin" panose="00000500000000000000" pitchFamily="2" charset="-93"/>
              </a:rPr>
              <a:t>nóng</a:t>
            </a:r>
            <a:r>
              <a:rPr lang="en-US" sz="5200" dirty="0">
                <a:latin typeface="Pangolin" panose="00000500000000000000" pitchFamily="2" charset="-93"/>
              </a:rPr>
              <a:t> </a:t>
            </a:r>
            <a:r>
              <a:rPr lang="en-US" sz="5200" dirty="0" err="1">
                <a:latin typeface="Pangolin" panose="00000500000000000000" pitchFamily="2" charset="-93"/>
              </a:rPr>
              <a:t>đường</a:t>
            </a:r>
            <a:endParaRPr lang="en-US" sz="5200" dirty="0">
              <a:latin typeface="Pangolin" panose="00000500000000000000" pitchFamily="2" charset="-9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D815D-08A6-4AF0-80C0-5A124D026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38553"/>
            <a:ext cx="5410200" cy="3600242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613A2B9E-F70E-486A-9AB1-889EEAD33F75}"/>
              </a:ext>
            </a:extLst>
          </p:cNvPr>
          <p:cNvSpPr/>
          <p:nvPr/>
        </p:nvSpPr>
        <p:spPr>
          <a:xfrm>
            <a:off x="7263110" y="4501146"/>
            <a:ext cx="335280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47031FA9-8C5C-405E-8A8B-FCC185AB0A73}"/>
              </a:ext>
            </a:extLst>
          </p:cNvPr>
          <p:cNvSpPr txBox="1"/>
          <p:nvPr/>
        </p:nvSpPr>
        <p:spPr>
          <a:xfrm>
            <a:off x="8013055" y="3673502"/>
            <a:ext cx="203329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1"/>
              </a:lnSpc>
            </a:pPr>
            <a:r>
              <a:rPr lang="en-US" sz="4000" dirty="0" err="1">
                <a:solidFill>
                  <a:srgbClr val="EA2A2A"/>
                </a:solidFill>
                <a:latin typeface="Noto Sans Bold Italics"/>
              </a:rPr>
              <a:t>Đun</a:t>
            </a:r>
            <a:endParaRPr lang="en-US" sz="4000" dirty="0">
              <a:solidFill>
                <a:srgbClr val="EA2A2A"/>
              </a:solidFill>
              <a:latin typeface="Noto Sans Bold Itali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8F1DF4-CD53-4CBC-9AD5-AA88C553A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2488934"/>
            <a:ext cx="5309967" cy="36002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B555FC-9F30-4982-AA90-6ED5E0CD3996}"/>
              </a:ext>
            </a:extLst>
          </p:cNvPr>
          <p:cNvSpPr txBox="1"/>
          <p:nvPr/>
        </p:nvSpPr>
        <p:spPr>
          <a:xfrm>
            <a:off x="914400" y="6679858"/>
            <a:ext cx="5257800" cy="902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dirty="0" err="1">
                <a:latin typeface="Pangolin" panose="00000500000000000000" pitchFamily="2" charset="-93"/>
              </a:rPr>
              <a:t>Màu</a:t>
            </a:r>
            <a:r>
              <a:rPr lang="en-US" sz="5200" b="1" dirty="0"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latin typeface="Pangolin" panose="00000500000000000000" pitchFamily="2" charset="-93"/>
              </a:rPr>
              <a:t>trắng</a:t>
            </a:r>
            <a:r>
              <a:rPr lang="en-US" sz="5200" b="1" dirty="0">
                <a:latin typeface="Pangolin" panose="00000500000000000000" pitchFamily="2" charset="-93"/>
              </a:rPr>
              <a:t>, </a:t>
            </a:r>
            <a:r>
              <a:rPr lang="en-US" sz="5200" b="1" dirty="0" err="1">
                <a:latin typeface="Pangolin" panose="00000500000000000000" pitchFamily="2" charset="-93"/>
              </a:rPr>
              <a:t>vị</a:t>
            </a:r>
            <a:r>
              <a:rPr lang="en-US" sz="5200" b="1" dirty="0"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latin typeface="Pangolin" panose="00000500000000000000" pitchFamily="2" charset="-93"/>
              </a:rPr>
              <a:t>ngọt</a:t>
            </a:r>
            <a:endParaRPr lang="en-US" sz="5200" dirty="0">
              <a:latin typeface="Pangolin" panose="00000500000000000000" pitchFamily="2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249628-CB8A-4C9C-ACC3-19CD470D207D}"/>
              </a:ext>
            </a:extLst>
          </p:cNvPr>
          <p:cNvSpPr txBox="1"/>
          <p:nvPr/>
        </p:nvSpPr>
        <p:spPr>
          <a:xfrm>
            <a:off x="11786967" y="6278379"/>
            <a:ext cx="5257800" cy="902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 dirty="0" err="1">
                <a:latin typeface="Pangolin" panose="00000500000000000000" pitchFamily="2" charset="-93"/>
              </a:rPr>
              <a:t>Màu</a:t>
            </a:r>
            <a:r>
              <a:rPr lang="en-US" sz="5200" b="1" dirty="0"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latin typeface="Pangolin" panose="00000500000000000000" pitchFamily="2" charset="-93"/>
              </a:rPr>
              <a:t>đen</a:t>
            </a:r>
            <a:r>
              <a:rPr lang="en-US" sz="5200" b="1" dirty="0">
                <a:latin typeface="Pangolin" panose="00000500000000000000" pitchFamily="2" charset="-93"/>
              </a:rPr>
              <a:t>, </a:t>
            </a:r>
            <a:r>
              <a:rPr lang="en-US" sz="5200" b="1" dirty="0" err="1">
                <a:latin typeface="Pangolin" panose="00000500000000000000" pitchFamily="2" charset="-93"/>
              </a:rPr>
              <a:t>vị</a:t>
            </a:r>
            <a:r>
              <a:rPr lang="en-US" sz="5200" b="1" dirty="0">
                <a:latin typeface="Pangolin" panose="00000500000000000000" pitchFamily="2" charset="-93"/>
              </a:rPr>
              <a:t> </a:t>
            </a:r>
            <a:r>
              <a:rPr lang="en-US" sz="5200" b="1" dirty="0" err="1">
                <a:latin typeface="Pangolin" panose="00000500000000000000" pitchFamily="2" charset="-93"/>
              </a:rPr>
              <a:t>đắng</a:t>
            </a:r>
            <a:endParaRPr lang="en-US" sz="5200" dirty="0">
              <a:latin typeface="Pangolin" panose="00000500000000000000" pitchFamily="2" charset="-9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F19D49-0781-41D5-9D83-D5EA9453E947}"/>
              </a:ext>
            </a:extLst>
          </p:cNvPr>
          <p:cNvSpPr txBox="1"/>
          <p:nvPr/>
        </p:nvSpPr>
        <p:spPr>
          <a:xfrm>
            <a:off x="990600" y="1443781"/>
            <a:ext cx="5257800" cy="902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 dirty="0" err="1">
                <a:latin typeface="Pangolin" panose="00000500000000000000" pitchFamily="2" charset="-93"/>
              </a:rPr>
              <a:t>Đường</a:t>
            </a:r>
            <a:endParaRPr lang="en-US" sz="5200" dirty="0">
              <a:latin typeface="Pangolin" panose="00000500000000000000" pitchFamily="2" charset="-9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2250AA-66CD-41D2-B348-DC236609621F}"/>
              </a:ext>
            </a:extLst>
          </p:cNvPr>
          <p:cNvSpPr txBox="1"/>
          <p:nvPr/>
        </p:nvSpPr>
        <p:spPr>
          <a:xfrm>
            <a:off x="11786967" y="1364526"/>
            <a:ext cx="5257800" cy="902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 err="1">
                <a:latin typeface="Pangolin" panose="00000500000000000000" pitchFamily="2" charset="-93"/>
              </a:rPr>
              <a:t>Cacbon</a:t>
            </a:r>
            <a:endParaRPr lang="en-US" sz="5200" dirty="0">
              <a:latin typeface="Pangolin" panose="000005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670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762</Words>
  <Application>Microsoft Office PowerPoint</Application>
  <PresentationFormat>Custom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DejaVu Serif Bold</vt:lpstr>
      <vt:lpstr>Noto Serif Display Black Italics</vt:lpstr>
      <vt:lpstr>Pangolin</vt:lpstr>
      <vt:lpstr>Noto Sans Bold Italics</vt:lpstr>
      <vt:lpstr>Arial</vt:lpstr>
      <vt:lpstr>DejaVu Serif Bold Italics</vt:lpstr>
      <vt:lpstr>DejaVu Serif Italics</vt:lpstr>
      <vt:lpstr>Amatic SC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Nhung</dc:title>
  <cp:lastModifiedBy>Hưng Khúc</cp:lastModifiedBy>
  <cp:revision>9</cp:revision>
  <dcterms:created xsi:type="dcterms:W3CDTF">2006-08-16T00:00:00Z</dcterms:created>
  <dcterms:modified xsi:type="dcterms:W3CDTF">2021-10-30T15:30:41Z</dcterms:modified>
  <dc:identifier>DAEiXyeXFvc</dc:identifier>
</cp:coreProperties>
</file>