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9"/>
  </p:notesMasterIdLst>
  <p:sldIdLst>
    <p:sldId id="283" r:id="rId2"/>
    <p:sldId id="322" r:id="rId3"/>
    <p:sldId id="323" r:id="rId4"/>
    <p:sldId id="256" r:id="rId5"/>
    <p:sldId id="261" r:id="rId6"/>
    <p:sldId id="258" r:id="rId7"/>
    <p:sldId id="268" r:id="rId8"/>
    <p:sldId id="319" r:id="rId9"/>
    <p:sldId id="265" r:id="rId10"/>
    <p:sldId id="259" r:id="rId11"/>
    <p:sldId id="318" r:id="rId12"/>
    <p:sldId id="260" r:id="rId13"/>
    <p:sldId id="330" r:id="rId14"/>
    <p:sldId id="271" r:id="rId15"/>
    <p:sldId id="331" r:id="rId16"/>
    <p:sldId id="321" r:id="rId17"/>
    <p:sldId id="278" r:id="rId18"/>
    <p:sldId id="313" r:id="rId19"/>
    <p:sldId id="325" r:id="rId20"/>
    <p:sldId id="326" r:id="rId21"/>
    <p:sldId id="276" r:id="rId22"/>
    <p:sldId id="324" r:id="rId23"/>
    <p:sldId id="320" r:id="rId24"/>
    <p:sldId id="327" r:id="rId25"/>
    <p:sldId id="274" r:id="rId26"/>
    <p:sldId id="329" r:id="rId27"/>
    <p:sldId id="328" r:id="rId28"/>
  </p:sldIdLst>
  <p:sldSz cx="9144000" cy="5143500" type="screen16x9"/>
  <p:notesSz cx="6858000" cy="9144000"/>
  <p:embeddedFontLst>
    <p:embeddedFont>
      <p:font typeface="Raleway Thin" panose="020B0604020202020204" charset="0"/>
      <p:bold r:id="rId30"/>
      <p:italic r:id="rId31"/>
      <p:boldItalic r:id="rId32"/>
    </p:embeddedFont>
    <p:embeddedFont>
      <p:font typeface="Calibri Light" panose="020F0302020204030204" pitchFamily="34" charset="0"/>
      <p:regular r:id="rId33"/>
      <p:italic r:id="rId34"/>
    </p:embeddedFont>
    <p:embeddedFont>
      <p:font typeface="Open Sans"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微软雅黑" panose="020B0503020204020204" pitchFamily="34" charset="-122"/>
      <p:regular r:id="rId43"/>
      <p:bold r:id="rId44"/>
    </p:embeddedFont>
    <p:embeddedFont>
      <p:font typeface="La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57B24-FE9D-41CC-87D3-A593887FFB7B}">
  <a:tblStyle styleId="{21257B24-FE9D-41CC-87D3-A593887FFB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2c33ebb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2c33ebb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31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66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99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a2c33ebb14_0_15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a2c33ebb14_0_15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2c33ebb1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2c33ebb1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621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5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85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4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2c33ebb14_0_16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a2c33ebb14_0_16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848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ad5bd1fd1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ad5bd1fd1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17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979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a2c33ebb14_0_16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a2c33ebb14_0_16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18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20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34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2c33ebb14_0_16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2c33ebb14_0_16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21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2c33ebb14_0_16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2c33ebb14_0_16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22">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13225" y="432825"/>
            <a:ext cx="7717500" cy="1198200"/>
          </a:xfrm>
          <a:prstGeom prst="rect">
            <a:avLst/>
          </a:prstGeom>
          <a:noFill/>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rot="-490">
            <a:off x="1017340"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0" name="Google Shape;60;p15"/>
          <p:cNvSpPr txBox="1">
            <a:spLocks noGrp="1"/>
          </p:cNvSpPr>
          <p:nvPr>
            <p:ph type="subTitle" idx="2"/>
          </p:nvPr>
        </p:nvSpPr>
        <p:spPr>
          <a:xfrm rot="-981">
            <a:off x="969270"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1" name="Google Shape;61;p15"/>
          <p:cNvSpPr txBox="1">
            <a:spLocks noGrp="1"/>
          </p:cNvSpPr>
          <p:nvPr>
            <p:ph type="subTitle" idx="3"/>
          </p:nvPr>
        </p:nvSpPr>
        <p:spPr>
          <a:xfrm rot="-220362">
            <a:off x="3547135" y="2778111"/>
            <a:ext cx="2102819" cy="842333"/>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2" name="Google Shape;62;p15"/>
          <p:cNvSpPr txBox="1">
            <a:spLocks noGrp="1"/>
          </p:cNvSpPr>
          <p:nvPr>
            <p:ph type="subTitle" idx="4"/>
          </p:nvPr>
        </p:nvSpPr>
        <p:spPr>
          <a:xfrm rot="-220852">
            <a:off x="3454245" y="2335363"/>
            <a:ext cx="2102838" cy="331285"/>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3" name="Google Shape;63;p15"/>
          <p:cNvSpPr txBox="1">
            <a:spLocks noGrp="1"/>
          </p:cNvSpPr>
          <p:nvPr>
            <p:ph type="subTitle" idx="5"/>
          </p:nvPr>
        </p:nvSpPr>
        <p:spPr>
          <a:xfrm rot="-490">
            <a:off x="6018485"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4" name="Google Shape;64;p15"/>
          <p:cNvSpPr txBox="1">
            <a:spLocks noGrp="1"/>
          </p:cNvSpPr>
          <p:nvPr>
            <p:ph type="subTitle" idx="6"/>
          </p:nvPr>
        </p:nvSpPr>
        <p:spPr>
          <a:xfrm rot="-981">
            <a:off x="5970415"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1">
  <p:cSld name="CUSTOM_14">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title" idx="2" hasCustomPrompt="1"/>
          </p:nvPr>
        </p:nvSpPr>
        <p:spPr>
          <a:xfrm rot="519400">
            <a:off x="6354387" y="2786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8" name="Google Shape;68;p16"/>
          <p:cNvSpPr txBox="1">
            <a:spLocks noGrp="1"/>
          </p:cNvSpPr>
          <p:nvPr>
            <p:ph type="subTitle" idx="1"/>
          </p:nvPr>
        </p:nvSpPr>
        <p:spPr>
          <a:xfrm rot="-832">
            <a:off x="3067050" y="3575406"/>
            <a:ext cx="3718200" cy="5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13">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713225" y="448056"/>
            <a:ext cx="7717500" cy="6123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22"/>
          <p:cNvSpPr txBox="1">
            <a:spLocks noGrp="1"/>
          </p:cNvSpPr>
          <p:nvPr>
            <p:ph type="subTitle" idx="1"/>
          </p:nvPr>
        </p:nvSpPr>
        <p:spPr>
          <a:xfrm rot="-490">
            <a:off x="1075275"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6" name="Google Shape;96;p22"/>
          <p:cNvSpPr txBox="1">
            <a:spLocks noGrp="1"/>
          </p:cNvSpPr>
          <p:nvPr>
            <p:ph type="subTitle" idx="2"/>
          </p:nvPr>
        </p:nvSpPr>
        <p:spPr>
          <a:xfrm rot="-981">
            <a:off x="1075275"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7" name="Google Shape;97;p22"/>
          <p:cNvSpPr txBox="1">
            <a:spLocks noGrp="1"/>
          </p:cNvSpPr>
          <p:nvPr>
            <p:ph type="subTitle" idx="3"/>
          </p:nvPr>
        </p:nvSpPr>
        <p:spPr>
          <a:xfrm rot="-490">
            <a:off x="3520381"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98" name="Google Shape;98;p22"/>
          <p:cNvSpPr txBox="1">
            <a:spLocks noGrp="1"/>
          </p:cNvSpPr>
          <p:nvPr>
            <p:ph type="subTitle" idx="4"/>
          </p:nvPr>
        </p:nvSpPr>
        <p:spPr>
          <a:xfrm rot="-981">
            <a:off x="3520381"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9" name="Google Shape;99;p22"/>
          <p:cNvSpPr txBox="1">
            <a:spLocks noGrp="1"/>
          </p:cNvSpPr>
          <p:nvPr>
            <p:ph type="subTitle" idx="5"/>
          </p:nvPr>
        </p:nvSpPr>
        <p:spPr>
          <a:xfrm rot="-490">
            <a:off x="5965725" y="3913782"/>
            <a:ext cx="2103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atin typeface="Lato"/>
                <a:ea typeface="Lato"/>
                <a:cs typeface="Lato"/>
                <a:sym typeface="Lato"/>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0" name="Google Shape;100;p22"/>
          <p:cNvSpPr txBox="1">
            <a:spLocks noGrp="1"/>
          </p:cNvSpPr>
          <p:nvPr>
            <p:ph type="subTitle" idx="6"/>
          </p:nvPr>
        </p:nvSpPr>
        <p:spPr>
          <a:xfrm rot="-981">
            <a:off x="5965725" y="3510036"/>
            <a:ext cx="2103000" cy="33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24">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23"/>
          <p:cNvSpPr txBox="1">
            <a:spLocks noGrp="1"/>
          </p:cNvSpPr>
          <p:nvPr>
            <p:ph type="subTitle" idx="1"/>
          </p:nvPr>
        </p:nvSpPr>
        <p:spPr>
          <a:xfrm>
            <a:off x="7610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4" name="Google Shape;104;p23"/>
          <p:cNvSpPr txBox="1">
            <a:spLocks noGrp="1"/>
          </p:cNvSpPr>
          <p:nvPr>
            <p:ph type="subTitle" idx="2"/>
          </p:nvPr>
        </p:nvSpPr>
        <p:spPr>
          <a:xfrm rot="-1287">
            <a:off x="737075" y="27909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5" name="Google Shape;105;p23"/>
          <p:cNvSpPr txBox="1">
            <a:spLocks noGrp="1"/>
          </p:cNvSpPr>
          <p:nvPr>
            <p:ph type="subTitle" idx="3"/>
          </p:nvPr>
        </p:nvSpPr>
        <p:spPr>
          <a:xfrm>
            <a:off x="27834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6" name="Google Shape;106;p23"/>
          <p:cNvSpPr txBox="1">
            <a:spLocks noGrp="1"/>
          </p:cNvSpPr>
          <p:nvPr>
            <p:ph type="subTitle" idx="4"/>
          </p:nvPr>
        </p:nvSpPr>
        <p:spPr>
          <a:xfrm rot="-1287">
            <a:off x="2759475" y="27909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7" name="Google Shape;107;p23"/>
          <p:cNvSpPr txBox="1">
            <a:spLocks noGrp="1"/>
          </p:cNvSpPr>
          <p:nvPr>
            <p:ph type="subTitle" idx="5"/>
          </p:nvPr>
        </p:nvSpPr>
        <p:spPr>
          <a:xfrm>
            <a:off x="482082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08" name="Google Shape;108;p23"/>
          <p:cNvSpPr txBox="1">
            <a:spLocks noGrp="1"/>
          </p:cNvSpPr>
          <p:nvPr>
            <p:ph type="subTitle" idx="6"/>
          </p:nvPr>
        </p:nvSpPr>
        <p:spPr>
          <a:xfrm rot="-1287">
            <a:off x="4796825" y="27909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09" name="Google Shape;109;p23"/>
          <p:cNvSpPr txBox="1">
            <a:spLocks noGrp="1"/>
          </p:cNvSpPr>
          <p:nvPr>
            <p:ph type="subTitle" idx="7"/>
          </p:nvPr>
        </p:nvSpPr>
        <p:spPr>
          <a:xfrm>
            <a:off x="6828275" y="32735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0" name="Google Shape;110;p23"/>
          <p:cNvSpPr txBox="1">
            <a:spLocks noGrp="1"/>
          </p:cNvSpPr>
          <p:nvPr>
            <p:ph type="subTitle" idx="8"/>
          </p:nvPr>
        </p:nvSpPr>
        <p:spPr>
          <a:xfrm rot="-1287">
            <a:off x="6804275" y="27909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3">
  <p:cSld name="CUSTOM_13_1">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rot="-564">
            <a:off x="11063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4" name="Google Shape;114;p24"/>
          <p:cNvSpPr txBox="1">
            <a:spLocks noGrp="1"/>
          </p:cNvSpPr>
          <p:nvPr>
            <p:ph type="subTitle" idx="2"/>
          </p:nvPr>
        </p:nvSpPr>
        <p:spPr>
          <a:xfrm rot="-1128">
            <a:off x="11063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5" name="Google Shape;115;p24"/>
          <p:cNvSpPr txBox="1">
            <a:spLocks noGrp="1"/>
          </p:cNvSpPr>
          <p:nvPr>
            <p:ph type="subTitle" idx="3"/>
          </p:nvPr>
        </p:nvSpPr>
        <p:spPr>
          <a:xfrm rot="-564">
            <a:off x="3657619" y="3526882"/>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rgbClr val="124E78"/>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6" name="Google Shape;116;p24"/>
          <p:cNvSpPr txBox="1">
            <a:spLocks noGrp="1"/>
          </p:cNvSpPr>
          <p:nvPr>
            <p:ph type="subTitle" idx="4"/>
          </p:nvPr>
        </p:nvSpPr>
        <p:spPr>
          <a:xfrm rot="-1128">
            <a:off x="3657619"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7" name="Google Shape;117;p24"/>
          <p:cNvSpPr txBox="1">
            <a:spLocks noGrp="1"/>
          </p:cNvSpPr>
          <p:nvPr>
            <p:ph type="subTitle" idx="5"/>
          </p:nvPr>
        </p:nvSpPr>
        <p:spPr>
          <a:xfrm rot="-564">
            <a:off x="62089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8" name="Google Shape;118;p24"/>
          <p:cNvSpPr txBox="1">
            <a:spLocks noGrp="1"/>
          </p:cNvSpPr>
          <p:nvPr>
            <p:ph type="subTitle" idx="6"/>
          </p:nvPr>
        </p:nvSpPr>
        <p:spPr>
          <a:xfrm rot="-1128">
            <a:off x="62089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2"/>
        </a:solidFill>
        <a:effectLst/>
      </p:bgPr>
    </p:bg>
    <p:spTree>
      <p:nvGrpSpPr>
        <p:cNvPr id="1" name="Shape 18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6"/>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6943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55690">
            <a:off x="2580806" y="1997264"/>
            <a:ext cx="4045284" cy="1098036"/>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8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rot="-765">
            <a:off x="3297179" y="3499305"/>
            <a:ext cx="4045200" cy="598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77624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3" name="Google Shape;43;p13"/>
          <p:cNvSpPr txBox="1">
            <a:spLocks noGrp="1"/>
          </p:cNvSpPr>
          <p:nvPr>
            <p:ph type="subTitle" idx="2"/>
          </p:nvPr>
        </p:nvSpPr>
        <p:spPr>
          <a:xfrm rot="-1287">
            <a:off x="752245" y="29578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4" name="Google Shape;44;p13"/>
          <p:cNvSpPr txBox="1">
            <a:spLocks noGrp="1"/>
          </p:cNvSpPr>
          <p:nvPr>
            <p:ph type="title" idx="3" hasCustomPrompt="1"/>
          </p:nvPr>
        </p:nvSpPr>
        <p:spPr>
          <a:xfrm>
            <a:off x="8088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5" name="Google Shape;45;p13"/>
          <p:cNvSpPr txBox="1">
            <a:spLocks noGrp="1"/>
          </p:cNvSpPr>
          <p:nvPr>
            <p:ph type="subTitle" idx="4"/>
          </p:nvPr>
        </p:nvSpPr>
        <p:spPr>
          <a:xfrm>
            <a:off x="286627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6" name="Google Shape;46;p13"/>
          <p:cNvSpPr txBox="1">
            <a:spLocks noGrp="1"/>
          </p:cNvSpPr>
          <p:nvPr>
            <p:ph type="subTitle" idx="5"/>
          </p:nvPr>
        </p:nvSpPr>
        <p:spPr>
          <a:xfrm rot="-1287">
            <a:off x="2818200" y="29578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7" name="Google Shape;47;p13"/>
          <p:cNvSpPr txBox="1">
            <a:spLocks noGrp="1"/>
          </p:cNvSpPr>
          <p:nvPr>
            <p:ph type="title" idx="6" hasCustomPrompt="1"/>
          </p:nvPr>
        </p:nvSpPr>
        <p:spPr>
          <a:xfrm>
            <a:off x="28662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8" name="Google Shape;48;p13"/>
          <p:cNvSpPr txBox="1">
            <a:spLocks noGrp="1"/>
          </p:cNvSpPr>
          <p:nvPr>
            <p:ph type="subTitle" idx="7"/>
          </p:nvPr>
        </p:nvSpPr>
        <p:spPr>
          <a:xfrm>
            <a:off x="47529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9" name="Google Shape;49;p13"/>
          <p:cNvSpPr txBox="1">
            <a:spLocks noGrp="1"/>
          </p:cNvSpPr>
          <p:nvPr>
            <p:ph type="subTitle" idx="8"/>
          </p:nvPr>
        </p:nvSpPr>
        <p:spPr>
          <a:xfrm rot="-1287">
            <a:off x="4723250" y="29578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0" name="Google Shape;50;p13"/>
          <p:cNvSpPr txBox="1">
            <a:spLocks noGrp="1"/>
          </p:cNvSpPr>
          <p:nvPr>
            <p:ph type="title" idx="9" hasCustomPrompt="1"/>
          </p:nvPr>
        </p:nvSpPr>
        <p:spPr>
          <a:xfrm>
            <a:off x="47529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51" name="Google Shape;51;p13"/>
          <p:cNvSpPr txBox="1">
            <a:spLocks noGrp="1"/>
          </p:cNvSpPr>
          <p:nvPr>
            <p:ph type="subTitle" idx="13"/>
          </p:nvPr>
        </p:nvSpPr>
        <p:spPr>
          <a:xfrm>
            <a:off x="68103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52" name="Google Shape;52;p13"/>
          <p:cNvSpPr txBox="1">
            <a:spLocks noGrp="1"/>
          </p:cNvSpPr>
          <p:nvPr>
            <p:ph type="subTitle" idx="14"/>
          </p:nvPr>
        </p:nvSpPr>
        <p:spPr>
          <a:xfrm rot="-1287">
            <a:off x="6780600" y="29578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3" name="Google Shape;53;p13"/>
          <p:cNvSpPr txBox="1">
            <a:spLocks noGrp="1"/>
          </p:cNvSpPr>
          <p:nvPr>
            <p:ph type="title" idx="15" hasCustomPrompt="1"/>
          </p:nvPr>
        </p:nvSpPr>
        <p:spPr>
          <a:xfrm>
            <a:off x="68103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7" r:id="rId6"/>
    <p:sldLayoutId id="2147483658" r:id="rId7"/>
    <p:sldLayoutId id="2147483659" r:id="rId8"/>
    <p:sldLayoutId id="2147483660" r:id="rId9"/>
    <p:sldLayoutId id="2147483661" r:id="rId10"/>
    <p:sldLayoutId id="2147483662" r:id="rId11"/>
    <p:sldLayoutId id="2147483668" r:id="rId12"/>
    <p:sldLayoutId id="2147483669" r:id="rId13"/>
    <p:sldLayoutId id="2147483670" r:id="rId14"/>
    <p:sldLayoutId id="2147483672" r:id="rId15"/>
    <p:sldLayoutId id="2147483686" r:id="rId16"/>
    <p:sldLayoutId id="2147483687" r:id="rId17"/>
    <p:sldLayoutId id="214748369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KHỞI ĐỘNG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TÌM HIỂU CHỦ ĐỀ</a:t>
            </a:r>
          </a:p>
          <a:p>
            <a:pPr marL="0" lvl="0" indent="0" algn="ctr" rtl="0">
              <a:spcBef>
                <a:spcPts val="0"/>
              </a:spcBef>
              <a:spcAft>
                <a:spcPts val="0"/>
              </a:spcAft>
              <a:buNone/>
            </a:pPr>
            <a:r>
              <a:rPr lang="en"/>
              <a:t> BÀI HỌC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47"/>
          <p:cNvGrpSpPr/>
          <p:nvPr/>
        </p:nvGrpSpPr>
        <p:grpSpPr>
          <a:xfrm>
            <a:off x="2070266" y="860839"/>
            <a:ext cx="5045100" cy="2845092"/>
            <a:chOff x="2070266" y="860839"/>
            <a:chExt cx="5045100" cy="2845092"/>
          </a:xfrm>
        </p:grpSpPr>
        <p:sp>
          <p:nvSpPr>
            <p:cNvPr id="254" name="Google Shape;254;p47"/>
            <p:cNvSpPr/>
            <p:nvPr/>
          </p:nvSpPr>
          <p:spPr>
            <a:xfrm rot="-255763">
              <a:off x="2144944" y="1336349"/>
              <a:ext cx="4895743" cy="219066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47"/>
            <p:cNvGrpSpPr/>
            <p:nvPr/>
          </p:nvGrpSpPr>
          <p:grpSpPr>
            <a:xfrm rot="-1297297">
              <a:off x="2702880" y="997320"/>
              <a:ext cx="870851" cy="681118"/>
              <a:chOff x="4343742" y="1288126"/>
              <a:chExt cx="870793" cy="681073"/>
            </a:xfrm>
          </p:grpSpPr>
          <p:sp>
            <p:nvSpPr>
              <p:cNvPr id="256" name="Google Shape;256;p47"/>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7"/>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7"/>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9" name="Google Shape;259;p47"/>
          <p:cNvSpPr txBox="1">
            <a:spLocks noGrp="1"/>
          </p:cNvSpPr>
          <p:nvPr>
            <p:ph type="title"/>
          </p:nvPr>
        </p:nvSpPr>
        <p:spPr>
          <a:xfrm rot="-255690">
            <a:off x="2580806" y="1997264"/>
            <a:ext cx="4045284" cy="109803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vi-VN" sz="2800"/>
              <a:t>PHÁP LUẬT VÀ KỈ LUẬT CÓ LIÊN QUAN ĐẾN NHAU KHÔNG?</a:t>
            </a:r>
            <a:endParaRPr sz="2800"/>
          </a:p>
        </p:txBody>
      </p:sp>
      <p:sp>
        <p:nvSpPr>
          <p:cNvPr id="260" name="Google Shape;260;p47"/>
          <p:cNvSpPr/>
          <p:nvPr/>
        </p:nvSpPr>
        <p:spPr>
          <a:xfrm rot="964">
            <a:off x="3171850" y="33916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7"/>
          <p:cNvSpPr txBox="1">
            <a:spLocks noGrp="1"/>
          </p:cNvSpPr>
          <p:nvPr>
            <p:ph type="subTitle" idx="1"/>
          </p:nvPr>
        </p:nvSpPr>
        <p:spPr>
          <a:xfrm rot="-765">
            <a:off x="3297179" y="3499305"/>
            <a:ext cx="4045200" cy="598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MỐI QUAN HỆ GIỮA PHÁP LUẬT VÀ KỈ LUẬT</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33AEE208-C473-3C42-A112-80D6CB2DECF7}"/>
              </a:ext>
            </a:extLst>
          </p:cNvPr>
          <p:cNvGrpSpPr/>
          <p:nvPr/>
        </p:nvGrpSpPr>
        <p:grpSpPr>
          <a:xfrm rot="327876">
            <a:off x="3200275" y="2101875"/>
            <a:ext cx="1511085" cy="1509370"/>
            <a:chOff x="5305425" y="2638424"/>
            <a:chExt cx="1579563" cy="1577975"/>
          </a:xfrm>
          <a:solidFill>
            <a:srgbClr val="3A3B97">
              <a:alpha val="60000"/>
            </a:srgbClr>
          </a:solidFill>
        </p:grpSpPr>
        <p:sp>
          <p:nvSpPr>
            <p:cNvPr id="4" name="Freeform 6">
              <a:extLst>
                <a:ext uri="{FF2B5EF4-FFF2-40B4-BE49-F238E27FC236}">
                  <a16:creationId xmlns:a16="http://schemas.microsoft.com/office/drawing/2014/main" id="{58E1AC09-9BB7-2742-98FD-AE743B2C2797}"/>
                </a:ext>
              </a:extLst>
            </p:cNvPr>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6">
                <a:lumMod val="7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2D050"/>
                </a:solidFill>
                <a:effectLst/>
                <a:uLnTx/>
                <a:uFillTx/>
              </a:endParaRPr>
            </a:p>
          </p:txBody>
        </p:sp>
        <p:sp>
          <p:nvSpPr>
            <p:cNvPr id="5" name="Freeform 7">
              <a:extLst>
                <a:ext uri="{FF2B5EF4-FFF2-40B4-BE49-F238E27FC236}">
                  <a16:creationId xmlns:a16="http://schemas.microsoft.com/office/drawing/2014/main" id="{DC62C5E3-F431-B443-B697-8AC3A0FF2CA2}"/>
                </a:ext>
              </a:extLst>
            </p:cNvPr>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2D050"/>
                </a:solidFill>
                <a:effectLst/>
                <a:uLnTx/>
                <a:uFillTx/>
              </a:endParaRPr>
            </a:p>
          </p:txBody>
        </p:sp>
      </p:grpSp>
      <p:grpSp>
        <p:nvGrpSpPr>
          <p:cNvPr id="6" name="组合 4">
            <a:extLst>
              <a:ext uri="{FF2B5EF4-FFF2-40B4-BE49-F238E27FC236}">
                <a16:creationId xmlns:a16="http://schemas.microsoft.com/office/drawing/2014/main" id="{4D641A08-96A8-584D-95DF-D9D88D140470}"/>
              </a:ext>
            </a:extLst>
          </p:cNvPr>
          <p:cNvGrpSpPr/>
          <p:nvPr/>
        </p:nvGrpSpPr>
        <p:grpSpPr>
          <a:xfrm>
            <a:off x="4571999" y="2166093"/>
            <a:ext cx="1896829" cy="1893545"/>
            <a:chOff x="5102225" y="2441575"/>
            <a:chExt cx="1982788" cy="1979613"/>
          </a:xfrm>
          <a:solidFill>
            <a:srgbClr val="3A3B97">
              <a:alpha val="60000"/>
            </a:srgbClr>
          </a:solidFill>
        </p:grpSpPr>
        <p:sp>
          <p:nvSpPr>
            <p:cNvPr id="7" name="Freeform 12">
              <a:extLst>
                <a:ext uri="{FF2B5EF4-FFF2-40B4-BE49-F238E27FC236}">
                  <a16:creationId xmlns:a16="http://schemas.microsoft.com/office/drawing/2014/main" id="{FE675793-C722-E749-B023-5E84C4D72F1F}"/>
                </a:ext>
              </a:extLst>
            </p:cNvPr>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6">
                <a:lumMod val="7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2D050"/>
                </a:solidFill>
                <a:effectLst/>
                <a:uLnTx/>
                <a:uFillTx/>
              </a:endParaRPr>
            </a:p>
          </p:txBody>
        </p:sp>
        <p:sp>
          <p:nvSpPr>
            <p:cNvPr id="8" name="Freeform 13">
              <a:extLst>
                <a:ext uri="{FF2B5EF4-FFF2-40B4-BE49-F238E27FC236}">
                  <a16:creationId xmlns:a16="http://schemas.microsoft.com/office/drawing/2014/main" id="{61027814-7C31-1F4E-96DA-0432CF4DD778}"/>
                </a:ext>
              </a:extLst>
            </p:cNvPr>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2D050"/>
                </a:solidFill>
                <a:effectLst/>
                <a:uLnTx/>
                <a:uFillTx/>
              </a:endParaRPr>
            </a:p>
          </p:txBody>
        </p:sp>
      </p:grpSp>
      <p:sp>
        <p:nvSpPr>
          <p:cNvPr id="9" name="矩形 14">
            <a:extLst>
              <a:ext uri="{FF2B5EF4-FFF2-40B4-BE49-F238E27FC236}">
                <a16:creationId xmlns:a16="http://schemas.microsoft.com/office/drawing/2014/main" id="{BB8A2830-3855-0644-A88D-E271DD09B2D1}"/>
              </a:ext>
            </a:extLst>
          </p:cNvPr>
          <p:cNvSpPr/>
          <p:nvPr/>
        </p:nvSpPr>
        <p:spPr>
          <a:xfrm>
            <a:off x="1187625" y="2719188"/>
            <a:ext cx="1459772" cy="377026"/>
          </a:xfrm>
          <a:prstGeom prst="rect">
            <a:avLst/>
          </a:prstGeom>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altLang="zh-CN" sz="2000" kern="0" dirty="0">
                <a:solidFill>
                  <a:schemeClr val="accent1">
                    <a:lumMod val="75000"/>
                  </a:schemeClr>
                </a:solidFill>
                <a:latin typeface="Calibri" panose="020F0502020204030204" pitchFamily="34" charset="0"/>
                <a:ea typeface="微软雅黑" pitchFamily="34" charset="-122"/>
                <a:cs typeface="Calibri" panose="020F0502020204030204" pitchFamily="34" charset="0"/>
              </a:rPr>
              <a:t>Pháp luật</a:t>
            </a:r>
            <a:endParaRPr kumimoji="0" lang="en-US" altLang="zh-CN" sz="2000" b="0" i="0" u="none" strike="noStrike" kern="0" cap="none" spc="0" normalizeH="0" baseline="0" noProof="0" dirty="0">
              <a:ln>
                <a:noFill/>
              </a:ln>
              <a:solidFill>
                <a:schemeClr val="accent1">
                  <a:lumMod val="75000"/>
                </a:schemeClr>
              </a:solidFill>
              <a:effectLst/>
              <a:uLnTx/>
              <a:uFillTx/>
              <a:latin typeface="Calibri" panose="020F0502020204030204" pitchFamily="34" charset="0"/>
              <a:ea typeface="微软雅黑" pitchFamily="34" charset="-122"/>
              <a:cs typeface="Calibri" panose="020F0502020204030204" pitchFamily="34" charset="0"/>
            </a:endParaRPr>
          </a:p>
        </p:txBody>
      </p:sp>
      <p:sp>
        <p:nvSpPr>
          <p:cNvPr id="10" name="矩形 16">
            <a:extLst>
              <a:ext uri="{FF2B5EF4-FFF2-40B4-BE49-F238E27FC236}">
                <a16:creationId xmlns:a16="http://schemas.microsoft.com/office/drawing/2014/main" id="{5EBFB8B5-2EE9-7545-BF2D-CC9CE0C01E6C}"/>
              </a:ext>
            </a:extLst>
          </p:cNvPr>
          <p:cNvSpPr/>
          <p:nvPr/>
        </p:nvSpPr>
        <p:spPr>
          <a:xfrm>
            <a:off x="7056175" y="2900272"/>
            <a:ext cx="1199327" cy="377026"/>
          </a:xfrm>
          <a:prstGeom prst="rect">
            <a:avLst/>
          </a:prstGeom>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000" b="0" i="0" u="none" strike="noStrike" kern="0" cap="none" spc="0" normalizeH="0" baseline="0" noProof="0" dirty="0">
                <a:ln>
                  <a:noFill/>
                </a:ln>
                <a:solidFill>
                  <a:schemeClr val="accent1">
                    <a:lumMod val="75000"/>
                  </a:schemeClr>
                </a:solidFill>
                <a:effectLst/>
                <a:uLnTx/>
                <a:uFillTx/>
                <a:latin typeface="Calibri" panose="020F0502020204030204" pitchFamily="34" charset="0"/>
                <a:ea typeface="微软雅黑" pitchFamily="34" charset="-122"/>
                <a:cs typeface="Calibri" panose="020F0502020204030204" pitchFamily="34" charset="0"/>
              </a:rPr>
              <a:t>Kỷ</a:t>
            </a:r>
            <a:r>
              <a:rPr kumimoji="0" lang="vi-VN" altLang="zh-CN" sz="2000" b="0" i="0" u="none" strike="noStrike" kern="0" cap="none" spc="0" normalizeH="0" noProof="0" dirty="0">
                <a:ln>
                  <a:noFill/>
                </a:ln>
                <a:solidFill>
                  <a:schemeClr val="accent1">
                    <a:lumMod val="75000"/>
                  </a:schemeClr>
                </a:solidFill>
                <a:effectLst/>
                <a:uLnTx/>
                <a:uFillTx/>
                <a:latin typeface="Calibri" panose="020F0502020204030204" pitchFamily="34" charset="0"/>
                <a:ea typeface="微软雅黑" pitchFamily="34" charset="-122"/>
                <a:cs typeface="Calibri" panose="020F0502020204030204" pitchFamily="34" charset="0"/>
              </a:rPr>
              <a:t> luật </a:t>
            </a:r>
            <a:endParaRPr kumimoji="0" lang="en-US" altLang="zh-CN" sz="2000" b="0" i="0" u="none" strike="noStrike" kern="0" cap="none" spc="0" normalizeH="0" baseline="0" noProof="0" dirty="0">
              <a:ln>
                <a:noFill/>
              </a:ln>
              <a:solidFill>
                <a:schemeClr val="accent1">
                  <a:lumMod val="75000"/>
                </a:schemeClr>
              </a:solidFill>
              <a:effectLst/>
              <a:uLnTx/>
              <a:uFillTx/>
              <a:latin typeface="Calibri" panose="020F0502020204030204" pitchFamily="34" charset="0"/>
              <a:ea typeface="微软雅黑" pitchFamily="34" charset="-122"/>
              <a:cs typeface="Calibri" panose="020F0502020204030204" pitchFamily="34" charset="0"/>
            </a:endParaRPr>
          </a:p>
        </p:txBody>
      </p:sp>
      <p:cxnSp>
        <p:nvCxnSpPr>
          <p:cNvPr id="11" name="肘形连接符 21">
            <a:extLst>
              <a:ext uri="{FF2B5EF4-FFF2-40B4-BE49-F238E27FC236}">
                <a16:creationId xmlns:a16="http://schemas.microsoft.com/office/drawing/2014/main" id="{A1DA489D-A691-FB4F-9192-754890BD6824}"/>
              </a:ext>
            </a:extLst>
          </p:cNvPr>
          <p:cNvCxnSpPr/>
          <p:nvPr/>
        </p:nvCxnSpPr>
        <p:spPr>
          <a:xfrm rot="10800000" flipV="1">
            <a:off x="1331641" y="2645567"/>
            <a:ext cx="1887409" cy="468057"/>
          </a:xfrm>
          <a:prstGeom prst="bentConnector3">
            <a:avLst>
              <a:gd name="adj1" fmla="val 32697"/>
            </a:avLst>
          </a:prstGeom>
          <a:noFill/>
          <a:ln w="38100" cap="flat" cmpd="sng" algn="ctr">
            <a:solidFill>
              <a:schemeClr val="accent1"/>
            </a:solidFill>
            <a:prstDash val="sysDash"/>
          </a:ln>
          <a:effectLst/>
        </p:spPr>
      </p:cxnSp>
      <p:cxnSp>
        <p:nvCxnSpPr>
          <p:cNvPr id="12" name="肘形连接符 22">
            <a:extLst>
              <a:ext uri="{FF2B5EF4-FFF2-40B4-BE49-F238E27FC236}">
                <a16:creationId xmlns:a16="http://schemas.microsoft.com/office/drawing/2014/main" id="{6D4DF668-E28C-574E-8FB9-16E5B2C41904}"/>
              </a:ext>
            </a:extLst>
          </p:cNvPr>
          <p:cNvCxnSpPr/>
          <p:nvPr/>
        </p:nvCxnSpPr>
        <p:spPr>
          <a:xfrm rot="10800000">
            <a:off x="6372200" y="2881235"/>
            <a:ext cx="1711721" cy="375837"/>
          </a:xfrm>
          <a:prstGeom prst="bentConnector3">
            <a:avLst>
              <a:gd name="adj1" fmla="val 54495"/>
            </a:avLst>
          </a:prstGeom>
          <a:noFill/>
          <a:ln w="38100" cap="flat" cmpd="sng" algn="ctr">
            <a:solidFill>
              <a:schemeClr val="accent1"/>
            </a:solidFill>
            <a:prstDash val="sysDash"/>
          </a:ln>
          <a:effectLst/>
        </p:spPr>
      </p:cxnSp>
      <p:sp>
        <p:nvSpPr>
          <p:cNvPr id="13" name="Rectangle 12">
            <a:extLst>
              <a:ext uri="{FF2B5EF4-FFF2-40B4-BE49-F238E27FC236}">
                <a16:creationId xmlns:a16="http://schemas.microsoft.com/office/drawing/2014/main" id="{4C6A3070-54C4-C341-8B7E-8C0F7CD84309}"/>
              </a:ext>
            </a:extLst>
          </p:cNvPr>
          <p:cNvSpPr/>
          <p:nvPr/>
        </p:nvSpPr>
        <p:spPr>
          <a:xfrm>
            <a:off x="2108196" y="759826"/>
            <a:ext cx="5708449" cy="8906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t>
            </a:r>
            <a:r>
              <a:rPr lang="vi-VN" sz="2000" dirty="0">
                <a:solidFill>
                  <a:schemeClr val="tx1"/>
                </a:solidFill>
              </a:rPr>
              <a:t>ối quan hê tương tác, hỗ trợ cho nhau để dẫn đến thành công</a:t>
            </a:r>
            <a:endParaRPr lang="en-US" sz="2000" dirty="0">
              <a:solidFill>
                <a:schemeClr val="tx1"/>
              </a:solidFill>
            </a:endParaRPr>
          </a:p>
        </p:txBody>
      </p:sp>
      <p:sp>
        <p:nvSpPr>
          <p:cNvPr id="14" name="Google Shape;239;p46">
            <a:extLst>
              <a:ext uri="{FF2B5EF4-FFF2-40B4-BE49-F238E27FC236}">
                <a16:creationId xmlns:a16="http://schemas.microsoft.com/office/drawing/2014/main" id="{E44AAAF1-E76A-F74A-8BAE-6E28A318D91D}"/>
              </a:ext>
            </a:extLst>
          </p:cNvPr>
          <p:cNvSpPr/>
          <p:nvPr/>
        </p:nvSpPr>
        <p:spPr>
          <a:xfrm rot="1186565">
            <a:off x="7734649" y="449793"/>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0;p46">
            <a:extLst>
              <a:ext uri="{FF2B5EF4-FFF2-40B4-BE49-F238E27FC236}">
                <a16:creationId xmlns:a16="http://schemas.microsoft.com/office/drawing/2014/main" id="{32F5F134-9EAF-A947-8574-A7FDDE7B0D4C}"/>
              </a:ext>
            </a:extLst>
          </p:cNvPr>
          <p:cNvSpPr/>
          <p:nvPr/>
        </p:nvSpPr>
        <p:spPr>
          <a:xfrm>
            <a:off x="7650895" y="428326"/>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p46">
            <a:extLst>
              <a:ext uri="{FF2B5EF4-FFF2-40B4-BE49-F238E27FC236}">
                <a16:creationId xmlns:a16="http://schemas.microsoft.com/office/drawing/2014/main" id="{CA683854-CBCF-EC42-A30D-10AFF3F8F76D}"/>
              </a:ext>
            </a:extLst>
          </p:cNvPr>
          <p:cNvSpPr/>
          <p:nvPr/>
        </p:nvSpPr>
        <p:spPr>
          <a:xfrm rot="19330361">
            <a:off x="2257122" y="461466"/>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p46">
            <a:extLst>
              <a:ext uri="{FF2B5EF4-FFF2-40B4-BE49-F238E27FC236}">
                <a16:creationId xmlns:a16="http://schemas.microsoft.com/office/drawing/2014/main" id="{67E1C602-E4FD-DC45-AA38-1B5ED8C05E92}"/>
              </a:ext>
            </a:extLst>
          </p:cNvPr>
          <p:cNvSpPr/>
          <p:nvPr/>
        </p:nvSpPr>
        <p:spPr>
          <a:xfrm rot="18143796">
            <a:off x="2039914" y="384376"/>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19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2" presetClass="entr" presetSubtype="1" decel="10000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nodeType="withEffect">
                                  <p:stCondLst>
                                    <p:cond delay="500"/>
                                  </p:stCondLst>
                                  <p:childTnLst>
                                    <p:animRot by="76680000">
                                      <p:cBhvr>
                                        <p:cTn id="26" dur="7500" fill="hold"/>
                                        <p:tgtEl>
                                          <p:spTgt spid="6"/>
                                        </p:tgtEl>
                                        <p:attrNameLst>
                                          <p:attrName>r</p:attrName>
                                        </p:attrNameLst>
                                      </p:cBhvr>
                                    </p:animRot>
                                  </p:childTnLst>
                                </p:cTn>
                              </p:par>
                              <p:par>
                                <p:cTn id="27" presetID="22" presetClass="entr" presetSubtype="2" fill="hold"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16236" y="67932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02251" y="1607977"/>
            <a:ext cx="4340630" cy="2245803"/>
          </a:xfrm>
          <a:prstGeom prst="rect">
            <a:avLst/>
          </a:prstGeom>
        </p:spPr>
        <p:txBody>
          <a:bodyPr spcFirstLastPara="1" wrap="square" lIns="0" tIns="0" rIns="0" bIns="0" anchor="t" anchorCtr="0">
            <a:noAutofit/>
          </a:bodyPr>
          <a:lstStyle/>
          <a:p>
            <a:pPr algn="just"/>
            <a:r>
              <a:rPr lang="en-US" sz="2400" dirty="0" err="1">
                <a:solidFill>
                  <a:schemeClr val="accent1">
                    <a:lumMod val="75000"/>
                  </a:schemeClr>
                </a:solidFill>
                <a:latin typeface="Calibri" panose="020F0502020204030204" pitchFamily="34" charset="0"/>
                <a:cs typeface="Calibri" panose="020F0502020204030204" pitchFamily="34" charset="0"/>
              </a:rPr>
              <a:t>Kỷ</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luật</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của</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một</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tập</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thể</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phải</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phù</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hợp</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với</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pháp</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luật</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của</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nhà</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nước</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không</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được</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trái</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với</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pháp</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400" dirty="0" err="1">
                <a:solidFill>
                  <a:schemeClr val="accent1">
                    <a:lumMod val="75000"/>
                  </a:schemeClr>
                </a:solidFill>
                <a:latin typeface="Calibri" panose="020F0502020204030204" pitchFamily="34" charset="0"/>
                <a:cs typeface="Calibri" panose="020F0502020204030204" pitchFamily="34" charset="0"/>
              </a:rPr>
              <a:t>luật</a:t>
            </a:r>
            <a:r>
              <a:rPr lang="en-US" sz="2400" dirty="0">
                <a:solidFill>
                  <a:schemeClr val="accent1">
                    <a:lumMod val="75000"/>
                  </a:schemeClr>
                </a:solidFill>
                <a:latin typeface="Calibri" panose="020F0502020204030204" pitchFamily="34" charset="0"/>
                <a:cs typeface="Calibri" panose="020F0502020204030204" pitchFamily="34" charset="0"/>
              </a:rPr>
              <a:t>.</a:t>
            </a: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—MQH PHÁP LUẬT VÀ KỈ LUẬT</a:t>
            </a:r>
            <a:endParaRPr sz="16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ĐẶC ĐIỂM CỦA </a:t>
            </a:r>
            <a:br>
              <a:rPr lang="en" sz="4000"/>
            </a:br>
            <a:r>
              <a:rPr lang="en" sz="4000"/>
              <a:t>PHÁP LUẬT VÀ KỈ LUẬT</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TÌM HIỂU </a:t>
            </a:r>
            <a:r>
              <a:rPr lang="vi-VN"/>
              <a:t>ĐẶC ĐIỂM CỦA PL </a:t>
            </a:r>
            <a:endParaRPr lang="en-US"/>
          </a:p>
        </p:txBody>
      </p:sp>
    </p:spTree>
    <p:extLst>
      <p:ext uri="{BB962C8B-B14F-4D97-AF65-F5344CB8AC3E}">
        <p14:creationId xmlns:p14="http://schemas.microsoft.com/office/powerpoint/2010/main" val="9877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ĐẶC ĐIỂM CỦA PHÁP LUẬT</a:t>
            </a:r>
            <a:endParaRPr/>
          </a:p>
        </p:txBody>
      </p:sp>
      <p:sp>
        <p:nvSpPr>
          <p:cNvPr id="450" name="Google Shape;450;p59"/>
          <p:cNvSpPr/>
          <p:nvPr/>
        </p:nvSpPr>
        <p:spPr>
          <a:xfrm>
            <a:off x="713225" y="2021151"/>
            <a:ext cx="2419420"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9"/>
          <p:cNvSpPr txBox="1">
            <a:spLocks noGrp="1"/>
          </p:cNvSpPr>
          <p:nvPr>
            <p:ph type="subTitle" idx="4294967295"/>
          </p:nvPr>
        </p:nvSpPr>
        <p:spPr>
          <a:xfrm rot="-564">
            <a:off x="806254" y="3118724"/>
            <a:ext cx="2163079" cy="548700"/>
          </a:xfrm>
          <a:prstGeom prst="rect">
            <a:avLst/>
          </a:prstGeom>
        </p:spPr>
        <p:txBody>
          <a:bodyPr spcFirstLastPara="1" wrap="square" lIns="0" tIns="0" rIns="0" bIns="0" anchor="t" anchorCtr="0">
            <a:noAutofit/>
          </a:bodyPr>
          <a:lstStyle/>
          <a:p>
            <a:pPr lvl="0" algn="just"/>
            <a:r>
              <a:rPr lang="vi-VN" sz="1800">
                <a:latin typeface="Calibri" panose="020F0502020204030204" pitchFamily="34" charset="0"/>
                <a:cs typeface="Calibri" panose="020F0502020204030204" pitchFamily="34" charset="0"/>
              </a:rPr>
              <a:t>Các quy định của PL là thước đo hành vi của mọi người, có tính phổ biến chung, được áp dụng nhiều lần trong phạm vi rộng lớn.</a:t>
            </a:r>
            <a:endParaRPr sz="1800">
              <a:latin typeface="Calibri" panose="020F0502020204030204" pitchFamily="34" charset="0"/>
              <a:cs typeface="Calibri" panose="020F0502020204030204" pitchFamily="34" charset="0"/>
            </a:endParaRPr>
          </a:p>
        </p:txBody>
      </p:sp>
      <p:sp>
        <p:nvSpPr>
          <p:cNvPr id="452" name="Google Shape;452;p59"/>
          <p:cNvSpPr txBox="1">
            <a:spLocks noGrp="1"/>
          </p:cNvSpPr>
          <p:nvPr>
            <p:ph type="subTitle" idx="4294967295"/>
          </p:nvPr>
        </p:nvSpPr>
        <p:spPr>
          <a:xfrm rot="-564">
            <a:off x="966494" y="2652625"/>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TÍNH QUY PHẠM PHỔ BIẾN</a:t>
            </a:r>
            <a:endParaRPr sz="1800">
              <a:solidFill>
                <a:schemeClr val="accent3"/>
              </a:solidFill>
              <a:latin typeface="Raleway Thin"/>
              <a:ea typeface="Raleway Thin"/>
              <a:cs typeface="Raleway Thin"/>
              <a:sym typeface="Raleway Thin"/>
            </a:endParaRPr>
          </a:p>
        </p:txBody>
      </p:sp>
      <p:sp>
        <p:nvSpPr>
          <p:cNvPr id="453" name="Google Shape;453;p59"/>
          <p:cNvSpPr/>
          <p:nvPr/>
        </p:nvSpPr>
        <p:spPr>
          <a:xfrm>
            <a:off x="3494399" y="2021125"/>
            <a:ext cx="2419419"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3587429" y="3118736"/>
            <a:ext cx="2163079" cy="548700"/>
          </a:xfrm>
          <a:prstGeom prst="rect">
            <a:avLst/>
          </a:prstGeom>
        </p:spPr>
        <p:txBody>
          <a:bodyPr spcFirstLastPara="1" wrap="square" lIns="0" tIns="0" rIns="0" bIns="0" anchor="t" anchorCtr="0">
            <a:noAutofit/>
          </a:bodyPr>
          <a:lstStyle/>
          <a:p>
            <a:pPr lvl="0" algn="just"/>
            <a:r>
              <a:rPr lang="vi-VN" sz="1800">
                <a:latin typeface="Calibri" panose="020F0502020204030204" pitchFamily="34" charset="0"/>
                <a:cs typeface="Calibri" panose="020F0502020204030204" pitchFamily="34" charset="0"/>
              </a:rPr>
              <a:t>Các điều luật được quy định rõ ràng, chính xác, chặt chẽ, thể hiện trong các văn bản pháp luật.</a:t>
            </a:r>
            <a:endParaRPr sz="1800">
              <a:latin typeface="Calibri" panose="020F0502020204030204" pitchFamily="34" charset="0"/>
              <a:cs typeface="Calibri" panose="020F0502020204030204" pitchFamily="34" charset="0"/>
            </a:endParaRPr>
          </a:p>
        </p:txBody>
      </p:sp>
      <p:sp>
        <p:nvSpPr>
          <p:cNvPr id="455" name="Google Shape;455;p59"/>
          <p:cNvSpPr txBox="1">
            <a:spLocks noGrp="1"/>
          </p:cNvSpPr>
          <p:nvPr>
            <p:ph type="subTitle" idx="4294967295"/>
          </p:nvPr>
        </p:nvSpPr>
        <p:spPr>
          <a:xfrm rot="-564">
            <a:off x="3760822" y="2678327"/>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TÍNH XÁC ĐỊNH CHẶT CHẼ</a:t>
            </a:r>
            <a:endParaRPr sz="1800">
              <a:solidFill>
                <a:schemeClr val="accent3"/>
              </a:solidFill>
              <a:latin typeface="Raleway Thin"/>
              <a:ea typeface="Raleway Thin"/>
              <a:cs typeface="Raleway Thin"/>
              <a:sym typeface="Raleway Thin"/>
            </a:endParaRPr>
          </a:p>
        </p:txBody>
      </p:sp>
      <p:sp>
        <p:nvSpPr>
          <p:cNvPr id="456" name="Google Shape;456;p59"/>
          <p:cNvSpPr/>
          <p:nvPr/>
        </p:nvSpPr>
        <p:spPr>
          <a:xfrm>
            <a:off x="6275574" y="2021125"/>
            <a:ext cx="2366927" cy="289571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a:spLocks noGrp="1"/>
          </p:cNvSpPr>
          <p:nvPr>
            <p:ph type="subTitle" idx="4294967295"/>
          </p:nvPr>
        </p:nvSpPr>
        <p:spPr>
          <a:xfrm rot="-564">
            <a:off x="6368604" y="3118736"/>
            <a:ext cx="2163079" cy="548700"/>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PL do nhà nước ban hành, mang tính quyền lực, bắt buộc mọi người phải tuân theo, không phụ thuộc vào sở thích của bất cứ ai.</a:t>
            </a:r>
          </a:p>
          <a:p>
            <a:pPr algn="just"/>
            <a:r>
              <a:rPr lang="vi-VN" sz="1800">
                <a:latin typeface="Calibri" panose="020F0502020204030204" pitchFamily="34" charset="0"/>
                <a:cs typeface="Calibri" panose="020F0502020204030204" pitchFamily="34" charset="0"/>
              </a:rPr>
              <a:t/>
            </a:r>
            <a:br>
              <a:rPr lang="vi-VN" sz="1800">
                <a:latin typeface="Calibri" panose="020F0502020204030204" pitchFamily="34" charset="0"/>
                <a:cs typeface="Calibri" panose="020F0502020204030204" pitchFamily="34" charset="0"/>
              </a:rPr>
            </a:br>
            <a:endParaRPr sz="1800">
              <a:latin typeface="Calibri" panose="020F0502020204030204" pitchFamily="34" charset="0"/>
              <a:cs typeface="Calibri" panose="020F0502020204030204" pitchFamily="34" charset="0"/>
            </a:endParaRPr>
          </a:p>
        </p:txBody>
      </p:sp>
      <p:sp>
        <p:nvSpPr>
          <p:cNvPr id="458" name="Google Shape;458;p59"/>
          <p:cNvSpPr txBox="1">
            <a:spLocks noGrp="1"/>
          </p:cNvSpPr>
          <p:nvPr>
            <p:ph type="subTitle" idx="4294967295"/>
          </p:nvPr>
        </p:nvSpPr>
        <p:spPr>
          <a:xfrm rot="-564">
            <a:off x="6430873" y="2703712"/>
            <a:ext cx="2163134"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TÍNH QUYỀN LỰC  BẮT BUỘC CHUNG</a:t>
            </a:r>
            <a:endParaRPr sz="1800">
              <a:solidFill>
                <a:schemeClr val="accent3"/>
              </a:solidFill>
              <a:latin typeface="Raleway Thin"/>
              <a:ea typeface="Raleway Thin"/>
              <a:cs typeface="Raleway Thin"/>
              <a:sym typeface="Raleway Thin"/>
            </a:endParaRP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ĐẶC ĐIỂM CỦA KỈ LUẬT</a:t>
            </a:r>
            <a:endParaRPr/>
          </a:p>
        </p:txBody>
      </p:sp>
      <p:sp>
        <p:nvSpPr>
          <p:cNvPr id="450" name="Google Shape;450;p59"/>
          <p:cNvSpPr/>
          <p:nvPr/>
        </p:nvSpPr>
        <p:spPr>
          <a:xfrm>
            <a:off x="1666956" y="2021151"/>
            <a:ext cx="2419494" cy="2895688"/>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9"/>
          <p:cNvSpPr txBox="1">
            <a:spLocks noGrp="1"/>
          </p:cNvSpPr>
          <p:nvPr>
            <p:ph type="subTitle" idx="4294967295"/>
          </p:nvPr>
        </p:nvSpPr>
        <p:spPr>
          <a:xfrm rot="-564">
            <a:off x="1807842" y="3086450"/>
            <a:ext cx="2163079" cy="548700"/>
          </a:xfrm>
          <a:prstGeom prst="rect">
            <a:avLst/>
          </a:prstGeom>
        </p:spPr>
        <p:txBody>
          <a:bodyPr spcFirstLastPara="1" wrap="square" lIns="0" tIns="0" rIns="0" bIns="0" anchor="t" anchorCtr="0">
            <a:noAutofit/>
          </a:bodyPr>
          <a:lstStyle/>
          <a:p>
            <a:pPr lvl="0" algn="just"/>
            <a:r>
              <a:rPr lang="vi-VN" sz="1800">
                <a:latin typeface="Calibri" panose="020F0502020204030204" pitchFamily="34" charset="0"/>
                <a:cs typeface="Calibri" panose="020F0502020204030204" pitchFamily="34" charset="0"/>
              </a:rPr>
              <a:t>Các quy định của kỉ luật chỉ áp dụng riêng đối với một cơ quan, một tổ chức nào đó mà không phải áp dụng trên toàn quốc.</a:t>
            </a:r>
            <a:endParaRPr sz="1800">
              <a:latin typeface="Calibri" panose="020F0502020204030204" pitchFamily="34" charset="0"/>
              <a:cs typeface="Calibri" panose="020F0502020204030204" pitchFamily="34" charset="0"/>
            </a:endParaRPr>
          </a:p>
        </p:txBody>
      </p:sp>
      <p:sp>
        <p:nvSpPr>
          <p:cNvPr id="452" name="Google Shape;452;p59"/>
          <p:cNvSpPr txBox="1">
            <a:spLocks noGrp="1"/>
          </p:cNvSpPr>
          <p:nvPr>
            <p:ph type="subTitle" idx="4294967295"/>
          </p:nvPr>
        </p:nvSpPr>
        <p:spPr>
          <a:xfrm rot="-564">
            <a:off x="1920225" y="2652625"/>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ÁP DỤNG PHẠM VI HẸP</a:t>
            </a:r>
            <a:endParaRPr sz="1800">
              <a:solidFill>
                <a:schemeClr val="accent3"/>
              </a:solidFill>
              <a:latin typeface="Raleway Thin"/>
              <a:ea typeface="Raleway Thin"/>
              <a:cs typeface="Raleway Thin"/>
              <a:sym typeface="Raleway Thin"/>
            </a:endParaRPr>
          </a:p>
        </p:txBody>
      </p:sp>
      <p:sp>
        <p:nvSpPr>
          <p:cNvPr id="456" name="Google Shape;456;p59"/>
          <p:cNvSpPr/>
          <p:nvPr/>
        </p:nvSpPr>
        <p:spPr>
          <a:xfrm>
            <a:off x="5646308" y="2021125"/>
            <a:ext cx="2366927" cy="289571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a:spLocks noGrp="1"/>
          </p:cNvSpPr>
          <p:nvPr>
            <p:ph type="subTitle" idx="4294967295"/>
          </p:nvPr>
        </p:nvSpPr>
        <p:spPr>
          <a:xfrm rot="-564">
            <a:off x="5763902" y="3141897"/>
            <a:ext cx="2163079" cy="548700"/>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Kỉ luật có tính bắt buộc tại nơi ban hành văn bản kỉ luật.</a:t>
            </a:r>
            <a:endParaRPr sz="1800">
              <a:latin typeface="Calibri" panose="020F0502020204030204" pitchFamily="34" charset="0"/>
              <a:cs typeface="Calibri" panose="020F0502020204030204" pitchFamily="34" charset="0"/>
            </a:endParaRPr>
          </a:p>
        </p:txBody>
      </p:sp>
      <p:sp>
        <p:nvSpPr>
          <p:cNvPr id="458" name="Google Shape;458;p59"/>
          <p:cNvSpPr txBox="1">
            <a:spLocks noGrp="1"/>
          </p:cNvSpPr>
          <p:nvPr>
            <p:ph type="subTitle" idx="4294967295"/>
          </p:nvPr>
        </p:nvSpPr>
        <p:spPr>
          <a:xfrm rot="-564">
            <a:off x="5987949" y="2464542"/>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TÍNH BẮT BUỘC</a:t>
            </a:r>
            <a:endParaRPr sz="1800">
              <a:solidFill>
                <a:schemeClr val="accent3"/>
              </a:solidFill>
              <a:latin typeface="Raleway Thin"/>
              <a:ea typeface="Raleway Thin"/>
              <a:cs typeface="Raleway Thin"/>
              <a:sym typeface="Raleway Thin"/>
            </a:endParaRPr>
          </a:p>
        </p:txBody>
      </p:sp>
      <p:grpSp>
        <p:nvGrpSpPr>
          <p:cNvPr id="459" name="Google Shape;459;p59"/>
          <p:cNvGrpSpPr/>
          <p:nvPr/>
        </p:nvGrpSpPr>
        <p:grpSpPr>
          <a:xfrm>
            <a:off x="2070551"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4" name="Google Shape;484;p59"/>
          <p:cNvGrpSpPr/>
          <p:nvPr/>
        </p:nvGrpSpPr>
        <p:grpSpPr>
          <a:xfrm>
            <a:off x="6039799"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19351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VAI TRÒ PHÁP LUẬT </a:t>
            </a:r>
            <a:br>
              <a:rPr lang="en" sz="4000"/>
            </a:br>
            <a:r>
              <a:rPr lang="en" sz="4000"/>
              <a:t>VÀ KỈ LUẬT</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TÌM HIỂU Ý NGHĨA CỦA  PHÁP LUẬT VÀ </a:t>
            </a:r>
          </a:p>
          <a:p>
            <a:pPr marL="0" lvl="0" indent="0" algn="ctr" rtl="0">
              <a:spcBef>
                <a:spcPts val="0"/>
              </a:spcBef>
              <a:spcAft>
                <a:spcPts val="0"/>
              </a:spcAft>
              <a:buNone/>
            </a:pPr>
            <a:r>
              <a:rPr lang="en"/>
              <a:t>KỈ LUẬT.</a:t>
            </a:r>
            <a:endParaRPr/>
          </a:p>
        </p:txBody>
      </p:sp>
    </p:spTree>
    <p:extLst>
      <p:ext uri="{BB962C8B-B14F-4D97-AF65-F5344CB8AC3E}">
        <p14:creationId xmlns:p14="http://schemas.microsoft.com/office/powerpoint/2010/main" val="510127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67" name="Google Shape;667;p66"/>
          <p:cNvGrpSpPr/>
          <p:nvPr/>
        </p:nvGrpSpPr>
        <p:grpSpPr>
          <a:xfrm>
            <a:off x="6704550" y="1644539"/>
            <a:ext cx="1907100" cy="2504671"/>
            <a:chOff x="6704550" y="1644539"/>
            <a:chExt cx="1907100" cy="2504671"/>
          </a:xfrm>
        </p:grpSpPr>
        <p:sp>
          <p:nvSpPr>
            <p:cNvPr id="668" name="Google Shape;668;p66"/>
            <p:cNvSpPr/>
            <p:nvPr/>
          </p:nvSpPr>
          <p:spPr>
            <a:xfrm>
              <a:off x="6704550" y="1771650"/>
              <a:ext cx="1907100" cy="237756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6"/>
            <p:cNvSpPr/>
            <p:nvPr/>
          </p:nvSpPr>
          <p:spPr>
            <a:xfrm rot="-132801">
              <a:off x="8238441" y="1644539"/>
              <a:ext cx="328351" cy="4836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66"/>
          <p:cNvSpPr/>
          <p:nvPr/>
        </p:nvSpPr>
        <p:spPr>
          <a:xfrm>
            <a:off x="6107925" y="2448863"/>
            <a:ext cx="897900" cy="4488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6"/>
          <p:cNvSpPr txBox="1">
            <a:spLocks noGrp="1"/>
          </p:cNvSpPr>
          <p:nvPr>
            <p:ph type="subTitle" idx="4294967295"/>
          </p:nvPr>
        </p:nvSpPr>
        <p:spPr>
          <a:xfrm rot="-1253">
            <a:off x="6835200" y="3036108"/>
            <a:ext cx="1645800" cy="731400"/>
          </a:xfrm>
          <a:prstGeom prst="rect">
            <a:avLst/>
          </a:prstGeom>
        </p:spPr>
        <p:txBody>
          <a:bodyPr spcFirstLastPara="1" wrap="square" lIns="0" tIns="0" rIns="0" bIns="0" anchor="t" anchorCtr="0">
            <a:noAutofit/>
          </a:bodyPr>
          <a:lstStyle/>
          <a:p>
            <a:pPr algn="just"/>
            <a:r>
              <a:rPr lang="fr-FR" sz="1600" b="1" dirty="0" err="1">
                <a:solidFill>
                  <a:schemeClr val="accent1">
                    <a:lumMod val="75000"/>
                  </a:schemeClr>
                </a:solidFill>
                <a:latin typeface="Calibri" panose="020F0502020204030204" pitchFamily="34" charset="0"/>
                <a:cs typeface="Calibri" panose="020F0502020204030204" pitchFamily="34" charset="0"/>
              </a:rPr>
              <a:t>Em</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hãy</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cho</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biết</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mối</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quan</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hệ</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giữa</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pháp</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luật</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và</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kỷ</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luật</a:t>
            </a:r>
            <a:r>
              <a:rPr lang="fr-FR" sz="1600" b="1" dirty="0">
                <a:solidFill>
                  <a:schemeClr val="accent1">
                    <a:lumMod val="75000"/>
                  </a:schemeClr>
                </a:solidFill>
                <a:latin typeface="Calibri" panose="020F0502020204030204" pitchFamily="34" charset="0"/>
                <a:cs typeface="Calibri" panose="020F0502020204030204" pitchFamily="34" charset="0"/>
              </a:rPr>
              <a:t>? </a:t>
            </a:r>
            <a:endParaRPr lang="en-US" sz="1600" b="1" dirty="0">
              <a:solidFill>
                <a:schemeClr val="accent1">
                  <a:lumMod val="75000"/>
                </a:schemeClr>
              </a:solidFill>
              <a:latin typeface="Calibri" panose="020F0502020204030204" pitchFamily="34" charset="0"/>
              <a:cs typeface="Calibri" panose="020F0502020204030204" pitchFamily="34" charset="0"/>
            </a:endParaRPr>
          </a:p>
        </p:txBody>
      </p:sp>
      <p:sp>
        <p:nvSpPr>
          <p:cNvPr id="672" name="Google Shape;672;p66"/>
          <p:cNvSpPr txBox="1">
            <a:spLocks noGrp="1"/>
          </p:cNvSpPr>
          <p:nvPr>
            <p:ph type="subTitle" idx="4294967295"/>
          </p:nvPr>
        </p:nvSpPr>
        <p:spPr>
          <a:xfrm rot="-627">
            <a:off x="6835200" y="1996492"/>
            <a:ext cx="1645800" cy="33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100">
                <a:latin typeface="Raleway Thin"/>
                <a:ea typeface="Raleway Thin"/>
                <a:cs typeface="Raleway Thin"/>
                <a:sym typeface="Raleway Thin"/>
              </a:rPr>
              <a:t>NHÓM 4</a:t>
            </a:r>
            <a:endParaRPr sz="2100">
              <a:latin typeface="Raleway Thin"/>
              <a:ea typeface="Raleway Thin"/>
              <a:cs typeface="Raleway Thin"/>
              <a:sym typeface="Raleway Thin"/>
            </a:endParaRPr>
          </a:p>
        </p:txBody>
      </p:sp>
      <p:grpSp>
        <p:nvGrpSpPr>
          <p:cNvPr id="673" name="Google Shape;673;p66"/>
          <p:cNvGrpSpPr/>
          <p:nvPr/>
        </p:nvGrpSpPr>
        <p:grpSpPr>
          <a:xfrm>
            <a:off x="7478013" y="2491993"/>
            <a:ext cx="360175" cy="358423"/>
            <a:chOff x="-9961625" y="4048175"/>
            <a:chExt cx="357600" cy="355825"/>
          </a:xfrm>
        </p:grpSpPr>
        <p:sp>
          <p:nvSpPr>
            <p:cNvPr id="674" name="Google Shape;674;p66"/>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6"/>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6"/>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6"/>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6"/>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6"/>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66"/>
          <p:cNvGrpSpPr/>
          <p:nvPr/>
        </p:nvGrpSpPr>
        <p:grpSpPr>
          <a:xfrm>
            <a:off x="4647150" y="1644539"/>
            <a:ext cx="1907100" cy="2504671"/>
            <a:chOff x="4647150" y="1644539"/>
            <a:chExt cx="1907100" cy="2504671"/>
          </a:xfrm>
        </p:grpSpPr>
        <p:sp>
          <p:nvSpPr>
            <p:cNvPr id="681" name="Google Shape;681;p66"/>
            <p:cNvSpPr/>
            <p:nvPr/>
          </p:nvSpPr>
          <p:spPr>
            <a:xfrm>
              <a:off x="4647150" y="1771649"/>
              <a:ext cx="1907100" cy="2377561"/>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6"/>
            <p:cNvSpPr/>
            <p:nvPr/>
          </p:nvSpPr>
          <p:spPr>
            <a:xfrm rot="-132801">
              <a:off x="6198903" y="1644539"/>
              <a:ext cx="328351" cy="4836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66"/>
          <p:cNvSpPr/>
          <p:nvPr/>
        </p:nvSpPr>
        <p:spPr>
          <a:xfrm>
            <a:off x="4110688" y="2448863"/>
            <a:ext cx="897900" cy="4488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6"/>
          <p:cNvSpPr txBox="1">
            <a:spLocks noGrp="1"/>
          </p:cNvSpPr>
          <p:nvPr>
            <p:ph type="subTitle" idx="4294967295"/>
          </p:nvPr>
        </p:nvSpPr>
        <p:spPr>
          <a:xfrm rot="-627">
            <a:off x="4777800" y="3036108"/>
            <a:ext cx="1645800" cy="731400"/>
          </a:xfrm>
          <a:prstGeom prst="rect">
            <a:avLst/>
          </a:prstGeom>
        </p:spPr>
        <p:txBody>
          <a:bodyPr spcFirstLastPara="1" wrap="square" lIns="0" tIns="0" rIns="0" bIns="0" anchor="t" anchorCtr="0">
            <a:noAutofit/>
          </a:bodyPr>
          <a:lstStyle/>
          <a:p>
            <a:pPr algn="just"/>
            <a:r>
              <a:rPr lang="fr-FR" sz="1600" b="1" dirty="0" err="1">
                <a:solidFill>
                  <a:schemeClr val="accent1">
                    <a:lumMod val="75000"/>
                  </a:schemeClr>
                </a:solidFill>
                <a:latin typeface="Calibri" panose="020F0502020204030204" pitchFamily="34" charset="0"/>
                <a:cs typeface="Calibri" panose="020F0502020204030204" pitchFamily="34" charset="0"/>
              </a:rPr>
              <a:t>Tại</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sao</a:t>
            </a:r>
            <a:r>
              <a:rPr lang="fr-FR" sz="1600" b="1" dirty="0">
                <a:solidFill>
                  <a:schemeClr val="accent1">
                    <a:lumMod val="75000"/>
                  </a:schemeClr>
                </a:solidFill>
                <a:latin typeface="Calibri" panose="020F0502020204030204" pitchFamily="34" charset="0"/>
                <a:cs typeface="Calibri" panose="020F0502020204030204" pitchFamily="34" charset="0"/>
              </a:rPr>
              <a:t> HS </a:t>
            </a:r>
            <a:r>
              <a:rPr lang="fr-FR" sz="1600" b="1" dirty="0" err="1">
                <a:solidFill>
                  <a:schemeClr val="accent1">
                    <a:lumMod val="75000"/>
                  </a:schemeClr>
                </a:solidFill>
                <a:latin typeface="Calibri" panose="020F0502020204030204" pitchFamily="34" charset="0"/>
                <a:cs typeface="Calibri" panose="020F0502020204030204" pitchFamily="34" charset="0"/>
              </a:rPr>
              <a:t>chúng</a:t>
            </a:r>
            <a:r>
              <a:rPr lang="fr-FR" sz="1600" b="1" dirty="0">
                <a:solidFill>
                  <a:schemeClr val="accent1">
                    <a:lumMod val="75000"/>
                  </a:schemeClr>
                </a:solidFill>
                <a:latin typeface="Calibri" panose="020F0502020204030204" pitchFamily="34" charset="0"/>
                <a:cs typeface="Calibri" panose="020F0502020204030204" pitchFamily="34" charset="0"/>
              </a:rPr>
              <a:t> ta </a:t>
            </a:r>
            <a:r>
              <a:rPr lang="fr-FR" sz="1600" b="1" dirty="0" err="1">
                <a:solidFill>
                  <a:schemeClr val="accent1">
                    <a:lumMod val="75000"/>
                  </a:schemeClr>
                </a:solidFill>
                <a:latin typeface="Calibri" panose="020F0502020204030204" pitchFamily="34" charset="0"/>
                <a:cs typeface="Calibri" panose="020F0502020204030204" pitchFamily="34" charset="0"/>
              </a:rPr>
              <a:t>phải</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tuân</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theo</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nội</a:t>
            </a:r>
            <a:r>
              <a:rPr lang="fr-FR" sz="1600" b="1" dirty="0">
                <a:solidFill>
                  <a:schemeClr val="accent1">
                    <a:lumMod val="75000"/>
                  </a:schemeClr>
                </a:solidFill>
                <a:latin typeface="Calibri" panose="020F0502020204030204" pitchFamily="34" charset="0"/>
                <a:cs typeface="Calibri" panose="020F0502020204030204" pitchFamily="34" charset="0"/>
              </a:rPr>
              <a:t> qui </a:t>
            </a:r>
            <a:r>
              <a:rPr lang="fr-FR" sz="1600" b="1" dirty="0" err="1">
                <a:solidFill>
                  <a:schemeClr val="accent1">
                    <a:lumMod val="75000"/>
                  </a:schemeClr>
                </a:solidFill>
                <a:latin typeface="Calibri" panose="020F0502020204030204" pitchFamily="34" charset="0"/>
                <a:cs typeface="Calibri" panose="020F0502020204030204" pitchFamily="34" charset="0"/>
              </a:rPr>
              <a:t>nhà</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trường</a:t>
            </a:r>
            <a:r>
              <a:rPr lang="fr-FR" sz="1600" b="1" dirty="0">
                <a:solidFill>
                  <a:schemeClr val="accent1">
                    <a:lumMod val="75000"/>
                  </a:schemeClr>
                </a:solidFill>
                <a:latin typeface="Calibri" panose="020F0502020204030204" pitchFamily="34" charset="0"/>
                <a:cs typeface="Calibri" panose="020F0502020204030204" pitchFamily="34" charset="0"/>
              </a:rPr>
              <a:t>?</a:t>
            </a:r>
            <a:endParaRPr lang="en-US" sz="1600" b="1" dirty="0">
              <a:solidFill>
                <a:schemeClr val="accent1">
                  <a:lumMod val="75000"/>
                </a:schemeClr>
              </a:solidFill>
              <a:latin typeface="Calibri" panose="020F0502020204030204" pitchFamily="34" charset="0"/>
              <a:cs typeface="Calibri" panose="020F0502020204030204" pitchFamily="34" charset="0"/>
            </a:endParaRPr>
          </a:p>
        </p:txBody>
      </p:sp>
      <p:sp>
        <p:nvSpPr>
          <p:cNvPr id="685" name="Google Shape;685;p66"/>
          <p:cNvSpPr txBox="1">
            <a:spLocks noGrp="1"/>
          </p:cNvSpPr>
          <p:nvPr>
            <p:ph type="subTitle" idx="4294967295"/>
          </p:nvPr>
        </p:nvSpPr>
        <p:spPr>
          <a:xfrm rot="-1253">
            <a:off x="4777800" y="1996492"/>
            <a:ext cx="1645800" cy="33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100">
                <a:latin typeface="Raleway Thin"/>
                <a:ea typeface="Raleway Thin"/>
                <a:cs typeface="Raleway Thin"/>
                <a:sym typeface="Raleway Thin"/>
              </a:rPr>
              <a:t>NHÓM 3</a:t>
            </a:r>
            <a:endParaRPr sz="2100">
              <a:latin typeface="Raleway Thin"/>
              <a:ea typeface="Raleway Thin"/>
              <a:cs typeface="Raleway Thin"/>
              <a:sym typeface="Raleway Thin"/>
            </a:endParaRPr>
          </a:p>
        </p:txBody>
      </p:sp>
      <p:sp>
        <p:nvSpPr>
          <p:cNvPr id="686" name="Google Shape;686;p66"/>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THẢO LUẬN NHÓM</a:t>
            </a:r>
            <a:endParaRPr/>
          </a:p>
        </p:txBody>
      </p:sp>
      <p:grpSp>
        <p:nvGrpSpPr>
          <p:cNvPr id="687" name="Google Shape;687;p66"/>
          <p:cNvGrpSpPr/>
          <p:nvPr/>
        </p:nvGrpSpPr>
        <p:grpSpPr>
          <a:xfrm>
            <a:off x="5421796" y="2504584"/>
            <a:ext cx="357808" cy="333240"/>
            <a:chOff x="-11295075" y="4092875"/>
            <a:chExt cx="355250" cy="330825"/>
          </a:xfrm>
        </p:grpSpPr>
        <p:sp>
          <p:nvSpPr>
            <p:cNvPr id="688" name="Google Shape;688;p66"/>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6"/>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6"/>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6"/>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6"/>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66"/>
          <p:cNvGrpSpPr/>
          <p:nvPr/>
        </p:nvGrpSpPr>
        <p:grpSpPr>
          <a:xfrm>
            <a:off x="2589825" y="1668364"/>
            <a:ext cx="1907100" cy="2480848"/>
            <a:chOff x="2589825" y="1668364"/>
            <a:chExt cx="1907100" cy="2480848"/>
          </a:xfrm>
        </p:grpSpPr>
        <p:sp>
          <p:nvSpPr>
            <p:cNvPr id="694" name="Google Shape;694;p66"/>
            <p:cNvSpPr/>
            <p:nvPr/>
          </p:nvSpPr>
          <p:spPr>
            <a:xfrm>
              <a:off x="2589825" y="1771650"/>
              <a:ext cx="1907100" cy="237756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6"/>
            <p:cNvSpPr/>
            <p:nvPr/>
          </p:nvSpPr>
          <p:spPr>
            <a:xfrm rot="-132801">
              <a:off x="4137616" y="1668364"/>
              <a:ext cx="328351" cy="4836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 name="Google Shape;696;p66"/>
          <p:cNvSpPr txBox="1">
            <a:spLocks noGrp="1"/>
          </p:cNvSpPr>
          <p:nvPr>
            <p:ph type="subTitle" idx="4294967295"/>
          </p:nvPr>
        </p:nvSpPr>
        <p:spPr>
          <a:xfrm rot="-1253">
            <a:off x="2720475" y="3036108"/>
            <a:ext cx="1645800" cy="731400"/>
          </a:xfrm>
          <a:prstGeom prst="rect">
            <a:avLst/>
          </a:prstGeom>
        </p:spPr>
        <p:txBody>
          <a:bodyPr spcFirstLastPara="1" wrap="square" lIns="0" tIns="0" rIns="0" bIns="0" anchor="t" anchorCtr="0">
            <a:noAutofit/>
          </a:bodyPr>
          <a:lstStyle/>
          <a:p>
            <a:pPr algn="just"/>
            <a:r>
              <a:rPr lang="fr-FR" sz="1600" b="1" dirty="0" err="1">
                <a:solidFill>
                  <a:schemeClr val="accent1">
                    <a:lumMod val="75000"/>
                  </a:schemeClr>
                </a:solidFill>
                <a:latin typeface="Calibri" panose="020F0502020204030204" pitchFamily="34" charset="0"/>
                <a:cs typeface="Calibri" panose="020F0502020204030204" pitchFamily="34" charset="0"/>
              </a:rPr>
              <a:t>Những</a:t>
            </a:r>
            <a:r>
              <a:rPr lang="fr-FR" sz="1600" b="1" dirty="0">
                <a:solidFill>
                  <a:schemeClr val="accent1">
                    <a:lumMod val="75000"/>
                  </a:schemeClr>
                </a:solidFill>
                <a:latin typeface="Calibri" panose="020F0502020204030204" pitchFamily="34" charset="0"/>
                <a:cs typeface="Calibri" panose="020F0502020204030204" pitchFamily="34" charset="0"/>
              </a:rPr>
              <a:t> qui </a:t>
            </a:r>
            <a:r>
              <a:rPr lang="fr-FR" sz="1600" b="1" dirty="0" err="1">
                <a:solidFill>
                  <a:schemeClr val="accent1">
                    <a:lumMod val="75000"/>
                  </a:schemeClr>
                </a:solidFill>
                <a:latin typeface="Calibri" panose="020F0502020204030204" pitchFamily="34" charset="0"/>
                <a:cs typeface="Calibri" panose="020F0502020204030204" pitchFamily="34" charset="0"/>
              </a:rPr>
              <a:t>định</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kỷ</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luật</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đặt</a:t>
            </a:r>
            <a:r>
              <a:rPr lang="fr-FR" sz="1600" b="1" dirty="0">
                <a:solidFill>
                  <a:schemeClr val="accent1">
                    <a:lumMod val="75000"/>
                  </a:schemeClr>
                </a:solidFill>
                <a:latin typeface="Calibri" panose="020F0502020204030204" pitchFamily="34" charset="0"/>
                <a:cs typeface="Calibri" panose="020F0502020204030204" pitchFamily="34" charset="0"/>
              </a:rPr>
              <a:t> ra </a:t>
            </a:r>
            <a:r>
              <a:rPr lang="fr-FR" sz="1600" b="1" dirty="0" err="1">
                <a:solidFill>
                  <a:schemeClr val="accent1">
                    <a:lumMod val="75000"/>
                  </a:schemeClr>
                </a:solidFill>
                <a:latin typeface="Calibri" panose="020F0502020204030204" pitchFamily="34" charset="0"/>
                <a:cs typeface="Calibri" panose="020F0502020204030204" pitchFamily="34" charset="0"/>
              </a:rPr>
              <a:t>để</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làm</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gì</a:t>
            </a:r>
            <a:r>
              <a:rPr lang="fr-FR" sz="1600" b="1" dirty="0">
                <a:solidFill>
                  <a:schemeClr val="accent1">
                    <a:lumMod val="75000"/>
                  </a:schemeClr>
                </a:solidFill>
                <a:latin typeface="Calibri" panose="020F0502020204030204" pitchFamily="34" charset="0"/>
                <a:cs typeface="Calibri" panose="020F0502020204030204" pitchFamily="34" charset="0"/>
              </a:rPr>
              <a:t>? </a:t>
            </a:r>
            <a:endParaRPr lang="en-US" sz="1600" b="1" dirty="0">
              <a:solidFill>
                <a:schemeClr val="accent1">
                  <a:lumMod val="75000"/>
                </a:schemeClr>
              </a:solidFill>
              <a:latin typeface="Calibri" panose="020F0502020204030204" pitchFamily="34" charset="0"/>
              <a:cs typeface="Calibri" panose="020F0502020204030204" pitchFamily="34" charset="0"/>
            </a:endParaRPr>
          </a:p>
        </p:txBody>
      </p:sp>
      <p:sp>
        <p:nvSpPr>
          <p:cNvPr id="697" name="Google Shape;697;p66"/>
          <p:cNvSpPr txBox="1">
            <a:spLocks noGrp="1"/>
          </p:cNvSpPr>
          <p:nvPr>
            <p:ph type="subTitle" idx="4294967295"/>
          </p:nvPr>
        </p:nvSpPr>
        <p:spPr>
          <a:xfrm rot="-581">
            <a:off x="2655075" y="1996500"/>
            <a:ext cx="1776600" cy="33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100">
                <a:latin typeface="Raleway Thin"/>
                <a:ea typeface="Raleway Thin"/>
                <a:cs typeface="Raleway Thin"/>
                <a:sym typeface="Raleway Thin"/>
              </a:rPr>
              <a:t>NHÓM 2</a:t>
            </a:r>
            <a:endParaRPr sz="2100">
              <a:latin typeface="Raleway Thin"/>
              <a:ea typeface="Raleway Thin"/>
              <a:cs typeface="Raleway Thin"/>
              <a:sym typeface="Raleway Thin"/>
            </a:endParaRPr>
          </a:p>
        </p:txBody>
      </p:sp>
      <p:grpSp>
        <p:nvGrpSpPr>
          <p:cNvPr id="698" name="Google Shape;698;p66"/>
          <p:cNvGrpSpPr/>
          <p:nvPr/>
        </p:nvGrpSpPr>
        <p:grpSpPr>
          <a:xfrm>
            <a:off x="3365264" y="2504584"/>
            <a:ext cx="356221" cy="333240"/>
            <a:chOff x="-10858725" y="4092875"/>
            <a:chExt cx="353675" cy="330825"/>
          </a:xfrm>
        </p:grpSpPr>
        <p:sp>
          <p:nvSpPr>
            <p:cNvPr id="699" name="Google Shape;699;p66"/>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6"/>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6"/>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6"/>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6"/>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6"/>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66"/>
          <p:cNvSpPr/>
          <p:nvPr/>
        </p:nvSpPr>
        <p:spPr>
          <a:xfrm>
            <a:off x="1989413" y="2448863"/>
            <a:ext cx="897900" cy="4488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66"/>
          <p:cNvGrpSpPr/>
          <p:nvPr/>
        </p:nvGrpSpPr>
        <p:grpSpPr>
          <a:xfrm>
            <a:off x="532350" y="1668364"/>
            <a:ext cx="1907100" cy="2480848"/>
            <a:chOff x="532350" y="1668364"/>
            <a:chExt cx="1907100" cy="2480848"/>
          </a:xfrm>
        </p:grpSpPr>
        <p:sp>
          <p:nvSpPr>
            <p:cNvPr id="707" name="Google Shape;707;p66"/>
            <p:cNvSpPr/>
            <p:nvPr/>
          </p:nvSpPr>
          <p:spPr>
            <a:xfrm>
              <a:off x="532350" y="1771649"/>
              <a:ext cx="1907100" cy="2377563"/>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6"/>
            <p:cNvSpPr/>
            <p:nvPr/>
          </p:nvSpPr>
          <p:spPr>
            <a:xfrm rot="-132801">
              <a:off x="2047591" y="1668364"/>
              <a:ext cx="328351" cy="4836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9" name="Google Shape;709;p66"/>
          <p:cNvSpPr txBox="1">
            <a:spLocks noGrp="1"/>
          </p:cNvSpPr>
          <p:nvPr>
            <p:ph type="subTitle" idx="4294967295"/>
          </p:nvPr>
        </p:nvSpPr>
        <p:spPr>
          <a:xfrm rot="-1253">
            <a:off x="663000" y="3036108"/>
            <a:ext cx="1645800" cy="731400"/>
          </a:xfrm>
          <a:prstGeom prst="rect">
            <a:avLst/>
          </a:prstGeom>
        </p:spPr>
        <p:txBody>
          <a:bodyPr spcFirstLastPara="1" wrap="square" lIns="0" tIns="0" rIns="0" bIns="0" anchor="t" anchorCtr="0">
            <a:noAutofit/>
          </a:bodyPr>
          <a:lstStyle/>
          <a:p>
            <a:pPr algn="just"/>
            <a:r>
              <a:rPr lang="fr-FR" sz="1600" b="1" dirty="0" err="1">
                <a:solidFill>
                  <a:schemeClr val="accent1">
                    <a:lumMod val="75000"/>
                  </a:schemeClr>
                </a:solidFill>
                <a:latin typeface="Calibri" panose="020F0502020204030204" pitchFamily="34" charset="0"/>
                <a:cs typeface="Calibri" panose="020F0502020204030204" pitchFamily="34" charset="0"/>
              </a:rPr>
              <a:t>Những</a:t>
            </a:r>
            <a:r>
              <a:rPr lang="fr-FR" sz="1600" b="1" dirty="0">
                <a:solidFill>
                  <a:schemeClr val="accent1">
                    <a:lumMod val="75000"/>
                  </a:schemeClr>
                </a:solidFill>
                <a:latin typeface="Calibri" panose="020F0502020204030204" pitchFamily="34" charset="0"/>
                <a:cs typeface="Calibri" panose="020F0502020204030204" pitchFamily="34" charset="0"/>
              </a:rPr>
              <a:t> qui </a:t>
            </a:r>
            <a:r>
              <a:rPr lang="fr-FR" sz="1600" b="1" dirty="0" err="1">
                <a:solidFill>
                  <a:schemeClr val="accent1">
                    <a:lumMod val="75000"/>
                  </a:schemeClr>
                </a:solidFill>
                <a:latin typeface="Calibri" panose="020F0502020204030204" pitchFamily="34" charset="0"/>
                <a:cs typeface="Calibri" panose="020F0502020204030204" pitchFamily="34" charset="0"/>
              </a:rPr>
              <a:t>định</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của</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kỷ</a:t>
            </a:r>
            <a:r>
              <a:rPr lang="fr-FR" sz="1600" b="1" dirty="0">
                <a:solidFill>
                  <a:schemeClr val="accent1">
                    <a:lumMod val="75000"/>
                  </a:schemeClr>
                </a:solidFill>
                <a:latin typeface="Calibri" panose="020F0502020204030204" pitchFamily="34" charset="0"/>
                <a:cs typeface="Calibri" panose="020F0502020204030204" pitchFamily="34" charset="0"/>
              </a:rPr>
              <a:t> </a:t>
            </a:r>
            <a:r>
              <a:rPr lang="fr-FR" sz="1600" b="1" dirty="0" err="1">
                <a:solidFill>
                  <a:schemeClr val="accent1">
                    <a:lumMod val="75000"/>
                  </a:schemeClr>
                </a:solidFill>
                <a:latin typeface="Calibri" panose="020F0502020204030204" pitchFamily="34" charset="0"/>
                <a:cs typeface="Calibri" panose="020F0502020204030204" pitchFamily="34" charset="0"/>
              </a:rPr>
              <a:t>luật</a:t>
            </a:r>
            <a:r>
              <a:rPr lang="fr-FR" sz="1600" b="1" dirty="0">
                <a:solidFill>
                  <a:schemeClr val="accent1">
                    <a:lumMod val="75000"/>
                  </a:schemeClr>
                </a:solidFill>
                <a:latin typeface="Calibri" panose="020F0502020204030204" pitchFamily="34" charset="0"/>
                <a:cs typeface="Calibri" panose="020F0502020204030204" pitchFamily="34" charset="0"/>
              </a:rPr>
              <a:t> do ai </a:t>
            </a:r>
            <a:r>
              <a:rPr lang="fr-FR" sz="1600" b="1" dirty="0" err="1">
                <a:solidFill>
                  <a:schemeClr val="accent1">
                    <a:lumMod val="75000"/>
                  </a:schemeClr>
                </a:solidFill>
                <a:latin typeface="Calibri" panose="020F0502020204030204" pitchFamily="34" charset="0"/>
                <a:cs typeface="Calibri" panose="020F0502020204030204" pitchFamily="34" charset="0"/>
              </a:rPr>
              <a:t>đặt</a:t>
            </a:r>
            <a:r>
              <a:rPr lang="fr-FR" sz="1600" b="1" dirty="0">
                <a:solidFill>
                  <a:schemeClr val="accent1">
                    <a:lumMod val="75000"/>
                  </a:schemeClr>
                </a:solidFill>
                <a:latin typeface="Calibri" panose="020F0502020204030204" pitchFamily="34" charset="0"/>
                <a:cs typeface="Calibri" panose="020F0502020204030204" pitchFamily="34" charset="0"/>
              </a:rPr>
              <a:t> ra ? </a:t>
            </a:r>
            <a:endParaRPr lang="en-US" sz="1600" b="1" dirty="0">
              <a:solidFill>
                <a:schemeClr val="accent1">
                  <a:lumMod val="75000"/>
                </a:schemeClr>
              </a:solidFill>
              <a:latin typeface="Calibri" panose="020F0502020204030204" pitchFamily="34" charset="0"/>
              <a:cs typeface="Calibri" panose="020F0502020204030204" pitchFamily="34" charset="0"/>
            </a:endParaRPr>
          </a:p>
        </p:txBody>
      </p:sp>
      <p:sp>
        <p:nvSpPr>
          <p:cNvPr id="710" name="Google Shape;710;p66"/>
          <p:cNvSpPr txBox="1">
            <a:spLocks noGrp="1"/>
          </p:cNvSpPr>
          <p:nvPr>
            <p:ph type="subTitle" idx="4294967295"/>
          </p:nvPr>
        </p:nvSpPr>
        <p:spPr>
          <a:xfrm rot="-557">
            <a:off x="559650" y="1996533"/>
            <a:ext cx="1852500" cy="33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100">
                <a:latin typeface="Raleway Thin"/>
                <a:ea typeface="Raleway Thin"/>
                <a:cs typeface="Raleway Thin"/>
                <a:sym typeface="Raleway Thin"/>
              </a:rPr>
              <a:t>NHÓM 1</a:t>
            </a:r>
            <a:endParaRPr sz="2100">
              <a:latin typeface="Raleway Thin"/>
              <a:ea typeface="Raleway Thin"/>
              <a:cs typeface="Raleway Thin"/>
              <a:sym typeface="Raleway Thin"/>
            </a:endParaRPr>
          </a:p>
        </p:txBody>
      </p:sp>
      <p:grpSp>
        <p:nvGrpSpPr>
          <p:cNvPr id="711" name="Google Shape;711;p66"/>
          <p:cNvGrpSpPr/>
          <p:nvPr/>
        </p:nvGrpSpPr>
        <p:grpSpPr>
          <a:xfrm>
            <a:off x="1307852" y="2493969"/>
            <a:ext cx="356096" cy="354469"/>
            <a:chOff x="-9089725" y="3180200"/>
            <a:chExt cx="353550" cy="351900"/>
          </a:xfrm>
        </p:grpSpPr>
        <p:sp>
          <p:nvSpPr>
            <p:cNvPr id="712" name="Google Shape;712;p66"/>
            <p:cNvSpPr/>
            <p:nvPr/>
          </p:nvSpPr>
          <p:spPr>
            <a:xfrm>
              <a:off x="-9089725" y="3180200"/>
              <a:ext cx="165425" cy="250300"/>
            </a:xfrm>
            <a:custGeom>
              <a:avLst/>
              <a:gdLst/>
              <a:ahLst/>
              <a:cxnLst/>
              <a:rect l="l" t="t" r="r" b="b"/>
              <a:pathLst>
                <a:path w="6617" h="10012" extrusionOk="0">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6"/>
            <p:cNvSpPr/>
            <p:nvPr/>
          </p:nvSpPr>
          <p:spPr>
            <a:xfrm>
              <a:off x="-8965275" y="3264575"/>
              <a:ext cx="229100" cy="267525"/>
            </a:xfrm>
            <a:custGeom>
              <a:avLst/>
              <a:gdLst/>
              <a:ahLst/>
              <a:cxnLst/>
              <a:rect l="l" t="t" r="r" b="b"/>
              <a:pathLst>
                <a:path w="9164" h="10701" extrusionOk="0">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52"/>
          <p:cNvGrpSpPr/>
          <p:nvPr/>
        </p:nvGrpSpPr>
        <p:grpSpPr>
          <a:xfrm>
            <a:off x="3195821" y="1906013"/>
            <a:ext cx="2768700" cy="2127214"/>
            <a:chOff x="3198111" y="1776249"/>
            <a:chExt cx="2768700" cy="2127214"/>
          </a:xfrm>
        </p:grpSpPr>
        <p:sp>
          <p:nvSpPr>
            <p:cNvPr id="334" name="Google Shape;334;p52"/>
            <p:cNvSpPr/>
            <p:nvPr/>
          </p:nvSpPr>
          <p:spPr>
            <a:xfrm rot="-219660">
              <a:off x="3252848" y="2021826"/>
              <a:ext cx="2659227" cy="179857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2"/>
            <p:cNvSpPr/>
            <p:nvPr/>
          </p:nvSpPr>
          <p:spPr>
            <a:xfrm rot="-83">
              <a:off x="4336533" y="1776254"/>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2"/>
          <p:cNvGrpSpPr/>
          <p:nvPr/>
        </p:nvGrpSpPr>
        <p:grpSpPr>
          <a:xfrm>
            <a:off x="5718364" y="2219406"/>
            <a:ext cx="2659200" cy="2150844"/>
            <a:chOff x="5718364" y="2219406"/>
            <a:chExt cx="2659200" cy="2150844"/>
          </a:xfrm>
        </p:grpSpPr>
        <p:sp>
          <p:nvSpPr>
            <p:cNvPr id="337" name="Google Shape;337;p52"/>
            <p:cNvSpPr/>
            <p:nvPr/>
          </p:nvSpPr>
          <p:spPr>
            <a:xfrm>
              <a:off x="5718364"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2"/>
            <p:cNvSpPr/>
            <p:nvPr/>
          </p:nvSpPr>
          <p:spPr>
            <a:xfrm rot="414817">
              <a:off x="6854896" y="224075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2"/>
          <p:cNvGrpSpPr/>
          <p:nvPr/>
        </p:nvGrpSpPr>
        <p:grpSpPr>
          <a:xfrm>
            <a:off x="713227" y="2296762"/>
            <a:ext cx="2659200" cy="2073488"/>
            <a:chOff x="713227" y="2296762"/>
            <a:chExt cx="2659200" cy="2073488"/>
          </a:xfrm>
        </p:grpSpPr>
        <p:sp>
          <p:nvSpPr>
            <p:cNvPr id="340" name="Google Shape;340;p52"/>
            <p:cNvSpPr/>
            <p:nvPr/>
          </p:nvSpPr>
          <p:spPr>
            <a:xfrm>
              <a:off x="713227"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2"/>
            <p:cNvSpPr/>
            <p:nvPr/>
          </p:nvSpPr>
          <p:spPr>
            <a:xfrm rot="-277904">
              <a:off x="1827696" y="231150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52"/>
          <p:cNvSpPr txBox="1">
            <a:spLocks noGrp="1"/>
          </p:cNvSpPr>
          <p:nvPr>
            <p:ph type="subTitle" idx="5"/>
          </p:nvPr>
        </p:nvSpPr>
        <p:spPr>
          <a:xfrm rot="-490">
            <a:off x="5973873" y="2932240"/>
            <a:ext cx="2103000" cy="842400"/>
          </a:xfrm>
          <a:prstGeom prst="rect">
            <a:avLst/>
          </a:prstGeom>
        </p:spPr>
        <p:txBody>
          <a:bodyPr spcFirstLastPara="1" wrap="square" lIns="0" tIns="0" rIns="0" bIns="0" anchor="t" anchorCtr="0">
            <a:noAutofit/>
          </a:bodyPr>
          <a:lstStyle/>
          <a:p>
            <a:pPr algn="just"/>
            <a:r>
              <a:rPr lang="en-US" sz="1800" b="1" dirty="0">
                <a:solidFill>
                  <a:schemeClr val="accent1">
                    <a:lumMod val="75000"/>
                  </a:schemeClr>
                </a:solidFill>
                <a:latin typeface="Calibri Light" panose="020F0302020204030204" pitchFamily="34" charset="0"/>
                <a:cs typeface="Calibri Light" panose="020F0302020204030204" pitchFamily="34" charset="0"/>
              </a:rPr>
              <a:t>GIÚP CỘNG ĐỒNG, TỔ CHỨC, XÃ HỘI TRẬT TỰ, ỔN ĐỊNH, PHÁT TRIỂN.</a:t>
            </a:r>
          </a:p>
        </p:txBody>
      </p:sp>
      <p:sp>
        <p:nvSpPr>
          <p:cNvPr id="344" name="Google Shape;344;p52"/>
          <p:cNvSpPr txBox="1">
            <a:spLocks noGrp="1"/>
          </p:cNvSpPr>
          <p:nvPr>
            <p:ph type="subTitle" idx="1"/>
          </p:nvPr>
        </p:nvSpPr>
        <p:spPr>
          <a:xfrm rot="-490">
            <a:off x="970940" y="3092401"/>
            <a:ext cx="2103000" cy="842400"/>
          </a:xfrm>
          <a:prstGeom prst="rect">
            <a:avLst/>
          </a:prstGeom>
        </p:spPr>
        <p:txBody>
          <a:bodyPr spcFirstLastPara="1" wrap="square" lIns="0" tIns="0" rIns="0" bIns="0" anchor="t" anchorCtr="0">
            <a:noAutofit/>
          </a:bodyPr>
          <a:lstStyle/>
          <a:p>
            <a:pPr algn="just"/>
            <a:r>
              <a:rPr lang="en-US" sz="1800" b="1" dirty="0" err="1">
                <a:solidFill>
                  <a:schemeClr val="accent1">
                    <a:lumMod val="75000"/>
                  </a:schemeClr>
                </a:solidFill>
                <a:latin typeface="Calibri Light" panose="020F0302020204030204" pitchFamily="34" charset="0"/>
                <a:cs typeface="Calibri Light" panose="020F0302020204030204" pitchFamily="34" charset="0"/>
              </a:rPr>
              <a:t>XÁC</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ĐỊNH</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ĐƯỢC</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TRÁCH</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NHIỆM CỦA MỖI</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CÁ</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NHÂN, TỔ CHỨC</a:t>
            </a:r>
            <a:r>
              <a:rPr lang="en-US" sz="1800" b="1" dirty="0">
                <a:solidFill>
                  <a:schemeClr val="accent1">
                    <a:lumMod val="75000"/>
                  </a:schemeClr>
                </a:solidFill>
                <a:latin typeface="Calibri Light" panose="020F0302020204030204" pitchFamily="34" charset="0"/>
                <a:cs typeface="Calibri Light" panose="020F0302020204030204" pitchFamily="34" charset="0"/>
              </a:rPr>
              <a:t>.</a:t>
            </a:r>
            <a:endParaRPr lang="vi-VN" sz="1800" b="1"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346" name="Google Shape;346;p52"/>
          <p:cNvSpPr txBox="1">
            <a:spLocks noGrp="1"/>
          </p:cNvSpPr>
          <p:nvPr>
            <p:ph type="title"/>
          </p:nvPr>
        </p:nvSpPr>
        <p:spPr>
          <a:xfrm>
            <a:off x="713225" y="432825"/>
            <a:ext cx="7717500" cy="1198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a:t>VAI TRÒ CỦA PHÁP LUẬT VÀ KỈ LUẬT</a:t>
            </a:r>
            <a:endParaRPr sz="3200"/>
          </a:p>
        </p:txBody>
      </p:sp>
      <p:sp>
        <p:nvSpPr>
          <p:cNvPr id="348" name="Google Shape;348;p52"/>
          <p:cNvSpPr txBox="1">
            <a:spLocks noGrp="1"/>
          </p:cNvSpPr>
          <p:nvPr>
            <p:ph type="subTitle" idx="3"/>
          </p:nvPr>
        </p:nvSpPr>
        <p:spPr>
          <a:xfrm rot="-220362">
            <a:off x="3500178" y="2688580"/>
            <a:ext cx="2102819" cy="842333"/>
          </a:xfrm>
          <a:prstGeom prst="rect">
            <a:avLst/>
          </a:prstGeom>
        </p:spPr>
        <p:txBody>
          <a:bodyPr spcFirstLastPara="1" wrap="square" lIns="0" tIns="0" rIns="0" bIns="0" anchor="t" anchorCtr="0">
            <a:noAutofit/>
          </a:bodyPr>
          <a:lstStyle/>
          <a:p>
            <a:pPr algn="just"/>
            <a:r>
              <a:rPr lang="en-US" sz="1800" b="1" dirty="0" err="1">
                <a:solidFill>
                  <a:schemeClr val="accent1">
                    <a:lumMod val="75000"/>
                  </a:schemeClr>
                </a:solidFill>
                <a:latin typeface="Calibri Light" panose="020F0302020204030204" pitchFamily="34" charset="0"/>
                <a:cs typeface="Calibri Light" panose="020F0302020204030204" pitchFamily="34" charset="0"/>
              </a:rPr>
              <a:t>ĐẢM BẢO QUYỀN</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LỢI VÀ NGHĨA VỤ</a:t>
            </a:r>
            <a:r>
              <a:rPr lang="en-US" sz="1800" b="1" dirty="0">
                <a:solidFill>
                  <a:schemeClr val="accent1">
                    <a:lumMod val="75000"/>
                  </a:schemeClr>
                </a:solidFill>
                <a:latin typeface="Calibri Light" panose="020F0302020204030204" pitchFamily="34" charset="0"/>
                <a:cs typeface="Calibri Light" panose="020F0302020204030204" pitchFamily="34" charset="0"/>
              </a:rPr>
              <a:t> </a:t>
            </a:r>
            <a:r>
              <a:rPr lang="en-US" sz="1800" b="1" dirty="0" err="1">
                <a:solidFill>
                  <a:schemeClr val="accent1">
                    <a:lumMod val="75000"/>
                  </a:schemeClr>
                </a:solidFill>
                <a:latin typeface="Calibri Light" panose="020F0302020204030204" pitchFamily="34" charset="0"/>
                <a:cs typeface="Calibri Light" panose="020F0302020204030204" pitchFamily="34" charset="0"/>
              </a:rPr>
              <a:t>CỦA</a:t>
            </a:r>
            <a:r>
              <a:rPr lang="en-US" sz="1800" b="1" dirty="0">
                <a:solidFill>
                  <a:schemeClr val="accent1">
                    <a:lumMod val="75000"/>
                  </a:schemeClr>
                </a:solidFill>
                <a:latin typeface="Calibri Light" panose="020F0302020204030204" pitchFamily="34" charset="0"/>
                <a:cs typeface="Calibri Light" panose="020F0302020204030204" pitchFamily="34" charset="0"/>
              </a:rPr>
              <a:t> CÔNG DÂN.</a:t>
            </a:r>
            <a:endParaRPr lang="vi-VN" sz="1800" b="1" dirty="0">
              <a:solidFill>
                <a:schemeClr val="accent1">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87032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CÁCH THỰC HIỆN</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05</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TÌM HIỂU </a:t>
            </a:r>
            <a:r>
              <a:rPr lang="vi-VN"/>
              <a:t>CÁCH THỰC HIỆN </a:t>
            </a:r>
            <a:r>
              <a:rPr lang="en-US"/>
              <a:t>PHÁP LUẬT VÀ </a:t>
            </a:r>
          </a:p>
          <a:p>
            <a:pPr marL="0" lvl="0" indent="0" algn="ctr" rtl="0">
              <a:spcBef>
                <a:spcPts val="0"/>
              </a:spcBef>
              <a:spcAft>
                <a:spcPts val="0"/>
              </a:spcAft>
              <a:buNone/>
            </a:pPr>
            <a:r>
              <a:rPr lang="en-US"/>
              <a:t>KỈ LUẬT.</a:t>
            </a:r>
          </a:p>
        </p:txBody>
      </p:sp>
    </p:spTree>
    <p:extLst>
      <p:ext uri="{BB962C8B-B14F-4D97-AF65-F5344CB8AC3E}">
        <p14:creationId xmlns:p14="http://schemas.microsoft.com/office/powerpoint/2010/main" val="16166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16236" y="67932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105096" y="1203301"/>
            <a:ext cx="4340630" cy="2245803"/>
          </a:xfrm>
          <a:prstGeom prst="rect">
            <a:avLst/>
          </a:prstGeom>
        </p:spPr>
        <p:txBody>
          <a:bodyPr spcFirstLastPara="1" wrap="square" lIns="0" tIns="0" rIns="0" bIns="0" anchor="t" anchorCtr="0">
            <a:noAutofit/>
          </a:bodyPr>
          <a:lstStyle/>
          <a:p>
            <a:pPr algn="just"/>
            <a:r>
              <a:rPr lang="pt-BR" sz="2400" dirty="0">
                <a:latin typeface="Calibri" panose="020F0502020204030204" pitchFamily="34" charset="0"/>
                <a:cs typeface="Calibri" panose="020F0502020204030204" pitchFamily="34" charset="0"/>
              </a:rPr>
              <a:t>Theo luật nghĩa vụ quân sự mam 18 tuổi không mắc một số bệnh như mù, thần kinh ... Thì phải tham gia nghĩa vụ quân sự. Nếu một ai đó không tham gia thì nhà nước ta sẽ làm gì?</a:t>
            </a:r>
            <a:endParaRPr lang="en-US" sz="2400" dirty="0">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201782523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pPr algn="just"/>
            <a:r>
              <a:rPr lang="vi-VN" sz="3200" dirty="0">
                <a:solidFill>
                  <a:schemeClr val="bg2">
                    <a:lumMod val="10000"/>
                  </a:schemeClr>
                </a:solidFill>
              </a:rPr>
              <a:t>CÓ NGƯỜI CHO RẰNG THỰC HIỆN TỐT NỘI QUY TẠI NHÀ TRƯỜNG LÀ THỰC HIỆN TỐT PL VÀ KL? EM ĐỒNG Ý KHÔNG?</a:t>
            </a:r>
            <a:endParaRPr lang="en-US" sz="3200" dirty="0">
              <a:solidFill>
                <a:schemeClr val="bg2">
                  <a:lumMod val="10000"/>
                </a:schemeClr>
              </a:solidFill>
            </a:endParaRPr>
          </a:p>
        </p:txBody>
      </p:sp>
    </p:spTree>
    <p:extLst>
      <p:ext uri="{BB962C8B-B14F-4D97-AF65-F5344CB8AC3E}">
        <p14:creationId xmlns:p14="http://schemas.microsoft.com/office/powerpoint/2010/main" val="20204675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pSp>
        <p:nvGrpSpPr>
          <p:cNvPr id="613" name="Google Shape;613;p64"/>
          <p:cNvGrpSpPr/>
          <p:nvPr/>
        </p:nvGrpSpPr>
        <p:grpSpPr>
          <a:xfrm>
            <a:off x="5422287" y="1321638"/>
            <a:ext cx="1106050" cy="1145495"/>
            <a:chOff x="5422287" y="1321638"/>
            <a:chExt cx="1106050" cy="1145495"/>
          </a:xfrm>
        </p:grpSpPr>
        <p:sp>
          <p:nvSpPr>
            <p:cNvPr id="614" name="Google Shape;614;p64"/>
            <p:cNvSpPr/>
            <p:nvPr/>
          </p:nvSpPr>
          <p:spPr>
            <a:xfrm>
              <a:off x="5422287" y="1617287"/>
              <a:ext cx="1047302" cy="8498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64"/>
            <p:cNvGrpSpPr/>
            <p:nvPr/>
          </p:nvGrpSpPr>
          <p:grpSpPr>
            <a:xfrm>
              <a:off x="6196828" y="1321638"/>
              <a:ext cx="331509" cy="506763"/>
              <a:chOff x="7052678" y="3327363"/>
              <a:chExt cx="331509" cy="506763"/>
            </a:xfrm>
          </p:grpSpPr>
          <p:sp>
            <p:nvSpPr>
              <p:cNvPr id="616" name="Google Shape;616;p64"/>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4"/>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8" name="Google Shape;618;p64"/>
          <p:cNvGrpSpPr/>
          <p:nvPr/>
        </p:nvGrpSpPr>
        <p:grpSpPr>
          <a:xfrm>
            <a:off x="2591528" y="1321638"/>
            <a:ext cx="1130230" cy="1145495"/>
            <a:chOff x="2591528" y="1321638"/>
            <a:chExt cx="1130230" cy="1145495"/>
          </a:xfrm>
        </p:grpSpPr>
        <p:sp>
          <p:nvSpPr>
            <p:cNvPr id="619" name="Google Shape;619;p64"/>
            <p:cNvSpPr/>
            <p:nvPr/>
          </p:nvSpPr>
          <p:spPr>
            <a:xfrm>
              <a:off x="2674455" y="1617287"/>
              <a:ext cx="1047302" cy="8498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64"/>
            <p:cNvGrpSpPr/>
            <p:nvPr/>
          </p:nvGrpSpPr>
          <p:grpSpPr>
            <a:xfrm flipH="1">
              <a:off x="2591528" y="1321638"/>
              <a:ext cx="331509" cy="506763"/>
              <a:chOff x="7052678" y="3327363"/>
              <a:chExt cx="331509" cy="506763"/>
            </a:xfrm>
          </p:grpSpPr>
          <p:sp>
            <p:nvSpPr>
              <p:cNvPr id="621" name="Google Shape;621;p64"/>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4"/>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3" name="Google Shape;623;p64"/>
          <p:cNvSpPr/>
          <p:nvPr/>
        </p:nvSpPr>
        <p:spPr>
          <a:xfrm>
            <a:off x="6050500" y="2907792"/>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4"/>
          <p:cNvSpPr/>
          <p:nvPr/>
        </p:nvSpPr>
        <p:spPr>
          <a:xfrm>
            <a:off x="947900" y="2907447"/>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4"/>
          <p:cNvSpPr/>
          <p:nvPr/>
        </p:nvSpPr>
        <p:spPr>
          <a:xfrm>
            <a:off x="3499200" y="2907792"/>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4"/>
          <p:cNvSpPr/>
          <p:nvPr/>
        </p:nvSpPr>
        <p:spPr>
          <a:xfrm flipH="1">
            <a:off x="4569444" y="2467126"/>
            <a:ext cx="5150" cy="418860"/>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4"/>
          <p:cNvSpPr/>
          <p:nvPr/>
        </p:nvSpPr>
        <p:spPr>
          <a:xfrm rot="10800000">
            <a:off x="2013205" y="2488601"/>
            <a:ext cx="1148995" cy="397379"/>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4"/>
          <p:cNvSpPr/>
          <p:nvPr/>
        </p:nvSpPr>
        <p:spPr>
          <a:xfrm>
            <a:off x="4048393" y="1617287"/>
            <a:ext cx="1047259" cy="8498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4"/>
          <p:cNvSpPr txBox="1">
            <a:spLocks noGrp="1"/>
          </p:cNvSpPr>
          <p:nvPr>
            <p:ph type="title"/>
          </p:nvPr>
        </p:nvSpPr>
        <p:spPr>
          <a:xfrm>
            <a:off x="680053" y="532383"/>
            <a:ext cx="7717500" cy="61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t>HỌC SINH CẦN PHẢI THƯỜNG XUYÊN VÀ TỰ GIÁC THỰC HIỆN NHỮNG QUY ĐỊNH CỦA: </a:t>
            </a:r>
            <a:endParaRPr sz="2400"/>
          </a:p>
        </p:txBody>
      </p:sp>
      <p:sp>
        <p:nvSpPr>
          <p:cNvPr id="631" name="Google Shape;631;p64"/>
          <p:cNvSpPr txBox="1">
            <a:spLocks noGrp="1"/>
          </p:cNvSpPr>
          <p:nvPr>
            <p:ph type="subTitle" idx="2"/>
          </p:nvPr>
        </p:nvSpPr>
        <p:spPr>
          <a:xfrm rot="-1128">
            <a:off x="1106299" y="3389944"/>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NHÀ TRƯỜNG</a:t>
            </a:r>
            <a:endParaRPr/>
          </a:p>
        </p:txBody>
      </p:sp>
      <p:sp>
        <p:nvSpPr>
          <p:cNvPr id="633" name="Google Shape;633;p64"/>
          <p:cNvSpPr txBox="1">
            <a:spLocks noGrp="1"/>
          </p:cNvSpPr>
          <p:nvPr>
            <p:ph type="subTitle" idx="4"/>
          </p:nvPr>
        </p:nvSpPr>
        <p:spPr>
          <a:xfrm rot="-1128">
            <a:off x="3663310" y="3390744"/>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CỘNG ĐỒNG</a:t>
            </a:r>
            <a:endParaRPr/>
          </a:p>
        </p:txBody>
      </p:sp>
      <p:sp>
        <p:nvSpPr>
          <p:cNvPr id="635" name="Google Shape;635;p64"/>
          <p:cNvSpPr txBox="1">
            <a:spLocks noGrp="1"/>
          </p:cNvSpPr>
          <p:nvPr>
            <p:ph type="subTitle" idx="6"/>
          </p:nvPr>
        </p:nvSpPr>
        <p:spPr>
          <a:xfrm rot="-1128">
            <a:off x="6208902" y="3390745"/>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NHÀ NƯỚC</a:t>
            </a:r>
            <a:endParaRPr/>
          </a:p>
        </p:txBody>
      </p:sp>
      <p:sp>
        <p:nvSpPr>
          <p:cNvPr id="636" name="Google Shape;636;p64"/>
          <p:cNvSpPr/>
          <p:nvPr/>
        </p:nvSpPr>
        <p:spPr>
          <a:xfrm>
            <a:off x="3020397" y="1868564"/>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37" name="Google Shape;637;p64"/>
          <p:cNvGrpSpPr/>
          <p:nvPr/>
        </p:nvGrpSpPr>
        <p:grpSpPr>
          <a:xfrm>
            <a:off x="4400729" y="1859077"/>
            <a:ext cx="342580" cy="339271"/>
            <a:chOff x="5049725" y="1435050"/>
            <a:chExt cx="486550" cy="481850"/>
          </a:xfrm>
        </p:grpSpPr>
        <p:sp>
          <p:nvSpPr>
            <p:cNvPr id="638" name="Google Shape;638;p64"/>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9" name="Google Shape;639;p64"/>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0" name="Google Shape;640;p64"/>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 name="Google Shape;641;p64"/>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2" name="Google Shape;642;p64"/>
          <p:cNvSpPr/>
          <p:nvPr/>
        </p:nvSpPr>
        <p:spPr>
          <a:xfrm>
            <a:off x="5778583" y="1878941"/>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3" name="Google Shape;643;p64"/>
          <p:cNvSpPr/>
          <p:nvPr/>
        </p:nvSpPr>
        <p:spPr>
          <a:xfrm rot="10800000" flipH="1">
            <a:off x="5937500" y="2467135"/>
            <a:ext cx="1153861" cy="428465"/>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LUYỆN TẬP</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1918078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63"/>
          <p:cNvGrpSpPr/>
          <p:nvPr/>
        </p:nvGrpSpPr>
        <p:grpSpPr>
          <a:xfrm>
            <a:off x="4772975" y="1714838"/>
            <a:ext cx="1845452" cy="2680180"/>
            <a:chOff x="4772975" y="1714838"/>
            <a:chExt cx="1650300" cy="2366914"/>
          </a:xfrm>
        </p:grpSpPr>
        <p:sp>
          <p:nvSpPr>
            <p:cNvPr id="574" name="Google Shape;574;p63"/>
            <p:cNvSpPr/>
            <p:nvPr/>
          </p:nvSpPr>
          <p:spPr>
            <a:xfrm>
              <a:off x="4772975" y="2065752"/>
              <a:ext cx="1650300" cy="20160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63"/>
            <p:cNvGrpSpPr/>
            <p:nvPr/>
          </p:nvGrpSpPr>
          <p:grpSpPr>
            <a:xfrm>
              <a:off x="5955578" y="1714838"/>
              <a:ext cx="331509" cy="506763"/>
              <a:chOff x="7052678" y="3327363"/>
              <a:chExt cx="331509" cy="506763"/>
            </a:xfrm>
          </p:grpSpPr>
          <p:sp>
            <p:nvSpPr>
              <p:cNvPr id="576" name="Google Shape;576;p63"/>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3"/>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63"/>
          <p:cNvGrpSpPr/>
          <p:nvPr/>
        </p:nvGrpSpPr>
        <p:grpSpPr>
          <a:xfrm>
            <a:off x="713224" y="1714837"/>
            <a:ext cx="1885997" cy="2680181"/>
            <a:chOff x="713225" y="1714838"/>
            <a:chExt cx="1650300" cy="2378398"/>
          </a:xfrm>
        </p:grpSpPr>
        <p:sp>
          <p:nvSpPr>
            <p:cNvPr id="579" name="Google Shape;579;p63"/>
            <p:cNvSpPr/>
            <p:nvPr/>
          </p:nvSpPr>
          <p:spPr>
            <a:xfrm>
              <a:off x="713225" y="2077236"/>
              <a:ext cx="1650300" cy="20160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63"/>
            <p:cNvGrpSpPr/>
            <p:nvPr/>
          </p:nvGrpSpPr>
          <p:grpSpPr>
            <a:xfrm>
              <a:off x="1863678" y="1714838"/>
              <a:ext cx="331509" cy="506763"/>
              <a:chOff x="4003753" y="3620963"/>
              <a:chExt cx="331509" cy="506763"/>
            </a:xfrm>
          </p:grpSpPr>
          <p:sp>
            <p:nvSpPr>
              <p:cNvPr id="581" name="Google Shape;581;p63"/>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3"/>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63"/>
          <p:cNvSpPr/>
          <p:nvPr/>
        </p:nvSpPr>
        <p:spPr>
          <a:xfrm>
            <a:off x="6780425" y="2088720"/>
            <a:ext cx="1845452" cy="2306298"/>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3"/>
          <p:cNvSpPr/>
          <p:nvPr/>
        </p:nvSpPr>
        <p:spPr>
          <a:xfrm>
            <a:off x="2735624" y="2100203"/>
            <a:ext cx="1842199" cy="22718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endParaRPr sz="1800"/>
          </a:p>
        </p:txBody>
      </p:sp>
      <p:sp>
        <p:nvSpPr>
          <p:cNvPr id="585" name="Google Shape;585;p6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algn="just"/>
            <a:r>
              <a:rPr lang="en-US" sz="2000" dirty="0" err="1">
                <a:latin typeface="Calibri" panose="020F0502020204030204" pitchFamily="34" charset="0"/>
                <a:cs typeface="Calibri" panose="020F0502020204030204" pitchFamily="34" charset="0"/>
              </a:rPr>
              <a:t>Hôm</a:t>
            </a:r>
            <a:r>
              <a:rPr lang="en-US" sz="2000" dirty="0">
                <a:latin typeface="Calibri" panose="020F0502020204030204" pitchFamily="34" charset="0"/>
                <a:cs typeface="Calibri" panose="020F0502020204030204" pitchFamily="34" charset="0"/>
              </a:rPr>
              <a:t> nay </a:t>
            </a:r>
            <a:r>
              <a:rPr lang="en-US" sz="2000" dirty="0" err="1">
                <a:latin typeface="Calibri" panose="020F0502020204030204" pitchFamily="34" charset="0"/>
                <a:cs typeface="Calibri" panose="020F0502020204030204" pitchFamily="34" charset="0"/>
              </a:rPr>
              <a:t>lớp</a:t>
            </a:r>
            <a:r>
              <a:rPr lang="en-US" sz="2000" dirty="0">
                <a:latin typeface="Calibri" panose="020F0502020204030204" pitchFamily="34" charset="0"/>
                <a:cs typeface="Calibri" panose="020F0502020204030204" pitchFamily="34" charset="0"/>
              </a:rPr>
              <a:t> 6A </a:t>
            </a:r>
            <a:r>
              <a:rPr lang="en-US" sz="2000" dirty="0" err="1">
                <a:latin typeface="Calibri" panose="020F0502020204030204" pitchFamily="34" charset="0"/>
                <a:cs typeface="Calibri" panose="020F0502020204030204" pitchFamily="34" charset="0"/>
              </a:rPr>
              <a:t>lao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hố</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trồng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cây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gần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vực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biển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cấm</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Khu</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vực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cấm</a:t>
            </a:r>
            <a:r>
              <a:rPr lang="en-US" sz="2000" b="1" dirty="0">
                <a:latin typeface="Calibri" panose="020F0502020204030204" pitchFamily="34" charset="0"/>
                <a:cs typeface="Calibri" panose="020F0502020204030204" pitchFamily="34" charset="0"/>
              </a:rPr>
              <a:t> – </a:t>
            </a:r>
            <a:r>
              <a:rPr lang="en-US" sz="2000" b="1" dirty="0" err="1">
                <a:latin typeface="Calibri" panose="020F0502020204030204" pitchFamily="34" charset="0"/>
                <a:cs typeface="Calibri" panose="020F0502020204030204" pitchFamily="34" charset="0"/>
              </a:rPr>
              <a:t>có</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bom</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mìn</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Kết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thúc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buổi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lao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bạn</a:t>
            </a:r>
            <a:r>
              <a:rPr lang="en-US" sz="2000" dirty="0">
                <a:latin typeface="Calibri" panose="020F0502020204030204" pitchFamily="34" charset="0"/>
                <a:cs typeface="Calibri" panose="020F0502020204030204" pitchFamily="34" charset="0"/>
              </a:rPr>
              <a:t> A </a:t>
            </a:r>
            <a:r>
              <a:rPr lang="en-US" sz="2000" dirty="0" err="1">
                <a:latin typeface="Calibri" panose="020F0502020204030204" pitchFamily="34" charset="0"/>
                <a:cs typeface="Calibri" panose="020F0502020204030204" pitchFamily="34" charset="0"/>
              </a:rPr>
              <a:t>rủ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số</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vực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cấm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đào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tìm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kiếm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sắt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phế</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liệu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bán</a:t>
            </a:r>
            <a:r>
              <a:rPr lang="en-US" sz="2000" dirty="0">
                <a:latin typeface="Calibri" panose="020F0502020204030204" pitchFamily="34" charset="0"/>
                <a:cs typeface="Calibri" panose="020F0502020204030204" pitchFamily="34" charset="0"/>
              </a:rPr>
              <a:t>.</a:t>
            </a:r>
          </a:p>
        </p:txBody>
      </p:sp>
      <p:sp>
        <p:nvSpPr>
          <p:cNvPr id="586" name="Google Shape;586;p63"/>
          <p:cNvSpPr txBox="1">
            <a:spLocks noGrp="1"/>
          </p:cNvSpPr>
          <p:nvPr>
            <p:ph type="subTitle" idx="1"/>
          </p:nvPr>
        </p:nvSpPr>
        <p:spPr>
          <a:xfrm>
            <a:off x="820677" y="3066368"/>
            <a:ext cx="1681934" cy="1043516"/>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Em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có</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nhận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xét</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gì</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về</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việc</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làm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của</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bạn</a:t>
            </a:r>
            <a:r>
              <a:rPr lang="en-US" sz="1800" dirty="0">
                <a:solidFill>
                  <a:schemeClr val="accent1">
                    <a:lumMod val="75000"/>
                  </a:schemeClr>
                </a:solidFill>
                <a:latin typeface="Calibri" panose="020F0502020204030204" pitchFamily="34" charset="0"/>
                <a:cs typeface="Calibri" panose="020F0502020204030204" pitchFamily="34" charset="0"/>
              </a:rPr>
              <a:t> A?</a:t>
            </a:r>
          </a:p>
        </p:txBody>
      </p:sp>
      <p:sp>
        <p:nvSpPr>
          <p:cNvPr id="587" name="Google Shape;587;p63"/>
          <p:cNvSpPr txBox="1">
            <a:spLocks noGrp="1"/>
          </p:cNvSpPr>
          <p:nvPr>
            <p:ph type="subTitle" idx="2"/>
          </p:nvPr>
        </p:nvSpPr>
        <p:spPr>
          <a:xfrm rot="-1287">
            <a:off x="806618" y="2661563"/>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1</a:t>
            </a:r>
            <a:endParaRPr/>
          </a:p>
        </p:txBody>
      </p:sp>
      <p:sp>
        <p:nvSpPr>
          <p:cNvPr id="588" name="Google Shape;588;p63"/>
          <p:cNvSpPr txBox="1">
            <a:spLocks noGrp="1"/>
          </p:cNvSpPr>
          <p:nvPr>
            <p:ph type="subTitle" idx="3"/>
          </p:nvPr>
        </p:nvSpPr>
        <p:spPr>
          <a:xfrm>
            <a:off x="2833447" y="3012777"/>
            <a:ext cx="1625387" cy="842400"/>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Nếu</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các</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bạn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đồng</a:t>
            </a:r>
            <a:r>
              <a:rPr lang="en-US" sz="1800" dirty="0">
                <a:solidFill>
                  <a:schemeClr val="accent1">
                    <a:lumMod val="75000"/>
                  </a:schemeClr>
                </a:solidFill>
                <a:latin typeface="Calibri" panose="020F0502020204030204" pitchFamily="34" charset="0"/>
                <a:cs typeface="Calibri" panose="020F0502020204030204" pitchFamily="34" charset="0"/>
              </a:rPr>
              <a:t> ý </a:t>
            </a:r>
            <a:r>
              <a:rPr lang="en-US" sz="1800" dirty="0" err="1">
                <a:solidFill>
                  <a:schemeClr val="accent1">
                    <a:lumMod val="75000"/>
                  </a:schemeClr>
                </a:solidFill>
                <a:latin typeface="Calibri" panose="020F0502020204030204" pitchFamily="34" charset="0"/>
                <a:cs typeface="Calibri" panose="020F0502020204030204" pitchFamily="34" charset="0"/>
              </a:rPr>
              <a:t>đào</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tìm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sắt</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phế</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liệu</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thì</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hậu</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quả</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gì</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sẽ</a:t>
            </a:r>
            <a:r>
              <a:rPr lang="en-US" sz="1800" dirty="0">
                <a:solidFill>
                  <a:schemeClr val="accent1">
                    <a:lumMod val="75000"/>
                  </a:schemeClr>
                </a:solidFill>
                <a:latin typeface="Calibri" panose="020F0502020204030204" pitchFamily="34" charset="0"/>
                <a:cs typeface="Calibri" panose="020F0502020204030204" pitchFamily="34" charset="0"/>
              </a:rPr>
              <a:t> x</a:t>
            </a:r>
            <a:r>
              <a:rPr lang="vi-VN" sz="1800" dirty="0">
                <a:solidFill>
                  <a:schemeClr val="accent1">
                    <a:lumMod val="75000"/>
                  </a:schemeClr>
                </a:solidFill>
                <a:latin typeface="Calibri" panose="020F0502020204030204" pitchFamily="34" charset="0"/>
                <a:cs typeface="Calibri" panose="020F0502020204030204" pitchFamily="34" charset="0"/>
              </a:rPr>
              <a:t>ảy</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ra</a:t>
            </a:r>
            <a:r>
              <a:rPr lang="en-US" sz="1800" dirty="0">
                <a:solidFill>
                  <a:schemeClr val="accent1">
                    <a:lumMod val="75000"/>
                  </a:schemeClr>
                </a:solidFill>
                <a:latin typeface="Calibri" panose="020F0502020204030204" pitchFamily="34" charset="0"/>
                <a:cs typeface="Calibri" panose="020F0502020204030204" pitchFamily="34" charset="0"/>
              </a:rPr>
              <a:t>?</a:t>
            </a:r>
          </a:p>
        </p:txBody>
      </p:sp>
      <p:sp>
        <p:nvSpPr>
          <p:cNvPr id="589" name="Google Shape;589;p63"/>
          <p:cNvSpPr txBox="1">
            <a:spLocks noGrp="1"/>
          </p:cNvSpPr>
          <p:nvPr>
            <p:ph type="subTitle" idx="4"/>
          </p:nvPr>
        </p:nvSpPr>
        <p:spPr>
          <a:xfrm rot="-1287">
            <a:off x="2829018" y="2661589"/>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2</a:t>
            </a:r>
            <a:endParaRPr/>
          </a:p>
        </p:txBody>
      </p:sp>
      <p:sp>
        <p:nvSpPr>
          <p:cNvPr id="590" name="Google Shape;590;p63"/>
          <p:cNvSpPr txBox="1">
            <a:spLocks noGrp="1"/>
          </p:cNvSpPr>
          <p:nvPr>
            <p:ph type="subTitle" idx="5"/>
          </p:nvPr>
        </p:nvSpPr>
        <p:spPr>
          <a:xfrm>
            <a:off x="4888524" y="3020556"/>
            <a:ext cx="1641883" cy="842400"/>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Nếu</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em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được</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mời</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tham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gia</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em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sẽ</a:t>
            </a:r>
            <a:r>
              <a:rPr lang="en-US" sz="1800" dirty="0">
                <a:solidFill>
                  <a:schemeClr val="accent1">
                    <a:lumMod val="75000"/>
                  </a:schemeClr>
                </a:solidFill>
                <a:latin typeface="Calibri" panose="020F0502020204030204" pitchFamily="34" charset="0"/>
                <a:cs typeface="Calibri" panose="020F0502020204030204" pitchFamily="34" charset="0"/>
              </a:rPr>
              <a:t> </a:t>
            </a:r>
            <a:r>
              <a:rPr lang="vi-VN" sz="1800" dirty="0" err="1">
                <a:solidFill>
                  <a:schemeClr val="accent1">
                    <a:lumMod val="75000"/>
                  </a:schemeClr>
                </a:solidFill>
                <a:latin typeface="Calibri" panose="020F0502020204030204" pitchFamily="34" charset="0"/>
                <a:cs typeface="Calibri" panose="020F0502020204030204" pitchFamily="34" charset="0"/>
              </a:rPr>
              <a:t>x</a:t>
            </a:r>
            <a:r>
              <a:rPr lang="en-US" sz="1800" dirty="0">
                <a:solidFill>
                  <a:schemeClr val="accent1">
                    <a:lumMod val="75000"/>
                  </a:schemeClr>
                </a:solidFill>
                <a:latin typeface="Calibri" panose="020F0502020204030204" pitchFamily="34" charset="0"/>
                <a:cs typeface="Calibri" panose="020F0502020204030204" pitchFamily="34" charset="0"/>
              </a:rPr>
              <a:t>ử </a:t>
            </a:r>
            <a:r>
              <a:rPr lang="en-US" sz="1800" dirty="0" err="1">
                <a:solidFill>
                  <a:schemeClr val="accent1">
                    <a:lumMod val="75000"/>
                  </a:schemeClr>
                </a:solidFill>
                <a:latin typeface="Calibri" panose="020F0502020204030204" pitchFamily="34" charset="0"/>
                <a:cs typeface="Calibri" panose="020F0502020204030204" pitchFamily="34" charset="0"/>
              </a:rPr>
              <a:t>lý</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thế</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nào</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Vì</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sao</a:t>
            </a:r>
            <a:r>
              <a:rPr lang="en-US" sz="1800" dirty="0">
                <a:solidFill>
                  <a:schemeClr val="accent1">
                    <a:lumMod val="75000"/>
                  </a:schemeClr>
                </a:solidFill>
                <a:latin typeface="Calibri" panose="020F0502020204030204" pitchFamily="34" charset="0"/>
                <a:cs typeface="Calibri" panose="020F0502020204030204" pitchFamily="34" charset="0"/>
              </a:rPr>
              <a:t>?</a:t>
            </a:r>
          </a:p>
        </p:txBody>
      </p:sp>
      <p:sp>
        <p:nvSpPr>
          <p:cNvPr id="591" name="Google Shape;591;p63"/>
          <p:cNvSpPr txBox="1">
            <a:spLocks noGrp="1"/>
          </p:cNvSpPr>
          <p:nvPr>
            <p:ph type="subTitle" idx="6"/>
          </p:nvPr>
        </p:nvSpPr>
        <p:spPr>
          <a:xfrm rot="-1287">
            <a:off x="4866368" y="2661529"/>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3</a:t>
            </a:r>
            <a:endParaRPr/>
          </a:p>
        </p:txBody>
      </p:sp>
      <p:sp>
        <p:nvSpPr>
          <p:cNvPr id="592" name="Google Shape;592;p63"/>
          <p:cNvSpPr txBox="1">
            <a:spLocks noGrp="1"/>
          </p:cNvSpPr>
          <p:nvPr>
            <p:ph type="subTitle" idx="7"/>
          </p:nvPr>
        </p:nvSpPr>
        <p:spPr>
          <a:xfrm>
            <a:off x="6875532" y="3047635"/>
            <a:ext cx="1655238" cy="964723"/>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Em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là</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người</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chứng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kiến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em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sẽ</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khuyên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các</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bạn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như</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thế</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nào</a:t>
            </a:r>
            <a:r>
              <a:rPr lang="en-US" sz="1800" dirty="0">
                <a:solidFill>
                  <a:schemeClr val="accent1">
                    <a:lumMod val="75000"/>
                  </a:schemeClr>
                </a:solidFill>
                <a:latin typeface="Calibri" panose="020F0502020204030204" pitchFamily="34" charset="0"/>
                <a:cs typeface="Calibri" panose="020F0502020204030204" pitchFamily="34" charset="0"/>
              </a:rPr>
              <a:t>?</a:t>
            </a:r>
          </a:p>
        </p:txBody>
      </p:sp>
      <p:sp>
        <p:nvSpPr>
          <p:cNvPr id="593" name="Google Shape;593;p63"/>
          <p:cNvSpPr txBox="1">
            <a:spLocks noGrp="1"/>
          </p:cNvSpPr>
          <p:nvPr>
            <p:ph type="subTitle" idx="8"/>
          </p:nvPr>
        </p:nvSpPr>
        <p:spPr>
          <a:xfrm rot="-1287">
            <a:off x="6873818" y="2661503"/>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4</a:t>
            </a:r>
            <a:endParaRPr/>
          </a:p>
        </p:txBody>
      </p:sp>
      <p:grpSp>
        <p:nvGrpSpPr>
          <p:cNvPr id="594" name="Google Shape;594;p63"/>
          <p:cNvGrpSpPr/>
          <p:nvPr/>
        </p:nvGrpSpPr>
        <p:grpSpPr>
          <a:xfrm>
            <a:off x="7435954" y="2321659"/>
            <a:ext cx="339253" cy="339253"/>
            <a:chOff x="5049725" y="3806450"/>
            <a:chExt cx="481825" cy="481825"/>
          </a:xfrm>
        </p:grpSpPr>
        <p:sp>
          <p:nvSpPr>
            <p:cNvPr id="595" name="Google Shape;595;p63"/>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6" name="Google Shape;596;p63"/>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7" name="Google Shape;597;p63"/>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8" name="Google Shape;598;p63"/>
          <p:cNvGrpSpPr/>
          <p:nvPr/>
        </p:nvGrpSpPr>
        <p:grpSpPr>
          <a:xfrm>
            <a:off x="1368758" y="2321659"/>
            <a:ext cx="339253" cy="339253"/>
            <a:chOff x="5651375" y="3806450"/>
            <a:chExt cx="481825" cy="481825"/>
          </a:xfrm>
        </p:grpSpPr>
        <p:sp>
          <p:nvSpPr>
            <p:cNvPr id="599" name="Google Shape;599;p63"/>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0" name="Google Shape;600;p63"/>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1" name="Google Shape;601;p63"/>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2" name="Google Shape;602;p63"/>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3" name="Google Shape;603;p63"/>
          <p:cNvGrpSpPr/>
          <p:nvPr/>
        </p:nvGrpSpPr>
        <p:grpSpPr>
          <a:xfrm>
            <a:off x="5428508" y="2321659"/>
            <a:ext cx="339253" cy="339253"/>
            <a:chOff x="1492675" y="4992125"/>
            <a:chExt cx="481825" cy="481825"/>
          </a:xfrm>
        </p:grpSpPr>
        <p:sp>
          <p:nvSpPr>
            <p:cNvPr id="604" name="Google Shape;604;p6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5" name="Google Shape;605;p6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6" name="Google Shape;606;p63"/>
          <p:cNvGrpSpPr/>
          <p:nvPr/>
        </p:nvGrpSpPr>
        <p:grpSpPr>
          <a:xfrm>
            <a:off x="3391150" y="2321659"/>
            <a:ext cx="339253" cy="339253"/>
            <a:chOff x="2085525" y="4992125"/>
            <a:chExt cx="481825" cy="481825"/>
          </a:xfrm>
        </p:grpSpPr>
        <p:sp>
          <p:nvSpPr>
            <p:cNvPr id="607" name="Google Shape;607;p63"/>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8" name="Google Shape;608;p63"/>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5900178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pPr algn="just"/>
            <a:r>
              <a:rPr lang="vi-VN" sz="2400" b="1"/>
              <a:t>Có người cho rằng pháp luật chỉ cần với những người có tính kỉ luật, tự giác. Còn đối với những người có ý thức kỉ luật thì pháp luật là không cần thiết. Quan niệm đó đúng hay sai? Tại sao?</a:t>
            </a:r>
            <a:endParaRPr lang="en-US" sz="1400" dirty="0">
              <a:solidFill>
                <a:schemeClr val="bg2">
                  <a:lumMod val="10000"/>
                </a:schemeClr>
              </a:solidFill>
            </a:endParaRPr>
          </a:p>
        </p:txBody>
      </p:sp>
    </p:spTree>
    <p:extLst>
      <p:ext uri="{BB962C8B-B14F-4D97-AF65-F5344CB8AC3E}">
        <p14:creationId xmlns:p14="http://schemas.microsoft.com/office/powerpoint/2010/main" val="35479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grpSp>
        <p:nvGrpSpPr>
          <p:cNvPr id="555" name="Google Shape;555;p62"/>
          <p:cNvGrpSpPr/>
          <p:nvPr/>
        </p:nvGrpSpPr>
        <p:grpSpPr>
          <a:xfrm>
            <a:off x="713250" y="3140899"/>
            <a:ext cx="7717500" cy="1616023"/>
            <a:chOff x="713250" y="3140899"/>
            <a:chExt cx="7717500" cy="1616023"/>
          </a:xfrm>
        </p:grpSpPr>
        <p:sp>
          <p:nvSpPr>
            <p:cNvPr id="556" name="Google Shape;556;p62"/>
            <p:cNvSpPr/>
            <p:nvPr/>
          </p:nvSpPr>
          <p:spPr>
            <a:xfrm>
              <a:off x="713250" y="3256325"/>
              <a:ext cx="77175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2"/>
            <p:cNvSpPr/>
            <p:nvPr/>
          </p:nvSpPr>
          <p:spPr>
            <a:xfrm rot="-83">
              <a:off x="3178283" y="3140904"/>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2"/>
            <p:cNvSpPr/>
            <p:nvPr/>
          </p:nvSpPr>
          <p:spPr>
            <a:xfrm rot="-10638575">
              <a:off x="5635396" y="422765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62"/>
          <p:cNvSpPr txBox="1">
            <a:spLocks noGrp="1"/>
          </p:cNvSpPr>
          <p:nvPr>
            <p:ph type="title"/>
          </p:nvPr>
        </p:nvSpPr>
        <p:spPr>
          <a:xfrm>
            <a:off x="713225" y="448056"/>
            <a:ext cx="7717500" cy="61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TRẢ LỜI</a:t>
            </a:r>
            <a:endParaRPr/>
          </a:p>
        </p:txBody>
      </p:sp>
      <p:sp>
        <p:nvSpPr>
          <p:cNvPr id="560" name="Google Shape;560;p62"/>
          <p:cNvSpPr txBox="1">
            <a:spLocks noGrp="1"/>
          </p:cNvSpPr>
          <p:nvPr>
            <p:ph type="subTitle" idx="1"/>
          </p:nvPr>
        </p:nvSpPr>
        <p:spPr>
          <a:xfrm rot="-490">
            <a:off x="1034026" y="3617807"/>
            <a:ext cx="7075698" cy="512100"/>
          </a:xfrm>
          <a:prstGeom prst="rect">
            <a:avLst/>
          </a:prstGeom>
        </p:spPr>
        <p:txBody>
          <a:bodyPr spcFirstLastPara="1" wrap="square" lIns="0" tIns="0" rIns="0" bIns="0" anchor="t" anchorCtr="0">
            <a:noAutofit/>
          </a:bodyPr>
          <a:lstStyle/>
          <a:p>
            <a:pPr lvl="0" algn="just"/>
            <a:r>
              <a:rPr lang="vi-VN" sz="1600">
                <a:latin typeface="Calibri" panose="020F0502020204030204" pitchFamily="34" charset="0"/>
                <a:cs typeface="Calibri" panose="020F0502020204030204" pitchFamily="34" charset="0"/>
              </a:rPr>
              <a:t>Quan niệm đó không đúng. Bởi vì pháp luật cần cho tất cả mọi người, kể cả người có ý thức, tự giác thực hiện pháp luật và kỉ luật vì đó là những quy định để tạo ra sự thống nhất trong hoạt động - tạo ra hiệu quả, chất lượng của hoạt động xã hội.</a:t>
            </a:r>
            <a:endParaRPr sz="1600">
              <a:latin typeface="Calibri" panose="020F0502020204030204" pitchFamily="34" charset="0"/>
              <a:cs typeface="Calibri" panose="020F0502020204030204" pitchFamily="34" charset="0"/>
            </a:endParaRPr>
          </a:p>
        </p:txBody>
      </p:sp>
      <p:grpSp>
        <p:nvGrpSpPr>
          <p:cNvPr id="566" name="Google Shape;566;p62"/>
          <p:cNvGrpSpPr/>
          <p:nvPr/>
        </p:nvGrpSpPr>
        <p:grpSpPr>
          <a:xfrm>
            <a:off x="2899675" y="879072"/>
            <a:ext cx="3344400" cy="2132653"/>
            <a:chOff x="2899675" y="879072"/>
            <a:chExt cx="3344400" cy="2132653"/>
          </a:xfrm>
        </p:grpSpPr>
        <p:pic>
          <p:nvPicPr>
            <p:cNvPr id="567" name="Google Shape;567;p62" descr="girl portrait" title="s19"/>
            <p:cNvPicPr preferRelativeResize="0"/>
            <p:nvPr/>
          </p:nvPicPr>
          <p:blipFill>
            <a:blip r:embed="rId3">
              <a:alphaModFix/>
            </a:blip>
            <a:stretch>
              <a:fillRect/>
            </a:stretch>
          </p:blipFill>
          <p:spPr>
            <a:xfrm>
              <a:off x="2899675" y="1189525"/>
              <a:ext cx="3344400" cy="1822200"/>
            </a:xfrm>
            <a:prstGeom prst="roundRect">
              <a:avLst>
                <a:gd name="adj" fmla="val 9751"/>
              </a:avLst>
            </a:prstGeom>
            <a:noFill/>
            <a:ln w="38100" cap="flat" cmpd="sng">
              <a:solidFill>
                <a:schemeClr val="accent1"/>
              </a:solidFill>
              <a:prstDash val="solid"/>
              <a:round/>
              <a:headEnd type="none" w="sm" len="sm"/>
              <a:tailEnd type="none" w="sm" len="sm"/>
            </a:ln>
          </p:spPr>
        </p:pic>
        <p:sp>
          <p:nvSpPr>
            <p:cNvPr id="568" name="Google Shape;568;p62"/>
            <p:cNvSpPr/>
            <p:nvPr/>
          </p:nvSpPr>
          <p:spPr>
            <a:xfrm rot="877214">
              <a:off x="5743208" y="919379"/>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VẬN DỤNG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1852608614"/>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pPr algn="just"/>
            <a:r>
              <a:rPr lang="vi-VN" sz="2400" b="1"/>
              <a:t>Tắc nghẽn giao thông ở một số thành phố hiện nay là do nhiều nguyên nhâ. Có nguyên nhân nào liên quan đến ý thức của người tham gia giao thông không? Em thử nêu các biện pháp khắc phục?</a:t>
            </a:r>
            <a:endParaRPr lang="en-US" sz="800" dirty="0">
              <a:solidFill>
                <a:schemeClr val="bg2">
                  <a:lumMod val="10000"/>
                </a:schemeClr>
              </a:solidFill>
            </a:endParaRPr>
          </a:p>
        </p:txBody>
      </p:sp>
    </p:spTree>
    <p:extLst>
      <p:ext uri="{BB962C8B-B14F-4D97-AF65-F5344CB8AC3E}">
        <p14:creationId xmlns:p14="http://schemas.microsoft.com/office/powerpoint/2010/main" val="3129201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KHÁM PHÁ</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TÌM HIỂU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838846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PHÁP LUẬT VÀ KỈ LUẬT</a:t>
            </a:r>
            <a:endParaRPr/>
          </a:p>
        </p:txBody>
      </p:sp>
      <p:sp>
        <p:nvSpPr>
          <p:cNvPr id="199" name="Google Shape;199;p44"/>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GVTH: TRẦN THỊ MỸ LỆ</a:t>
            </a:r>
            <a:endParaRPr/>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KHÁI NIỆM PHÁP LUẬT VÀ KỈ LUẬT</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TÌM HIỂU PHÁP LUẬT LÀ GÌ? KỈ LUẬT LÀ GÌ?</a:t>
            </a: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6"/>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THẢO LUẬN NHÓM</a:t>
            </a:r>
            <a:endParaRPr/>
          </a:p>
        </p:txBody>
      </p:sp>
      <p:sp>
        <p:nvSpPr>
          <p:cNvPr id="217" name="Google Shape;217;p46"/>
          <p:cNvSpPr/>
          <p:nvPr/>
        </p:nvSpPr>
        <p:spPr>
          <a:xfrm rot="519771">
            <a:off x="6960230"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6"/>
          <p:cNvSpPr txBox="1">
            <a:spLocks noGrp="1"/>
          </p:cNvSpPr>
          <p:nvPr>
            <p:ph type="title" idx="15"/>
          </p:nvPr>
        </p:nvSpPr>
        <p:spPr>
          <a:xfrm>
            <a:off x="68103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grpSp>
        <p:nvGrpSpPr>
          <p:cNvPr id="219" name="Google Shape;219;p46"/>
          <p:cNvGrpSpPr/>
          <p:nvPr/>
        </p:nvGrpSpPr>
        <p:grpSpPr>
          <a:xfrm>
            <a:off x="7842053" y="996449"/>
            <a:ext cx="331509" cy="506763"/>
            <a:chOff x="7052678" y="3327363"/>
            <a:chExt cx="331509" cy="506763"/>
          </a:xfrm>
        </p:grpSpPr>
        <p:sp>
          <p:nvSpPr>
            <p:cNvPr id="220" name="Google Shape;220;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46"/>
          <p:cNvSpPr/>
          <p:nvPr/>
        </p:nvSpPr>
        <p:spPr>
          <a:xfrm>
            <a:off x="67806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3" name="Google Shape;223;p46"/>
          <p:cNvSpPr txBox="1">
            <a:spLocks noGrp="1"/>
          </p:cNvSpPr>
          <p:nvPr>
            <p:ph type="subTitle" idx="14"/>
          </p:nvPr>
        </p:nvSpPr>
        <p:spPr>
          <a:xfrm rot="-1287">
            <a:off x="6780600" y="232854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24" name="Google Shape;224;p46"/>
          <p:cNvSpPr/>
          <p:nvPr/>
        </p:nvSpPr>
        <p:spPr>
          <a:xfrm rot="519771">
            <a:off x="4902843"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6"/>
          <p:cNvSpPr txBox="1">
            <a:spLocks noGrp="1"/>
          </p:cNvSpPr>
          <p:nvPr>
            <p:ph type="title" idx="9"/>
          </p:nvPr>
        </p:nvSpPr>
        <p:spPr>
          <a:xfrm>
            <a:off x="47529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grpSp>
        <p:nvGrpSpPr>
          <p:cNvPr id="226" name="Google Shape;226;p46"/>
          <p:cNvGrpSpPr/>
          <p:nvPr/>
        </p:nvGrpSpPr>
        <p:grpSpPr>
          <a:xfrm>
            <a:off x="5837628" y="996449"/>
            <a:ext cx="331509" cy="506763"/>
            <a:chOff x="7052678" y="3327363"/>
            <a:chExt cx="331509" cy="506763"/>
          </a:xfrm>
        </p:grpSpPr>
        <p:sp>
          <p:nvSpPr>
            <p:cNvPr id="227" name="Google Shape;227;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46"/>
          <p:cNvSpPr/>
          <p:nvPr/>
        </p:nvSpPr>
        <p:spPr>
          <a:xfrm>
            <a:off x="4723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6"/>
          <p:cNvSpPr/>
          <p:nvPr/>
        </p:nvSpPr>
        <p:spPr>
          <a:xfrm rot="519771">
            <a:off x="30161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6"/>
          <p:cNvSpPr txBox="1">
            <a:spLocks noGrp="1"/>
          </p:cNvSpPr>
          <p:nvPr>
            <p:ph type="title" idx="6"/>
          </p:nvPr>
        </p:nvSpPr>
        <p:spPr>
          <a:xfrm>
            <a:off x="28662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grpSp>
        <p:nvGrpSpPr>
          <p:cNvPr id="232" name="Google Shape;232;p46"/>
          <p:cNvGrpSpPr/>
          <p:nvPr/>
        </p:nvGrpSpPr>
        <p:grpSpPr>
          <a:xfrm>
            <a:off x="3973853" y="996449"/>
            <a:ext cx="331509" cy="506763"/>
            <a:chOff x="7052678" y="3327363"/>
            <a:chExt cx="331509" cy="506763"/>
          </a:xfrm>
        </p:grpSpPr>
        <p:sp>
          <p:nvSpPr>
            <p:cNvPr id="233" name="Google Shape;233;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46"/>
          <p:cNvSpPr/>
          <p:nvPr/>
        </p:nvSpPr>
        <p:spPr>
          <a:xfrm>
            <a:off x="2818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rot="519771">
            <a:off x="9587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txBox="1">
            <a:spLocks noGrp="1"/>
          </p:cNvSpPr>
          <p:nvPr>
            <p:ph type="title" idx="3"/>
          </p:nvPr>
        </p:nvSpPr>
        <p:spPr>
          <a:xfrm>
            <a:off x="8088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238" name="Google Shape;238;p46"/>
          <p:cNvGrpSpPr/>
          <p:nvPr/>
        </p:nvGrpSpPr>
        <p:grpSpPr>
          <a:xfrm>
            <a:off x="1969428" y="996449"/>
            <a:ext cx="331509" cy="506763"/>
            <a:chOff x="7052678" y="3327363"/>
            <a:chExt cx="331509" cy="506763"/>
          </a:xfrm>
        </p:grpSpPr>
        <p:sp>
          <p:nvSpPr>
            <p:cNvPr id="239" name="Google Shape;239;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6"/>
          <p:cNvSpPr/>
          <p:nvPr/>
        </p:nvSpPr>
        <p:spPr>
          <a:xfrm>
            <a:off x="7608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6"/>
          <p:cNvSpPr txBox="1">
            <a:spLocks noGrp="1"/>
          </p:cNvSpPr>
          <p:nvPr>
            <p:ph type="subTitle" idx="1"/>
          </p:nvPr>
        </p:nvSpPr>
        <p:spPr>
          <a:xfrm>
            <a:off x="570270" y="2949088"/>
            <a:ext cx="1963929" cy="842400"/>
          </a:xfrm>
          <a:prstGeom prst="rect">
            <a:avLst/>
          </a:prstGeom>
        </p:spPr>
        <p:txBody>
          <a:bodyPr spcFirstLastPara="1" wrap="square" lIns="0" tIns="0" rIns="0" bIns="0" anchor="t" anchorCtr="0">
            <a:noAutofit/>
          </a:bodyPr>
          <a:lstStyle/>
          <a:p>
            <a:pPr algn="just"/>
            <a:r>
              <a:rPr lang="en-US" sz="1800" dirty="0">
                <a:solidFill>
                  <a:schemeClr val="accent1">
                    <a:lumMod val="75000"/>
                  </a:schemeClr>
                </a:solidFill>
                <a:latin typeface="Calibri" panose="020F0502020204030204" pitchFamily="34" charset="0"/>
                <a:cs typeface="Calibri" panose="020F0502020204030204" pitchFamily="34" charset="0"/>
              </a:rPr>
              <a:t>Theo </a:t>
            </a:r>
            <a:r>
              <a:rPr lang="en-US" sz="1800" dirty="0" err="1">
                <a:solidFill>
                  <a:schemeClr val="accent1">
                    <a:lumMod val="75000"/>
                  </a:schemeClr>
                </a:solidFill>
                <a:latin typeface="Calibri" panose="020F0502020204030204" pitchFamily="34" charset="0"/>
                <a:cs typeface="Calibri" panose="020F0502020204030204" pitchFamily="34" charset="0"/>
              </a:rPr>
              <a:t>em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Vũ</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Xuân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Trường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và</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đồng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bọn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đã</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có</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những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hành</a:t>
            </a:r>
            <a:r>
              <a:rPr lang="en-US" sz="1800" dirty="0">
                <a:solidFill>
                  <a:schemeClr val="accent1">
                    <a:lumMod val="75000"/>
                  </a:schemeClr>
                </a:solidFill>
                <a:latin typeface="Calibri" panose="020F0502020204030204" pitchFamily="34" charset="0"/>
                <a:cs typeface="Calibri" panose="020F0502020204030204" pitchFamily="34" charset="0"/>
              </a:rPr>
              <a:t> vi </a:t>
            </a:r>
            <a:r>
              <a:rPr lang="en-US" sz="1800" dirty="0" err="1">
                <a:solidFill>
                  <a:schemeClr val="accent1">
                    <a:lumMod val="75000"/>
                  </a:schemeClr>
                </a:solidFill>
                <a:latin typeface="Calibri" panose="020F0502020204030204" pitchFamily="34" charset="0"/>
                <a:cs typeface="Calibri" panose="020F0502020204030204" pitchFamily="34" charset="0"/>
              </a:rPr>
              <a:t>vi</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phạm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pháp</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luật</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như</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thế</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nào</a:t>
            </a:r>
            <a:r>
              <a:rPr lang="en-US" sz="1800" dirty="0">
                <a:solidFill>
                  <a:schemeClr val="accent1">
                    <a:lumMod val="75000"/>
                  </a:schemeClr>
                </a:solidFill>
                <a:latin typeface="Calibri" panose="020F0502020204030204" pitchFamily="34" charset="0"/>
                <a:cs typeface="Calibri" panose="020F0502020204030204" pitchFamily="34" charset="0"/>
              </a:rPr>
              <a:t>?</a:t>
            </a:r>
          </a:p>
        </p:txBody>
      </p:sp>
      <p:sp>
        <p:nvSpPr>
          <p:cNvPr id="243" name="Google Shape;243;p46"/>
          <p:cNvSpPr txBox="1">
            <a:spLocks noGrp="1"/>
          </p:cNvSpPr>
          <p:nvPr>
            <p:ph type="subTitle" idx="2"/>
          </p:nvPr>
        </p:nvSpPr>
        <p:spPr>
          <a:xfrm rot="-1287">
            <a:off x="752245" y="232860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4" name="Google Shape;244;p46"/>
          <p:cNvSpPr txBox="1">
            <a:spLocks noGrp="1"/>
          </p:cNvSpPr>
          <p:nvPr>
            <p:ph type="subTitle" idx="4"/>
          </p:nvPr>
        </p:nvSpPr>
        <p:spPr>
          <a:xfrm>
            <a:off x="2694038" y="2949088"/>
            <a:ext cx="1877961" cy="842400"/>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Những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hành</a:t>
            </a:r>
            <a:r>
              <a:rPr lang="en-US" sz="1800" dirty="0">
                <a:solidFill>
                  <a:schemeClr val="accent1">
                    <a:lumMod val="75000"/>
                  </a:schemeClr>
                </a:solidFill>
                <a:latin typeface="Calibri" panose="020F0502020204030204" pitchFamily="34" charset="0"/>
                <a:cs typeface="Calibri" panose="020F0502020204030204" pitchFamily="34" charset="0"/>
              </a:rPr>
              <a:t> vi </a:t>
            </a:r>
            <a:r>
              <a:rPr lang="en-US" sz="1800" dirty="0" err="1">
                <a:solidFill>
                  <a:schemeClr val="accent1">
                    <a:lumMod val="75000"/>
                  </a:schemeClr>
                </a:solidFill>
                <a:latin typeface="Calibri" panose="020F0502020204030204" pitchFamily="34" charset="0"/>
                <a:cs typeface="Calibri" panose="020F0502020204030204" pitchFamily="34" charset="0"/>
              </a:rPr>
              <a:t>vi</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phạm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của</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Vũ</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Xuân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Trường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và</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đồng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bọn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đã</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gây</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ra</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những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hậu</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quả</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gì</a:t>
            </a:r>
            <a:r>
              <a:rPr lang="en-US" sz="1800" dirty="0">
                <a:solidFill>
                  <a:schemeClr val="accent1">
                    <a:lumMod val="75000"/>
                  </a:schemeClr>
                </a:solidFill>
                <a:latin typeface="Calibri" panose="020F0502020204030204" pitchFamily="34" charset="0"/>
                <a:cs typeface="Calibri" panose="020F0502020204030204" pitchFamily="34" charset="0"/>
              </a:rPr>
              <a:t>?</a:t>
            </a:r>
          </a:p>
        </p:txBody>
      </p:sp>
      <p:sp>
        <p:nvSpPr>
          <p:cNvPr id="245" name="Google Shape;245;p46"/>
          <p:cNvSpPr txBox="1">
            <a:spLocks noGrp="1"/>
          </p:cNvSpPr>
          <p:nvPr>
            <p:ph type="subTitle" idx="5"/>
          </p:nvPr>
        </p:nvSpPr>
        <p:spPr>
          <a:xfrm rot="-1287">
            <a:off x="2818200" y="232862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a:t>
            </a:r>
            <a:endParaRPr/>
          </a:p>
        </p:txBody>
      </p:sp>
      <p:sp>
        <p:nvSpPr>
          <p:cNvPr id="246" name="Google Shape;246;p46"/>
          <p:cNvSpPr txBox="1">
            <a:spLocks noGrp="1"/>
          </p:cNvSpPr>
          <p:nvPr>
            <p:ph type="subTitle" idx="7"/>
          </p:nvPr>
        </p:nvSpPr>
        <p:spPr>
          <a:xfrm>
            <a:off x="4752950" y="2949088"/>
            <a:ext cx="1877960" cy="842400"/>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Để</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chống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lại</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bọn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tội</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phạm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các</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chiến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sĩ</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công</a:t>
            </a:r>
            <a:r>
              <a:rPr lang="en-US" sz="1800" dirty="0">
                <a:solidFill>
                  <a:schemeClr val="accent1">
                    <a:lumMod val="75000"/>
                  </a:schemeClr>
                </a:solidFill>
                <a:latin typeface="Calibri" panose="020F0502020204030204" pitchFamily="34" charset="0"/>
                <a:cs typeface="Calibri" panose="020F0502020204030204" pitchFamily="34" charset="0"/>
              </a:rPr>
              <a:t> an </a:t>
            </a:r>
            <a:r>
              <a:rPr lang="en-US" sz="1800" dirty="0" err="1">
                <a:solidFill>
                  <a:schemeClr val="accent1">
                    <a:lumMod val="75000"/>
                  </a:schemeClr>
                </a:solidFill>
                <a:latin typeface="Calibri" panose="020F0502020204030204" pitchFamily="34" charset="0"/>
                <a:cs typeface="Calibri" panose="020F0502020204030204" pitchFamily="34" charset="0"/>
              </a:rPr>
              <a:t>cần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có</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những</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phẩm</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chất</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gì</a:t>
            </a:r>
            <a:r>
              <a:rPr lang="en-US" sz="1800" dirty="0">
                <a:solidFill>
                  <a:schemeClr val="accent1">
                    <a:lumMod val="75000"/>
                  </a:schemeClr>
                </a:solidFill>
                <a:latin typeface="Calibri" panose="020F0502020204030204" pitchFamily="34" charset="0"/>
                <a:cs typeface="Calibri" panose="020F0502020204030204" pitchFamily="34" charset="0"/>
              </a:rPr>
              <a:t>?</a:t>
            </a:r>
          </a:p>
        </p:txBody>
      </p:sp>
      <p:sp>
        <p:nvSpPr>
          <p:cNvPr id="247" name="Google Shape;247;p46"/>
          <p:cNvSpPr txBox="1">
            <a:spLocks noGrp="1"/>
          </p:cNvSpPr>
          <p:nvPr>
            <p:ph type="subTitle" idx="8"/>
          </p:nvPr>
        </p:nvSpPr>
        <p:spPr>
          <a:xfrm rot="-1287">
            <a:off x="4723250" y="232856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8" name="Google Shape;248;p46"/>
          <p:cNvSpPr txBox="1">
            <a:spLocks noGrp="1"/>
          </p:cNvSpPr>
          <p:nvPr>
            <p:ph type="subTitle" idx="13"/>
          </p:nvPr>
        </p:nvSpPr>
        <p:spPr>
          <a:xfrm>
            <a:off x="6810350" y="2949088"/>
            <a:ext cx="1554600" cy="842400"/>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Chúng</a:t>
            </a:r>
            <a:r>
              <a:rPr lang="en-US" sz="1800" dirty="0">
                <a:solidFill>
                  <a:schemeClr val="accent1">
                    <a:lumMod val="75000"/>
                  </a:schemeClr>
                </a:solidFill>
                <a:latin typeface="Calibri" panose="020F0502020204030204" pitchFamily="34" charset="0"/>
                <a:cs typeface="Calibri" panose="020F0502020204030204" pitchFamily="34" charset="0"/>
              </a:rPr>
              <a:t> ta </a:t>
            </a:r>
            <a:r>
              <a:rPr lang="en-US" sz="1800" dirty="0" err="1">
                <a:solidFill>
                  <a:schemeClr val="accent1">
                    <a:lumMod val="75000"/>
                  </a:schemeClr>
                </a:solidFill>
                <a:latin typeface="Calibri" panose="020F0502020204030204" pitchFamily="34" charset="0"/>
                <a:cs typeface="Calibri" panose="020F0502020204030204" pitchFamily="34" charset="0"/>
              </a:rPr>
              <a:t>rút</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ra</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bài</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học</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gì</a:t>
            </a:r>
            <a:r>
              <a:rPr lang="en-US" sz="1800" dirty="0">
                <a:solidFill>
                  <a:schemeClr val="accent1">
                    <a:lumMod val="75000"/>
                  </a:schemeClr>
                </a:solidFill>
                <a:latin typeface="Calibri" panose="020F0502020204030204" pitchFamily="34" charset="0"/>
                <a:cs typeface="Calibri" panose="020F0502020204030204" pitchFamily="34" charset="0"/>
              </a:rPr>
              <a:t> qua </a:t>
            </a:r>
            <a:r>
              <a:rPr lang="en-US" sz="1800" dirty="0" err="1">
                <a:solidFill>
                  <a:schemeClr val="accent1">
                    <a:lumMod val="75000"/>
                  </a:schemeClr>
                </a:solidFill>
                <a:latin typeface="Calibri" panose="020F0502020204030204" pitchFamily="34" charset="0"/>
                <a:cs typeface="Calibri" panose="020F0502020204030204" pitchFamily="34" charset="0"/>
              </a:rPr>
              <a:t>vụ</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án</a:t>
            </a:r>
            <a:r>
              <a:rPr lang="en-US" sz="1800" dirty="0">
                <a:solidFill>
                  <a:schemeClr val="accent1">
                    <a:lumMod val="75000"/>
                  </a:schemeClr>
                </a:solidFill>
                <a:latin typeface="Calibri" panose="020F0502020204030204" pitchFamily="34" charset="0"/>
                <a:cs typeface="Calibri" panose="020F0502020204030204" pitchFamily="34" charset="0"/>
              </a:rPr>
              <a:t> </a:t>
            </a:r>
            <a:r>
              <a:rPr lang="en-US" sz="1800" dirty="0" err="1">
                <a:solidFill>
                  <a:schemeClr val="accent1">
                    <a:lumMod val="75000"/>
                  </a:schemeClr>
                </a:solidFill>
                <a:latin typeface="Calibri" panose="020F0502020204030204" pitchFamily="34" charset="0"/>
                <a:cs typeface="Calibri" panose="020F0502020204030204" pitchFamily="34" charset="0"/>
              </a:rPr>
              <a:t>trên</a:t>
            </a:r>
            <a:r>
              <a:rPr lang="en-US" sz="1800" dirty="0">
                <a:solidFill>
                  <a:schemeClr val="accent1">
                    <a:lumMod val="75000"/>
                  </a:schemeClr>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r>
              <a:rPr lang="vi-VN" sz="4000" dirty="0">
                <a:solidFill>
                  <a:schemeClr val="bg2">
                    <a:lumMod val="10000"/>
                  </a:schemeClr>
                </a:solidFill>
              </a:rPr>
              <a:t>EM HÃY CHO BIẾT:</a:t>
            </a:r>
            <a:br>
              <a:rPr lang="vi-VN" sz="4000" dirty="0">
                <a:solidFill>
                  <a:schemeClr val="bg2">
                    <a:lumMod val="10000"/>
                  </a:schemeClr>
                </a:solidFill>
              </a:rPr>
            </a:br>
            <a:r>
              <a:rPr lang="vi-VN" sz="4000" dirty="0">
                <a:solidFill>
                  <a:schemeClr val="bg2">
                    <a:lumMod val="10000"/>
                  </a:schemeClr>
                </a:solidFill>
              </a:rPr>
              <a:t> PHÁP LUẬT LÀ GÌ?</a:t>
            </a:r>
            <a:br>
              <a:rPr lang="vi-VN" sz="4000" dirty="0">
                <a:solidFill>
                  <a:schemeClr val="bg2">
                    <a:lumMod val="10000"/>
                  </a:schemeClr>
                </a:solidFill>
              </a:rPr>
            </a:br>
            <a:r>
              <a:rPr lang="vi-VN" sz="4000" dirty="0">
                <a:solidFill>
                  <a:schemeClr val="bg2">
                    <a:lumMod val="10000"/>
                  </a:schemeClr>
                </a:solidFill>
              </a:rPr>
              <a:t>KỈ LUẬT LÀ GÌ?</a:t>
            </a:r>
            <a:endParaRPr lang="en-US" sz="4000" dirty="0">
              <a:solidFill>
                <a:schemeClr val="bg2">
                  <a:lumMod val="1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826180" y="1091380"/>
            <a:ext cx="4212651" cy="3448345"/>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KHÁI NIỆM PHÁP LUẬT VÀ KỈ LUẬT</a:t>
            </a:r>
            <a:endParaRPr sz="2800"/>
          </a:p>
        </p:txBody>
      </p:sp>
      <p:sp>
        <p:nvSpPr>
          <p:cNvPr id="318" name="Google Shape;318;p51"/>
          <p:cNvSpPr txBox="1">
            <a:spLocks noGrp="1"/>
          </p:cNvSpPr>
          <p:nvPr>
            <p:ph type="subTitle" idx="4"/>
          </p:nvPr>
        </p:nvSpPr>
        <p:spPr>
          <a:xfrm rot="377090">
            <a:off x="5684781" y="2038983"/>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KỈ LUẬT</a:t>
            </a:r>
            <a:endParaRPr/>
          </a:p>
        </p:txBody>
      </p:sp>
      <p:grpSp>
        <p:nvGrpSpPr>
          <p:cNvPr id="319" name="Google Shape;319;p51"/>
          <p:cNvGrpSpPr/>
          <p:nvPr/>
        </p:nvGrpSpPr>
        <p:grpSpPr>
          <a:xfrm>
            <a:off x="747355" y="1467561"/>
            <a:ext cx="4197045" cy="3440618"/>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094648" y="2983988"/>
            <a:ext cx="3502459" cy="842510"/>
          </a:xfrm>
          <a:prstGeom prst="rect">
            <a:avLst/>
          </a:prstGeom>
        </p:spPr>
        <p:txBody>
          <a:bodyPr spcFirstLastPara="1" wrap="square" lIns="0" tIns="0" rIns="0" bIns="0" anchor="t" anchorCtr="0">
            <a:noAutofit/>
          </a:bodyPr>
          <a:lstStyle/>
          <a:p>
            <a:pPr lvl="0" algn="just"/>
            <a:r>
              <a:rPr lang="vi-VN" sz="1800"/>
              <a:t>Là các qui tắc xử sự chung có tính bắt buộc do nhà nước ban hành, được nhà nước bảo đảm thực hiện bằng các biện pháp giáo dục, thuyết phục, cưỡng chế.</a:t>
            </a:r>
            <a:endParaRPr sz="1800"/>
          </a:p>
        </p:txBody>
      </p:sp>
      <p:sp>
        <p:nvSpPr>
          <p:cNvPr id="327" name="Google Shape;327;p51"/>
          <p:cNvSpPr txBox="1">
            <a:spLocks noGrp="1"/>
          </p:cNvSpPr>
          <p:nvPr>
            <p:ph type="subTitle" idx="2"/>
          </p:nvPr>
        </p:nvSpPr>
        <p:spPr>
          <a:xfrm rot="-231771">
            <a:off x="1293860" y="2443599"/>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PHÁP LUẬT</a:t>
            </a:r>
            <a:endParaRPr/>
          </a:p>
        </p:txBody>
      </p:sp>
      <p:sp>
        <p:nvSpPr>
          <p:cNvPr id="328" name="Google Shape;328;p51"/>
          <p:cNvSpPr txBox="1">
            <a:spLocks noGrp="1"/>
          </p:cNvSpPr>
          <p:nvPr>
            <p:ph type="subTitle" idx="3"/>
          </p:nvPr>
        </p:nvSpPr>
        <p:spPr>
          <a:xfrm rot="423473">
            <a:off x="5365396" y="2489153"/>
            <a:ext cx="3381954" cy="842383"/>
          </a:xfrm>
          <a:prstGeom prst="rect">
            <a:avLst/>
          </a:prstGeom>
        </p:spPr>
        <p:txBody>
          <a:bodyPr spcFirstLastPara="1" wrap="square" lIns="0" tIns="0" rIns="0" bIns="0" anchor="t" anchorCtr="0">
            <a:noAutofit/>
          </a:bodyPr>
          <a:lstStyle/>
          <a:p>
            <a:pPr lvl="0" algn="just"/>
            <a:r>
              <a:rPr lang="vi-VN" sz="1800"/>
              <a:t>Là những qui định, qui ước của một cộng đồng về những hành vi cần tuân theo nhằm đảm bảo sự phối hợp hành động chặt chẽ của mọi người</a:t>
            </a:r>
            <a:endParaRPr sz="1800"/>
          </a:p>
        </p:txBody>
      </p:sp>
    </p:spTree>
    <p:extLst>
      <p:ext uri="{BB962C8B-B14F-4D97-AF65-F5344CB8AC3E}">
        <p14:creationId xmlns:p14="http://schemas.microsoft.com/office/powerpoint/2010/main" val="141336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53"/>
          <p:cNvGrpSpPr/>
          <p:nvPr/>
        </p:nvGrpSpPr>
        <p:grpSpPr>
          <a:xfrm>
            <a:off x="1254093" y="776113"/>
            <a:ext cx="5811900" cy="3328554"/>
            <a:chOff x="1254093" y="776113"/>
            <a:chExt cx="5811900" cy="3328554"/>
          </a:xfrm>
        </p:grpSpPr>
        <p:grpSp>
          <p:nvGrpSpPr>
            <p:cNvPr id="354" name="Google Shape;354;p53"/>
            <p:cNvGrpSpPr/>
            <p:nvPr/>
          </p:nvGrpSpPr>
          <p:grpSpPr>
            <a:xfrm>
              <a:off x="3519234" y="776113"/>
              <a:ext cx="817591" cy="907008"/>
              <a:chOff x="3519234" y="776113"/>
              <a:chExt cx="817591" cy="907008"/>
            </a:xfrm>
          </p:grpSpPr>
          <p:grpSp>
            <p:nvGrpSpPr>
              <p:cNvPr id="355" name="Google Shape;355;p53"/>
              <p:cNvGrpSpPr/>
              <p:nvPr/>
            </p:nvGrpSpPr>
            <p:grpSpPr>
              <a:xfrm rot="-282739">
                <a:off x="3547223" y="940330"/>
                <a:ext cx="761614" cy="712712"/>
                <a:chOff x="2314575" y="2133725"/>
                <a:chExt cx="595325" cy="557100"/>
              </a:xfrm>
            </p:grpSpPr>
            <p:cxnSp>
              <p:nvCxnSpPr>
                <p:cNvPr id="356" name="Google Shape;356;p53"/>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57" name="Google Shape;357;p53"/>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58" name="Google Shape;358;p53"/>
              <p:cNvSpPr/>
              <p:nvPr/>
            </p:nvSpPr>
            <p:spPr>
              <a:xfrm rot="-282585">
                <a:off x="3637794" y="792798"/>
                <a:ext cx="423831" cy="42383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3"/>
            <p:cNvSpPr/>
            <p:nvPr/>
          </p:nvSpPr>
          <p:spPr>
            <a:xfrm rot="-370374">
              <a:off x="1368709" y="1378565"/>
              <a:ext cx="5582669" cy="243300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53"/>
          <p:cNvSpPr/>
          <p:nvPr/>
        </p:nvSpPr>
        <p:spPr>
          <a:xfrm rot="832">
            <a:off x="3067050" y="3467875"/>
            <a:ext cx="37182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53"/>
          <p:cNvGrpSpPr/>
          <p:nvPr/>
        </p:nvGrpSpPr>
        <p:grpSpPr>
          <a:xfrm>
            <a:off x="6237403" y="2250057"/>
            <a:ext cx="1516048" cy="1748797"/>
            <a:chOff x="6237403" y="2250057"/>
            <a:chExt cx="1516048" cy="1748797"/>
          </a:xfrm>
        </p:grpSpPr>
        <p:sp>
          <p:nvSpPr>
            <p:cNvPr id="362" name="Google Shape;362;p53"/>
            <p:cNvSpPr/>
            <p:nvPr/>
          </p:nvSpPr>
          <p:spPr>
            <a:xfrm rot="519771">
              <a:off x="6411294" y="2656697"/>
              <a:ext cx="1254815" cy="1254815"/>
            </a:xfrm>
            <a:prstGeom prst="ellipse">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p:nvPr/>
          </p:nvSpPr>
          <p:spPr>
            <a:xfrm rot="4469041">
              <a:off x="6449836" y="2214371"/>
              <a:ext cx="618634" cy="911220"/>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3"/>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400"/>
              <a:t>MQH GIỮA PHÁP LUẬT VÀ KỈ LUẬT</a:t>
            </a:r>
            <a:endParaRPr sz="4400"/>
          </a:p>
        </p:txBody>
      </p:sp>
      <p:sp>
        <p:nvSpPr>
          <p:cNvPr id="365" name="Google Shape;365;p53"/>
          <p:cNvSpPr txBox="1">
            <a:spLocks noGrp="1"/>
          </p:cNvSpPr>
          <p:nvPr>
            <p:ph type="title" idx="2"/>
          </p:nvPr>
        </p:nvSpPr>
        <p:spPr>
          <a:xfrm rot="519400">
            <a:off x="6354387" y="2786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366" name="Google Shape;366;p53"/>
          <p:cNvSpPr txBox="1">
            <a:spLocks noGrp="1"/>
          </p:cNvSpPr>
          <p:nvPr>
            <p:ph type="subTitle" idx="1"/>
          </p:nvPr>
        </p:nvSpPr>
        <p:spPr>
          <a:xfrm rot="-832">
            <a:off x="3067050" y="3467870"/>
            <a:ext cx="37182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a:t>TÌM HIỂU MỐI QUAN HỆ GIỮA PL VÀ KL</a:t>
            </a:r>
            <a:endParaRPr/>
          </a:p>
        </p:txBody>
      </p:sp>
    </p:spTree>
  </p:cSld>
  <p:clrMapOvr>
    <a:masterClrMapping/>
  </p:clrMapOvr>
  <p:transition spd="slow">
    <p:randomBar dir="vert"/>
  </p:transition>
</p:sld>
</file>

<file path=ppt/theme/theme1.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1013</Words>
  <Application>Microsoft Office PowerPoint</Application>
  <PresentationFormat>On-screen Show (16:9)</PresentationFormat>
  <Paragraphs>103</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Raleway Thin</vt:lpstr>
      <vt:lpstr>Calibri Light</vt:lpstr>
      <vt:lpstr>Open Sans</vt:lpstr>
      <vt:lpstr>Calibri</vt:lpstr>
      <vt:lpstr>微软雅黑</vt:lpstr>
      <vt:lpstr>Lato</vt:lpstr>
      <vt:lpstr>Arial</vt:lpstr>
      <vt:lpstr>Introducing Myself by Slidesgo</vt:lpstr>
      <vt:lpstr>KHỞI ĐỘNG</vt:lpstr>
      <vt:lpstr>—KHỞI ĐỘNG</vt:lpstr>
      <vt:lpstr>KHÁM PHÁ</vt:lpstr>
      <vt:lpstr>PHÁP LUẬT VÀ KỈ LUẬT</vt:lpstr>
      <vt:lpstr>KHÁI NIỆM PHÁP LUẬT VÀ KỈ LUẬT</vt:lpstr>
      <vt:lpstr>THẢO LUẬN NHÓM</vt:lpstr>
      <vt:lpstr>EM HÃY CHO BIẾT:  PHÁP LUẬT LÀ GÌ? KỈ LUẬT LÀ GÌ?</vt:lpstr>
      <vt:lpstr>KHÁI NIỆM PHÁP LUẬT VÀ KỈ LUẬT</vt:lpstr>
      <vt:lpstr>MQH GIỮA PHÁP LUẬT VÀ KỈ LUẬT</vt:lpstr>
      <vt:lpstr>PHÁP LUẬT VÀ KỈ LUẬT CÓ LIÊN QUAN ĐẾN NHAU KHÔNG?</vt:lpstr>
      <vt:lpstr>PowerPoint Presentation</vt:lpstr>
      <vt:lpstr>—MQH PHÁP LUẬT VÀ KỈ LUẬT</vt:lpstr>
      <vt:lpstr>ĐẶC ĐIỂM CỦA  PHÁP LUẬT VÀ KỈ LUẬT</vt:lpstr>
      <vt:lpstr>ĐẶC ĐIỂM CỦA PHÁP LUẬT</vt:lpstr>
      <vt:lpstr>ĐẶC ĐIỂM CỦA KỈ LUẬT</vt:lpstr>
      <vt:lpstr>VAI TRÒ PHÁP LUẬT  VÀ KỈ LUẬT</vt:lpstr>
      <vt:lpstr>THẢO LUẬN NHÓM</vt:lpstr>
      <vt:lpstr>VAI TRÒ CỦA PHÁP LUẬT VÀ KỈ LUẬT</vt:lpstr>
      <vt:lpstr>CÁCH THỰC HIỆN</vt:lpstr>
      <vt:lpstr>CÓ NGƯỜI CHO RẰNG THỰC HIỆN TỐT NỘI QUY TẠI NHÀ TRƯỜNG LÀ THỰC HIỆN TỐT PL VÀ KL? EM ĐỒNG Ý KHÔNG?</vt:lpstr>
      <vt:lpstr>HỌC SINH CẦN PHẢI THƯỜNG XUYÊN VÀ TỰ GIÁC THỰC HIỆN NHỮNG QUY ĐỊNH CỦA: </vt:lpstr>
      <vt:lpstr>LUYỆN TẬP</vt:lpstr>
      <vt:lpstr>Hôm nay lớp 6A lao động đào hố trồng cây, gần khu vực có đặt biển cấm ‘Khu vực cấm – có bom mìn’. Kết thúc buổi lao động, bạn A rủ một số bạn vào khu vực cấm đó chơi, và để đào tìm kiếm sắt phế liệu về bán.</vt:lpstr>
      <vt:lpstr>Có người cho rằng pháp luật chỉ cần với những người có tính kỉ luật, tự giác. Còn đối với những người có ý thức kỉ luật thì pháp luật là không cần thiết. Quan niệm đó đúng hay sai? Tại sao?</vt:lpstr>
      <vt:lpstr>TRẢ LỜI</vt:lpstr>
      <vt:lpstr>VẬN DỤNG</vt:lpstr>
      <vt:lpstr>Tắc nghẽn giao thông ở một số thành phố hiện nay là do nhiều nguyên nhâ. Có nguyên nhân nào liên quan đến ý thức của người tham gia giao thông không? Em thử nêu các biện pháp khắc phục?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MYSELF</dc:title>
  <cp:lastModifiedBy>Trang Phạm</cp:lastModifiedBy>
  <cp:revision>14</cp:revision>
  <dcterms:modified xsi:type="dcterms:W3CDTF">2021-10-04T14:10:00Z</dcterms:modified>
</cp:coreProperties>
</file>