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307" r:id="rId2"/>
    <p:sldId id="308" r:id="rId3"/>
    <p:sldId id="297" r:id="rId4"/>
    <p:sldId id="260" r:id="rId5"/>
    <p:sldId id="266" r:id="rId6"/>
    <p:sldId id="262" r:id="rId7"/>
    <p:sldId id="263" r:id="rId8"/>
    <p:sldId id="271" r:id="rId9"/>
    <p:sldId id="270" r:id="rId10"/>
    <p:sldId id="267" r:id="rId11"/>
    <p:sldId id="279" r:id="rId12"/>
    <p:sldId id="288" r:id="rId13"/>
    <p:sldId id="310" r:id="rId14"/>
    <p:sldId id="311" r:id="rId15"/>
    <p:sldId id="312" r:id="rId16"/>
    <p:sldId id="305" r:id="rId17"/>
  </p:sldIdLst>
  <p:sldSz cx="10801350" cy="6858000"/>
  <p:notesSz cx="6858000" cy="9144000"/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00"/>
    <a:srgbClr val="99663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94660"/>
  </p:normalViewPr>
  <p:slideViewPr>
    <p:cSldViewPr>
      <p:cViewPr varScale="1">
        <p:scale>
          <a:sx n="83" d="100"/>
          <a:sy n="83" d="100"/>
        </p:scale>
        <p:origin x="317" y="67"/>
      </p:cViewPr>
      <p:guideLst>
        <p:guide orient="horz" pos="2160"/>
        <p:guide pos="340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image" Target="../media/image63.wmf"/><Relationship Id="rId7" Type="http://schemas.openxmlformats.org/officeDocument/2006/relationships/image" Target="../media/image67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6" Type="http://schemas.openxmlformats.org/officeDocument/2006/relationships/image" Target="../media/image66.wmf"/><Relationship Id="rId5" Type="http://schemas.openxmlformats.org/officeDocument/2006/relationships/image" Target="../media/image65.wmf"/><Relationship Id="rId10" Type="http://schemas.openxmlformats.org/officeDocument/2006/relationships/image" Target="../media/image70.wmf"/><Relationship Id="rId4" Type="http://schemas.openxmlformats.org/officeDocument/2006/relationships/image" Target="../media/image64.wmf"/><Relationship Id="rId9" Type="http://schemas.openxmlformats.org/officeDocument/2006/relationships/image" Target="../media/image6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810101" y="2393950"/>
            <a:ext cx="9181148" cy="109538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11998573 h 1000"/>
              <a:gd name="T6" fmla="*/ 0 w 1000"/>
              <a:gd name="T7" fmla="*/ 11998573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0101" y="990600"/>
            <a:ext cx="9181148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vi-VN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10214" y="3429000"/>
            <a:ext cx="8281035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vi-VN"/>
              <a:t>Click to edit Master subtitle style</a:t>
            </a:r>
          </a:p>
        </p:txBody>
      </p:sp>
      <p:sp>
        <p:nvSpPr>
          <p:cNvPr id="5" name="Date Placeholder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810101" y="6248400"/>
            <a:ext cx="2250281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690461" y="6248400"/>
            <a:ext cx="342042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740968" y="6248400"/>
            <a:ext cx="2250281" cy="457200"/>
          </a:xfrm>
        </p:spPr>
        <p:txBody>
          <a:bodyPr/>
          <a:lstStyle>
            <a:lvl1pPr>
              <a:defRPr/>
            </a:lvl1pPr>
          </a:lstStyle>
          <a:p>
            <a:fld id="{9AFEAF1D-AC51-4877-B220-A83D146452B4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82417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32A1BD-98C1-4E14-AC43-DD3AECBA1390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7214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65347" y="304800"/>
            <a:ext cx="236467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9459" y="304800"/>
            <a:ext cx="6915864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F6A9AC-FBE9-469C-B53F-50DAB2D388F4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33627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9BA6D2-9D3A-4BDE-B71C-E9399425119D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53203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32" y="4406901"/>
            <a:ext cx="918114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232" y="2906713"/>
            <a:ext cx="9181148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A41A6C-F8B9-471E-B43B-31B516D9F826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60338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9459" y="1752600"/>
            <a:ext cx="4635579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5061" y="1752600"/>
            <a:ext cx="4635579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99370F-FAD9-4DCC-9696-225130A151D0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93536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68" y="274638"/>
            <a:ext cx="972121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68" y="1535113"/>
            <a:ext cx="47724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068" y="2174875"/>
            <a:ext cx="47724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936" y="1535113"/>
            <a:ext cx="477434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6936" y="2174875"/>
            <a:ext cx="477434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7396AC-3DA2-42E3-8AE5-2ED259F8FD57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25621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C5A0F5-3D1E-42E0-9008-3843E83B90EF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18872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DC752B-08DD-4DE5-9D32-2D9D072A5EB3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80882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68" y="273050"/>
            <a:ext cx="355357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3028" y="273051"/>
            <a:ext cx="603825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0068" y="1435101"/>
            <a:ext cx="355357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A0527D-3402-44F7-A13F-91FD850B4E3F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07682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7140" y="4800600"/>
            <a:ext cx="648081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17140" y="612775"/>
            <a:ext cx="64808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17140" y="5367338"/>
            <a:ext cx="64808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824523-228A-4451-A4A6-523E45F2753A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06649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8835" y="304801"/>
            <a:ext cx="9451181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9459" y="1752600"/>
            <a:ext cx="9451181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text styles</a:t>
            </a:r>
          </a:p>
          <a:p>
            <a:pPr lvl="1"/>
            <a:r>
              <a:rPr lang="vi-VN" altLang="en-US" smtClean="0"/>
              <a:t>Second level</a:t>
            </a:r>
          </a:p>
          <a:p>
            <a:pPr lvl="2"/>
            <a:r>
              <a:rPr lang="vi-VN" altLang="en-US" smtClean="0"/>
              <a:t>Third level</a:t>
            </a:r>
          </a:p>
          <a:p>
            <a:pPr lvl="3"/>
            <a:r>
              <a:rPr lang="vi-VN" altLang="en-US" smtClean="0"/>
              <a:t>Fourth level</a:t>
            </a:r>
          </a:p>
          <a:p>
            <a:pPr lvl="4"/>
            <a:r>
              <a:rPr lang="vi-VN" altLang="en-US" smtClean="0"/>
              <a:t>Fifth level</a:t>
            </a:r>
          </a:p>
        </p:txBody>
      </p:sp>
      <p:sp>
        <p:nvSpPr>
          <p:cNvPr id="4102" name="Rectangle 6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0090" y="6245225"/>
            <a:ext cx="234029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103" name="Rectangle 7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0461" y="6245225"/>
            <a:ext cx="342042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104" name="Rectangle 8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967" y="6245225"/>
            <a:ext cx="234029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0BAFA01-6442-45BB-91F1-1F5AB7BFAFD4}" type="slidenum">
              <a:rPr lang="vi-VN" altLang="en-US"/>
              <a:pPr/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  <a:cs typeface="+mn-cs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image" Target="../media/image7.gi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47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56.png"/><Relationship Id="rId4" Type="http://schemas.openxmlformats.org/officeDocument/2006/relationships/image" Target="../media/image52.png"/><Relationship Id="rId9" Type="http://schemas.openxmlformats.org/officeDocument/2006/relationships/image" Target="../media/image50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oleObject" Target="../embeddings/oleObject51.bin"/><Relationship Id="rId18" Type="http://schemas.openxmlformats.org/officeDocument/2006/relationships/image" Target="../media/image68.wmf"/><Relationship Id="rId3" Type="http://schemas.openxmlformats.org/officeDocument/2006/relationships/oleObject" Target="../embeddings/oleObject46.bin"/><Relationship Id="rId21" Type="http://schemas.openxmlformats.org/officeDocument/2006/relationships/oleObject" Target="../embeddings/oleObject55.bin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65.wmf"/><Relationship Id="rId17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7.wmf"/><Relationship Id="rId20" Type="http://schemas.openxmlformats.org/officeDocument/2006/relationships/image" Target="../media/image69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2.wmf"/><Relationship Id="rId11" Type="http://schemas.openxmlformats.org/officeDocument/2006/relationships/oleObject" Target="../embeddings/oleObject50.bin"/><Relationship Id="rId5" Type="http://schemas.openxmlformats.org/officeDocument/2006/relationships/oleObject" Target="../embeddings/oleObject47.bin"/><Relationship Id="rId15" Type="http://schemas.openxmlformats.org/officeDocument/2006/relationships/oleObject" Target="../embeddings/oleObject52.bin"/><Relationship Id="rId10" Type="http://schemas.openxmlformats.org/officeDocument/2006/relationships/image" Target="../media/image64.wmf"/><Relationship Id="rId19" Type="http://schemas.openxmlformats.org/officeDocument/2006/relationships/oleObject" Target="../embeddings/oleObject54.bin"/><Relationship Id="rId4" Type="http://schemas.openxmlformats.org/officeDocument/2006/relationships/image" Target="../media/image61.wmf"/><Relationship Id="rId9" Type="http://schemas.openxmlformats.org/officeDocument/2006/relationships/oleObject" Target="../embeddings/oleObject49.bin"/><Relationship Id="rId14" Type="http://schemas.openxmlformats.org/officeDocument/2006/relationships/image" Target="../media/image66.wmf"/><Relationship Id="rId22" Type="http://schemas.openxmlformats.org/officeDocument/2006/relationships/image" Target="../media/image70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5.emf"/><Relationship Id="rId1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.png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e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5" Type="http://schemas.openxmlformats.org/officeDocument/2006/relationships/image" Target="../media/image18.png"/><Relationship Id="rId10" Type="http://schemas.openxmlformats.org/officeDocument/2006/relationships/image" Target="../media/image14.emf"/><Relationship Id="rId4" Type="http://schemas.openxmlformats.org/officeDocument/2006/relationships/image" Target="../media/image11.e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17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24.bin"/><Relationship Id="rId18" Type="http://schemas.openxmlformats.org/officeDocument/2006/relationships/image" Target="../media/image34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31.wmf"/><Relationship Id="rId1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3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5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32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39.wmf"/><Relationship Id="rId18" Type="http://schemas.openxmlformats.org/officeDocument/2006/relationships/oleObject" Target="../embeddings/oleObject36.bin"/><Relationship Id="rId3" Type="http://schemas.openxmlformats.org/officeDocument/2006/relationships/oleObject" Target="../embeddings/oleObject27.bin"/><Relationship Id="rId21" Type="http://schemas.openxmlformats.org/officeDocument/2006/relationships/image" Target="../media/image42.wmf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32.bin"/><Relationship Id="rId17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4.bin"/><Relationship Id="rId20" Type="http://schemas.openxmlformats.org/officeDocument/2006/relationships/oleObject" Target="../embeddings/oleObject37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38.wmf"/><Relationship Id="rId5" Type="http://schemas.openxmlformats.org/officeDocument/2006/relationships/oleObject" Target="../embeddings/oleObject28.bin"/><Relationship Id="rId15" Type="http://schemas.openxmlformats.org/officeDocument/2006/relationships/image" Target="../media/image40.wmf"/><Relationship Id="rId10" Type="http://schemas.openxmlformats.org/officeDocument/2006/relationships/oleObject" Target="../embeddings/oleObject31.bin"/><Relationship Id="rId19" Type="http://schemas.openxmlformats.org/officeDocument/2006/relationships/image" Target="../media/image41.wmf"/><Relationship Id="rId4" Type="http://schemas.openxmlformats.org/officeDocument/2006/relationships/image" Target="../media/image35.wmf"/><Relationship Id="rId9" Type="http://schemas.openxmlformats.org/officeDocument/2006/relationships/image" Target="../media/image37.wmf"/><Relationship Id="rId14" Type="http://schemas.openxmlformats.org/officeDocument/2006/relationships/oleObject" Target="../embeddings/oleObject3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4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450056" y="1370856"/>
            <a:ext cx="9451181" cy="1698104"/>
            <a:chOff x="450056" y="1370856"/>
            <a:chExt cx="9451181" cy="1698104"/>
          </a:xfrm>
        </p:grpSpPr>
        <p:sp>
          <p:nvSpPr>
            <p:cNvPr id="4" name="Text Box 6"/>
            <p:cNvSpPr txBox="1">
              <a:spLocks noChangeArrowheads="1"/>
            </p:cNvSpPr>
            <p:nvPr/>
          </p:nvSpPr>
          <p:spPr bwMode="auto">
            <a:xfrm>
              <a:off x="450056" y="1499300"/>
              <a:ext cx="9451181" cy="1569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400" b="1" smtClean="0">
                  <a:latin typeface="Times New Roman" pitchFamily="18" charset="0"/>
                </a:rPr>
                <a:t>1)  </a:t>
              </a:r>
              <a:r>
                <a:rPr lang="en-US" altLang="en-US" sz="2400" b="1">
                  <a:latin typeface="Times New Roman" pitchFamily="18" charset="0"/>
                </a:rPr>
                <a:t>Khi nào hai phân thức      và      được gọi là bằng nhau? </a:t>
              </a:r>
            </a:p>
            <a:p>
              <a:pPr eaLnBrk="1" hangingPunct="1"/>
              <a:endParaRPr lang="en-US" altLang="en-US" sz="2400" b="1" smtClean="0">
                <a:latin typeface="Times New Roman" pitchFamily="18" charset="0"/>
              </a:endParaRPr>
            </a:p>
            <a:p>
              <a:pPr eaLnBrk="1" hangingPunct="1"/>
              <a:r>
                <a:rPr lang="en-US" altLang="en-US" sz="2400" b="1" smtClean="0">
                  <a:latin typeface="Times New Roman" pitchFamily="18" charset="0"/>
                </a:rPr>
                <a:t>2) Tính chất cơ bản của phân thức?</a:t>
              </a:r>
            </a:p>
            <a:p>
              <a:pPr eaLnBrk="1" hangingPunct="1"/>
              <a:r>
                <a:rPr lang="en-US" altLang="en-US" sz="2400" b="1" smtClean="0">
                  <a:latin typeface="Times New Roman" pitchFamily="18" charset="0"/>
                </a:rPr>
                <a:t>3) Quy tắc đổi dấu?</a:t>
              </a:r>
              <a:endParaRPr lang="en-US" altLang="en-US" sz="2400" b="1">
                <a:latin typeface="Times New Roman" pitchFamily="18" charset="0"/>
              </a:endParaRPr>
            </a:p>
          </p:txBody>
        </p:sp>
        <p:graphicFrame>
          <p:nvGraphicFramePr>
            <p:cNvPr id="5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00729886"/>
                </p:ext>
              </p:extLst>
            </p:nvPr>
          </p:nvGraphicFramePr>
          <p:xfrm>
            <a:off x="3912879" y="1370856"/>
            <a:ext cx="335668" cy="76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57" name="Equation" r:id="rId3" imgW="190417" imgH="393529" progId="Equation.DSMT4">
                    <p:embed/>
                  </p:oleObj>
                </mc:Choice>
                <mc:Fallback>
                  <p:oleObj name="Equation" r:id="rId3" imgW="190417" imgH="39352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12879" y="1370856"/>
                          <a:ext cx="335668" cy="762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53411113"/>
                </p:ext>
              </p:extLst>
            </p:nvPr>
          </p:nvGraphicFramePr>
          <p:xfrm>
            <a:off x="4680595" y="1386731"/>
            <a:ext cx="360045" cy="746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58" name="Equation" r:id="rId5" imgW="190417" imgH="393529" progId="Equation.DSMT4">
                    <p:embed/>
                  </p:oleObj>
                </mc:Choice>
                <mc:Fallback>
                  <p:oleObj name="Equation" r:id="rId5" imgW="190417" imgH="39352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80595" y="1386731"/>
                          <a:ext cx="360045" cy="746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746343" y="2744788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04131" y="888901"/>
            <a:ext cx="2970371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 u="sng">
                <a:latin typeface="Times New Roman" pitchFamily="18" charset="0"/>
              </a:rPr>
              <a:t>Câu hỏi: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65658" y="4251176"/>
            <a:ext cx="8175377" cy="762000"/>
            <a:chOff x="928241" y="3429000"/>
            <a:chExt cx="8175377" cy="762000"/>
          </a:xfrm>
        </p:grpSpPr>
        <p:graphicFrame>
          <p:nvGraphicFramePr>
            <p:cNvPr id="12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18344631"/>
                </p:ext>
              </p:extLst>
            </p:nvPr>
          </p:nvGraphicFramePr>
          <p:xfrm>
            <a:off x="7393404" y="3640138"/>
            <a:ext cx="1710214" cy="398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59" name="Equation" r:id="rId7" imgW="736600" imgH="203200" progId="Equation.DSMT4">
                    <p:embed/>
                  </p:oleObj>
                </mc:Choice>
                <mc:Fallback>
                  <p:oleObj name="Equation" r:id="rId7" imgW="736600" imgH="203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93404" y="3640138"/>
                          <a:ext cx="1710214" cy="3984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3" name="Group 15"/>
            <p:cNvGrpSpPr>
              <a:grpSpLocks/>
            </p:cNvGrpSpPr>
            <p:nvPr/>
          </p:nvGrpSpPr>
          <p:grpSpPr bwMode="auto">
            <a:xfrm>
              <a:off x="928241" y="3429000"/>
              <a:ext cx="6510814" cy="762000"/>
              <a:chOff x="639" y="2256"/>
              <a:chExt cx="3472" cy="480"/>
            </a:xfrm>
          </p:grpSpPr>
          <p:graphicFrame>
            <p:nvGraphicFramePr>
              <p:cNvPr id="14" name="Object 1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6138806"/>
                  </p:ext>
                </p:extLst>
              </p:nvPr>
            </p:nvGraphicFramePr>
            <p:xfrm>
              <a:off x="1890" y="2261"/>
              <a:ext cx="229" cy="4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60" name="Equation" r:id="rId9" imgW="190417" imgH="393529" progId="Equation.DSMT4">
                      <p:embed/>
                    </p:oleObj>
                  </mc:Choice>
                  <mc:Fallback>
                    <p:oleObj name="Equation" r:id="rId9" imgW="190417" imgH="393529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90" y="2261"/>
                            <a:ext cx="229" cy="4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" name="Object 1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28783449"/>
                  </p:ext>
                </p:extLst>
              </p:nvPr>
            </p:nvGraphicFramePr>
            <p:xfrm>
              <a:off x="2308" y="2256"/>
              <a:ext cx="233" cy="4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61" name="Equation" r:id="rId11" imgW="190417" imgH="393529" progId="Equation.DSMT4">
                      <p:embed/>
                    </p:oleObj>
                  </mc:Choice>
                  <mc:Fallback>
                    <p:oleObj name="Equation" r:id="rId11" imgW="190417" imgH="393529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08" y="2256"/>
                            <a:ext cx="233" cy="48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6" name="Text Box 18"/>
              <p:cNvSpPr txBox="1">
                <a:spLocks noChangeArrowheads="1"/>
              </p:cNvSpPr>
              <p:nvPr/>
            </p:nvSpPr>
            <p:spPr bwMode="auto">
              <a:xfrm>
                <a:off x="639" y="2352"/>
                <a:ext cx="3472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400" b="1" smtClean="0">
                    <a:solidFill>
                      <a:srgbClr val="0000CC"/>
                    </a:solidFill>
                    <a:latin typeface="Times New Roman" pitchFamily="18" charset="0"/>
                  </a:rPr>
                  <a:t>1) </a:t>
                </a:r>
                <a:r>
                  <a:rPr lang="en-US" altLang="en-US" sz="2400" b="1">
                    <a:solidFill>
                      <a:srgbClr val="0000CC"/>
                    </a:solidFill>
                    <a:latin typeface="Times New Roman" pitchFamily="18" charset="0"/>
                  </a:rPr>
                  <a:t>Hai phân thức     </a:t>
                </a:r>
                <a:r>
                  <a:rPr lang="en-US" altLang="en-US" sz="2400" b="1" smtClean="0">
                    <a:solidFill>
                      <a:srgbClr val="0000CC"/>
                    </a:solidFill>
                    <a:latin typeface="Times New Roman" pitchFamily="18" charset="0"/>
                  </a:rPr>
                  <a:t> và       gọi </a:t>
                </a:r>
                <a:r>
                  <a:rPr lang="en-US" altLang="en-US" sz="2400" b="1">
                    <a:solidFill>
                      <a:srgbClr val="0000CC"/>
                    </a:solidFill>
                    <a:latin typeface="Times New Roman" pitchFamily="18" charset="0"/>
                  </a:rPr>
                  <a:t>là bằng nhau </a:t>
                </a:r>
                <a:r>
                  <a:rPr lang="en-US" altLang="en-US" sz="2400" b="1" smtClean="0">
                    <a:solidFill>
                      <a:srgbClr val="0000CC"/>
                    </a:solidFill>
                    <a:latin typeface="Times New Roman" pitchFamily="18" charset="0"/>
                  </a:rPr>
                  <a:t>khi:</a:t>
                </a:r>
                <a:endParaRPr lang="en-US" altLang="en-US" sz="2400" b="1">
                  <a:solidFill>
                    <a:srgbClr val="0000CC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17" name="Rectangle 5">
            <a:extLst>
              <a:ext uri="{FF2B5EF4-FFF2-40B4-BE49-F238E27FC236}">
                <a16:creationId xmlns:a16="http://schemas.microsoft.com/office/drawing/2014/main" id="{51D34802-77DB-448F-8F27-F3F36E42777F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2790349" y="6896"/>
            <a:ext cx="5580698" cy="685800"/>
          </a:xfrm>
          <a:prstGeom prst="rect">
            <a:avLst/>
          </a:prstGeom>
          <a:noFill/>
          <a:ln/>
        </p:spPr>
        <p:txBody>
          <a:bodyPr anchor="ctr">
            <a:norm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7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altLang="en-US" sz="37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6" descr="Animate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629"/>
            <a:ext cx="108013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 Box 12"/>
          <p:cNvSpPr txBox="1">
            <a:spLocks noChangeArrowheads="1"/>
          </p:cNvSpPr>
          <p:nvPr/>
        </p:nvSpPr>
        <p:spPr bwMode="auto">
          <a:xfrm>
            <a:off x="4608587" y="3327375"/>
            <a:ext cx="1390124" cy="461665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TRẢ LỜI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60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>
            <a:extLst/>
          </p:cNvPr>
          <p:cNvSpPr txBox="1">
            <a:spLocks noChangeArrowheads="1"/>
          </p:cNvSpPr>
          <p:nvPr/>
        </p:nvSpPr>
        <p:spPr bwMode="auto">
          <a:xfrm>
            <a:off x="211902" y="513631"/>
            <a:ext cx="45136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8(</a:t>
            </a:r>
            <a:r>
              <a:rPr lang="en-US" sz="28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a,b</a:t>
            </a:r>
            <a:r>
              <a:rPr lang="en-US" sz="28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):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(SGK/40)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382548" y="1017414"/>
            <a:ext cx="991467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Trong tờ nháp của 1 học sinh có ghi một số phép rút gọn phân thức như sau:</a:t>
            </a:r>
          </a:p>
        </p:txBody>
      </p:sp>
      <p:graphicFrame>
        <p:nvGraphicFramePr>
          <p:cNvPr id="215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4582711"/>
              </p:ext>
            </p:extLst>
          </p:nvPr>
        </p:nvGraphicFramePr>
        <p:xfrm>
          <a:off x="234405" y="2024932"/>
          <a:ext cx="2019627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2" name="Equation" r:id="rId3" imgW="698500" imgH="419100" progId="Equation.3">
                  <p:embed/>
                </p:oleObj>
              </mc:Choice>
              <mc:Fallback>
                <p:oleObj name="Equation" r:id="rId3" imgW="698500" imgH="4191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405" y="2024932"/>
                        <a:ext cx="2019627" cy="102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7653033"/>
              </p:ext>
            </p:extLst>
          </p:nvPr>
        </p:nvGraphicFramePr>
        <p:xfrm>
          <a:off x="6252031" y="1953493"/>
          <a:ext cx="2550319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3" name="Equation" r:id="rId5" imgW="889000" imgH="419100" progId="Equation.3">
                  <p:embed/>
                </p:oleObj>
              </mc:Choice>
              <mc:Fallback>
                <p:oleObj name="Equation" r:id="rId5" imgW="889000" imgH="4191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2031" y="1953493"/>
                        <a:ext cx="2550319" cy="101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5" name="Text Box 11">
            <a:extLst/>
          </p:cNvPr>
          <p:cNvSpPr txBox="1">
            <a:spLocks noChangeArrowheads="1"/>
          </p:cNvSpPr>
          <p:nvPr/>
        </p:nvSpPr>
        <p:spPr bwMode="auto">
          <a:xfrm>
            <a:off x="382548" y="3177654"/>
            <a:ext cx="945118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sai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thích, sửa lại nếu bạn làm sai.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2509063" y="2169393"/>
            <a:ext cx="1260158" cy="519113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alt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ú</a:t>
            </a:r>
            <a:r>
              <a:rPr lang="vi-VN" altLang="en-US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endParaRPr lang="en-US" altLang="en-US" sz="28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8" name="Text Box 14">
            <a:extLst/>
          </p:cNvPr>
          <p:cNvSpPr txBox="1">
            <a:spLocks noChangeArrowheads="1"/>
          </p:cNvSpPr>
          <p:nvPr/>
        </p:nvSpPr>
        <p:spPr bwMode="auto">
          <a:xfrm>
            <a:off x="9037061" y="2117800"/>
            <a:ext cx="1260158" cy="5191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b="1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1"/>
          <p:cNvSpPr>
            <a:spLocks noGrp="1" noChangeArrowheads="1"/>
          </p:cNvSpPr>
          <p:nvPr>
            <p:ph type="title"/>
          </p:nvPr>
        </p:nvSpPr>
        <p:spPr>
          <a:xfrm>
            <a:off x="420927" y="4337249"/>
            <a:ext cx="2099428" cy="675927"/>
          </a:xfrm>
        </p:spPr>
        <p:txBody>
          <a:bodyPr anchor="t"/>
          <a:lstStyle/>
          <a:p>
            <a:pPr eaLnBrk="1" hangingPunct="1"/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Sửa lại:</a:t>
            </a:r>
            <a:endParaRPr lang="vi-VN" altLang="en-US" sz="32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532726"/>
              </p:ext>
            </p:extLst>
          </p:nvPr>
        </p:nvGraphicFramePr>
        <p:xfrm>
          <a:off x="720155" y="5049862"/>
          <a:ext cx="7560840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4" name="Equation" r:id="rId7" imgW="2044700" imgH="444500" progId="Equation.DSMT4">
                  <p:embed/>
                </p:oleObj>
              </mc:Choice>
              <mc:Fallback>
                <p:oleObj name="Equation" r:id="rId7" imgW="20447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155" y="5049862"/>
                        <a:ext cx="7560840" cy="118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40"/>
          <p:cNvSpPr>
            <a:spLocks noChangeArrowheads="1"/>
          </p:cNvSpPr>
          <p:nvPr/>
        </p:nvSpPr>
        <p:spPr bwMode="auto">
          <a:xfrm>
            <a:off x="0" y="-13865"/>
            <a:ext cx="10801350" cy="4905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kern="10" smtClean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LUYỆN TẬP </a:t>
            </a:r>
            <a:r>
              <a:rPr lang="vi-VN" sz="2800" b="1" kern="10" smtClean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RÚT </a:t>
            </a:r>
            <a:r>
              <a:rPr lang="vi-VN" sz="2800" b="1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GỌN PHÂN THỨC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10" grpId="0"/>
      <p:bldP spid="21515" grpId="0"/>
      <p:bldP spid="21516" grpId="0" animBg="1"/>
      <p:bldP spid="2151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8107" y="620688"/>
            <a:ext cx="10153128" cy="170816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3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Lưu ý:</a:t>
            </a:r>
            <a:r>
              <a:rPr lang="en-US" altLang="en-US" sz="3000" b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30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	Khi </a:t>
            </a:r>
            <a:r>
              <a:rPr lang="en-US" altLang="en-US" sz="30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tử và mẫu là đa thức, không được rút gọn các hạng tử cho nhau mà phải đưa về dạng tích rồi mới rút gọn.</a:t>
            </a: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 flipV="1">
            <a:off x="73135" y="4958680"/>
            <a:ext cx="4680585" cy="1350640"/>
          </a:xfrm>
          <a:prstGeom prst="ellipse">
            <a:avLst/>
          </a:prstGeom>
          <a:solidFill>
            <a:srgbClr val="FFFF99"/>
          </a:solidFill>
          <a:ln w="38100" cap="rnd" cmpd="dbl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rot="10800000" wrap="none" anchor="ctr"/>
          <a:lstStyle/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Arial" pitchFamily="34" charset="0"/>
              </a:rPr>
              <a:t>RÚT GỌN PHÂN THỨC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9845">
            <a:off x="2448347" y="3939337"/>
            <a:ext cx="18002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278" y="3509292"/>
            <a:ext cx="1181398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3323555"/>
            <a:ext cx="486060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653" y="4233192"/>
            <a:ext cx="408426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775" y="4271293"/>
            <a:ext cx="1113889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28"/>
          <p:cNvGrpSpPr>
            <a:grpSpLocks/>
          </p:cNvGrpSpPr>
          <p:nvPr/>
        </p:nvGrpSpPr>
        <p:grpSpPr bwMode="auto">
          <a:xfrm>
            <a:off x="337587" y="3565376"/>
            <a:ext cx="1822728" cy="1447800"/>
            <a:chOff x="36" y="189"/>
            <a:chExt cx="972" cy="912"/>
          </a:xfrm>
        </p:grpSpPr>
        <p:graphicFrame>
          <p:nvGraphicFramePr>
            <p:cNvPr id="12" name="Object 29"/>
            <p:cNvGraphicFramePr>
              <a:graphicFrameLocks noChangeAspect="1"/>
            </p:cNvGraphicFramePr>
            <p:nvPr/>
          </p:nvGraphicFramePr>
          <p:xfrm>
            <a:off x="36" y="189"/>
            <a:ext cx="972" cy="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47" name="Equation" r:id="rId8" imgW="1587500" imgH="838200" progId="Equation.DSMT4">
                    <p:embed/>
                  </p:oleObj>
                </mc:Choice>
                <mc:Fallback>
                  <p:oleObj name="Equation" r:id="rId8" imgW="1587500" imgH="838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" y="189"/>
                          <a:ext cx="972" cy="513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0066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3" name="Picture 3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" y="705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27" name="Oval 75"/>
          <p:cNvSpPr>
            <a:spLocks noChangeArrowheads="1"/>
          </p:cNvSpPr>
          <p:nvPr/>
        </p:nvSpPr>
        <p:spPr bwMode="auto">
          <a:xfrm>
            <a:off x="6066740" y="5610225"/>
            <a:ext cx="630079" cy="533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vi-VN" sz="2400">
              <a:latin typeface=".VnTime" pitchFamily="34" charset="0"/>
            </a:endParaRPr>
          </a:p>
        </p:txBody>
      </p:sp>
      <p:sp>
        <p:nvSpPr>
          <p:cNvPr id="23626" name="Oval 74"/>
          <p:cNvSpPr>
            <a:spLocks noChangeArrowheads="1"/>
          </p:cNvSpPr>
          <p:nvPr/>
        </p:nvSpPr>
        <p:spPr bwMode="auto">
          <a:xfrm>
            <a:off x="5976739" y="4057650"/>
            <a:ext cx="680711" cy="533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vi-VN" sz="2400">
              <a:latin typeface=".VnTime" pitchFamily="34" charset="0"/>
            </a:endParaRPr>
          </a:p>
        </p:txBody>
      </p:sp>
      <p:sp>
        <p:nvSpPr>
          <p:cNvPr id="23625" name="Oval 73"/>
          <p:cNvSpPr>
            <a:spLocks noChangeArrowheads="1"/>
          </p:cNvSpPr>
          <p:nvPr/>
        </p:nvSpPr>
        <p:spPr bwMode="auto">
          <a:xfrm>
            <a:off x="1074510" y="2257425"/>
            <a:ext cx="630079" cy="533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vi-VN" sz="2400">
              <a:latin typeface=".VnTime" pitchFamily="34" charset="0"/>
            </a:endParaRPr>
          </a:p>
        </p:txBody>
      </p:sp>
      <p:grpSp>
        <p:nvGrpSpPr>
          <p:cNvPr id="2" name="Group 72"/>
          <p:cNvGrpSpPr>
            <a:grpSpLocks/>
          </p:cNvGrpSpPr>
          <p:nvPr/>
        </p:nvGrpSpPr>
        <p:grpSpPr bwMode="auto">
          <a:xfrm>
            <a:off x="1130767" y="1171575"/>
            <a:ext cx="8950877" cy="4953000"/>
            <a:chOff x="902" y="890"/>
            <a:chExt cx="4493" cy="3120"/>
          </a:xfrm>
        </p:grpSpPr>
        <p:grpSp>
          <p:nvGrpSpPr>
            <p:cNvPr id="22535" name="Group 8"/>
            <p:cNvGrpSpPr>
              <a:grpSpLocks/>
            </p:cNvGrpSpPr>
            <p:nvPr/>
          </p:nvGrpSpPr>
          <p:grpSpPr bwMode="auto">
            <a:xfrm>
              <a:off x="1248" y="890"/>
              <a:ext cx="462" cy="649"/>
              <a:chOff x="1248" y="794"/>
              <a:chExt cx="462" cy="649"/>
            </a:xfrm>
          </p:grpSpPr>
          <p:sp>
            <p:nvSpPr>
              <p:cNvPr id="22589" name="Line 5"/>
              <p:cNvSpPr>
                <a:spLocks noChangeShapeType="1"/>
              </p:cNvSpPr>
              <p:nvPr/>
            </p:nvSpPr>
            <p:spPr bwMode="auto">
              <a:xfrm>
                <a:off x="1248" y="1104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590" name="Text Box 6"/>
              <p:cNvSpPr txBox="1">
                <a:spLocks noChangeArrowheads="1"/>
              </p:cNvSpPr>
              <p:nvPr/>
            </p:nvSpPr>
            <p:spPr bwMode="auto">
              <a:xfrm>
                <a:off x="1334" y="794"/>
                <a:ext cx="37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altLang="vi-VN" sz="2400">
                    <a:latin typeface="Times New Roman" pitchFamily="18" charset="0"/>
                  </a:rPr>
                  <a:t>9x</a:t>
                </a:r>
                <a:r>
                  <a:rPr lang="en-US" altLang="vi-VN" sz="2400" baseline="30000">
                    <a:latin typeface="Times New Roman" pitchFamily="18" charset="0"/>
                  </a:rPr>
                  <a:t>2</a:t>
                </a:r>
                <a:r>
                  <a:rPr lang="en-US" altLang="vi-VN" sz="2400">
                    <a:latin typeface="Times New Roman" pitchFamily="18" charset="0"/>
                  </a:rPr>
                  <a:t>y</a:t>
                </a:r>
                <a:endParaRPr lang="en-US" altLang="vi-VN" sz="2400" baseline="30000">
                  <a:latin typeface="Times New Roman" pitchFamily="18" charset="0"/>
                </a:endParaRPr>
              </a:p>
            </p:txBody>
          </p:sp>
          <p:sp>
            <p:nvSpPr>
              <p:cNvPr id="22591" name="Text Box 7"/>
              <p:cNvSpPr txBox="1">
                <a:spLocks noChangeArrowheads="1"/>
              </p:cNvSpPr>
              <p:nvPr/>
            </p:nvSpPr>
            <p:spPr bwMode="auto">
              <a:xfrm>
                <a:off x="1248" y="1152"/>
                <a:ext cx="453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altLang="vi-VN" sz="2400">
                    <a:latin typeface="Times New Roman" pitchFamily="18" charset="0"/>
                  </a:rPr>
                  <a:t>12xy</a:t>
                </a:r>
                <a:r>
                  <a:rPr lang="en-US" altLang="vi-VN" sz="2400" baseline="30000">
                    <a:latin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22536" name="Text Box 9"/>
            <p:cNvSpPr txBox="1">
              <a:spLocks noChangeArrowheads="1"/>
            </p:cNvSpPr>
            <p:nvPr/>
          </p:nvSpPr>
          <p:spPr bwMode="auto">
            <a:xfrm>
              <a:off x="902" y="1034"/>
              <a:ext cx="20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vi-VN" sz="2400">
                  <a:latin typeface="Times New Roman" pitchFamily="18" charset="0"/>
                </a:rPr>
                <a:t>1.</a:t>
              </a:r>
            </a:p>
          </p:txBody>
        </p:sp>
        <p:grpSp>
          <p:nvGrpSpPr>
            <p:cNvPr id="22537" name="Group 60"/>
            <p:cNvGrpSpPr>
              <a:grpSpLocks/>
            </p:cNvGrpSpPr>
            <p:nvPr/>
          </p:nvGrpSpPr>
          <p:grpSpPr bwMode="auto">
            <a:xfrm>
              <a:off x="912" y="1466"/>
              <a:ext cx="4340" cy="623"/>
              <a:chOff x="1286" y="1466"/>
              <a:chExt cx="4340" cy="623"/>
            </a:xfrm>
          </p:grpSpPr>
          <p:grpSp>
            <p:nvGrpSpPr>
              <p:cNvPr id="22569" name="Group 14"/>
              <p:cNvGrpSpPr>
                <a:grpSpLocks/>
              </p:cNvGrpSpPr>
              <p:nvPr/>
            </p:nvGrpSpPr>
            <p:grpSpPr bwMode="auto">
              <a:xfrm>
                <a:off x="1286" y="1466"/>
                <a:ext cx="730" cy="601"/>
                <a:chOff x="1286" y="1466"/>
                <a:chExt cx="730" cy="601"/>
              </a:xfrm>
            </p:grpSpPr>
            <p:sp>
              <p:nvSpPr>
                <p:cNvPr id="22585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286" y="1562"/>
                  <a:ext cx="282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US" altLang="vi-VN" sz="2400" b="1">
                      <a:latin typeface="Times New Roman" pitchFamily="18" charset="0"/>
                    </a:rPr>
                    <a:t>A. </a:t>
                  </a:r>
                </a:p>
              </p:txBody>
            </p:sp>
            <p:sp>
              <p:nvSpPr>
                <p:cNvPr id="22586" name="Line 11"/>
                <p:cNvSpPr>
                  <a:spLocks noChangeShapeType="1"/>
                </p:cNvSpPr>
                <p:nvPr/>
              </p:nvSpPr>
              <p:spPr bwMode="auto">
                <a:xfrm>
                  <a:off x="1632" y="1776"/>
                  <a:ext cx="38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2587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670" y="1466"/>
                  <a:ext cx="247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US" altLang="vi-VN" sz="2400">
                      <a:latin typeface="Times New Roman" pitchFamily="18" charset="0"/>
                    </a:rPr>
                    <a:t>3x</a:t>
                  </a:r>
                </a:p>
              </p:txBody>
            </p:sp>
            <p:sp>
              <p:nvSpPr>
                <p:cNvPr id="22588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680" y="1776"/>
                  <a:ext cx="247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US" altLang="vi-VN" sz="2400">
                      <a:latin typeface="Times New Roman" pitchFamily="18" charset="0"/>
                    </a:rPr>
                    <a:t>4y</a:t>
                  </a:r>
                </a:p>
              </p:txBody>
            </p:sp>
          </p:grpSp>
          <p:grpSp>
            <p:nvGrpSpPr>
              <p:cNvPr id="22570" name="Group 30"/>
              <p:cNvGrpSpPr>
                <a:grpSpLocks/>
              </p:cNvGrpSpPr>
              <p:nvPr/>
            </p:nvGrpSpPr>
            <p:grpSpPr bwMode="auto">
              <a:xfrm>
                <a:off x="2544" y="1472"/>
                <a:ext cx="730" cy="601"/>
                <a:chOff x="2208" y="1440"/>
                <a:chExt cx="730" cy="601"/>
              </a:xfrm>
            </p:grpSpPr>
            <p:sp>
              <p:nvSpPr>
                <p:cNvPr id="22581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208" y="1536"/>
                  <a:ext cx="273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US" altLang="vi-VN" sz="2400">
                      <a:latin typeface="Times New Roman" pitchFamily="18" charset="0"/>
                    </a:rPr>
                    <a:t>B. </a:t>
                  </a:r>
                </a:p>
              </p:txBody>
            </p:sp>
            <p:sp>
              <p:nvSpPr>
                <p:cNvPr id="22582" name="Line 17"/>
                <p:cNvSpPr>
                  <a:spLocks noChangeShapeType="1"/>
                </p:cNvSpPr>
                <p:nvPr/>
              </p:nvSpPr>
              <p:spPr bwMode="auto">
                <a:xfrm>
                  <a:off x="2554" y="1750"/>
                  <a:ext cx="38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2583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2592" y="1440"/>
                  <a:ext cx="247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US" altLang="vi-VN" sz="2400">
                      <a:latin typeface="Times New Roman" pitchFamily="18" charset="0"/>
                    </a:rPr>
                    <a:t>4x</a:t>
                  </a:r>
                </a:p>
              </p:txBody>
            </p:sp>
            <p:sp>
              <p:nvSpPr>
                <p:cNvPr id="22584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2602" y="1750"/>
                  <a:ext cx="247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US" altLang="vi-VN" sz="2400">
                      <a:latin typeface="Times New Roman" pitchFamily="18" charset="0"/>
                    </a:rPr>
                    <a:t>3y</a:t>
                  </a:r>
                </a:p>
              </p:txBody>
            </p:sp>
          </p:grpSp>
          <p:grpSp>
            <p:nvGrpSpPr>
              <p:cNvPr id="22571" name="Group 31"/>
              <p:cNvGrpSpPr>
                <a:grpSpLocks/>
              </p:cNvGrpSpPr>
              <p:nvPr/>
            </p:nvGrpSpPr>
            <p:grpSpPr bwMode="auto">
              <a:xfrm>
                <a:off x="3648" y="1466"/>
                <a:ext cx="730" cy="601"/>
                <a:chOff x="3024" y="1488"/>
                <a:chExt cx="730" cy="601"/>
              </a:xfrm>
            </p:grpSpPr>
            <p:sp>
              <p:nvSpPr>
                <p:cNvPr id="22577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024" y="1584"/>
                  <a:ext cx="282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US" altLang="vi-VN" sz="2400" b="1">
                      <a:latin typeface="Times New Roman" pitchFamily="18" charset="0"/>
                    </a:rPr>
                    <a:t>C. </a:t>
                  </a:r>
                </a:p>
              </p:txBody>
            </p:sp>
            <p:sp>
              <p:nvSpPr>
                <p:cNvPr id="22578" name="Line 22"/>
                <p:cNvSpPr>
                  <a:spLocks noChangeShapeType="1"/>
                </p:cNvSpPr>
                <p:nvPr/>
              </p:nvSpPr>
              <p:spPr bwMode="auto">
                <a:xfrm>
                  <a:off x="3370" y="1798"/>
                  <a:ext cx="38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2579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3408" y="1488"/>
                  <a:ext cx="247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US" altLang="vi-VN" sz="2400">
                      <a:latin typeface="Times New Roman" pitchFamily="18" charset="0"/>
                    </a:rPr>
                    <a:t>3y</a:t>
                  </a:r>
                </a:p>
              </p:txBody>
            </p:sp>
            <p:sp>
              <p:nvSpPr>
                <p:cNvPr id="22580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3418" y="1798"/>
                  <a:ext cx="247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US" altLang="vi-VN" sz="2400">
                      <a:latin typeface="Times New Roman" pitchFamily="18" charset="0"/>
                    </a:rPr>
                    <a:t>4x</a:t>
                  </a:r>
                </a:p>
              </p:txBody>
            </p:sp>
          </p:grpSp>
          <p:grpSp>
            <p:nvGrpSpPr>
              <p:cNvPr id="22572" name="Group 32"/>
              <p:cNvGrpSpPr>
                <a:grpSpLocks/>
              </p:cNvGrpSpPr>
              <p:nvPr/>
            </p:nvGrpSpPr>
            <p:grpSpPr bwMode="auto">
              <a:xfrm>
                <a:off x="4896" y="1488"/>
                <a:ext cx="730" cy="601"/>
                <a:chOff x="3984" y="1488"/>
                <a:chExt cx="730" cy="601"/>
              </a:xfrm>
            </p:grpSpPr>
            <p:sp>
              <p:nvSpPr>
                <p:cNvPr id="22573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3984" y="1584"/>
                  <a:ext cx="243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US" altLang="vi-VN" sz="2400" b="1">
                      <a:latin typeface="Times New Roman" pitchFamily="18" charset="0"/>
                    </a:rPr>
                    <a:t>D.</a:t>
                  </a:r>
                </a:p>
              </p:txBody>
            </p:sp>
            <p:sp>
              <p:nvSpPr>
                <p:cNvPr id="22574" name="Line 27"/>
                <p:cNvSpPr>
                  <a:spLocks noChangeShapeType="1"/>
                </p:cNvSpPr>
                <p:nvPr/>
              </p:nvSpPr>
              <p:spPr bwMode="auto">
                <a:xfrm>
                  <a:off x="4330" y="1798"/>
                  <a:ext cx="38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2575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4368" y="1488"/>
                  <a:ext cx="247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US" altLang="vi-VN" sz="2400">
                      <a:latin typeface="Times New Roman" pitchFamily="18" charset="0"/>
                    </a:rPr>
                    <a:t>4y</a:t>
                  </a:r>
                </a:p>
              </p:txBody>
            </p:sp>
            <p:sp>
              <p:nvSpPr>
                <p:cNvPr id="22576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4378" y="1798"/>
                  <a:ext cx="247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US" altLang="vi-VN" sz="2400">
                      <a:latin typeface="Times New Roman" pitchFamily="18" charset="0"/>
                    </a:rPr>
                    <a:t>3x</a:t>
                  </a:r>
                </a:p>
              </p:txBody>
            </p:sp>
          </p:grpSp>
        </p:grpSp>
        <p:grpSp>
          <p:nvGrpSpPr>
            <p:cNvPr id="22538" name="Group 59"/>
            <p:cNvGrpSpPr>
              <a:grpSpLocks/>
            </p:cNvGrpSpPr>
            <p:nvPr/>
          </p:nvGrpSpPr>
          <p:grpSpPr bwMode="auto">
            <a:xfrm>
              <a:off x="950" y="2016"/>
              <a:ext cx="880" cy="649"/>
              <a:chOff x="950" y="2256"/>
              <a:chExt cx="880" cy="649"/>
            </a:xfrm>
          </p:grpSpPr>
          <p:sp>
            <p:nvSpPr>
              <p:cNvPr id="22565" name="Text Box 33"/>
              <p:cNvSpPr txBox="1">
                <a:spLocks noChangeArrowheads="1"/>
              </p:cNvSpPr>
              <p:nvPr/>
            </p:nvSpPr>
            <p:spPr bwMode="auto">
              <a:xfrm>
                <a:off x="950" y="2378"/>
                <a:ext cx="209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altLang="vi-VN" sz="2400">
                    <a:latin typeface="Times New Roman" pitchFamily="18" charset="0"/>
                  </a:rPr>
                  <a:t>2.</a:t>
                </a:r>
              </a:p>
            </p:txBody>
          </p:sp>
          <p:sp>
            <p:nvSpPr>
              <p:cNvPr id="22566" name="Line 35"/>
              <p:cNvSpPr>
                <a:spLocks noChangeShapeType="1"/>
              </p:cNvSpPr>
              <p:nvPr/>
            </p:nvSpPr>
            <p:spPr bwMode="auto">
              <a:xfrm flipV="1">
                <a:off x="1248" y="2566"/>
                <a:ext cx="58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567" name="Text Box 36"/>
              <p:cNvSpPr txBox="1">
                <a:spLocks noChangeArrowheads="1"/>
              </p:cNvSpPr>
              <p:nvPr/>
            </p:nvSpPr>
            <p:spPr bwMode="auto">
              <a:xfrm>
                <a:off x="1200" y="2256"/>
                <a:ext cx="582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altLang="vi-VN" sz="2400">
                    <a:latin typeface="Times New Roman" pitchFamily="18" charset="0"/>
                  </a:rPr>
                  <a:t>3(x – y)</a:t>
                </a:r>
                <a:endParaRPr lang="en-US" altLang="vi-VN" sz="2400" baseline="30000">
                  <a:latin typeface="Times New Roman" pitchFamily="18" charset="0"/>
                </a:endParaRPr>
              </a:p>
            </p:txBody>
          </p:sp>
          <p:sp>
            <p:nvSpPr>
              <p:cNvPr id="22568" name="Text Box 37"/>
              <p:cNvSpPr txBox="1">
                <a:spLocks noChangeArrowheads="1"/>
              </p:cNvSpPr>
              <p:nvPr/>
            </p:nvSpPr>
            <p:spPr bwMode="auto">
              <a:xfrm>
                <a:off x="1248" y="2614"/>
                <a:ext cx="582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altLang="vi-VN" sz="2400">
                    <a:latin typeface="Times New Roman" pitchFamily="18" charset="0"/>
                  </a:rPr>
                  <a:t>x(y – x)</a:t>
                </a:r>
                <a:endParaRPr lang="en-US" altLang="vi-VN" sz="2400" baseline="30000">
                  <a:latin typeface="Times New Roman" pitchFamily="18" charset="0"/>
                </a:endParaRPr>
              </a:p>
            </p:txBody>
          </p:sp>
        </p:grpSp>
        <p:grpSp>
          <p:nvGrpSpPr>
            <p:cNvPr id="22539" name="Group 58"/>
            <p:cNvGrpSpPr>
              <a:grpSpLocks/>
            </p:cNvGrpSpPr>
            <p:nvPr/>
          </p:nvGrpSpPr>
          <p:grpSpPr bwMode="auto">
            <a:xfrm>
              <a:off x="912" y="2640"/>
              <a:ext cx="4483" cy="675"/>
              <a:chOff x="1152" y="2928"/>
              <a:chExt cx="4483" cy="675"/>
            </a:xfrm>
          </p:grpSpPr>
          <p:sp>
            <p:nvSpPr>
              <p:cNvPr id="22549" name="Text Box 39"/>
              <p:cNvSpPr txBox="1">
                <a:spLocks noChangeArrowheads="1"/>
              </p:cNvSpPr>
              <p:nvPr/>
            </p:nvSpPr>
            <p:spPr bwMode="auto">
              <a:xfrm>
                <a:off x="1152" y="3024"/>
                <a:ext cx="282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altLang="vi-VN" sz="2400" b="1">
                    <a:latin typeface="Times New Roman" pitchFamily="18" charset="0"/>
                  </a:rPr>
                  <a:t>A. </a:t>
                </a:r>
              </a:p>
            </p:txBody>
          </p:sp>
          <p:sp>
            <p:nvSpPr>
              <p:cNvPr id="22550" name="Line 40"/>
              <p:cNvSpPr>
                <a:spLocks noChangeShapeType="1"/>
              </p:cNvSpPr>
              <p:nvPr/>
            </p:nvSpPr>
            <p:spPr bwMode="auto">
              <a:xfrm>
                <a:off x="1498" y="3238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551" name="Text Box 41"/>
              <p:cNvSpPr txBox="1">
                <a:spLocks noChangeArrowheads="1"/>
              </p:cNvSpPr>
              <p:nvPr/>
            </p:nvSpPr>
            <p:spPr bwMode="auto">
              <a:xfrm>
                <a:off x="1536" y="2928"/>
                <a:ext cx="170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altLang="vi-VN" sz="2400">
                    <a:latin typeface="Times New Roman" pitchFamily="18" charset="0"/>
                  </a:rPr>
                  <a:t>3</a:t>
                </a:r>
              </a:p>
            </p:txBody>
          </p:sp>
          <p:sp>
            <p:nvSpPr>
              <p:cNvPr id="22552" name="Text Box 42"/>
              <p:cNvSpPr txBox="1">
                <a:spLocks noChangeArrowheads="1"/>
              </p:cNvSpPr>
              <p:nvPr/>
            </p:nvSpPr>
            <p:spPr bwMode="auto">
              <a:xfrm>
                <a:off x="1440" y="3216"/>
                <a:ext cx="37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altLang="vi-VN" sz="2400">
                    <a:latin typeface="Times New Roman" pitchFamily="18" charset="0"/>
                  </a:rPr>
                  <a:t>x - y</a:t>
                </a:r>
              </a:p>
            </p:txBody>
          </p:sp>
          <p:sp>
            <p:nvSpPr>
              <p:cNvPr id="22553" name="Text Box 44"/>
              <p:cNvSpPr txBox="1">
                <a:spLocks noChangeArrowheads="1"/>
              </p:cNvSpPr>
              <p:nvPr/>
            </p:nvSpPr>
            <p:spPr bwMode="auto">
              <a:xfrm>
                <a:off x="2448" y="3072"/>
                <a:ext cx="273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altLang="vi-VN" sz="2400" b="1">
                    <a:latin typeface="Times New Roman" pitchFamily="18" charset="0"/>
                  </a:rPr>
                  <a:t>B. </a:t>
                </a:r>
              </a:p>
            </p:txBody>
          </p:sp>
          <p:sp>
            <p:nvSpPr>
              <p:cNvPr id="22554" name="Line 45"/>
              <p:cNvSpPr>
                <a:spLocks noChangeShapeType="1"/>
              </p:cNvSpPr>
              <p:nvPr/>
            </p:nvSpPr>
            <p:spPr bwMode="auto">
              <a:xfrm>
                <a:off x="2794" y="3286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555" name="Text Box 46"/>
              <p:cNvSpPr txBox="1">
                <a:spLocks noChangeArrowheads="1"/>
              </p:cNvSpPr>
              <p:nvPr/>
            </p:nvSpPr>
            <p:spPr bwMode="auto">
              <a:xfrm>
                <a:off x="2832" y="2976"/>
                <a:ext cx="170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altLang="vi-VN" sz="2400">
                    <a:latin typeface="Times New Roman" pitchFamily="18" charset="0"/>
                  </a:rPr>
                  <a:t>3</a:t>
                </a:r>
              </a:p>
            </p:txBody>
          </p:sp>
          <p:sp>
            <p:nvSpPr>
              <p:cNvPr id="22556" name="Text Box 47"/>
              <p:cNvSpPr txBox="1">
                <a:spLocks noChangeArrowheads="1"/>
              </p:cNvSpPr>
              <p:nvPr/>
            </p:nvSpPr>
            <p:spPr bwMode="auto">
              <a:xfrm>
                <a:off x="2784" y="3312"/>
                <a:ext cx="37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altLang="vi-VN" sz="2400">
                    <a:latin typeface="Times New Roman" pitchFamily="18" charset="0"/>
                  </a:rPr>
                  <a:t>y - x</a:t>
                </a:r>
              </a:p>
            </p:txBody>
          </p:sp>
          <p:sp>
            <p:nvSpPr>
              <p:cNvPr id="22557" name="Text Box 49"/>
              <p:cNvSpPr txBox="1">
                <a:spLocks noChangeArrowheads="1"/>
              </p:cNvSpPr>
              <p:nvPr/>
            </p:nvSpPr>
            <p:spPr bwMode="auto">
              <a:xfrm>
                <a:off x="3648" y="3024"/>
                <a:ext cx="282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altLang="vi-VN" sz="2400" b="1">
                    <a:latin typeface="Times New Roman" pitchFamily="18" charset="0"/>
                  </a:rPr>
                  <a:t>C</a:t>
                </a:r>
                <a:r>
                  <a:rPr lang="en-US" altLang="vi-VN" sz="2400">
                    <a:latin typeface="Times New Roman" pitchFamily="18" charset="0"/>
                  </a:rPr>
                  <a:t>. </a:t>
                </a:r>
              </a:p>
            </p:txBody>
          </p:sp>
          <p:sp>
            <p:nvSpPr>
              <p:cNvPr id="22558" name="Line 50"/>
              <p:cNvSpPr>
                <a:spLocks noChangeShapeType="1"/>
              </p:cNvSpPr>
              <p:nvPr/>
            </p:nvSpPr>
            <p:spPr bwMode="auto">
              <a:xfrm>
                <a:off x="3994" y="3238"/>
                <a:ext cx="21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559" name="Text Box 51"/>
              <p:cNvSpPr txBox="1">
                <a:spLocks noChangeArrowheads="1"/>
              </p:cNvSpPr>
              <p:nvPr/>
            </p:nvSpPr>
            <p:spPr bwMode="auto">
              <a:xfrm>
                <a:off x="4032" y="2928"/>
                <a:ext cx="170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altLang="vi-VN" sz="2400">
                    <a:latin typeface="Times New Roman" pitchFamily="18" charset="0"/>
                  </a:rPr>
                  <a:t>3</a:t>
                </a:r>
              </a:p>
            </p:txBody>
          </p:sp>
          <p:sp>
            <p:nvSpPr>
              <p:cNvPr id="22560" name="Text Box 52"/>
              <p:cNvSpPr txBox="1">
                <a:spLocks noChangeArrowheads="1"/>
              </p:cNvSpPr>
              <p:nvPr/>
            </p:nvSpPr>
            <p:spPr bwMode="auto">
              <a:xfrm>
                <a:off x="3984" y="3238"/>
                <a:ext cx="22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altLang="vi-VN" sz="2400">
                    <a:latin typeface="Times New Roman" pitchFamily="18" charset="0"/>
                  </a:rPr>
                  <a:t>-x</a:t>
                </a:r>
              </a:p>
            </p:txBody>
          </p:sp>
          <p:sp>
            <p:nvSpPr>
              <p:cNvPr id="22561" name="Text Box 54"/>
              <p:cNvSpPr txBox="1">
                <a:spLocks noChangeArrowheads="1"/>
              </p:cNvSpPr>
              <p:nvPr/>
            </p:nvSpPr>
            <p:spPr bwMode="auto">
              <a:xfrm>
                <a:off x="5030" y="3024"/>
                <a:ext cx="243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altLang="vi-VN" sz="2400" b="1">
                    <a:latin typeface="Times New Roman" pitchFamily="18" charset="0"/>
                  </a:rPr>
                  <a:t>D.</a:t>
                </a:r>
              </a:p>
            </p:txBody>
          </p:sp>
          <p:sp>
            <p:nvSpPr>
              <p:cNvPr id="22562" name="Line 55"/>
              <p:cNvSpPr>
                <a:spLocks noChangeShapeType="1"/>
              </p:cNvSpPr>
              <p:nvPr/>
            </p:nvSpPr>
            <p:spPr bwMode="auto">
              <a:xfrm>
                <a:off x="5376" y="3238"/>
                <a:ext cx="2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563" name="Text Box 56"/>
              <p:cNvSpPr txBox="1">
                <a:spLocks noChangeArrowheads="1"/>
              </p:cNvSpPr>
              <p:nvPr/>
            </p:nvSpPr>
            <p:spPr bwMode="auto">
              <a:xfrm>
                <a:off x="5414" y="2928"/>
                <a:ext cx="170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altLang="vi-VN" sz="2400">
                    <a:latin typeface="Times New Roman" pitchFamily="18" charset="0"/>
                  </a:rPr>
                  <a:t>3</a:t>
                </a:r>
              </a:p>
            </p:txBody>
          </p:sp>
          <p:sp>
            <p:nvSpPr>
              <p:cNvPr id="22564" name="Text Box 57"/>
              <p:cNvSpPr txBox="1">
                <a:spLocks noChangeArrowheads="1"/>
              </p:cNvSpPr>
              <p:nvPr/>
            </p:nvSpPr>
            <p:spPr bwMode="auto">
              <a:xfrm>
                <a:off x="5424" y="3238"/>
                <a:ext cx="170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altLang="vi-VN" sz="2400">
                    <a:latin typeface="Times New Roman" pitchFamily="18" charset="0"/>
                  </a:rPr>
                  <a:t>x</a:t>
                </a:r>
              </a:p>
            </p:txBody>
          </p:sp>
        </p:grpSp>
        <p:grpSp>
          <p:nvGrpSpPr>
            <p:cNvPr id="22540" name="Group 71"/>
            <p:cNvGrpSpPr>
              <a:grpSpLocks/>
            </p:cNvGrpSpPr>
            <p:nvPr/>
          </p:nvGrpSpPr>
          <p:grpSpPr bwMode="auto">
            <a:xfrm>
              <a:off x="998" y="3200"/>
              <a:ext cx="922" cy="547"/>
              <a:chOff x="998" y="3200"/>
              <a:chExt cx="922" cy="547"/>
            </a:xfrm>
          </p:grpSpPr>
          <p:sp>
            <p:nvSpPr>
              <p:cNvPr id="22545" name="Text Box 61"/>
              <p:cNvSpPr txBox="1">
                <a:spLocks noChangeArrowheads="1"/>
              </p:cNvSpPr>
              <p:nvPr/>
            </p:nvSpPr>
            <p:spPr bwMode="auto">
              <a:xfrm>
                <a:off x="998" y="3242"/>
                <a:ext cx="209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altLang="vi-VN" sz="2400">
                    <a:latin typeface="Times New Roman" pitchFamily="18" charset="0"/>
                  </a:rPr>
                  <a:t>3.</a:t>
                </a:r>
              </a:p>
            </p:txBody>
          </p:sp>
          <p:sp>
            <p:nvSpPr>
              <p:cNvPr id="22546" name="Line 64"/>
              <p:cNvSpPr>
                <a:spLocks noChangeShapeType="1"/>
              </p:cNvSpPr>
              <p:nvPr/>
            </p:nvSpPr>
            <p:spPr bwMode="auto">
              <a:xfrm>
                <a:off x="1450" y="3456"/>
                <a:ext cx="47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547" name="Text Box 65"/>
              <p:cNvSpPr txBox="1">
                <a:spLocks noChangeArrowheads="1"/>
              </p:cNvSpPr>
              <p:nvPr/>
            </p:nvSpPr>
            <p:spPr bwMode="auto">
              <a:xfrm>
                <a:off x="1436" y="3200"/>
                <a:ext cx="453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altLang="vi-VN" sz="2400">
                    <a:latin typeface="Times New Roman" pitchFamily="18" charset="0"/>
                  </a:rPr>
                  <a:t>5x - 5</a:t>
                </a:r>
              </a:p>
            </p:txBody>
          </p:sp>
          <p:sp>
            <p:nvSpPr>
              <p:cNvPr id="22548" name="Text Box 66"/>
              <p:cNvSpPr txBox="1">
                <a:spLocks noChangeArrowheads="1"/>
              </p:cNvSpPr>
              <p:nvPr/>
            </p:nvSpPr>
            <p:spPr bwMode="auto">
              <a:xfrm>
                <a:off x="1563" y="3456"/>
                <a:ext cx="170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altLang="vi-VN" sz="2400">
                    <a:latin typeface="Times New Roman" pitchFamily="18" charset="0"/>
                  </a:rPr>
                  <a:t>5</a:t>
                </a:r>
              </a:p>
            </p:txBody>
          </p:sp>
        </p:grpSp>
        <p:sp>
          <p:nvSpPr>
            <p:cNvPr id="22541" name="Text Box 67"/>
            <p:cNvSpPr txBox="1">
              <a:spLocks noChangeArrowheads="1"/>
            </p:cNvSpPr>
            <p:nvPr/>
          </p:nvSpPr>
          <p:spPr bwMode="auto">
            <a:xfrm>
              <a:off x="950" y="3722"/>
              <a:ext cx="70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vi-VN" sz="2400" b="1">
                  <a:latin typeface="Times New Roman" pitchFamily="18" charset="0"/>
                </a:rPr>
                <a:t>A. x - 5</a:t>
              </a:r>
            </a:p>
          </p:txBody>
        </p:sp>
        <p:sp>
          <p:nvSpPr>
            <p:cNvPr id="22542" name="Text Box 68"/>
            <p:cNvSpPr txBox="1">
              <a:spLocks noChangeArrowheads="1"/>
            </p:cNvSpPr>
            <p:nvPr/>
          </p:nvSpPr>
          <p:spPr bwMode="auto">
            <a:xfrm>
              <a:off x="2304" y="3696"/>
              <a:ext cx="35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vi-VN" sz="2400" b="1">
                  <a:latin typeface="Times New Roman" pitchFamily="18" charset="0"/>
                </a:rPr>
                <a:t>B. x</a:t>
              </a:r>
            </a:p>
          </p:txBody>
        </p:sp>
        <p:sp>
          <p:nvSpPr>
            <p:cNvPr id="22543" name="Text Box 69"/>
            <p:cNvSpPr txBox="1">
              <a:spLocks noChangeArrowheads="1"/>
            </p:cNvSpPr>
            <p:nvPr/>
          </p:nvSpPr>
          <p:spPr bwMode="auto">
            <a:xfrm>
              <a:off x="3443" y="3696"/>
              <a:ext cx="69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vi-VN" sz="2400" b="1">
                  <a:latin typeface="Times New Roman" pitchFamily="18" charset="0"/>
                </a:rPr>
                <a:t>C. </a:t>
              </a:r>
              <a:r>
                <a:rPr lang="en-US" altLang="vi-VN" sz="2400" b="1" smtClean="0">
                  <a:latin typeface="Times New Roman" pitchFamily="18" charset="0"/>
                </a:rPr>
                <a:t>  x </a:t>
              </a:r>
              <a:r>
                <a:rPr lang="en-US" altLang="vi-VN" sz="2400" b="1">
                  <a:latin typeface="Times New Roman" pitchFamily="18" charset="0"/>
                </a:rPr>
                <a:t>- 1</a:t>
              </a:r>
            </a:p>
          </p:txBody>
        </p:sp>
        <p:sp>
          <p:nvSpPr>
            <p:cNvPr id="22544" name="Text Box 70"/>
            <p:cNvSpPr txBox="1">
              <a:spLocks noChangeArrowheads="1"/>
            </p:cNvSpPr>
            <p:nvPr/>
          </p:nvSpPr>
          <p:spPr bwMode="auto">
            <a:xfrm>
              <a:off x="4752" y="3696"/>
              <a:ext cx="60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vi-VN" sz="2400" b="1">
                  <a:latin typeface="Times New Roman" pitchFamily="18" charset="0"/>
                </a:rPr>
                <a:t>D. x + 1</a:t>
              </a:r>
            </a:p>
          </p:txBody>
        </p:sp>
      </p:grpSp>
      <p:sp>
        <p:nvSpPr>
          <p:cNvPr id="64" name="Text Box 4"/>
          <p:cNvSpPr txBox="1">
            <a:spLocks noChangeArrowheads="1"/>
          </p:cNvSpPr>
          <p:nvPr/>
        </p:nvSpPr>
        <p:spPr bwMode="auto">
          <a:xfrm>
            <a:off x="432124" y="200025"/>
            <a:ext cx="9898544" cy="95410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vi-VN" sz="2800" b="1" u="sng">
                <a:solidFill>
                  <a:srgbClr val="0000CC"/>
                </a:solidFill>
                <a:latin typeface="Times New Roman" pitchFamily="18" charset="0"/>
              </a:rPr>
              <a:t>Bài tập </a:t>
            </a:r>
            <a:r>
              <a:rPr lang="en-US" altLang="vi-VN" sz="2800" b="1" smtClean="0">
                <a:solidFill>
                  <a:srgbClr val="0000CC"/>
                </a:solidFill>
                <a:latin typeface="Times New Roman" pitchFamily="18" charset="0"/>
              </a:rPr>
              <a:t>: </a:t>
            </a:r>
            <a:r>
              <a:rPr lang="en-US" altLang="vi-VN" sz="2800" b="1">
                <a:solidFill>
                  <a:srgbClr val="0000CC"/>
                </a:solidFill>
                <a:latin typeface="Times New Roman" pitchFamily="18" charset="0"/>
              </a:rPr>
              <a:t>Chọn một chữ cái đứng trước câu trả lời đúng:</a:t>
            </a:r>
          </a:p>
          <a:p>
            <a:pPr algn="ctr" eaLnBrk="1" hangingPunct="1"/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Rút gọn phân </a:t>
            </a:r>
            <a:r>
              <a:rPr lang="en-US" altLang="vi-VN" sz="2800" b="1" smtClean="0">
                <a:solidFill>
                  <a:srgbClr val="FF0000"/>
                </a:solidFill>
                <a:latin typeface="Times New Roman" pitchFamily="18" charset="0"/>
              </a:rPr>
              <a:t>thức ta được kết quả là:</a:t>
            </a:r>
            <a:endParaRPr lang="en-US" altLang="vi-VN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3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3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3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27" grpId="0" animBg="1"/>
      <p:bldP spid="23626" grpId="0" animBg="1"/>
      <p:bldP spid="236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8107" y="620688"/>
            <a:ext cx="7669857" cy="2627883"/>
            <a:chOff x="288106" y="476672"/>
            <a:chExt cx="6918151" cy="2627883"/>
          </a:xfrm>
        </p:grpSpPr>
        <p:pic>
          <p:nvPicPr>
            <p:cNvPr id="1638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06" t="21317" r="30028" b="49233"/>
            <a:stretch/>
          </p:blipFill>
          <p:spPr bwMode="auto">
            <a:xfrm>
              <a:off x="288106" y="476672"/>
              <a:ext cx="6918151" cy="26278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06" t="50673" r="53370" b="28979"/>
            <a:stretch/>
          </p:blipFill>
          <p:spPr bwMode="auto">
            <a:xfrm>
              <a:off x="3528467" y="1268760"/>
              <a:ext cx="2561431" cy="18156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Oval 12"/>
          <p:cNvSpPr/>
          <p:nvPr/>
        </p:nvSpPr>
        <p:spPr>
          <a:xfrm>
            <a:off x="476553" y="2564904"/>
            <a:ext cx="594450" cy="5032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31" t="32755" r="27789" b="47980"/>
          <a:stretch/>
        </p:blipFill>
        <p:spPr bwMode="auto">
          <a:xfrm>
            <a:off x="278632" y="4509120"/>
            <a:ext cx="7669857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31" t="51448" r="52262" b="25703"/>
          <a:stretch/>
        </p:blipFill>
        <p:spPr bwMode="auto">
          <a:xfrm>
            <a:off x="4824611" y="4520184"/>
            <a:ext cx="2854449" cy="2149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31" t="21454" r="27789" b="66512"/>
          <a:stretch/>
        </p:blipFill>
        <p:spPr bwMode="auto">
          <a:xfrm>
            <a:off x="288107" y="3377233"/>
            <a:ext cx="7669857" cy="113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>
          <a:xfrm>
            <a:off x="5184651" y="4725144"/>
            <a:ext cx="560694" cy="4746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40"/>
          <p:cNvSpPr>
            <a:spLocks noChangeArrowheads="1"/>
          </p:cNvSpPr>
          <p:nvPr/>
        </p:nvSpPr>
        <p:spPr bwMode="auto">
          <a:xfrm>
            <a:off x="0" y="-13865"/>
            <a:ext cx="10801350" cy="4905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kern="10" smtClean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LUYỆN TẬP </a:t>
            </a:r>
            <a:r>
              <a:rPr lang="vi-VN" sz="2800" b="1" kern="10" smtClean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RÚT </a:t>
            </a:r>
            <a:r>
              <a:rPr lang="vi-VN" sz="2800" b="1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GỌN PHÂN THỨC</a:t>
            </a:r>
          </a:p>
        </p:txBody>
      </p:sp>
    </p:spTree>
    <p:extLst>
      <p:ext uri="{BB962C8B-B14F-4D97-AF65-F5344CB8AC3E}">
        <p14:creationId xmlns:p14="http://schemas.microsoft.com/office/powerpoint/2010/main" val="84440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70" t="20522" r="22805" b="49696"/>
          <a:stretch/>
        </p:blipFill>
        <p:spPr bwMode="auto">
          <a:xfrm>
            <a:off x="848557" y="548680"/>
            <a:ext cx="8440550" cy="2711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70" t="49792" r="52489" b="30854"/>
          <a:stretch/>
        </p:blipFill>
        <p:spPr bwMode="auto">
          <a:xfrm>
            <a:off x="5636979" y="1484784"/>
            <a:ext cx="2788032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11"/>
          <p:cNvSpPr/>
          <p:nvPr/>
        </p:nvSpPr>
        <p:spPr>
          <a:xfrm>
            <a:off x="1014503" y="1614489"/>
            <a:ext cx="594449" cy="504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504" t="21455" r="23948" b="48429"/>
          <a:stretch/>
        </p:blipFill>
        <p:spPr bwMode="auto">
          <a:xfrm>
            <a:off x="901849" y="3501008"/>
            <a:ext cx="8387258" cy="2764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504" t="51519" r="53361" b="29909"/>
          <a:stretch/>
        </p:blipFill>
        <p:spPr bwMode="auto">
          <a:xfrm>
            <a:off x="5957986" y="4560663"/>
            <a:ext cx="2522562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6086425" y="5517232"/>
            <a:ext cx="618827" cy="5238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32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721966" y="549275"/>
            <a:ext cx="9271159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 b="1">
                <a:latin typeface="Times New Roman" pitchFamily="18" charset="0"/>
                <a:cs typeface="Times New Roman" pitchFamily="18" charset="0"/>
              </a:rPr>
              <a:t>Phân thức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bằng: </a:t>
            </a:r>
          </a:p>
        </p:txBody>
      </p:sp>
      <p:graphicFrame>
        <p:nvGraphicFramePr>
          <p:cNvPr id="2048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0627672"/>
              </p:ext>
            </p:extLst>
          </p:nvPr>
        </p:nvGraphicFramePr>
        <p:xfrm>
          <a:off x="2808387" y="392113"/>
          <a:ext cx="1381125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0" name="Equation" r:id="rId3" imgW="545760" imgH="419040" progId="Equation.DSMT4">
                  <p:embed/>
                </p:oleObj>
              </mc:Choice>
              <mc:Fallback>
                <p:oleObj name="Equation" r:id="rId3" imgW="5457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8387" y="392113"/>
                        <a:ext cx="1381125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2745877"/>
              </p:ext>
            </p:extLst>
          </p:nvPr>
        </p:nvGraphicFramePr>
        <p:xfrm>
          <a:off x="665376" y="1484314"/>
          <a:ext cx="1638955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1" name="Equation" r:id="rId5" imgW="647700" imgH="419100" progId="Equation.DSMT4">
                  <p:embed/>
                </p:oleObj>
              </mc:Choice>
              <mc:Fallback>
                <p:oleObj name="Equation" r:id="rId5" imgW="647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376" y="1484314"/>
                        <a:ext cx="1638955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6168060"/>
              </p:ext>
            </p:extLst>
          </p:nvPr>
        </p:nvGraphicFramePr>
        <p:xfrm>
          <a:off x="3073520" y="1556792"/>
          <a:ext cx="1607075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2" name="Equation" r:id="rId7" imgW="634725" imgH="418918" progId="Equation.DSMT4">
                  <p:embed/>
                </p:oleObj>
              </mc:Choice>
              <mc:Fallback>
                <p:oleObj name="Equation" r:id="rId7" imgW="634725" imgH="41891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3520" y="1556792"/>
                        <a:ext cx="1607075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6708523"/>
              </p:ext>
            </p:extLst>
          </p:nvPr>
        </p:nvGraphicFramePr>
        <p:xfrm>
          <a:off x="5619303" y="1556792"/>
          <a:ext cx="1509564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3" name="Equation" r:id="rId9" imgW="596900" imgH="419100" progId="Equation.DSMT4">
                  <p:embed/>
                </p:oleObj>
              </mc:Choice>
              <mc:Fallback>
                <p:oleObj name="Equation" r:id="rId9" imgW="5969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303" y="1556792"/>
                        <a:ext cx="1509564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2425296"/>
              </p:ext>
            </p:extLst>
          </p:nvPr>
        </p:nvGraphicFramePr>
        <p:xfrm>
          <a:off x="8301607" y="1594371"/>
          <a:ext cx="1059508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4" name="Equation" r:id="rId11" imgW="419100" imgH="419100" progId="Equation.DSMT4">
                  <p:embed/>
                </p:oleObj>
              </mc:Choice>
              <mc:Fallback>
                <p:oleObj name="Equation" r:id="rId11" imgW="419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1607" y="1594371"/>
                        <a:ext cx="1059508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val 9"/>
          <p:cNvSpPr/>
          <p:nvPr/>
        </p:nvSpPr>
        <p:spPr>
          <a:xfrm>
            <a:off x="553195" y="1700213"/>
            <a:ext cx="594449" cy="504825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721966" y="2873077"/>
            <a:ext cx="9271159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 b="1">
                <a:latin typeface="Times New Roman" pitchFamily="18" charset="0"/>
                <a:cs typeface="Times New Roman" pitchFamily="18" charset="0"/>
              </a:rPr>
              <a:t>Phân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thức                    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bằng: </a:t>
            </a:r>
          </a:p>
        </p:txBody>
      </p:sp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2257668"/>
              </p:ext>
            </p:extLst>
          </p:nvPr>
        </p:nvGraphicFramePr>
        <p:xfrm>
          <a:off x="2736379" y="2715914"/>
          <a:ext cx="1832103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5" name="Equation" r:id="rId13" imgW="723586" imgH="418918" progId="Equation.DSMT4">
                  <p:embed/>
                </p:oleObj>
              </mc:Choice>
              <mc:Fallback>
                <p:oleObj name="Equation" r:id="rId13" imgW="723586" imgH="41891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6379" y="2715914"/>
                        <a:ext cx="1832103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6786564"/>
              </p:ext>
            </p:extLst>
          </p:nvPr>
        </p:nvGraphicFramePr>
        <p:xfrm>
          <a:off x="936179" y="3800772"/>
          <a:ext cx="1575197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6" name="Equation" r:id="rId15" imgW="622030" imgH="393529" progId="Equation.DSMT4">
                  <p:embed/>
                </p:oleObj>
              </mc:Choice>
              <mc:Fallback>
                <p:oleObj name="Equation" r:id="rId15" imgW="622030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179" y="3800772"/>
                        <a:ext cx="1575197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9946524"/>
              </p:ext>
            </p:extLst>
          </p:nvPr>
        </p:nvGraphicFramePr>
        <p:xfrm>
          <a:off x="3240435" y="3808586"/>
          <a:ext cx="1479561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7" name="Equation" r:id="rId17" imgW="583947" imgH="393529" progId="Equation.DSMT4">
                  <p:embed/>
                </p:oleObj>
              </mc:Choice>
              <mc:Fallback>
                <p:oleObj name="Equation" r:id="rId17" imgW="583947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0435" y="3808586"/>
                        <a:ext cx="1479561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5974943"/>
              </p:ext>
            </p:extLst>
          </p:nvPr>
        </p:nvGraphicFramePr>
        <p:xfrm>
          <a:off x="5343431" y="4024610"/>
          <a:ext cx="1479561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8" name="Equation" r:id="rId19" imgW="583947" imgH="203112" progId="Equation.DSMT4">
                  <p:embed/>
                </p:oleObj>
              </mc:Choice>
              <mc:Fallback>
                <p:oleObj name="Equation" r:id="rId19" imgW="583947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3431" y="4024610"/>
                        <a:ext cx="1479561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5052043"/>
              </p:ext>
            </p:extLst>
          </p:nvPr>
        </p:nvGraphicFramePr>
        <p:xfrm>
          <a:off x="7704931" y="4007147"/>
          <a:ext cx="1445805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9" name="Equation" r:id="rId21" imgW="571252" imgH="203112" progId="Equation.DSMT4">
                  <p:embed/>
                </p:oleObj>
              </mc:Choice>
              <mc:Fallback>
                <p:oleObj name="Equation" r:id="rId21" imgW="571252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4931" y="4007147"/>
                        <a:ext cx="1445805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Oval 17"/>
          <p:cNvSpPr/>
          <p:nvPr/>
        </p:nvSpPr>
        <p:spPr>
          <a:xfrm>
            <a:off x="5256659" y="4007147"/>
            <a:ext cx="596836" cy="431800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3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39098F5B-E68C-4C64-BD8C-11FE502CE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067" y="3505200"/>
            <a:ext cx="9181148" cy="1752600"/>
          </a:xfrm>
          <a:prstGeom prst="rect">
            <a:avLst/>
          </a:prstGeom>
          <a:noFill/>
          <a:ln>
            <a:noFill/>
          </a:ln>
          <a:effectLst/>
        </p:spPr>
        <p:txBody>
          <a:bodyPr anchor="b" anchorCtr="1"/>
          <a:lstStyle>
            <a:lvl1pPr algn="ctr">
              <a:lnSpc>
                <a:spcPct val="90000"/>
              </a:lnSpc>
              <a:defRPr sz="5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geometric Slabserif Extra" pitchFamily="18" charset="0"/>
              </a:defRPr>
            </a:lvl1pPr>
            <a:lvl2pPr algn="ctr">
              <a:lnSpc>
                <a:spcPct val="90000"/>
              </a:lnSpc>
              <a:defRPr sz="5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geometric Slabserif Extra" pitchFamily="18" charset="0"/>
              </a:defRPr>
            </a:lvl2pPr>
            <a:lvl3pPr algn="ctr">
              <a:lnSpc>
                <a:spcPct val="90000"/>
              </a:lnSpc>
              <a:defRPr sz="5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geometric Slabserif Extra" pitchFamily="18" charset="0"/>
              </a:defRPr>
            </a:lvl3pPr>
            <a:lvl4pPr algn="ctr">
              <a:lnSpc>
                <a:spcPct val="90000"/>
              </a:lnSpc>
              <a:defRPr sz="5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geometric Slabserif Extra" pitchFamily="18" charset="0"/>
              </a:defRPr>
            </a:lvl4pPr>
            <a:lvl5pPr algn="ctr">
              <a:lnSpc>
                <a:spcPct val="90000"/>
              </a:lnSpc>
              <a:defRPr sz="5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geometric Slabserif Extra" pitchFamily="18" charset="0"/>
              </a:defRPr>
            </a:lvl5pPr>
            <a:lvl6pPr marL="4572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geometric Slabserif Extra" pitchFamily="18" charset="0"/>
              </a:defRPr>
            </a:lvl6pPr>
            <a:lvl7pPr marL="9144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geometric Slabserif Extra" pitchFamily="18" charset="0"/>
              </a:defRPr>
            </a:lvl7pPr>
            <a:lvl8pPr marL="13716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geometric Slabserif Extra" pitchFamily="18" charset="0"/>
              </a:defRPr>
            </a:lvl8pPr>
            <a:lvl9pPr marL="18288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geometric Slabserif Extra" pitchFamily="18" charset="0"/>
              </a:defRPr>
            </a:lvl9pPr>
          </a:lstStyle>
          <a:p>
            <a:pPr algn="l" eaLnBrk="1" hangingPunct="1">
              <a:defRPr/>
            </a:pPr>
            <a:endParaRPr lang="vi-VN" altLang="en-US"/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46E50D46-414C-4325-AF12-55F647A7C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90" y="3048000"/>
            <a:ext cx="9181148" cy="1066800"/>
          </a:xfrm>
          <a:prstGeom prst="rect">
            <a:avLst/>
          </a:prstGeom>
          <a:noFill/>
          <a:ln>
            <a:noFill/>
          </a:ln>
          <a:effectLst/>
        </p:spPr>
        <p:txBody>
          <a:bodyPr anchor="b" anchorCtr="1"/>
          <a:lstStyle>
            <a:lvl1pPr algn="ctr">
              <a:lnSpc>
                <a:spcPct val="90000"/>
              </a:lnSpc>
              <a:defRPr sz="5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geometric Slabserif Extra" pitchFamily="18" charset="0"/>
              </a:defRPr>
            </a:lvl1pPr>
            <a:lvl2pPr algn="ctr">
              <a:lnSpc>
                <a:spcPct val="90000"/>
              </a:lnSpc>
              <a:defRPr sz="5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geometric Slabserif Extra" pitchFamily="18" charset="0"/>
              </a:defRPr>
            </a:lvl2pPr>
            <a:lvl3pPr algn="ctr">
              <a:lnSpc>
                <a:spcPct val="90000"/>
              </a:lnSpc>
              <a:defRPr sz="5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geometric Slabserif Extra" pitchFamily="18" charset="0"/>
              </a:defRPr>
            </a:lvl3pPr>
            <a:lvl4pPr algn="ctr">
              <a:lnSpc>
                <a:spcPct val="90000"/>
              </a:lnSpc>
              <a:defRPr sz="5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geometric Slabserif Extra" pitchFamily="18" charset="0"/>
              </a:defRPr>
            </a:lvl4pPr>
            <a:lvl5pPr algn="ctr">
              <a:lnSpc>
                <a:spcPct val="90000"/>
              </a:lnSpc>
              <a:defRPr sz="5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geometric Slabserif Extra" pitchFamily="18" charset="0"/>
              </a:defRPr>
            </a:lvl5pPr>
            <a:lvl6pPr marL="4572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geometric Slabserif Extra" pitchFamily="18" charset="0"/>
              </a:defRPr>
            </a:lvl6pPr>
            <a:lvl7pPr marL="9144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geometric Slabserif Extra" pitchFamily="18" charset="0"/>
              </a:defRPr>
            </a:lvl7pPr>
            <a:lvl8pPr marL="13716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geometric Slabserif Extra" pitchFamily="18" charset="0"/>
              </a:defRPr>
            </a:lvl8pPr>
            <a:lvl9pPr marL="18288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geometric Slabserif Extra" pitchFamily="18" charset="0"/>
              </a:defRPr>
            </a:lvl9pPr>
          </a:lstStyle>
          <a:p>
            <a:pPr algn="l" eaLnBrk="1" hangingPunct="1">
              <a:defRPr/>
            </a:pPr>
            <a:endParaRPr lang="vi-VN" altLang="en-US" sz="3900"/>
          </a:p>
        </p:txBody>
      </p:sp>
      <p:sp>
        <p:nvSpPr>
          <p:cNvPr id="82949" name="Rectangle 5">
            <a:extLst>
              <a:ext uri="{FF2B5EF4-FFF2-40B4-BE49-F238E27FC236}">
                <a16:creationId xmlns:a16="http://schemas.microsoft.com/office/drawing/2014/main" id="{F0B0CC17-16F0-4329-9875-578F597AA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152400"/>
            <a:ext cx="10734675" cy="6096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anchor="t" anchorCtr="1"/>
          <a:lstStyle>
            <a:lvl1pPr algn="ctr">
              <a:lnSpc>
                <a:spcPct val="90000"/>
              </a:lnSpc>
              <a:defRPr sz="5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geometric Slabserif Extra" pitchFamily="18" charset="0"/>
              </a:defRPr>
            </a:lvl1pPr>
            <a:lvl2pPr algn="ctr">
              <a:lnSpc>
                <a:spcPct val="90000"/>
              </a:lnSpc>
              <a:defRPr sz="5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geometric Slabserif Extra" pitchFamily="18" charset="0"/>
              </a:defRPr>
            </a:lvl2pPr>
            <a:lvl3pPr algn="ctr">
              <a:lnSpc>
                <a:spcPct val="90000"/>
              </a:lnSpc>
              <a:defRPr sz="5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geometric Slabserif Extra" pitchFamily="18" charset="0"/>
              </a:defRPr>
            </a:lvl3pPr>
            <a:lvl4pPr algn="ctr">
              <a:lnSpc>
                <a:spcPct val="90000"/>
              </a:lnSpc>
              <a:defRPr sz="5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geometric Slabserif Extra" pitchFamily="18" charset="0"/>
              </a:defRPr>
            </a:lvl4pPr>
            <a:lvl5pPr algn="ctr">
              <a:lnSpc>
                <a:spcPct val="90000"/>
              </a:lnSpc>
              <a:defRPr sz="5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geometric Slabserif Extra" pitchFamily="18" charset="0"/>
              </a:defRPr>
            </a:lvl5pPr>
            <a:lvl6pPr marL="4572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geometric Slabserif Extra" pitchFamily="18" charset="0"/>
              </a:defRPr>
            </a:lvl6pPr>
            <a:lvl7pPr marL="9144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geometric Slabserif Extra" pitchFamily="18" charset="0"/>
              </a:defRPr>
            </a:lvl7pPr>
            <a:lvl8pPr marL="13716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geometric Slabserif Extra" pitchFamily="18" charset="0"/>
              </a:defRPr>
            </a:lvl8pPr>
            <a:lvl9pPr marL="18288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geometric Slabserif Extra" pitchFamily="18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4000">
                <a:solidFill>
                  <a:srgbClr val="0000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HỌC Ở NHÀ</a:t>
            </a:r>
          </a:p>
        </p:txBody>
      </p:sp>
      <p:sp>
        <p:nvSpPr>
          <p:cNvPr id="82953" name="Text Box 9">
            <a:extLst>
              <a:ext uri="{FF2B5EF4-FFF2-40B4-BE49-F238E27FC236}">
                <a16:creationId xmlns:a16="http://schemas.microsoft.com/office/drawing/2014/main" id="{CFFE08A2-B69B-4A18-8EDF-F0BBBD6F8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452" y="1066800"/>
            <a:ext cx="10002863" cy="452431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geometric Slabserif Extr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geometric Slabserif Extr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geometric Slabserif Extr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geometric Slabserif Extr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geometric Slabserif Extr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geometric Slabserif Extr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geometric Slabserif Extr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geometric Slabserif Extr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geometric Slabserif Extra" pitchFamily="18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nl-NL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nl-NL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Nắm vững các tính chất cơ bản của phân thức, quy tắc đổi dấu, các bước rút gọn phân thức.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nl-NL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Làm bài tập </a:t>
            </a:r>
            <a:r>
              <a:rPr lang="nl-NL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13a SGK; 9</a:t>
            </a:r>
            <a:r>
              <a:rPr lang="nl-NL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11 (Sbt-26) 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nl-NL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Ôn lại cách quy đồng mẫu số, phép nhân, chia đơn thức, đa thức.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nl-NL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Đọc trước bài: Quy đồng mẫu thức nhiều phân thức.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86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9" grpId="0" animBg="1"/>
      <p:bldP spid="829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4716560" y="260648"/>
            <a:ext cx="1390124" cy="461665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TRẢ LỜI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</p:txBody>
      </p:sp>
      <p:grpSp>
        <p:nvGrpSpPr>
          <p:cNvPr id="5" name="Group 78"/>
          <p:cNvGrpSpPr>
            <a:grpSpLocks/>
          </p:cNvGrpSpPr>
          <p:nvPr/>
        </p:nvGrpSpPr>
        <p:grpSpPr bwMode="auto">
          <a:xfrm>
            <a:off x="518966" y="1539866"/>
            <a:ext cx="5130641" cy="2667000"/>
            <a:chOff x="144" y="1104"/>
            <a:chExt cx="2736" cy="1680"/>
          </a:xfrm>
        </p:grpSpPr>
        <p:grpSp>
          <p:nvGrpSpPr>
            <p:cNvPr id="6" name="Group 49"/>
            <p:cNvGrpSpPr>
              <a:grpSpLocks/>
            </p:cNvGrpSpPr>
            <p:nvPr/>
          </p:nvGrpSpPr>
          <p:grpSpPr bwMode="auto">
            <a:xfrm>
              <a:off x="816" y="1112"/>
              <a:ext cx="1064" cy="507"/>
              <a:chOff x="504" y="1559"/>
              <a:chExt cx="1064" cy="520"/>
            </a:xfrm>
          </p:grpSpPr>
          <p:sp>
            <p:nvSpPr>
              <p:cNvPr id="22" name="Line 10"/>
              <p:cNvSpPr>
                <a:spLocks noChangeShapeType="1"/>
              </p:cNvSpPr>
              <p:nvPr/>
            </p:nvSpPr>
            <p:spPr bwMode="auto">
              <a:xfrm>
                <a:off x="504" y="1824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" name="Line 11"/>
              <p:cNvSpPr>
                <a:spLocks noChangeShapeType="1"/>
              </p:cNvSpPr>
              <p:nvPr/>
            </p:nvSpPr>
            <p:spPr bwMode="auto">
              <a:xfrm>
                <a:off x="944" y="1824"/>
                <a:ext cx="624" cy="0"/>
              </a:xfrm>
              <a:prstGeom prst="line">
                <a:avLst/>
              </a:pr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" name="Rectangle 12"/>
              <p:cNvSpPr>
                <a:spLocks noChangeArrowheads="1"/>
              </p:cNvSpPr>
              <p:nvPr/>
            </p:nvSpPr>
            <p:spPr bwMode="auto">
              <a:xfrm>
                <a:off x="1264" y="1823"/>
                <a:ext cx="155" cy="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altLang="en-US" sz="2400" b="1">
                    <a:solidFill>
                      <a:srgbClr val="FF0000"/>
                    </a:solidFill>
                  </a:rPr>
                  <a:t>M</a:t>
                </a:r>
              </a:p>
            </p:txBody>
          </p:sp>
          <p:sp>
            <p:nvSpPr>
              <p:cNvPr id="25" name="Rectangle 13"/>
              <p:cNvSpPr>
                <a:spLocks noChangeArrowheads="1"/>
              </p:cNvSpPr>
              <p:nvPr/>
            </p:nvSpPr>
            <p:spPr bwMode="auto">
              <a:xfrm>
                <a:off x="1168" y="1818"/>
                <a:ext cx="41" cy="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altLang="en-US" sz="2400" b="1">
                    <a:solidFill>
                      <a:srgbClr val="000000"/>
                    </a:solidFill>
                    <a:latin typeface=".VnTime" pitchFamily="34" charset="0"/>
                  </a:rPr>
                  <a:t>.</a:t>
                </a:r>
                <a:endParaRPr lang="en-US" altLang="en-US" sz="2400" b="1">
                  <a:latin typeface="Arial" charset="0"/>
                </a:endParaRPr>
              </a:p>
            </p:txBody>
          </p:sp>
          <p:sp>
            <p:nvSpPr>
              <p:cNvPr id="26" name="Rectangle 14"/>
              <p:cNvSpPr>
                <a:spLocks noChangeArrowheads="1"/>
              </p:cNvSpPr>
              <p:nvPr/>
            </p:nvSpPr>
            <p:spPr bwMode="auto">
              <a:xfrm>
                <a:off x="1000" y="1831"/>
                <a:ext cx="109" cy="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altLang="en-US" sz="2400" b="1">
                    <a:solidFill>
                      <a:srgbClr val="000066"/>
                    </a:solidFill>
                  </a:rPr>
                  <a:t>B</a:t>
                </a:r>
              </a:p>
            </p:txBody>
          </p:sp>
          <p:sp>
            <p:nvSpPr>
              <p:cNvPr id="27" name="Rectangle 15"/>
              <p:cNvSpPr>
                <a:spLocks noChangeArrowheads="1"/>
              </p:cNvSpPr>
              <p:nvPr/>
            </p:nvSpPr>
            <p:spPr bwMode="auto">
              <a:xfrm>
                <a:off x="1265" y="1559"/>
                <a:ext cx="155" cy="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altLang="en-US" sz="2400" b="1">
                    <a:solidFill>
                      <a:srgbClr val="FF0000"/>
                    </a:solidFill>
                    <a:latin typeface=".VnTime" pitchFamily="34" charset="0"/>
                  </a:rPr>
                  <a:t>M</a:t>
                </a:r>
                <a:endParaRPr lang="en-US" altLang="en-US" sz="2400" b="1">
                  <a:solidFill>
                    <a:srgbClr val="FF0000"/>
                  </a:solidFill>
                  <a:latin typeface="Arial" charset="0"/>
                </a:endParaRPr>
              </a:p>
            </p:txBody>
          </p:sp>
          <p:sp>
            <p:nvSpPr>
              <p:cNvPr id="28" name="Rectangle 16"/>
              <p:cNvSpPr>
                <a:spLocks noChangeArrowheads="1"/>
              </p:cNvSpPr>
              <p:nvPr/>
            </p:nvSpPr>
            <p:spPr bwMode="auto">
              <a:xfrm>
                <a:off x="1177" y="1568"/>
                <a:ext cx="96" cy="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eaLnBrk="1" hangingPunct="1"/>
                <a:r>
                  <a:rPr lang="en-US" altLang="en-US" sz="2400" b="1">
                    <a:solidFill>
                      <a:srgbClr val="000000"/>
                    </a:solidFill>
                    <a:latin typeface=".VnTime" pitchFamily="34" charset="0"/>
                  </a:rPr>
                  <a:t>.</a:t>
                </a:r>
                <a:endParaRPr lang="en-US" altLang="en-US" sz="2400" b="1">
                  <a:latin typeface="Arial" charset="0"/>
                </a:endParaRPr>
              </a:p>
            </p:txBody>
          </p:sp>
          <p:sp>
            <p:nvSpPr>
              <p:cNvPr id="29" name="Rectangle 17"/>
              <p:cNvSpPr>
                <a:spLocks noChangeArrowheads="1"/>
              </p:cNvSpPr>
              <p:nvPr/>
            </p:nvSpPr>
            <p:spPr bwMode="auto">
              <a:xfrm>
                <a:off x="1003" y="1567"/>
                <a:ext cx="119" cy="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altLang="en-US" sz="2400" b="1">
                    <a:solidFill>
                      <a:srgbClr val="000066"/>
                    </a:solidFill>
                  </a:rPr>
                  <a:t>A</a:t>
                </a:r>
              </a:p>
            </p:txBody>
          </p:sp>
          <p:sp>
            <p:nvSpPr>
              <p:cNvPr id="30" name="Rectangle 18"/>
              <p:cNvSpPr>
                <a:spLocks noChangeArrowheads="1"/>
              </p:cNvSpPr>
              <p:nvPr/>
            </p:nvSpPr>
            <p:spPr bwMode="auto">
              <a:xfrm>
                <a:off x="527" y="1840"/>
                <a:ext cx="109" cy="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altLang="en-US" sz="2400" b="1">
                    <a:solidFill>
                      <a:srgbClr val="000066"/>
                    </a:solidFill>
                  </a:rPr>
                  <a:t>B</a:t>
                </a:r>
              </a:p>
            </p:txBody>
          </p:sp>
          <p:sp>
            <p:nvSpPr>
              <p:cNvPr id="31" name="Rectangle 19"/>
              <p:cNvSpPr>
                <a:spLocks noChangeArrowheads="1"/>
              </p:cNvSpPr>
              <p:nvPr/>
            </p:nvSpPr>
            <p:spPr bwMode="auto">
              <a:xfrm>
                <a:off x="537" y="1568"/>
                <a:ext cx="119" cy="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altLang="en-US" sz="2400" b="1">
                    <a:solidFill>
                      <a:srgbClr val="000066"/>
                    </a:solidFill>
                  </a:rPr>
                  <a:t>A</a:t>
                </a:r>
              </a:p>
            </p:txBody>
          </p:sp>
          <p:sp>
            <p:nvSpPr>
              <p:cNvPr id="32" name="Rectangle 20"/>
              <p:cNvSpPr>
                <a:spLocks noChangeArrowheads="1"/>
              </p:cNvSpPr>
              <p:nvPr/>
            </p:nvSpPr>
            <p:spPr bwMode="auto">
              <a:xfrm>
                <a:off x="768" y="1656"/>
                <a:ext cx="221" cy="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eaLnBrk="1" hangingPunct="1"/>
                <a:r>
                  <a:rPr lang="en-US" altLang="en-US" sz="2800" b="1">
                    <a:solidFill>
                      <a:srgbClr val="000000"/>
                    </a:solidFill>
                  </a:rPr>
                  <a:t>=</a:t>
                </a:r>
                <a:endParaRPr lang="en-US" altLang="en-US" sz="2800" b="1"/>
              </a:p>
            </p:txBody>
          </p:sp>
        </p:grpSp>
        <p:sp>
          <p:nvSpPr>
            <p:cNvPr id="7" name="TextBox 56"/>
            <p:cNvSpPr txBox="1">
              <a:spLocks noChangeArrowheads="1"/>
            </p:cNvSpPr>
            <p:nvPr/>
          </p:nvSpPr>
          <p:spPr bwMode="auto">
            <a:xfrm>
              <a:off x="192" y="1658"/>
              <a:ext cx="2688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20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en-US" sz="22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altLang="en-US" sz="2200">
                  <a:latin typeface="Times New Roman" pitchFamily="18" charset="0"/>
                  <a:cs typeface="Times New Roman" pitchFamily="18" charset="0"/>
                </a:rPr>
                <a:t> là một đa thức khác đa thức 0)</a:t>
              </a:r>
            </a:p>
          </p:txBody>
        </p:sp>
        <p:grpSp>
          <p:nvGrpSpPr>
            <p:cNvPr id="8" name="Group 63"/>
            <p:cNvGrpSpPr>
              <a:grpSpLocks/>
            </p:cNvGrpSpPr>
            <p:nvPr/>
          </p:nvGrpSpPr>
          <p:grpSpPr bwMode="auto">
            <a:xfrm>
              <a:off x="752" y="1978"/>
              <a:ext cx="1149" cy="485"/>
              <a:chOff x="363" y="3393"/>
              <a:chExt cx="1149" cy="498"/>
            </a:xfrm>
          </p:grpSpPr>
          <p:sp>
            <p:nvSpPr>
              <p:cNvPr id="11" name="Line 8"/>
              <p:cNvSpPr>
                <a:spLocks noChangeShapeType="1"/>
              </p:cNvSpPr>
              <p:nvPr/>
            </p:nvSpPr>
            <p:spPr bwMode="auto">
              <a:xfrm>
                <a:off x="363" y="3625"/>
                <a:ext cx="299" cy="1"/>
              </a:xfrm>
              <a:prstGeom prst="line">
                <a:avLst/>
              </a:pr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" name="Line 9"/>
              <p:cNvSpPr>
                <a:spLocks noChangeShapeType="1"/>
              </p:cNvSpPr>
              <p:nvPr/>
            </p:nvSpPr>
            <p:spPr bwMode="auto">
              <a:xfrm>
                <a:off x="936" y="3648"/>
                <a:ext cx="576" cy="0"/>
              </a:xfrm>
              <a:prstGeom prst="line">
                <a:avLst/>
              </a:pr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" name="Rectangle 10"/>
              <p:cNvSpPr>
                <a:spLocks noChangeArrowheads="1"/>
              </p:cNvSpPr>
              <p:nvPr/>
            </p:nvSpPr>
            <p:spPr bwMode="auto">
              <a:xfrm>
                <a:off x="1280" y="3651"/>
                <a:ext cx="119" cy="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altLang="en-US" sz="2400" b="1">
                    <a:solidFill>
                      <a:srgbClr val="FF0000"/>
                    </a:solidFill>
                  </a:rPr>
                  <a:t>N</a:t>
                </a:r>
              </a:p>
            </p:txBody>
          </p:sp>
          <p:sp>
            <p:nvSpPr>
              <p:cNvPr id="14" name="Rectangle 11"/>
              <p:cNvSpPr>
                <a:spLocks noChangeArrowheads="1"/>
              </p:cNvSpPr>
              <p:nvPr/>
            </p:nvSpPr>
            <p:spPr bwMode="auto">
              <a:xfrm>
                <a:off x="1152" y="3626"/>
                <a:ext cx="55" cy="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altLang="en-US" sz="2400" b="1">
                    <a:solidFill>
                      <a:srgbClr val="000000"/>
                    </a:solidFill>
                  </a:rPr>
                  <a:t>:</a:t>
                </a:r>
                <a:endParaRPr lang="en-US" altLang="en-US" sz="2400" b="1"/>
              </a:p>
            </p:txBody>
          </p:sp>
          <p:sp>
            <p:nvSpPr>
              <p:cNvPr id="15" name="Rectangle 12"/>
              <p:cNvSpPr>
                <a:spLocks noChangeArrowheads="1"/>
              </p:cNvSpPr>
              <p:nvPr/>
            </p:nvSpPr>
            <p:spPr bwMode="auto">
              <a:xfrm>
                <a:off x="977" y="3652"/>
                <a:ext cx="109" cy="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altLang="en-US" sz="2400" b="1">
                    <a:solidFill>
                      <a:srgbClr val="000066"/>
                    </a:solidFill>
                  </a:rPr>
                  <a:t>B</a:t>
                </a:r>
              </a:p>
            </p:txBody>
          </p:sp>
          <p:sp>
            <p:nvSpPr>
              <p:cNvPr id="16" name="Rectangle 13"/>
              <p:cNvSpPr>
                <a:spLocks noChangeArrowheads="1"/>
              </p:cNvSpPr>
              <p:nvPr/>
            </p:nvSpPr>
            <p:spPr bwMode="auto">
              <a:xfrm>
                <a:off x="1280" y="3409"/>
                <a:ext cx="119" cy="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altLang="en-US" sz="2400" b="1">
                    <a:solidFill>
                      <a:srgbClr val="FF0000"/>
                    </a:solidFill>
                  </a:rPr>
                  <a:t>N</a:t>
                </a:r>
              </a:p>
            </p:txBody>
          </p:sp>
          <p:sp>
            <p:nvSpPr>
              <p:cNvPr id="17" name="Rectangle 14"/>
              <p:cNvSpPr>
                <a:spLocks noChangeArrowheads="1"/>
              </p:cNvSpPr>
              <p:nvPr/>
            </p:nvSpPr>
            <p:spPr bwMode="auto">
              <a:xfrm>
                <a:off x="1152" y="3401"/>
                <a:ext cx="55" cy="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altLang="en-US" sz="2400" b="1">
                    <a:solidFill>
                      <a:srgbClr val="000000"/>
                    </a:solidFill>
                  </a:rPr>
                  <a:t>:</a:t>
                </a:r>
                <a:endParaRPr lang="en-US" altLang="en-US" sz="2400" b="1"/>
              </a:p>
            </p:txBody>
          </p:sp>
          <p:sp>
            <p:nvSpPr>
              <p:cNvPr id="18" name="Rectangle 15"/>
              <p:cNvSpPr>
                <a:spLocks noChangeArrowheads="1"/>
              </p:cNvSpPr>
              <p:nvPr/>
            </p:nvSpPr>
            <p:spPr bwMode="auto">
              <a:xfrm>
                <a:off x="984" y="3409"/>
                <a:ext cx="119" cy="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altLang="en-US" sz="2400" b="1">
                    <a:solidFill>
                      <a:srgbClr val="000066"/>
                    </a:solidFill>
                  </a:rPr>
                  <a:t>A</a:t>
                </a:r>
              </a:p>
            </p:txBody>
          </p:sp>
          <p:sp>
            <p:nvSpPr>
              <p:cNvPr id="19" name="Rectangle 16"/>
              <p:cNvSpPr>
                <a:spLocks noChangeArrowheads="1"/>
              </p:cNvSpPr>
              <p:nvPr/>
            </p:nvSpPr>
            <p:spPr bwMode="auto">
              <a:xfrm>
                <a:off x="435" y="3640"/>
                <a:ext cx="109" cy="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altLang="en-US" sz="2400" b="1">
                    <a:solidFill>
                      <a:srgbClr val="000066"/>
                    </a:solidFill>
                  </a:rPr>
                  <a:t>B</a:t>
                </a:r>
              </a:p>
            </p:txBody>
          </p:sp>
          <p:sp>
            <p:nvSpPr>
              <p:cNvPr id="20" name="Rectangle 17"/>
              <p:cNvSpPr>
                <a:spLocks noChangeArrowheads="1"/>
              </p:cNvSpPr>
              <p:nvPr/>
            </p:nvSpPr>
            <p:spPr bwMode="auto">
              <a:xfrm>
                <a:off x="431" y="3393"/>
                <a:ext cx="119" cy="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altLang="en-US" sz="2400" b="1">
                    <a:solidFill>
                      <a:srgbClr val="000066"/>
                    </a:solidFill>
                  </a:rPr>
                  <a:t>A</a:t>
                </a:r>
              </a:p>
            </p:txBody>
          </p:sp>
          <p:sp>
            <p:nvSpPr>
              <p:cNvPr id="21" name="Rectangle 18"/>
              <p:cNvSpPr>
                <a:spLocks noChangeArrowheads="1"/>
              </p:cNvSpPr>
              <p:nvPr/>
            </p:nvSpPr>
            <p:spPr bwMode="auto">
              <a:xfrm>
                <a:off x="712" y="3467"/>
                <a:ext cx="109" cy="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altLang="en-US" sz="2800" b="1">
                    <a:solidFill>
                      <a:srgbClr val="000000"/>
                    </a:solidFill>
                  </a:rPr>
                  <a:t>=</a:t>
                </a:r>
                <a:endParaRPr lang="en-US" altLang="en-US" sz="2800" b="1"/>
              </a:p>
            </p:txBody>
          </p:sp>
        </p:grpSp>
        <p:sp>
          <p:nvSpPr>
            <p:cNvPr id="9" name="Text Box 33"/>
            <p:cNvSpPr txBox="1">
              <a:spLocks noChangeArrowheads="1"/>
            </p:cNvSpPr>
            <p:nvPr/>
          </p:nvSpPr>
          <p:spPr bwMode="auto">
            <a:xfrm>
              <a:off x="280" y="2453"/>
              <a:ext cx="216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20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en-US" sz="22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altLang="en-US" sz="2200">
                  <a:latin typeface="Times New Roman" pitchFamily="18" charset="0"/>
                  <a:cs typeface="Times New Roman" pitchFamily="18" charset="0"/>
                </a:rPr>
                <a:t> là một nhân tử chung)</a:t>
              </a:r>
            </a:p>
          </p:txBody>
        </p:sp>
        <p:sp>
          <p:nvSpPr>
            <p:cNvPr id="10" name="Rectangle 76"/>
            <p:cNvSpPr>
              <a:spLocks noChangeArrowheads="1"/>
            </p:cNvSpPr>
            <p:nvPr/>
          </p:nvSpPr>
          <p:spPr bwMode="auto">
            <a:xfrm>
              <a:off x="144" y="1104"/>
              <a:ext cx="2640" cy="1680"/>
            </a:xfrm>
            <a:prstGeom prst="rect">
              <a:avLst/>
            </a:prstGeom>
            <a:noFill/>
            <a:ln w="76200" cmpd="tri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1800">
                <a:latin typeface="Arial" charset="0"/>
              </a:endParaRPr>
            </a:p>
          </p:txBody>
        </p:sp>
      </p:grpSp>
      <p:sp>
        <p:nvSpPr>
          <p:cNvPr id="33" name="Content Placeholder 2"/>
          <p:cNvSpPr>
            <a:spLocks/>
          </p:cNvSpPr>
          <p:nvPr/>
        </p:nvSpPr>
        <p:spPr bwMode="auto">
          <a:xfrm>
            <a:off x="339418" y="4437112"/>
            <a:ext cx="3261058" cy="43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Quy tắc đổi dấu</a:t>
            </a:r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432123" y="4869160"/>
            <a:ext cx="98650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Nếu ta đổi dấu cả tử và mẫu của một phân thức thì được một phân thức bằng phân thức đã cho.</a:t>
            </a:r>
          </a:p>
        </p:txBody>
      </p:sp>
      <p:graphicFrame>
        <p:nvGraphicFramePr>
          <p:cNvPr id="3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8559534"/>
              </p:ext>
            </p:extLst>
          </p:nvPr>
        </p:nvGraphicFramePr>
        <p:xfrm>
          <a:off x="3841401" y="5805264"/>
          <a:ext cx="1260158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3" name="Equation" r:id="rId3" imgW="749300" imgH="558800" progId="Equation.DSMT4">
                  <p:embed/>
                </p:oleObj>
              </mc:Choice>
              <mc:Fallback>
                <p:oleObj name="Equation" r:id="rId3" imgW="749300" imgH="558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1401" y="5805264"/>
                        <a:ext cx="1260158" cy="795338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 Box 101"/>
          <p:cNvSpPr txBox="1">
            <a:spLocks noChangeArrowheads="1"/>
          </p:cNvSpPr>
          <p:nvPr/>
        </p:nvSpPr>
        <p:spPr bwMode="auto">
          <a:xfrm>
            <a:off x="219019" y="955576"/>
            <a:ext cx="5685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</a:rPr>
              <a:t>1. Tính chất cơ bản của phân thức.</a:t>
            </a:r>
          </a:p>
        </p:txBody>
      </p:sp>
    </p:spTree>
    <p:extLst>
      <p:ext uri="{BB962C8B-B14F-4D97-AF65-F5344CB8AC3E}">
        <p14:creationId xmlns:p14="http://schemas.microsoft.com/office/powerpoint/2010/main" val="301319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3" grpId="0"/>
      <p:bldP spid="34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0"/>
          <p:cNvSpPr>
            <a:spLocks noChangeArrowheads="1"/>
          </p:cNvSpPr>
          <p:nvPr/>
        </p:nvSpPr>
        <p:spPr bwMode="auto">
          <a:xfrm>
            <a:off x="1008187" y="2420888"/>
            <a:ext cx="8928993" cy="122371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4400" b="1" kern="10" dirty="0" smtClean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 </a:t>
            </a:r>
            <a:r>
              <a:rPr lang="en-US" sz="4400" b="1" kern="10" dirty="0" smtClean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24: </a:t>
            </a:r>
            <a:r>
              <a:rPr lang="vi-VN" sz="4400" b="1" kern="10" dirty="0" smtClean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RÚT </a:t>
            </a:r>
            <a:r>
              <a:rPr lang="vi-VN" sz="4400" b="1" kern="10" dirty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GỌN PHÂN THỨC</a:t>
            </a:r>
          </a:p>
        </p:txBody>
      </p:sp>
    </p:spTree>
    <p:extLst>
      <p:ext uri="{BB962C8B-B14F-4D97-AF65-F5344CB8AC3E}">
        <p14:creationId xmlns:p14="http://schemas.microsoft.com/office/powerpoint/2010/main" val="158667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11902" y="1123777"/>
            <a:ext cx="4641204" cy="1081087"/>
            <a:chOff x="930" y="1706"/>
            <a:chExt cx="2475" cy="681"/>
          </a:xfrm>
        </p:grpSpPr>
        <p:sp>
          <p:nvSpPr>
            <p:cNvPr id="4107" name="Text Box 26"/>
            <p:cNvSpPr txBox="1">
              <a:spLocks noChangeArrowheads="1"/>
            </p:cNvSpPr>
            <p:nvPr/>
          </p:nvSpPr>
          <p:spPr bwMode="auto">
            <a:xfrm>
              <a:off x="930" y="1842"/>
              <a:ext cx="225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>
                <a:defRPr sz="23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?1. Cho phân thức </a:t>
              </a:r>
            </a:p>
          </p:txBody>
        </p:sp>
        <p:graphicFrame>
          <p:nvGraphicFramePr>
            <p:cNvPr id="4108" name="Object 27"/>
            <p:cNvGraphicFramePr>
              <a:graphicFrameLocks noChangeAspect="1"/>
            </p:cNvGraphicFramePr>
            <p:nvPr/>
          </p:nvGraphicFramePr>
          <p:xfrm>
            <a:off x="2744" y="1706"/>
            <a:ext cx="661" cy="6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51" name="Equation" r:id="rId3" imgW="409500" imgH="419207" progId="Equation.DSMT4">
                    <p:embed/>
                  </p:oleObj>
                </mc:Choice>
                <mc:Fallback>
                  <p:oleObj name="Equation" r:id="rId3" imgW="409500" imgH="419207" progId="Equation.DSMT4">
                    <p:embed/>
                    <p:pic>
                      <p:nvPicPr>
                        <p:cNvPr id="0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4" y="1706"/>
                          <a:ext cx="661" cy="6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211902" y="2330877"/>
            <a:ext cx="728153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3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a. Tìm nhân tử chung của cả tử và mẫu</a:t>
            </a:r>
          </a:p>
          <a:p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b. Chia cả tử và mẫu cho nhân tử chung</a:t>
            </a:r>
          </a:p>
        </p:txBody>
      </p:sp>
      <p:sp>
        <p:nvSpPr>
          <p:cNvPr id="11293" name="Text Box 29">
            <a:extLst/>
          </p:cNvPr>
          <p:cNvSpPr txBox="1">
            <a:spLocks noChangeArrowheads="1"/>
          </p:cNvSpPr>
          <p:nvPr/>
        </p:nvSpPr>
        <p:spPr bwMode="auto">
          <a:xfrm>
            <a:off x="3860681" y="3573016"/>
            <a:ext cx="15151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Trả lời</a:t>
            </a:r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1494135" y="4204940"/>
            <a:ext cx="76509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altLang="en-US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Nhân tử chung của cả tử và mẫu là: 2x</a:t>
            </a:r>
            <a:r>
              <a:rPr lang="en-US" altLang="en-US" sz="2800" b="1" baseline="30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295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6050996"/>
              </p:ext>
            </p:extLst>
          </p:nvPr>
        </p:nvGraphicFramePr>
        <p:xfrm>
          <a:off x="2259230" y="4789264"/>
          <a:ext cx="3742968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2" name="Equation" r:id="rId5" imgW="1600209" imgH="419207" progId="Equation.DSMT4">
                  <p:embed/>
                </p:oleObj>
              </mc:Choice>
              <mc:Fallback>
                <p:oleObj name="Equation" r:id="rId5" imgW="1600209" imgH="419207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9230" y="4789264"/>
                        <a:ext cx="3742968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96" name="Text Box 32"/>
          <p:cNvSpPr txBox="1">
            <a:spLocks noChangeArrowheads="1"/>
          </p:cNvSpPr>
          <p:nvPr/>
        </p:nvSpPr>
        <p:spPr bwMode="auto">
          <a:xfrm>
            <a:off x="1464131" y="5005164"/>
            <a:ext cx="5400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b.</a:t>
            </a:r>
          </a:p>
        </p:txBody>
      </p:sp>
      <p:sp>
        <p:nvSpPr>
          <p:cNvPr id="13" name="Rectangle 40"/>
          <p:cNvSpPr>
            <a:spLocks noChangeArrowheads="1"/>
          </p:cNvSpPr>
          <p:nvPr/>
        </p:nvSpPr>
        <p:spPr bwMode="auto">
          <a:xfrm>
            <a:off x="0" y="-13865"/>
            <a:ext cx="10801350" cy="4905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kern="10" smtClean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LÍ THUYẾT </a:t>
            </a:r>
            <a:r>
              <a:rPr lang="vi-VN" sz="2800" b="1" kern="10" smtClean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RÚT </a:t>
            </a:r>
            <a:r>
              <a:rPr lang="vi-VN" sz="2800" b="1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GỌN PHÂN THỨC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2" grpId="0"/>
      <p:bldP spid="11293" grpId="0"/>
      <p:bldP spid="11294" grpId="0"/>
      <p:bldP spid="1129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2647763"/>
              </p:ext>
            </p:extLst>
          </p:nvPr>
        </p:nvGraphicFramePr>
        <p:xfrm>
          <a:off x="976998" y="2276873"/>
          <a:ext cx="195774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8" name="Equation" r:id="rId3" imgW="723981" imgH="371429" progId="Equation.DSMT4">
                  <p:embed/>
                </p:oleObj>
              </mc:Choice>
              <mc:Fallback>
                <p:oleObj name="Equation" r:id="rId3" imgW="723981" imgH="37142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998" y="2276873"/>
                        <a:ext cx="1957745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5996046"/>
              </p:ext>
            </p:extLst>
          </p:nvPr>
        </p:nvGraphicFramePr>
        <p:xfrm>
          <a:off x="3444807" y="2276872"/>
          <a:ext cx="1893987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9" name="Equation" r:id="rId5" imgW="685920" imgH="390594" progId="Equation.DSMT4">
                  <p:embed/>
                </p:oleObj>
              </mc:Choice>
              <mc:Fallback>
                <p:oleObj name="Equation" r:id="rId5" imgW="685920" imgH="390594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07" y="2276872"/>
                        <a:ext cx="1893987" cy="944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6" name="Text Box 6">
            <a:extLst/>
          </p:cNvPr>
          <p:cNvSpPr txBox="1">
            <a:spLocks noChangeArrowheads="1"/>
          </p:cNvSpPr>
          <p:nvPr/>
        </p:nvSpPr>
        <p:spPr bwMode="auto">
          <a:xfrm>
            <a:off x="3705092" y="1799407"/>
            <a:ext cx="153206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Trả lời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3019127" y="2494359"/>
            <a:ext cx="51006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211903" y="2349897"/>
            <a:ext cx="57944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a.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256908" y="3212976"/>
            <a:ext cx="564782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Nhân tử chung của tử và mẫu là: </a:t>
            </a:r>
            <a:r>
              <a:rPr lang="en-US" altLang="en-US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5(x+2)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75" y="4123432"/>
            <a:ext cx="54006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b. 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4164524" y="4050407"/>
            <a:ext cx="61320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graphicFrame>
        <p:nvGraphicFramePr>
          <p:cNvPr id="2049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7599067"/>
              </p:ext>
            </p:extLst>
          </p:nvPr>
        </p:nvGraphicFramePr>
        <p:xfrm>
          <a:off x="4678785" y="3717032"/>
          <a:ext cx="740718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0" name="Equation" r:id="rId7" imgW="200026" imgH="371429" progId="Equation.DSMT4">
                  <p:embed/>
                </p:oleObj>
              </mc:Choice>
              <mc:Fallback>
                <p:oleObj name="Equation" r:id="rId7" imgW="200026" imgH="371429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8785" y="3717032"/>
                        <a:ext cx="740718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4256999"/>
              </p:ext>
            </p:extLst>
          </p:nvPr>
        </p:nvGraphicFramePr>
        <p:xfrm>
          <a:off x="3784223" y="-26987"/>
          <a:ext cx="2040255" cy="952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1" name="Equation" r:id="rId9" imgW="723981" imgH="371429" progId="Equation.DSMT4">
                  <p:embed/>
                </p:oleObj>
              </mc:Choice>
              <mc:Fallback>
                <p:oleObj name="Equation" r:id="rId9" imgW="723981" imgH="371429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4223" y="-26987"/>
                        <a:ext cx="2040255" cy="9525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296288" y="206375"/>
            <a:ext cx="40261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?2. Cho phân thức </a:t>
            </a:r>
          </a:p>
        </p:txBody>
      </p:sp>
      <p:graphicFrame>
        <p:nvGraphicFramePr>
          <p:cNvPr id="2049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7241729"/>
              </p:ext>
            </p:extLst>
          </p:nvPr>
        </p:nvGraphicFramePr>
        <p:xfrm>
          <a:off x="510139" y="3788470"/>
          <a:ext cx="3748593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2" name="Equation" r:id="rId11" imgW="1247667" imgH="390594" progId="Equation.DSMT4">
                  <p:embed/>
                </p:oleObj>
              </mc:Choice>
              <mc:Fallback>
                <p:oleObj name="Equation" r:id="rId11" imgW="1247667" imgH="390594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139" y="3788470"/>
                        <a:ext cx="3748593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256908" y="871553"/>
            <a:ext cx="97522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a. Phân tích tử và mẫu thành nhân tử rồi tìm nhân tử chung của chúng</a:t>
            </a:r>
            <a:r>
              <a:rPr lang="vi-VN" altLang="en-US" sz="2400" b="1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256908" y="1340768"/>
            <a:ext cx="62643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b. Chia cả tử và mẫu cho nhân tử chung.</a:t>
            </a:r>
            <a:endParaRPr lang="vi-VN" alt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6" name="Rectangle 21"/>
          <p:cNvSpPr>
            <a:spLocks noChangeArrowheads="1"/>
          </p:cNvSpPr>
          <p:nvPr/>
        </p:nvSpPr>
        <p:spPr bwMode="auto">
          <a:xfrm>
            <a:off x="2017752" y="5029200"/>
            <a:ext cx="8911114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2" name="Picture 22" descr="image00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545" y="4581525"/>
            <a:ext cx="3426053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3" name="Picture 23" descr="image00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997" y="3533776"/>
            <a:ext cx="4845606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4" name="Picture 24" descr="image00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386" y="4568826"/>
            <a:ext cx="4614951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5" name="Picture 25" descr="image00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766" y="5932488"/>
            <a:ext cx="4378673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6" name="Picture 26" descr="image00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845" y="5938838"/>
            <a:ext cx="4830604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7" name="Picture 27" descr="image00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917" y="5608638"/>
            <a:ext cx="1668959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0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5" dur="5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  <p:bldP spid="20487" grpId="0"/>
      <p:bldP spid="20488" grpId="0"/>
      <p:bldP spid="20489" grpId="0"/>
      <p:bldP spid="20490" grpId="0"/>
      <p:bldP spid="20491" grpId="0"/>
      <p:bldP spid="20497" grpId="0"/>
      <p:bldP spid="2050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>
            <a:extLst/>
          </p:cNvPr>
          <p:cNvSpPr>
            <a:spLocks noChangeArrowheads="1"/>
          </p:cNvSpPr>
          <p:nvPr/>
        </p:nvSpPr>
        <p:spPr bwMode="auto">
          <a:xfrm>
            <a:off x="211903" y="857126"/>
            <a:ext cx="767069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 </a:t>
            </a:r>
            <a:r>
              <a:rPr lang="en-US" sz="26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Nhận</a:t>
            </a:r>
            <a:r>
              <a:rPr lang="en-US" sz="2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26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xét</a:t>
            </a:r>
            <a:r>
              <a:rPr lang="en-US" sz="2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: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Muốn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rút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gọn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một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phân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thức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 ta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có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thể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:</a:t>
            </a:r>
            <a:endParaRPr lang="vi-VN" sz="2600" b="1" dirty="0">
              <a:latin typeface="Times New Roman" pitchFamily="18" charset="0"/>
              <a:cs typeface="Times New Roman" pitchFamily="18" charset="0"/>
              <a:sym typeface="Webdings" pitchFamily="18" charset="2"/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39418" y="1484189"/>
            <a:ext cx="1007938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altLang="en-US" sz="2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</a:t>
            </a:r>
            <a:r>
              <a:rPr lang="en-US" altLang="en-US" sz="2600" b="1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altLang="en-US" sz="2600" b="1" u="sng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Phân tích tử và mẫu thành nhân tử</a:t>
            </a:r>
            <a:r>
              <a:rPr lang="en-US" altLang="en-US" sz="2600" b="1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(nếu cần) để tìm </a:t>
            </a:r>
            <a:r>
              <a:rPr lang="en-US" altLang="en-US" sz="2600" b="1" u="sng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nhân tử chung.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14866" y="2204864"/>
            <a:ext cx="589616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</a:t>
            </a:r>
            <a:r>
              <a:rPr lang="en-US" altLang="en-US" sz="2600" b="1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altLang="en-US" sz="2600" b="1" u="sng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Chia cả tử và mẫu</a:t>
            </a:r>
            <a:r>
              <a:rPr lang="en-US" altLang="en-US" sz="2600" b="1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cho </a:t>
            </a:r>
            <a:r>
              <a:rPr lang="en-US" altLang="en-US" sz="2600" b="1" u="sng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nhân tử chung.</a:t>
            </a:r>
            <a:endParaRPr lang="vi-VN" altLang="en-US" sz="26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1" name="AutoShape 9"/>
          <p:cNvSpPr>
            <a:spLocks noChangeArrowheads="1"/>
          </p:cNvSpPr>
          <p:nvPr/>
        </p:nvSpPr>
        <p:spPr bwMode="auto">
          <a:xfrm>
            <a:off x="190336" y="764704"/>
            <a:ext cx="10377547" cy="2233612"/>
          </a:xfrm>
          <a:prstGeom prst="roundRect">
            <a:avLst>
              <a:gd name="adj" fmla="val 16667"/>
            </a:avLst>
          </a:prstGeom>
          <a:noFill/>
          <a:ln w="38100" cmpd="dbl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296287" y="3547939"/>
            <a:ext cx="12105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 b="1" i="1" u="sng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Ví dụ 1:</a:t>
            </a:r>
            <a:endParaRPr lang="vi-VN" altLang="en-US" sz="2400" b="1" i="1" u="sng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1826479" y="3547939"/>
            <a:ext cx="26548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Rút gọn phân thức</a:t>
            </a:r>
            <a:endParaRPr lang="vi-VN" altLang="en-US" sz="24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32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7223582"/>
              </p:ext>
            </p:extLst>
          </p:nvPr>
        </p:nvGraphicFramePr>
        <p:xfrm>
          <a:off x="5305039" y="3428876"/>
          <a:ext cx="2051506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3" name="Equation" r:id="rId3" imgW="876300" imgH="419100" progId="Equation.DSMT4">
                  <p:embed/>
                </p:oleObj>
              </mc:Choice>
              <mc:Fallback>
                <p:oleObj name="Equation" r:id="rId3" imgW="876300" imgH="4191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5039" y="3428876"/>
                        <a:ext cx="2051506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5" name="Text Box 13">
            <a:extLst/>
          </p:cNvPr>
          <p:cNvSpPr txBox="1">
            <a:spLocks noChangeArrowheads="1"/>
          </p:cNvSpPr>
          <p:nvPr/>
        </p:nvSpPr>
        <p:spPr bwMode="auto">
          <a:xfrm>
            <a:off x="4093869" y="4173736"/>
            <a:ext cx="102200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i="1" u="sng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Giải:</a:t>
            </a:r>
          </a:p>
        </p:txBody>
      </p:sp>
      <p:graphicFrame>
        <p:nvGraphicFramePr>
          <p:cNvPr id="1332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7786142"/>
              </p:ext>
            </p:extLst>
          </p:nvPr>
        </p:nvGraphicFramePr>
        <p:xfrm>
          <a:off x="648147" y="5012655"/>
          <a:ext cx="2349668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4" name="Equation" r:id="rId5" imgW="1002865" imgH="418918" progId="Equation.DSMT4">
                  <p:embed/>
                </p:oleObj>
              </mc:Choice>
              <mc:Fallback>
                <p:oleObj name="Equation" r:id="rId5" imgW="1002865" imgH="418918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147" y="5012655"/>
                        <a:ext cx="2349668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541886"/>
              </p:ext>
            </p:extLst>
          </p:nvPr>
        </p:nvGraphicFramePr>
        <p:xfrm>
          <a:off x="2945308" y="4941218"/>
          <a:ext cx="2497812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5" name="Equation" r:id="rId7" imgW="1066800" imgH="508000" progId="Equation.DSMT4">
                  <p:embed/>
                </p:oleObj>
              </mc:Choice>
              <mc:Fallback>
                <p:oleObj name="Equation" r:id="rId7" imgW="1066800" imgH="5080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5308" y="4941218"/>
                        <a:ext cx="2497812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3688795"/>
              </p:ext>
            </p:extLst>
          </p:nvPr>
        </p:nvGraphicFramePr>
        <p:xfrm>
          <a:off x="5493752" y="4941218"/>
          <a:ext cx="2437805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6" name="Equation" r:id="rId9" imgW="1041400" imgH="508000" progId="Equation.DSMT4">
                  <p:embed/>
                </p:oleObj>
              </mc:Choice>
              <mc:Fallback>
                <p:oleObj name="Equation" r:id="rId9" imgW="1041400" imgH="5080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3752" y="4941218"/>
                        <a:ext cx="2437805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5800104"/>
              </p:ext>
            </p:extLst>
          </p:nvPr>
        </p:nvGraphicFramePr>
        <p:xfrm>
          <a:off x="8049696" y="5063455"/>
          <a:ext cx="1367046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7" name="Equation" r:id="rId11" imgW="583947" imgH="418918" progId="Equation.DSMT4">
                  <p:embed/>
                </p:oleObj>
              </mc:Choice>
              <mc:Fallback>
                <p:oleObj name="Equation" r:id="rId11" imgW="583947" imgH="418918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9696" y="5063455"/>
                        <a:ext cx="1367046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40"/>
          <p:cNvSpPr>
            <a:spLocks noChangeArrowheads="1"/>
          </p:cNvSpPr>
          <p:nvPr/>
        </p:nvSpPr>
        <p:spPr bwMode="auto">
          <a:xfrm>
            <a:off x="0" y="-13865"/>
            <a:ext cx="10801350" cy="4905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kern="10" smtClean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LÍ THUYẾT </a:t>
            </a:r>
            <a:r>
              <a:rPr lang="vi-VN" sz="2800" b="1" kern="10" smtClean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RÚT </a:t>
            </a:r>
            <a:r>
              <a:rPr lang="vi-VN" sz="2800" b="1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GỌN PHÂN THỨC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7" grpId="0"/>
      <p:bldP spid="13318" grpId="0"/>
      <p:bldP spid="13321" grpId="0" animBg="1"/>
      <p:bldP spid="13322" grpId="0"/>
      <p:bldP spid="13323" grpId="0"/>
      <p:bldP spid="133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44091" y="717971"/>
            <a:ext cx="423052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?3. Rút gọn phân </a:t>
            </a:r>
            <a:r>
              <a:rPr lang="en-US" alt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thức: </a:t>
            </a:r>
            <a:endParaRPr lang="en-US" alt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34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7208332"/>
              </p:ext>
            </p:extLst>
          </p:nvPr>
        </p:nvGraphicFramePr>
        <p:xfrm>
          <a:off x="3456459" y="503709"/>
          <a:ext cx="1965246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2" name="Equation" r:id="rId3" imgW="710891" imgH="418918" progId="Equation.DSMT4">
                  <p:embed/>
                </p:oleObj>
              </mc:Choice>
              <mc:Fallback>
                <p:oleObj name="Equation" r:id="rId3" imgW="710891" imgH="418918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6459" y="503709"/>
                        <a:ext cx="1965246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9183938"/>
              </p:ext>
            </p:extLst>
          </p:nvPr>
        </p:nvGraphicFramePr>
        <p:xfrm>
          <a:off x="2880395" y="2348880"/>
          <a:ext cx="1903362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3" name="Equation" r:id="rId5" imgW="812447" imgH="507780" progId="Equation.DSMT4">
                  <p:embed/>
                </p:oleObj>
              </mc:Choice>
              <mc:Fallback>
                <p:oleObj name="Equation" r:id="rId5" imgW="812447" imgH="5077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0395" y="2348880"/>
                        <a:ext cx="1903362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7161742"/>
              </p:ext>
            </p:extLst>
          </p:nvPr>
        </p:nvGraphicFramePr>
        <p:xfrm>
          <a:off x="4824611" y="2420888"/>
          <a:ext cx="1070759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4" name="Equation" r:id="rId7" imgW="457200" imgH="419100" progId="Equation.DSMT4">
                  <p:embed/>
                </p:oleObj>
              </mc:Choice>
              <mc:Fallback>
                <p:oleObj name="Equation" r:id="rId7" imgW="457200" imgH="4191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4611" y="2420888"/>
                        <a:ext cx="1070759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7395203"/>
              </p:ext>
            </p:extLst>
          </p:nvPr>
        </p:nvGraphicFramePr>
        <p:xfrm>
          <a:off x="504131" y="2348880"/>
          <a:ext cx="228028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5" name="Equation" r:id="rId9" imgW="825500" imgH="419100" progId="Equation.DSMT4">
                  <p:embed/>
                </p:oleObj>
              </mc:Choice>
              <mc:Fallback>
                <p:oleObj name="Equation" r:id="rId9" imgW="825500" imgH="4191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131" y="2348880"/>
                        <a:ext cx="2280285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1" name="Text Box 15">
            <a:extLst/>
          </p:cNvPr>
          <p:cNvSpPr txBox="1">
            <a:spLocks noChangeArrowheads="1"/>
          </p:cNvSpPr>
          <p:nvPr/>
        </p:nvSpPr>
        <p:spPr bwMode="auto">
          <a:xfrm>
            <a:off x="3697962" y="1675656"/>
            <a:ext cx="1702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i="1" u="sng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Bài làm: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96287" y="3756571"/>
            <a:ext cx="12105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 b="1" i="1" u="sng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Ví dụ 2:</a:t>
            </a:r>
            <a:endParaRPr lang="vi-VN" altLang="en-US" sz="2400" b="1" i="1" u="sng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440235" y="3789040"/>
            <a:ext cx="27574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Rút gọn phân </a:t>
            </a:r>
            <a:r>
              <a:rPr lang="en-US" altLang="en-US" sz="2400" b="1" smtClean="0">
                <a:latin typeface="Times New Roman" pitchFamily="18" charset="0"/>
                <a:cs typeface="Times New Roman" pitchFamily="18" charset="0"/>
              </a:rPr>
              <a:t>thức:</a:t>
            </a:r>
            <a:endParaRPr lang="vi-VN" altLang="en-US" sz="24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6988866"/>
              </p:ext>
            </p:extLst>
          </p:nvPr>
        </p:nvGraphicFramePr>
        <p:xfrm>
          <a:off x="4176539" y="3626470"/>
          <a:ext cx="1307038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6" name="Equation" r:id="rId11" imgW="558558" imgH="444307" progId="Equation.DSMT4">
                  <p:embed/>
                </p:oleObj>
              </mc:Choice>
              <mc:Fallback>
                <p:oleObj name="Equation" r:id="rId11" imgW="558558" imgH="44430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6539" y="3626470"/>
                        <a:ext cx="1307038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0">
            <a:extLst/>
          </p:cNvPr>
          <p:cNvSpPr txBox="1">
            <a:spLocks noChangeArrowheads="1"/>
          </p:cNvSpPr>
          <p:nvPr/>
        </p:nvSpPr>
        <p:spPr bwMode="auto">
          <a:xfrm>
            <a:off x="3849156" y="4581128"/>
            <a:ext cx="10220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Giải:</a:t>
            </a:r>
          </a:p>
        </p:txBody>
      </p:sp>
      <p:graphicFrame>
        <p:nvGraphicFramePr>
          <p:cNvPr id="1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3111111"/>
              </p:ext>
            </p:extLst>
          </p:nvPr>
        </p:nvGraphicFramePr>
        <p:xfrm>
          <a:off x="834003" y="5282654"/>
          <a:ext cx="1573322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7" name="Equation" r:id="rId13" imgW="672808" imgH="444307" progId="Equation.DSMT4">
                  <p:embed/>
                </p:oleObj>
              </mc:Choice>
              <mc:Fallback>
                <p:oleObj name="Equation" r:id="rId13" imgW="672808" imgH="44430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4003" y="5282654"/>
                        <a:ext cx="1573322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1417688"/>
              </p:ext>
            </p:extLst>
          </p:nvPr>
        </p:nvGraphicFramePr>
        <p:xfrm>
          <a:off x="2531210" y="5210646"/>
          <a:ext cx="1573321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8" name="Equation" r:id="rId15" imgW="672808" imgH="469696" progId="Equation.DSMT4">
                  <p:embed/>
                </p:oleObj>
              </mc:Choice>
              <mc:Fallback>
                <p:oleObj name="Equation" r:id="rId15" imgW="672808" imgH="46969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1210" y="5210646"/>
                        <a:ext cx="1573321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044491"/>
              </p:ext>
            </p:extLst>
          </p:nvPr>
        </p:nvGraphicFramePr>
        <p:xfrm>
          <a:off x="4242539" y="5282579"/>
          <a:ext cx="510064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9" name="Equation" r:id="rId17" imgW="215713" imgH="393359" progId="Equation.DSMT4">
                  <p:embed/>
                </p:oleObj>
              </mc:Choice>
              <mc:Fallback>
                <p:oleObj name="Equation" r:id="rId17" imgW="215713" imgH="39335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2539" y="5282579"/>
                        <a:ext cx="510064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40"/>
          <p:cNvSpPr>
            <a:spLocks noChangeArrowheads="1"/>
          </p:cNvSpPr>
          <p:nvPr/>
        </p:nvSpPr>
        <p:spPr bwMode="auto">
          <a:xfrm>
            <a:off x="0" y="-13865"/>
            <a:ext cx="10801350" cy="4905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kern="10" smtClean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LÍ THUYẾT </a:t>
            </a:r>
            <a:r>
              <a:rPr lang="vi-VN" sz="2800" b="1" kern="10" smtClean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RÚT </a:t>
            </a:r>
            <a:r>
              <a:rPr lang="vi-VN" sz="2800" b="1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GỌN PHÂN THỨC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14351" grpId="0"/>
      <p:bldP spid="9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8" name="Text Box 18">
            <a:extLst/>
          </p:cNvPr>
          <p:cNvSpPr txBox="1">
            <a:spLocks noChangeArrowheads="1"/>
          </p:cNvSpPr>
          <p:nvPr/>
        </p:nvSpPr>
        <p:spPr bwMode="auto">
          <a:xfrm>
            <a:off x="138351" y="692696"/>
            <a:ext cx="10531316" cy="1470025"/>
          </a:xfrm>
          <a:prstGeom prst="rect">
            <a:avLst/>
          </a:prstGeom>
          <a:solidFill>
            <a:srgbClr val="FFFF00"/>
          </a:solidFill>
          <a:ln w="38100" cmpd="dbl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n-US" sz="28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 </a:t>
            </a:r>
            <a:r>
              <a:rPr lang="en-US" sz="2400" b="1" i="1" u="sng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Chú ý:</a:t>
            </a:r>
            <a:r>
              <a:rPr lang="en-US" sz="2400" b="1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Có khi cần đổi dấu ở tử hoặc mẫu để nhận ra nhân tử chung của tử và mẫu.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sz="2400" b="1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		(lưu ý tới tính chất </a:t>
            </a:r>
            <a:r>
              <a:rPr lang="en-US" sz="24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 = – (</a:t>
            </a:r>
            <a:r>
              <a:rPr lang="en-US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–</a:t>
            </a:r>
            <a:r>
              <a:rPr lang="en-US">
                <a:solidFill>
                  <a:schemeClr val="accent2"/>
                </a:solidFill>
                <a:cs typeface="Arial" charset="0"/>
              </a:rPr>
              <a:t> </a:t>
            </a:r>
            <a:r>
              <a:rPr lang="en-US" sz="24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A)</a:t>
            </a:r>
            <a:r>
              <a:rPr lang="en-US" sz="2400" b="1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)</a:t>
            </a:r>
          </a:p>
        </p:txBody>
      </p:sp>
      <p:graphicFrame>
        <p:nvGraphicFramePr>
          <p:cNvPr id="2561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7161502"/>
              </p:ext>
            </p:extLst>
          </p:nvPr>
        </p:nvGraphicFramePr>
        <p:xfrm>
          <a:off x="1487061" y="2564879"/>
          <a:ext cx="1573321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8" name="Equation" r:id="rId3" imgW="672808" imgH="444307" progId="Equation.DSMT4">
                  <p:embed/>
                </p:oleObj>
              </mc:Choice>
              <mc:Fallback>
                <p:oleObj name="Equation" r:id="rId3" imgW="672808" imgH="444307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7061" y="2564879"/>
                        <a:ext cx="1573321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20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2290144"/>
              </p:ext>
            </p:extLst>
          </p:nvPr>
        </p:nvGraphicFramePr>
        <p:xfrm>
          <a:off x="1402676" y="3482454"/>
          <a:ext cx="1573322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9" name="Equation" r:id="rId5" imgW="672808" imgH="444307" progId="Equation.DSMT4">
                  <p:embed/>
                </p:oleObj>
              </mc:Choice>
              <mc:Fallback>
                <p:oleObj name="Equation" r:id="rId5" imgW="672808" imgH="444307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2676" y="3482454"/>
                        <a:ext cx="1573322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21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0996496"/>
              </p:ext>
            </p:extLst>
          </p:nvPr>
        </p:nvGraphicFramePr>
        <p:xfrm>
          <a:off x="3019127" y="2564879"/>
          <a:ext cx="1779598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0" name="Equation" r:id="rId6" imgW="761669" imgH="444307" progId="Equation.DSMT4">
                  <p:embed/>
                </p:oleObj>
              </mc:Choice>
              <mc:Fallback>
                <p:oleObj name="Equation" r:id="rId6" imgW="761669" imgH="444307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9127" y="2564879"/>
                        <a:ext cx="1779598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22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864080"/>
              </p:ext>
            </p:extLst>
          </p:nvPr>
        </p:nvGraphicFramePr>
        <p:xfrm>
          <a:off x="6675835" y="3499916"/>
          <a:ext cx="858857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1" name="Equation" r:id="rId8" imgW="368140" imgH="393529" progId="Equation.DSMT4">
                  <p:embed/>
                </p:oleObj>
              </mc:Choice>
              <mc:Fallback>
                <p:oleObj name="Equation" r:id="rId8" imgW="368140" imgH="393529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5835" y="3499916"/>
                        <a:ext cx="858857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23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0098988"/>
              </p:ext>
            </p:extLst>
          </p:nvPr>
        </p:nvGraphicFramePr>
        <p:xfrm>
          <a:off x="7611578" y="3499916"/>
          <a:ext cx="504437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2" name="Equation" r:id="rId10" imgW="215713" imgH="393359" progId="Equation.DSMT4">
                  <p:embed/>
                </p:oleObj>
              </mc:Choice>
              <mc:Fallback>
                <p:oleObj name="Equation" r:id="rId10" imgW="215713" imgH="393359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1578" y="3499916"/>
                        <a:ext cx="504437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24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5467268"/>
              </p:ext>
            </p:extLst>
          </p:nvPr>
        </p:nvGraphicFramePr>
        <p:xfrm>
          <a:off x="2934743" y="3428479"/>
          <a:ext cx="1779597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3" name="Equation" r:id="rId12" imgW="761669" imgH="469696" progId="Equation.DSMT4">
                  <p:embed/>
                </p:oleObj>
              </mc:Choice>
              <mc:Fallback>
                <p:oleObj name="Equation" r:id="rId12" imgW="761669" imgH="469696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4743" y="3428479"/>
                        <a:ext cx="1779597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25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5012005"/>
              </p:ext>
            </p:extLst>
          </p:nvPr>
        </p:nvGraphicFramePr>
        <p:xfrm>
          <a:off x="4804350" y="3428479"/>
          <a:ext cx="1779598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4" name="Equation" r:id="rId14" imgW="761669" imgH="469696" progId="Equation.DSMT4">
                  <p:embed/>
                </p:oleObj>
              </mc:Choice>
              <mc:Fallback>
                <p:oleObj name="Equation" r:id="rId14" imgW="761669" imgH="469696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4350" y="3428479"/>
                        <a:ext cx="1779598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7" name="Text Box 27">
            <a:extLst/>
          </p:cNvPr>
          <p:cNvSpPr txBox="1">
            <a:spLocks noChangeArrowheads="1"/>
          </p:cNvSpPr>
          <p:nvPr/>
        </p:nvSpPr>
        <p:spPr bwMode="auto">
          <a:xfrm>
            <a:off x="380674" y="2636316"/>
            <a:ext cx="102200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i="1" u="sng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C2:</a:t>
            </a:r>
          </a:p>
        </p:txBody>
      </p:sp>
      <p:sp>
        <p:nvSpPr>
          <p:cNvPr id="25628" name="Text Box 28">
            <a:extLst/>
          </p:cNvPr>
          <p:cNvSpPr txBox="1">
            <a:spLocks noChangeArrowheads="1"/>
          </p:cNvSpPr>
          <p:nvPr/>
        </p:nvSpPr>
        <p:spPr bwMode="auto">
          <a:xfrm>
            <a:off x="380674" y="3501504"/>
            <a:ext cx="102200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i="1" u="sng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C3:</a:t>
            </a:r>
          </a:p>
        </p:txBody>
      </p:sp>
      <p:graphicFrame>
        <p:nvGraphicFramePr>
          <p:cNvPr id="25629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0519819"/>
              </p:ext>
            </p:extLst>
          </p:nvPr>
        </p:nvGraphicFramePr>
        <p:xfrm>
          <a:off x="4890612" y="2564879"/>
          <a:ext cx="858857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5" name="Equation" r:id="rId16" imgW="368140" imgH="393529" progId="Equation.DSMT4">
                  <p:embed/>
                </p:oleObj>
              </mc:Choice>
              <mc:Fallback>
                <p:oleObj name="Equation" r:id="rId16" imgW="368140" imgH="393529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0612" y="2564879"/>
                        <a:ext cx="858857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30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7191827"/>
              </p:ext>
            </p:extLst>
          </p:nvPr>
        </p:nvGraphicFramePr>
        <p:xfrm>
          <a:off x="5826355" y="2564879"/>
          <a:ext cx="504437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6" name="Equation" r:id="rId17" imgW="215713" imgH="393359" progId="Equation.DSMT4">
                  <p:embed/>
                </p:oleObj>
              </mc:Choice>
              <mc:Fallback>
                <p:oleObj name="Equation" r:id="rId17" imgW="215713" imgH="393359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355" y="2564879"/>
                        <a:ext cx="504437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2752883"/>
              </p:ext>
            </p:extLst>
          </p:nvPr>
        </p:nvGraphicFramePr>
        <p:xfrm>
          <a:off x="4065132" y="4509120"/>
          <a:ext cx="1479559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7" name="Equation" r:id="rId18" imgW="545863" imgH="418918" progId="Equation.DSMT4">
                  <p:embed/>
                </p:oleObj>
              </mc:Choice>
              <mc:Fallback>
                <p:oleObj name="Equation" r:id="rId18" imgW="545863" imgH="41891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5132" y="4509120"/>
                        <a:ext cx="1479559" cy="960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296287" y="4626594"/>
            <a:ext cx="37273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?4. Rút gọn phân </a:t>
            </a:r>
            <a:r>
              <a:rPr lang="en-US" alt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thức:</a:t>
            </a:r>
            <a:endParaRPr lang="vi-VN" alt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" name="Object 1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343129"/>
              </p:ext>
            </p:extLst>
          </p:nvPr>
        </p:nvGraphicFramePr>
        <p:xfrm>
          <a:off x="1828354" y="5680347"/>
          <a:ext cx="4873734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8" name="Equation" r:id="rId20" imgW="1854200" imgH="444500" progId="Equation.DSMT4">
                  <p:embed/>
                </p:oleObj>
              </mc:Choice>
              <mc:Fallback>
                <p:oleObj name="Equation" r:id="rId20" imgW="18542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354" y="5680347"/>
                        <a:ext cx="4873734" cy="98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22">
            <a:extLst/>
          </p:cNvPr>
          <p:cNvSpPr txBox="1">
            <a:spLocks noChangeArrowheads="1"/>
          </p:cNvSpPr>
          <p:nvPr/>
        </p:nvSpPr>
        <p:spPr bwMode="auto">
          <a:xfrm>
            <a:off x="465058" y="5391421"/>
            <a:ext cx="102200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i="1" u="sng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Giải:</a:t>
            </a:r>
          </a:p>
        </p:txBody>
      </p:sp>
      <p:sp>
        <p:nvSpPr>
          <p:cNvPr id="19" name="Rectangle 40"/>
          <p:cNvSpPr>
            <a:spLocks noChangeArrowheads="1"/>
          </p:cNvSpPr>
          <p:nvPr/>
        </p:nvSpPr>
        <p:spPr bwMode="auto">
          <a:xfrm>
            <a:off x="0" y="-13865"/>
            <a:ext cx="10801350" cy="4905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kern="10" smtClean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LÍ THUYẾT </a:t>
            </a:r>
            <a:r>
              <a:rPr lang="vi-VN" sz="2800" b="1" kern="10" smtClean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RÚT </a:t>
            </a:r>
            <a:r>
              <a:rPr lang="vi-VN" sz="2800" b="1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GỌN PHÂN THỨC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5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25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5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2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8" grpId="0" animBg="1"/>
      <p:bldP spid="25627" grpId="0"/>
      <p:bldP spid="25628" grpId="0"/>
      <p:bldP spid="23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01" name="Text Box 25"/>
          <p:cNvSpPr txBox="1">
            <a:spLocks noChangeArrowheads="1"/>
          </p:cNvSpPr>
          <p:nvPr/>
        </p:nvSpPr>
        <p:spPr bwMode="auto">
          <a:xfrm>
            <a:off x="47987" y="692696"/>
            <a:ext cx="4560600" cy="646112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 R</a:t>
            </a:r>
            <a:r>
              <a:rPr lang="vi-VN" alt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út gọn phân</a:t>
            </a:r>
            <a:r>
              <a:rPr lang="en-US" alt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thức</a:t>
            </a:r>
            <a:endParaRPr lang="en-US" altLang="en-US" sz="3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604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4324466"/>
              </p:ext>
            </p:extLst>
          </p:nvPr>
        </p:nvGraphicFramePr>
        <p:xfrm>
          <a:off x="5760715" y="1412776"/>
          <a:ext cx="2677835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1" name="Equation" r:id="rId3" imgW="799753" imgH="444307" progId="Equation.DSMT4">
                  <p:embed/>
                </p:oleObj>
              </mc:Choice>
              <mc:Fallback>
                <p:oleObj name="Equation" r:id="rId3" imgW="799753" imgH="444307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0715" y="1412776"/>
                        <a:ext cx="2677835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05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8731187"/>
              </p:ext>
            </p:extLst>
          </p:nvPr>
        </p:nvGraphicFramePr>
        <p:xfrm>
          <a:off x="484595" y="1520775"/>
          <a:ext cx="2467808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2" name="Equation" r:id="rId5" imgW="736280" imgH="393529" progId="Equation.DSMT4">
                  <p:embed/>
                </p:oleObj>
              </mc:Choice>
              <mc:Fallback>
                <p:oleObj name="Equation" r:id="rId5" imgW="736280" imgH="393529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595" y="1520775"/>
                        <a:ext cx="2467808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1979528"/>
              </p:ext>
            </p:extLst>
          </p:nvPr>
        </p:nvGraphicFramePr>
        <p:xfrm>
          <a:off x="576263" y="2852936"/>
          <a:ext cx="2427287" cy="189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3" name="Equation" r:id="rId7" imgW="774360" imgH="888840" progId="Equation.DSMT4">
                  <p:embed/>
                </p:oleObj>
              </mc:Choice>
              <mc:Fallback>
                <p:oleObj name="Equation" r:id="rId7" imgW="774360" imgH="8888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63" y="2852936"/>
                        <a:ext cx="2427287" cy="189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4339204"/>
              </p:ext>
            </p:extLst>
          </p:nvPr>
        </p:nvGraphicFramePr>
        <p:xfrm>
          <a:off x="5760715" y="2622773"/>
          <a:ext cx="2811463" cy="303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4" name="Equation" r:id="rId9" imgW="888840" imgH="1409400" progId="Equation.DSMT4">
                  <p:embed/>
                </p:oleObj>
              </mc:Choice>
              <mc:Fallback>
                <p:oleObj name="Equation" r:id="rId9" imgW="888840" imgH="14094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0715" y="2622773"/>
                        <a:ext cx="2811463" cy="303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5256659" y="1556792"/>
            <a:ext cx="0" cy="46085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40"/>
          <p:cNvSpPr>
            <a:spLocks noChangeArrowheads="1"/>
          </p:cNvSpPr>
          <p:nvPr/>
        </p:nvSpPr>
        <p:spPr bwMode="auto">
          <a:xfrm>
            <a:off x="0" y="-13865"/>
            <a:ext cx="10801350" cy="4905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kern="10" smtClean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LUYỆN TẬP </a:t>
            </a:r>
            <a:r>
              <a:rPr lang="vi-VN" sz="2800" b="1" kern="10" smtClean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RÚT </a:t>
            </a:r>
            <a:r>
              <a:rPr lang="vi-VN" sz="2800" b="1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GỌN PHÂN THỨC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4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4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01" grpId="0" animBg="1"/>
    </p:bldLst>
  </p:timing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1043</TotalTime>
  <Words>645</Words>
  <Application>Microsoft Office PowerPoint</Application>
  <PresentationFormat>Custom</PresentationFormat>
  <Paragraphs>128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.VnTime</vt:lpstr>
      <vt:lpstr>Arial</vt:lpstr>
      <vt:lpstr>Calibri</vt:lpstr>
      <vt:lpstr>Times New Roman</vt:lpstr>
      <vt:lpstr>Verdana</vt:lpstr>
      <vt:lpstr>VNgeometric Slabserif Extra</vt:lpstr>
      <vt:lpstr>Webdings</vt:lpstr>
      <vt:lpstr>Wingdings</vt:lpstr>
      <vt:lpstr>Profile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Sửa lại: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CONG_DOAN</dc:creator>
  <cp:lastModifiedBy>Mrs. Linh</cp:lastModifiedBy>
  <cp:revision>98</cp:revision>
  <dcterms:created xsi:type="dcterms:W3CDTF">2012-11-02T00:50:49Z</dcterms:created>
  <dcterms:modified xsi:type="dcterms:W3CDTF">2021-11-21T11:39:48Z</dcterms:modified>
</cp:coreProperties>
</file>