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4"/>
  </p:notesMasterIdLst>
  <p:sldIdLst>
    <p:sldId id="283" r:id="rId3"/>
    <p:sldId id="257" r:id="rId4"/>
    <p:sldId id="285" r:id="rId5"/>
    <p:sldId id="259" r:id="rId6"/>
    <p:sldId id="284" r:id="rId7"/>
    <p:sldId id="261" r:id="rId8"/>
    <p:sldId id="262" r:id="rId9"/>
    <p:sldId id="263" r:id="rId10"/>
    <p:sldId id="264" r:id="rId11"/>
    <p:sldId id="265" r:id="rId12"/>
    <p:sldId id="266" r:id="rId13"/>
    <p:sldId id="273" r:id="rId14"/>
    <p:sldId id="276" r:id="rId15"/>
    <p:sldId id="275" r:id="rId16"/>
    <p:sldId id="278" r:id="rId17"/>
    <p:sldId id="268" r:id="rId18"/>
    <p:sldId id="269" r:id="rId19"/>
    <p:sldId id="270" r:id="rId20"/>
    <p:sldId id="271" r:id="rId21"/>
    <p:sldId id="272" r:id="rId22"/>
    <p:sldId id="27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FF00"/>
    <a:srgbClr val="FF6600"/>
    <a:srgbClr val="00FFCC"/>
    <a:srgbClr val="0000CC"/>
    <a:srgbClr val="B0A4F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17" autoAdjust="0"/>
    <p:restoredTop sz="94660"/>
  </p:normalViewPr>
  <p:slideViewPr>
    <p:cSldViewPr>
      <p:cViewPr varScale="1">
        <p:scale>
          <a:sx n="83" d="100"/>
          <a:sy n="83" d="100"/>
        </p:scale>
        <p:origin x="137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4" Type="http://schemas.openxmlformats.org/officeDocument/2006/relationships/image" Target="../media/image47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4" Type="http://schemas.openxmlformats.org/officeDocument/2006/relationships/image" Target="../media/image6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e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e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e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5" Type="http://schemas.openxmlformats.org/officeDocument/2006/relationships/image" Target="../media/image8.wmf"/><Relationship Id="rId4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e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Relationship Id="rId9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21F5A7-154A-471B-BC27-64ED13A10F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11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1F5A7-154A-471B-BC27-64ED13A10F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32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1AE39-CA01-4C75-AB17-CAE7447AADB4}" type="slidenum">
              <a:rPr lang="en-US"/>
              <a:pPr/>
              <a:t>16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2731E-CE8D-446F-8CB7-57C040973C26}" type="slidenum">
              <a:rPr lang="en-US"/>
              <a:pPr/>
              <a:t>17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EA0B7-C765-4151-AE53-58570249309C}" type="slidenum">
              <a:rPr lang="en-US"/>
              <a:pPr/>
              <a:t>18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0BA3A-2AB0-4746-AEFA-F33560FCBACC}" type="slidenum">
              <a:rPr lang="en-US"/>
              <a:pPr/>
              <a:t>19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268B1-335A-4424-BF02-6B77505CBFDF}" type="slidenum">
              <a:rPr lang="en-US"/>
              <a:pPr/>
              <a:t>20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C73AA-3C83-45E1-9C59-5D81169C2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279D1-C3B6-4DC0-94D4-4F9ABF98E2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1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E0ADE-DD08-41E1-B0F5-C80E88DC5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49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CA1025-8EF0-4D04-B254-E38E1F7492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07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E98BFD-0052-4425-9975-1C6680A816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73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FD5F-D6A8-466C-8A03-48F1D5A9195A}" type="datetimeFigureOut">
              <a:rPr lang="vi-VN" smtClean="0"/>
              <a:t>21/11/2021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21C7-775D-43CD-99C7-F5217BFF56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6334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FD5F-D6A8-466C-8A03-48F1D5A9195A}" type="datetimeFigureOut">
              <a:rPr lang="vi-VN" smtClean="0"/>
              <a:t>21/11/2021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21C7-775D-43CD-99C7-F5217BFF56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458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FD5F-D6A8-466C-8A03-48F1D5A9195A}" type="datetimeFigureOut">
              <a:rPr lang="vi-VN" smtClean="0"/>
              <a:t>21/11/2021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21C7-775D-43CD-99C7-F5217BFF56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6833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FD5F-D6A8-466C-8A03-48F1D5A9195A}" type="datetimeFigureOut">
              <a:rPr lang="vi-VN" smtClean="0"/>
              <a:t>21/11/2021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21C7-775D-43CD-99C7-F5217BFF56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3078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FD5F-D6A8-466C-8A03-48F1D5A9195A}" type="datetimeFigureOut">
              <a:rPr lang="vi-VN" smtClean="0"/>
              <a:t>21/11/2021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21C7-775D-43CD-99C7-F5217BFF56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621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FD5F-D6A8-466C-8A03-48F1D5A9195A}" type="datetimeFigureOut">
              <a:rPr lang="vi-VN" smtClean="0"/>
              <a:t>21/11/2021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21C7-775D-43CD-99C7-F5217BFF56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474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C9112-0108-40DF-A680-D877A56251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65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FD5F-D6A8-466C-8A03-48F1D5A9195A}" type="datetimeFigureOut">
              <a:rPr lang="vi-VN" smtClean="0"/>
              <a:t>21/11/2021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21C7-775D-43CD-99C7-F5217BFF56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8707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FD5F-D6A8-466C-8A03-48F1D5A9195A}" type="datetimeFigureOut">
              <a:rPr lang="vi-VN" smtClean="0"/>
              <a:t>21/11/2021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21C7-775D-43CD-99C7-F5217BFF56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4778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FD5F-D6A8-466C-8A03-48F1D5A9195A}" type="datetimeFigureOut">
              <a:rPr lang="vi-VN" smtClean="0"/>
              <a:t>21/11/2021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21C7-775D-43CD-99C7-F5217BFF56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7014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FD5F-D6A8-466C-8A03-48F1D5A9195A}" type="datetimeFigureOut">
              <a:rPr lang="vi-VN" smtClean="0"/>
              <a:t>21/11/2021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21C7-775D-43CD-99C7-F5217BFF56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3898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FD5F-D6A8-466C-8A03-48F1D5A9195A}" type="datetimeFigureOut">
              <a:rPr lang="vi-VN" smtClean="0"/>
              <a:t>21/11/2021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21C7-775D-43CD-99C7-F5217BFF56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9314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7F355-523F-461A-8367-31DCB8A953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4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BCAAA-FF18-4BAA-BBDE-661940CA99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1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6083A-6F7F-4E97-B6EB-0BAE1F90DD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1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8E782-A8AF-4B18-82B8-ED8806E42C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4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8FC26-23E7-4656-888A-C05AD4349B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4E9B3-F1F8-4D2D-A8FD-AE5BE32CBE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8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C9EE6-3CEC-4DA1-ADE7-038575D739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4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EA392-0203-48CC-A26A-CBB415C6E6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4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50DB8A-22B0-4344-9201-B5383F505C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CFD5F-D6A8-466C-8A03-48F1D5A9195A}" type="datetimeFigureOut">
              <a:rPr lang="vi-VN" smtClean="0"/>
              <a:t>21/11/2021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621C7-775D-43CD-99C7-F5217BFF56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752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7.emf"/><Relationship Id="rId4" Type="http://schemas.openxmlformats.org/officeDocument/2006/relationships/image" Target="../media/image44.emf"/><Relationship Id="rId9" Type="http://schemas.openxmlformats.org/officeDocument/2006/relationships/oleObject" Target="../embeddings/oleObject3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55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51.wmf"/><Relationship Id="rId19" Type="http://schemas.openxmlformats.org/officeDocument/2006/relationships/image" Target="../media/image56.gi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5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8.emf"/><Relationship Id="rId11" Type="http://schemas.openxmlformats.org/officeDocument/2006/relationships/slide" Target="slide21.xml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60.emf"/><Relationship Id="rId4" Type="http://schemas.openxmlformats.org/officeDocument/2006/relationships/image" Target="../media/image57.emf"/><Relationship Id="rId9" Type="http://schemas.openxmlformats.org/officeDocument/2006/relationships/oleObject" Target="../embeddings/oleObject4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65.wmf"/><Relationship Id="rId3" Type="http://schemas.openxmlformats.org/officeDocument/2006/relationships/notesSlide" Target="../notesSlides/notesSlide2.xml"/><Relationship Id="rId7" Type="http://schemas.openxmlformats.org/officeDocument/2006/relationships/slide" Target="slide13.xml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13.vml"/><Relationship Id="rId6" Type="http://schemas.openxmlformats.org/officeDocument/2006/relationships/audio" Target="../media/audio3.wav"/><Relationship Id="rId11" Type="http://schemas.openxmlformats.org/officeDocument/2006/relationships/oleObject" Target="../embeddings/oleObject51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61.emf"/><Relationship Id="rId19" Type="http://schemas.openxmlformats.org/officeDocument/2006/relationships/image" Target="../media/image66.png"/><Relationship Id="rId4" Type="http://schemas.openxmlformats.org/officeDocument/2006/relationships/audio" Target="../media/audio1.wav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6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68.wmf"/><Relationship Id="rId18" Type="http://schemas.openxmlformats.org/officeDocument/2006/relationships/oleObject" Target="../embeddings/oleObject59.bin"/><Relationship Id="rId3" Type="http://schemas.openxmlformats.org/officeDocument/2006/relationships/notesSlide" Target="../notesSlides/notesSlide3.xml"/><Relationship Id="rId7" Type="http://schemas.openxmlformats.org/officeDocument/2006/relationships/slide" Target="slide13.xml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70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58.bin"/><Relationship Id="rId1" Type="http://schemas.openxmlformats.org/officeDocument/2006/relationships/vmlDrawing" Target="../drawings/vmlDrawing14.vml"/><Relationship Id="rId6" Type="http://schemas.openxmlformats.org/officeDocument/2006/relationships/audio" Target="../media/audio3.wav"/><Relationship Id="rId11" Type="http://schemas.openxmlformats.org/officeDocument/2006/relationships/image" Target="../media/image67.emf"/><Relationship Id="rId5" Type="http://schemas.openxmlformats.org/officeDocument/2006/relationships/audio" Target="../media/audio2.wav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71.wmf"/><Relationship Id="rId4" Type="http://schemas.openxmlformats.org/officeDocument/2006/relationships/audio" Target="../media/audio1.wav"/><Relationship Id="rId9" Type="http://schemas.openxmlformats.org/officeDocument/2006/relationships/slide" Target="slide15.xml"/><Relationship Id="rId14" Type="http://schemas.openxmlformats.org/officeDocument/2006/relationships/oleObject" Target="../embeddings/oleObject5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audio" Target="../media/audio3.wav"/><Relationship Id="rId11" Type="http://schemas.openxmlformats.org/officeDocument/2006/relationships/image" Target="../media/image73.gif"/><Relationship Id="rId5" Type="http://schemas.openxmlformats.org/officeDocument/2006/relationships/audio" Target="../media/audio2.wav"/><Relationship Id="rId10" Type="http://schemas.openxmlformats.org/officeDocument/2006/relationships/image" Target="../media/image72.e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6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78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6.png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65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7.wmf"/><Relationship Id="rId1" Type="http://schemas.openxmlformats.org/officeDocument/2006/relationships/vmlDrawing" Target="../drawings/vmlDrawing16.vml"/><Relationship Id="rId6" Type="http://schemas.openxmlformats.org/officeDocument/2006/relationships/audio" Target="../media/audio3.wav"/><Relationship Id="rId11" Type="http://schemas.openxmlformats.org/officeDocument/2006/relationships/oleObject" Target="../embeddings/oleObject62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74.e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7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0.gif"/><Relationship Id="rId4" Type="http://schemas.openxmlformats.org/officeDocument/2006/relationships/image" Target="../media/image4.emf"/><Relationship Id="rId9" Type="http://schemas.openxmlformats.org/officeDocument/2006/relationships/image" Target="../media/image9.jpeg"/><Relationship Id="rId1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6.png"/><Relationship Id="rId12" Type="http://schemas.openxmlformats.org/officeDocument/2006/relationships/image" Target="../media/image7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audio" Target="../media/audio3.wav"/><Relationship Id="rId11" Type="http://schemas.openxmlformats.org/officeDocument/2006/relationships/image" Target="../media/image79.emf"/><Relationship Id="rId5" Type="http://schemas.openxmlformats.org/officeDocument/2006/relationships/audio" Target="../media/audio2.wav"/><Relationship Id="rId10" Type="http://schemas.openxmlformats.org/officeDocument/2006/relationships/oleObject" Target="../embeddings/oleObject66.bin"/><Relationship Id="rId4" Type="http://schemas.openxmlformats.org/officeDocument/2006/relationships/audio" Target="../media/audio1.wav"/><Relationship Id="rId9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3.gif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7.wmf"/><Relationship Id="rId5" Type="http://schemas.openxmlformats.org/officeDocument/2006/relationships/image" Target="../media/image14.e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4.bin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4.png"/><Relationship Id="rId4" Type="http://schemas.openxmlformats.org/officeDocument/2006/relationships/image" Target="../media/image18.emf"/><Relationship Id="rId9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28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5.e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e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4.e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21.e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4.emf"/><Relationship Id="rId3" Type="http://schemas.openxmlformats.org/officeDocument/2006/relationships/image" Target="../media/image13.gif"/><Relationship Id="rId7" Type="http://schemas.openxmlformats.org/officeDocument/2006/relationships/image" Target="../media/image31.e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3.emf"/><Relationship Id="rId5" Type="http://schemas.openxmlformats.org/officeDocument/2006/relationships/image" Target="../media/image30.e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/>
          <p:cNvSpPr>
            <a:spLocks noChangeArrowheads="1" noChangeShapeType="1" noTextEdit="1"/>
          </p:cNvSpPr>
          <p:nvPr/>
        </p:nvSpPr>
        <p:spPr bwMode="auto">
          <a:xfrm>
            <a:off x="2819400" y="152400"/>
            <a:ext cx="3505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81000" y="1219200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?1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b="1" dirty="0" err="1">
                <a:solidFill>
                  <a:srgbClr val="FF0000"/>
                </a:solidFill>
              </a:rPr>
              <a:t>Thế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hai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phân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thức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bằng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 ?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      </a:t>
            </a:r>
            <a:r>
              <a:rPr lang="en-US" sz="2800" b="1" dirty="0" err="1">
                <a:solidFill>
                  <a:srgbClr val="FF0000"/>
                </a:solidFill>
              </a:rPr>
              <a:t>Viết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dạng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tổng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quát</a:t>
            </a:r>
            <a:r>
              <a:rPr lang="en-US" sz="2800" b="1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57200" y="3048000"/>
            <a:ext cx="67103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</a:rPr>
              <a:t>?2</a:t>
            </a:r>
            <a:r>
              <a:rPr lang="en-US" sz="3000">
                <a:solidFill>
                  <a:srgbClr val="FF0000"/>
                </a:solidFill>
              </a:rPr>
              <a:t> </a:t>
            </a:r>
            <a:r>
              <a:rPr lang="en-US" sz="3000" b="1">
                <a:solidFill>
                  <a:srgbClr val="FF0000"/>
                </a:solidFill>
              </a:rPr>
              <a:t>So sánh hai cặp phân thức sau ?</a:t>
            </a:r>
          </a:p>
        </p:txBody>
      </p:sp>
      <p:grpSp>
        <p:nvGrpSpPr>
          <p:cNvPr id="50181" name="Group 5"/>
          <p:cNvGrpSpPr>
            <a:grpSpLocks/>
          </p:cNvGrpSpPr>
          <p:nvPr/>
        </p:nvGrpSpPr>
        <p:grpSpPr bwMode="auto">
          <a:xfrm>
            <a:off x="228600" y="2057400"/>
            <a:ext cx="7620000" cy="1119188"/>
            <a:chOff x="240" y="1613"/>
            <a:chExt cx="4800" cy="705"/>
          </a:xfrm>
        </p:grpSpPr>
        <p:sp>
          <p:nvSpPr>
            <p:cNvPr id="50182" name="Text Box 5"/>
            <p:cNvSpPr txBox="1">
              <a:spLocks noChangeArrowheads="1"/>
            </p:cNvSpPr>
            <p:nvPr/>
          </p:nvSpPr>
          <p:spPr bwMode="auto">
            <a:xfrm>
              <a:off x="2448" y="1776"/>
              <a:ext cx="259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3200" b="1">
                  <a:solidFill>
                    <a:srgbClr val="0000CC"/>
                  </a:solidFill>
                </a:rPr>
                <a:t> </a:t>
              </a:r>
              <a:r>
                <a:rPr lang="en-US" sz="3000">
                  <a:solidFill>
                    <a:srgbClr val="0000CC"/>
                  </a:solidFill>
                </a:rPr>
                <a:t>nếu </a:t>
              </a:r>
              <a:r>
                <a:rPr lang="en-US" sz="3000" i="1">
                  <a:solidFill>
                    <a:srgbClr val="0000CC"/>
                  </a:solidFill>
                </a:rPr>
                <a:t>A.D = B.C</a:t>
              </a:r>
              <a:r>
                <a:rPr lang="en-US" sz="3200" b="1">
                  <a:solidFill>
                    <a:srgbClr val="0000CC"/>
                  </a:solidFill>
                </a:rPr>
                <a:t>     </a:t>
              </a:r>
            </a:p>
          </p:txBody>
        </p:sp>
        <p:graphicFrame>
          <p:nvGraphicFramePr>
            <p:cNvPr id="50183" name="Object 7"/>
            <p:cNvGraphicFramePr>
              <a:graphicFrameLocks noChangeAspect="1"/>
            </p:cNvGraphicFramePr>
            <p:nvPr/>
          </p:nvGraphicFramePr>
          <p:xfrm>
            <a:off x="1799" y="1613"/>
            <a:ext cx="1059" cy="7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09" name="Equation" r:id="rId3" imgW="533160" imgH="393480" progId="Equation.DSMT4">
                    <p:embed/>
                  </p:oleObj>
                </mc:Choice>
                <mc:Fallback>
                  <p:oleObj name="Equation" r:id="rId3" imgW="533160" imgH="39348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9" y="1613"/>
                          <a:ext cx="1059" cy="7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84" name="Text Box 5"/>
            <p:cNvSpPr txBox="1">
              <a:spLocks noChangeArrowheads="1"/>
            </p:cNvSpPr>
            <p:nvPr/>
          </p:nvSpPr>
          <p:spPr bwMode="auto">
            <a:xfrm>
              <a:off x="240" y="1757"/>
              <a:ext cx="168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3000" b="1">
                  <a:solidFill>
                    <a:srgbClr val="0000CC"/>
                  </a:solidFill>
                </a:rPr>
                <a:t> </a:t>
              </a:r>
              <a:r>
                <a:rPr lang="en-US" sz="3000">
                  <a:solidFill>
                    <a:srgbClr val="0000CC"/>
                  </a:solidFill>
                </a:rPr>
                <a:t>Ta viết :</a:t>
              </a:r>
              <a:r>
                <a:rPr lang="en-US" sz="3000" b="1">
                  <a:solidFill>
                    <a:srgbClr val="0000CC"/>
                  </a:solidFill>
                </a:rPr>
                <a:t>     </a:t>
              </a:r>
            </a:p>
          </p:txBody>
        </p:sp>
      </p:grpSp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2667000" y="3581400"/>
          <a:ext cx="27432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0" name="Equation" r:id="rId5" imgW="939600" imgH="419040" progId="Equation.DSMT4">
                  <p:embed/>
                </p:oleObj>
              </mc:Choice>
              <mc:Fallback>
                <p:oleObj name="Equation" r:id="rId5" imgW="93960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581400"/>
                        <a:ext cx="2743200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6" name="Object 10"/>
          <p:cNvGraphicFramePr>
            <a:graphicFrameLocks noChangeAspect="1"/>
          </p:cNvGraphicFramePr>
          <p:nvPr/>
        </p:nvGraphicFramePr>
        <p:xfrm>
          <a:off x="762000" y="4800600"/>
          <a:ext cx="66294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1" name="Equation" r:id="rId7" imgW="2463480" imgH="863280" progId="Equation.DSMT4">
                  <p:embed/>
                </p:oleObj>
              </mc:Choice>
              <mc:Fallback>
                <p:oleObj name="Equation" r:id="rId7" imgW="2463480" imgH="8632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00600"/>
                        <a:ext cx="6629400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50179" grpId="0"/>
      <p:bldP spid="501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Content Placeholder 2"/>
          <p:cNvSpPr>
            <a:spLocks/>
          </p:cNvSpPr>
          <p:nvPr/>
        </p:nvSpPr>
        <p:spPr bwMode="auto">
          <a:xfrm>
            <a:off x="0" y="1600200"/>
            <a:ext cx="381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Quy tắc đổi dấu</a:t>
            </a:r>
          </a:p>
        </p:txBody>
      </p: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-48"/>
            <a:chExt cx="5760" cy="528"/>
          </a:xfrm>
        </p:grpSpPr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0" y="-48"/>
              <a:ext cx="5760" cy="52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144" y="9"/>
              <a:ext cx="5616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66FF"/>
                  </a:solidFill>
                </a:rPr>
                <a:t>§2. TÍNH CHẤT CƠ BẢN CỦA  PHÂN THỨC</a:t>
              </a:r>
            </a:p>
          </p:txBody>
        </p:sp>
      </p:grpSp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0" y="9144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Tính chất cơ bản của phân thức 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57200" y="2286000"/>
            <a:ext cx="80772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3000" b="1" u="sng" dirty="0" err="1">
                <a:solidFill>
                  <a:srgbClr val="FF0000"/>
                </a:solidFill>
              </a:rPr>
              <a:t>Quy</a:t>
            </a:r>
            <a:r>
              <a:rPr lang="en-US" sz="3000" b="1" u="sng" dirty="0">
                <a:solidFill>
                  <a:srgbClr val="FF0000"/>
                </a:solidFill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</a:rPr>
              <a:t>tắc</a:t>
            </a:r>
            <a:r>
              <a:rPr lang="en-US" sz="3000" b="1" u="sng" dirty="0">
                <a:solidFill>
                  <a:srgbClr val="FF0000"/>
                </a:solidFill>
              </a:rPr>
              <a:t>: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dirty="0" err="1"/>
              <a:t>Nếu</a:t>
            </a:r>
            <a:r>
              <a:rPr lang="en-US" sz="3000" dirty="0"/>
              <a:t> </a:t>
            </a:r>
            <a:r>
              <a:rPr lang="en-US" sz="3000" dirty="0" err="1"/>
              <a:t>đổi</a:t>
            </a:r>
            <a:r>
              <a:rPr lang="en-US" sz="3000" dirty="0"/>
              <a:t> </a:t>
            </a:r>
            <a:r>
              <a:rPr lang="en-US" sz="3000" dirty="0" err="1"/>
              <a:t>dấu</a:t>
            </a:r>
            <a:r>
              <a:rPr lang="en-US" sz="3000" dirty="0"/>
              <a:t> </a:t>
            </a:r>
            <a:r>
              <a:rPr lang="en-US" sz="3000" dirty="0" err="1"/>
              <a:t>cả</a:t>
            </a:r>
            <a:r>
              <a:rPr lang="en-US" sz="3000" dirty="0"/>
              <a:t> </a:t>
            </a:r>
            <a:r>
              <a:rPr lang="en-US" sz="3000" dirty="0" err="1"/>
              <a:t>tử</a:t>
            </a:r>
            <a:r>
              <a:rPr lang="en-US" sz="3000" dirty="0"/>
              <a:t> </a:t>
            </a:r>
            <a:r>
              <a:rPr lang="en-US" sz="3000" dirty="0" err="1"/>
              <a:t>và</a:t>
            </a:r>
            <a:r>
              <a:rPr lang="en-US" sz="3000" dirty="0"/>
              <a:t> </a:t>
            </a:r>
            <a:r>
              <a:rPr lang="en-US" sz="3000" dirty="0" err="1"/>
              <a:t>mẫu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phân</a:t>
            </a:r>
            <a:r>
              <a:rPr lang="en-US" sz="3000" dirty="0"/>
              <a:t> </a:t>
            </a:r>
            <a:r>
              <a:rPr lang="en-US" sz="3000" dirty="0" err="1"/>
              <a:t>thức</a:t>
            </a:r>
            <a:r>
              <a:rPr lang="en-US" sz="3000" dirty="0"/>
              <a:t> </a:t>
            </a:r>
            <a:r>
              <a:rPr lang="en-US" sz="3000" dirty="0" err="1"/>
              <a:t>thì</a:t>
            </a:r>
            <a:r>
              <a:rPr lang="en-US" sz="3000" dirty="0"/>
              <a:t> </a:t>
            </a:r>
            <a:r>
              <a:rPr lang="en-US" sz="3000" dirty="0" err="1"/>
              <a:t>được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phân</a:t>
            </a:r>
            <a:r>
              <a:rPr lang="en-US" sz="3000" dirty="0"/>
              <a:t> </a:t>
            </a:r>
            <a:r>
              <a:rPr lang="en-US" sz="3000" dirty="0" err="1"/>
              <a:t>thức</a:t>
            </a:r>
            <a:r>
              <a:rPr lang="en-US" sz="3000" dirty="0"/>
              <a:t> </a:t>
            </a:r>
            <a:r>
              <a:rPr lang="en-US" sz="3000" dirty="0" err="1" smtClean="0"/>
              <a:t>bằng</a:t>
            </a:r>
            <a:r>
              <a:rPr lang="en-US" sz="3000" dirty="0" smtClean="0"/>
              <a:t> </a:t>
            </a:r>
            <a:r>
              <a:rPr lang="en-US" sz="3000" dirty="0" err="1" smtClean="0"/>
              <a:t>phân</a:t>
            </a:r>
            <a:r>
              <a:rPr lang="en-US" sz="3000" dirty="0" smtClean="0"/>
              <a:t> </a:t>
            </a:r>
            <a:r>
              <a:rPr lang="en-US" sz="3000" dirty="0" err="1"/>
              <a:t>thức</a:t>
            </a:r>
            <a:r>
              <a:rPr lang="en-US" sz="3000" dirty="0"/>
              <a:t> </a:t>
            </a:r>
            <a:r>
              <a:rPr lang="en-US" sz="3000" dirty="0" err="1"/>
              <a:t>đã</a:t>
            </a:r>
            <a:r>
              <a:rPr lang="en-US" sz="3000" dirty="0"/>
              <a:t> </a:t>
            </a:r>
            <a:r>
              <a:rPr lang="en-US" sz="3000" dirty="0" err="1"/>
              <a:t>cho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3075" name="Object 13"/>
          <p:cNvGraphicFramePr>
            <a:graphicFrameLocks noGrp="1" noChangeAspect="1"/>
          </p:cNvGraphicFramePr>
          <p:nvPr>
            <p:ph/>
          </p:nvPr>
        </p:nvGraphicFramePr>
        <p:xfrm>
          <a:off x="3003550" y="3810000"/>
          <a:ext cx="19494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3" imgW="1002960" imgH="558720" progId="Equation.DSMT4">
                  <p:embed/>
                </p:oleObj>
              </mc:Choice>
              <mc:Fallback>
                <p:oleObj name="Equation" r:id="rId3" imgW="1002960" imgH="55872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3810000"/>
                        <a:ext cx="1949450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Content Placeholder 2"/>
          <p:cNvSpPr>
            <a:spLocks/>
          </p:cNvSpPr>
          <p:nvPr/>
        </p:nvSpPr>
        <p:spPr bwMode="auto">
          <a:xfrm>
            <a:off x="0" y="1524000"/>
            <a:ext cx="381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Quy tắc đổi dấu</a:t>
            </a:r>
          </a:p>
        </p:txBody>
      </p:sp>
      <p:grpSp>
        <p:nvGrpSpPr>
          <p:cNvPr id="18437" name="Group 5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-48"/>
            <a:chExt cx="5760" cy="528"/>
          </a:xfrm>
        </p:grpSpPr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0" y="-48"/>
              <a:ext cx="5760" cy="52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144" y="9"/>
              <a:ext cx="5616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66FF"/>
                  </a:solidFill>
                </a:rPr>
                <a:t>§2. TÍNH CHẤT CƠ BẢN CỦA  PHÂN THỨC</a:t>
              </a:r>
            </a:p>
          </p:txBody>
        </p:sp>
      </p:grpSp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0" y="9144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Tính chất cơ bản của phân thức </a:t>
            </a:r>
          </a:p>
        </p:txBody>
      </p:sp>
      <p:grpSp>
        <p:nvGrpSpPr>
          <p:cNvPr id="18441" name="Group 9"/>
          <p:cNvGrpSpPr>
            <a:grpSpLocks/>
          </p:cNvGrpSpPr>
          <p:nvPr/>
        </p:nvGrpSpPr>
        <p:grpSpPr bwMode="auto">
          <a:xfrm>
            <a:off x="457200" y="2276475"/>
            <a:ext cx="685800" cy="466725"/>
            <a:chOff x="672" y="1240"/>
            <a:chExt cx="432" cy="300"/>
          </a:xfrm>
        </p:grpSpPr>
        <p:pic>
          <p:nvPicPr>
            <p:cNvPr id="18442" name="Picture 10" descr="qustionbig_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248"/>
              <a:ext cx="288" cy="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672" y="1240"/>
              <a:ext cx="432" cy="30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    5</a:t>
              </a:r>
            </a:p>
          </p:txBody>
        </p:sp>
      </p:grpSp>
      <p:sp>
        <p:nvSpPr>
          <p:cNvPr id="18445" name="Text Box 43"/>
          <p:cNvSpPr txBox="1">
            <a:spLocks noChangeArrowheads="1"/>
          </p:cNvSpPr>
          <p:nvPr/>
        </p:nvSpPr>
        <p:spPr bwMode="auto">
          <a:xfrm>
            <a:off x="1219200" y="2209800"/>
            <a:ext cx="7924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77" name="Object 26"/>
          <p:cNvGraphicFramePr>
            <a:graphicFrameLocks noChangeAspect="1"/>
          </p:cNvGraphicFramePr>
          <p:nvPr/>
        </p:nvGraphicFramePr>
        <p:xfrm>
          <a:off x="2209800" y="3201988"/>
          <a:ext cx="3429000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Equation" r:id="rId4" imgW="1333440" imgH="558720" progId="Equation.DSMT4">
                  <p:embed/>
                </p:oleObj>
              </mc:Choice>
              <mc:Fallback>
                <p:oleObj name="Equation" r:id="rId4" imgW="1333440" imgH="55872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201988"/>
                        <a:ext cx="3429000" cy="121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8" name="Object 31"/>
          <p:cNvGraphicFramePr>
            <a:graphicFrameLocks noChangeAspect="1"/>
          </p:cNvGraphicFramePr>
          <p:nvPr/>
        </p:nvGraphicFramePr>
        <p:xfrm>
          <a:off x="2286000" y="4572000"/>
          <a:ext cx="33528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Equation" r:id="rId6" imgW="1612800" imgH="571320" progId="Equation.DSMT4">
                  <p:embed/>
                </p:oleObj>
              </mc:Choice>
              <mc:Fallback>
                <p:oleObj name="Equation" r:id="rId6" imgW="1612800" imgH="57132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572000"/>
                        <a:ext cx="335280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4495800" y="3840163"/>
            <a:ext cx="1066800" cy="579437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- 4</a:t>
            </a: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4495800" y="4510088"/>
            <a:ext cx="990600" cy="579437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- 5</a:t>
            </a: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9538"/>
            <a:ext cx="1600200" cy="121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-76200"/>
            <a:ext cx="4572000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57400"/>
            <a:ext cx="5029200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23050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3429000" cy="20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454275"/>
            <a:ext cx="2362200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6" name="WordArt 8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2743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BẢN ĐỒ TƯ DUY</a:t>
            </a:r>
            <a:endParaRPr lang="en-US" sz="28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75" name="Group 11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-48"/>
            <a:chExt cx="5760" cy="528"/>
          </a:xfrm>
        </p:grpSpPr>
        <p:sp>
          <p:nvSpPr>
            <p:cNvPr id="36876" name="Rectangle 12"/>
            <p:cNvSpPr>
              <a:spLocks noChangeArrowheads="1"/>
            </p:cNvSpPr>
            <p:nvPr/>
          </p:nvSpPr>
          <p:spPr bwMode="auto">
            <a:xfrm>
              <a:off x="0" y="-48"/>
              <a:ext cx="5760" cy="52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7" name="Text Box 13"/>
            <p:cNvSpPr txBox="1">
              <a:spLocks noChangeArrowheads="1"/>
            </p:cNvSpPr>
            <p:nvPr/>
          </p:nvSpPr>
          <p:spPr bwMode="auto">
            <a:xfrm>
              <a:off x="144" y="9"/>
              <a:ext cx="5616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66FF"/>
                  </a:solidFill>
                </a:rPr>
                <a:t>§2. TÍNH CHẤT CƠ BẢN CỦA  PHÂN THỨC</a:t>
              </a:r>
            </a:p>
          </p:txBody>
        </p:sp>
      </p:grp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685800"/>
            <a:ext cx="3463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</a:rPr>
              <a:t>BÀI TẬP ÁP DỤNG: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6200" y="1208088"/>
            <a:ext cx="90678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tập</a:t>
            </a:r>
            <a:r>
              <a:rPr lang="en-US" sz="2800" b="1" u="sng" dirty="0">
                <a:solidFill>
                  <a:srgbClr val="FF0000"/>
                </a:solidFill>
              </a:rPr>
              <a:t> 4/ 38-SGK: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cs typeface="Times New Roman" pitchFamily="18" charset="0"/>
              </a:rPr>
              <a:t> </a:t>
            </a:r>
          </a:p>
        </p:txBody>
      </p:sp>
      <p:graphicFrame>
        <p:nvGraphicFramePr>
          <p:cNvPr id="36867" name="Object 11"/>
          <p:cNvGraphicFramePr>
            <a:graphicFrameLocks noChangeAspect="1"/>
          </p:cNvGraphicFramePr>
          <p:nvPr/>
        </p:nvGraphicFramePr>
        <p:xfrm>
          <a:off x="0" y="2667000"/>
          <a:ext cx="441801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3" name="Equation" r:id="rId3" imgW="2184120" imgH="609480" progId="Equation.DSMT4">
                  <p:embed/>
                </p:oleObj>
              </mc:Choice>
              <mc:Fallback>
                <p:oleObj name="Equation" r:id="rId3" imgW="2184120" imgH="609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67000"/>
                        <a:ext cx="4418013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19"/>
          <p:cNvGraphicFramePr>
            <a:graphicFrameLocks noChangeAspect="1"/>
          </p:cNvGraphicFramePr>
          <p:nvPr/>
        </p:nvGraphicFramePr>
        <p:xfrm>
          <a:off x="-152400" y="3886200"/>
          <a:ext cx="4608513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4" name="Equation" r:id="rId5" imgW="2082600" imgH="558720" progId="Equation.DSMT4">
                  <p:embed/>
                </p:oleObj>
              </mc:Choice>
              <mc:Fallback>
                <p:oleObj name="Equation" r:id="rId5" imgW="2082600" imgH="55872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3886200"/>
                        <a:ext cx="4608513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Rectangle 20"/>
          <p:cNvSpPr>
            <a:spLocks noChangeArrowheads="1"/>
          </p:cNvSpPr>
          <p:nvPr/>
        </p:nvSpPr>
        <p:spPr bwMode="auto">
          <a:xfrm>
            <a:off x="-1" y="5181600"/>
            <a:ext cx="890111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6882" name="Group 18"/>
          <p:cNvGrpSpPr>
            <a:grpSpLocks/>
          </p:cNvGrpSpPr>
          <p:nvPr/>
        </p:nvGrpSpPr>
        <p:grpSpPr bwMode="auto">
          <a:xfrm>
            <a:off x="4038600" y="2655888"/>
            <a:ext cx="4862513" cy="1154112"/>
            <a:chOff x="2697" y="1680"/>
            <a:chExt cx="3063" cy="727"/>
          </a:xfrm>
        </p:grpSpPr>
        <p:graphicFrame>
          <p:nvGraphicFramePr>
            <p:cNvPr id="36868" name="Object 17"/>
            <p:cNvGraphicFramePr>
              <a:graphicFrameLocks noChangeAspect="1"/>
            </p:cNvGraphicFramePr>
            <p:nvPr/>
          </p:nvGraphicFramePr>
          <p:xfrm>
            <a:off x="2697" y="1680"/>
            <a:ext cx="2400" cy="7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15" name="Equation" r:id="rId7" imgW="1803240" imgH="609480" progId="Equation.DSMT4">
                    <p:embed/>
                  </p:oleObj>
                </mc:Choice>
                <mc:Fallback>
                  <p:oleObj name="Equation" r:id="rId7" imgW="1803240" imgH="60948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7" y="1680"/>
                          <a:ext cx="2400" cy="7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79" name="Rectangle 15"/>
            <p:cNvSpPr>
              <a:spLocks noChangeArrowheads="1"/>
            </p:cNvSpPr>
            <p:nvPr/>
          </p:nvSpPr>
          <p:spPr bwMode="auto">
            <a:xfrm>
              <a:off x="4905" y="1824"/>
              <a:ext cx="85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</a:rPr>
                <a:t>(</a:t>
              </a:r>
              <a:r>
                <a:rPr lang="en-US" sz="3200" i="1">
                  <a:solidFill>
                    <a:srgbClr val="0000CC"/>
                  </a:solidFill>
                  <a:latin typeface="Times New Roman" pitchFamily="18" charset="0"/>
                </a:rPr>
                <a:t>Hùng</a:t>
              </a:r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</a:rPr>
                <a:t>)</a:t>
              </a:r>
            </a:p>
          </p:txBody>
        </p:sp>
      </p:grpSp>
      <p:graphicFrame>
        <p:nvGraphicFramePr>
          <p:cNvPr id="238635" name="Object 7"/>
          <p:cNvGraphicFramePr>
            <a:graphicFrameLocks noGrp="1" noChangeAspect="1"/>
          </p:cNvGraphicFramePr>
          <p:nvPr>
            <p:ph/>
          </p:nvPr>
        </p:nvGraphicFramePr>
        <p:xfrm>
          <a:off x="4495800" y="3733800"/>
          <a:ext cx="47244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6" name="Equation" r:id="rId9" imgW="1765080" imgH="507960" progId="Equation.DSMT4">
                  <p:embed/>
                </p:oleObj>
              </mc:Choice>
              <mc:Fallback>
                <p:oleObj name="Equation" r:id="rId9" imgW="1765080" imgH="507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733800"/>
                        <a:ext cx="472440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8" grpId="0"/>
      <p:bldP spid="36866" grpId="0"/>
      <p:bldP spid="368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5334000" y="18288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srgbClr val="0000CC"/>
              </a:solidFill>
            </a:endParaRPr>
          </a:p>
        </p:txBody>
      </p:sp>
      <p:graphicFrame>
        <p:nvGraphicFramePr>
          <p:cNvPr id="238679" name="Group 87"/>
          <p:cNvGraphicFramePr>
            <a:graphicFrameLocks noGrp="1"/>
          </p:cNvGraphicFramePr>
          <p:nvPr/>
        </p:nvGraphicFramePr>
        <p:xfrm>
          <a:off x="76200" y="1447800"/>
          <a:ext cx="8991600" cy="51308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Ví dụ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ĐÁP ÁN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Giải thích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Black" pitchFamily="34" charset="0"/>
                          <a:cs typeface="Arial" charset="0"/>
                        </a:rPr>
                        <a:t>Lan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Hùng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Black" pitchFamily="34" charset="0"/>
                          <a:cs typeface="Arial" charset="0"/>
                        </a:rPr>
                        <a:t>Giang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8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Black" pitchFamily="34" charset="0"/>
                          <a:cs typeface="Arial" charset="0"/>
                        </a:rPr>
                        <a:t>Huy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8630" name="Object 2"/>
          <p:cNvGraphicFramePr>
            <a:graphicFrameLocks noChangeAspect="1"/>
          </p:cNvGraphicFramePr>
          <p:nvPr/>
        </p:nvGraphicFramePr>
        <p:xfrm>
          <a:off x="5086350" y="3571875"/>
          <a:ext cx="3671888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2" name="Equation" r:id="rId3" imgW="2031840" imgH="482400" progId="Equation.DSMT4">
                  <p:embed/>
                </p:oleObj>
              </mc:Choice>
              <mc:Fallback>
                <p:oleObj name="Equation" r:id="rId3" imgW="2031840" imgH="482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350" y="3571875"/>
                        <a:ext cx="3671888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31" name="Object 3"/>
          <p:cNvGraphicFramePr>
            <a:graphicFrameLocks noChangeAspect="1"/>
          </p:cNvGraphicFramePr>
          <p:nvPr/>
        </p:nvGraphicFramePr>
        <p:xfrm>
          <a:off x="4876800" y="5638800"/>
          <a:ext cx="41910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3" name="Equation" r:id="rId5" imgW="2666880" imgH="507960" progId="Equation.DSMT4">
                  <p:embed/>
                </p:oleObj>
              </mc:Choice>
              <mc:Fallback>
                <p:oleObj name="Equation" r:id="rId5" imgW="266688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638800"/>
                        <a:ext cx="419100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32" name="Object 4"/>
          <p:cNvGraphicFramePr>
            <a:graphicFrameLocks noChangeAspect="1"/>
          </p:cNvGraphicFramePr>
          <p:nvPr/>
        </p:nvGraphicFramePr>
        <p:xfrm>
          <a:off x="1066800" y="2438400"/>
          <a:ext cx="22860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4" name="Equation" r:id="rId7" imgW="1117440" imgH="419040" progId="Equation.3">
                  <p:embed/>
                </p:oleObj>
              </mc:Choice>
              <mc:Fallback>
                <p:oleObj name="Equation" r:id="rId7" imgW="111744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438400"/>
                        <a:ext cx="22860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33" name="Object 5"/>
          <p:cNvGraphicFramePr>
            <a:graphicFrameLocks noChangeAspect="1"/>
          </p:cNvGraphicFramePr>
          <p:nvPr/>
        </p:nvGraphicFramePr>
        <p:xfrm>
          <a:off x="1219200" y="3498850"/>
          <a:ext cx="19812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5" name="Equation" r:id="rId9" imgW="927000" imgH="431640" progId="Equation.3">
                  <p:embed/>
                </p:oleObj>
              </mc:Choice>
              <mc:Fallback>
                <p:oleObj name="Equation" r:id="rId9" imgW="9270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498850"/>
                        <a:ext cx="19812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34" name="Object 6"/>
          <p:cNvGraphicFramePr>
            <a:graphicFrameLocks noChangeAspect="1"/>
          </p:cNvGraphicFramePr>
          <p:nvPr/>
        </p:nvGraphicFramePr>
        <p:xfrm>
          <a:off x="1143000" y="4565650"/>
          <a:ext cx="17526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6" name="Equation" r:id="rId11" imgW="825480" imgH="393480" progId="Equation.3">
                  <p:embed/>
                </p:oleObj>
              </mc:Choice>
              <mc:Fallback>
                <p:oleObj name="Equation" r:id="rId11" imgW="8254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565650"/>
                        <a:ext cx="17526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35" name="Object 7"/>
          <p:cNvGraphicFramePr>
            <a:graphicFrameLocks noChangeAspect="1"/>
          </p:cNvGraphicFramePr>
          <p:nvPr/>
        </p:nvGraphicFramePr>
        <p:xfrm>
          <a:off x="1066800" y="5638800"/>
          <a:ext cx="22098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7" name="Equation" r:id="rId13" imgW="1143000" imgH="457200" progId="Equation.DSMT4">
                  <p:embed/>
                </p:oleObj>
              </mc:Choice>
              <mc:Fallback>
                <p:oleObj name="Equation" r:id="rId13" imgW="11430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638800"/>
                        <a:ext cx="22098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44" name="Object 8"/>
          <p:cNvGraphicFramePr>
            <a:graphicFrameLocks noChangeAspect="1"/>
          </p:cNvGraphicFramePr>
          <p:nvPr/>
        </p:nvGraphicFramePr>
        <p:xfrm>
          <a:off x="5257800" y="2514600"/>
          <a:ext cx="3405188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8" name="Equation" r:id="rId15" imgW="1866600" imgH="444240" progId="Equation.DSMT4">
                  <p:embed/>
                </p:oleObj>
              </mc:Choice>
              <mc:Fallback>
                <p:oleObj name="Equation" r:id="rId15" imgW="1866600" imgH="4442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14600"/>
                        <a:ext cx="3405188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47" name="Object 9"/>
          <p:cNvGraphicFramePr>
            <a:graphicFrameLocks noChangeAspect="1"/>
          </p:cNvGraphicFramePr>
          <p:nvPr/>
        </p:nvGraphicFramePr>
        <p:xfrm>
          <a:off x="5181600" y="4638675"/>
          <a:ext cx="293528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9" name="Equation" r:id="rId17" imgW="1600200" imgH="419040" progId="Equation.DSMT4">
                  <p:embed/>
                </p:oleObj>
              </mc:Choice>
              <mc:Fallback>
                <p:oleObj name="Equation" r:id="rId17" imgW="160020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638675"/>
                        <a:ext cx="2935288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663" name="Oval 71"/>
          <p:cNvSpPr>
            <a:spLocks noChangeArrowheads="1"/>
          </p:cNvSpPr>
          <p:nvPr/>
        </p:nvSpPr>
        <p:spPr bwMode="auto">
          <a:xfrm>
            <a:off x="3733800" y="2590800"/>
            <a:ext cx="990600" cy="457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>
                <a:solidFill>
                  <a:schemeClr val="bg1"/>
                </a:solidFill>
              </a:rPr>
              <a:t>Đ</a:t>
            </a:r>
          </a:p>
        </p:txBody>
      </p:sp>
      <p:sp>
        <p:nvSpPr>
          <p:cNvPr id="238664" name="Oval 72"/>
          <p:cNvSpPr>
            <a:spLocks noChangeArrowheads="1"/>
          </p:cNvSpPr>
          <p:nvPr/>
        </p:nvSpPr>
        <p:spPr bwMode="auto">
          <a:xfrm>
            <a:off x="3733800" y="4800600"/>
            <a:ext cx="990600" cy="457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>
                <a:solidFill>
                  <a:schemeClr val="bg1"/>
                </a:solidFill>
              </a:rPr>
              <a:t>Đ</a:t>
            </a:r>
          </a:p>
        </p:txBody>
      </p:sp>
      <p:sp>
        <p:nvSpPr>
          <p:cNvPr id="238665" name="Oval 73"/>
          <p:cNvSpPr>
            <a:spLocks noChangeArrowheads="1"/>
          </p:cNvSpPr>
          <p:nvPr/>
        </p:nvSpPr>
        <p:spPr bwMode="auto">
          <a:xfrm>
            <a:off x="3733800" y="3657600"/>
            <a:ext cx="990600" cy="533400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>
                <a:solidFill>
                  <a:srgbClr val="FF1111"/>
                </a:solidFill>
              </a:rPr>
              <a:t>S</a:t>
            </a:r>
          </a:p>
        </p:txBody>
      </p:sp>
      <p:sp>
        <p:nvSpPr>
          <p:cNvPr id="238666" name="Oval 74"/>
          <p:cNvSpPr>
            <a:spLocks noChangeArrowheads="1"/>
          </p:cNvSpPr>
          <p:nvPr/>
        </p:nvSpPr>
        <p:spPr bwMode="auto">
          <a:xfrm>
            <a:off x="3733800" y="5791200"/>
            <a:ext cx="990600" cy="533400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>
                <a:solidFill>
                  <a:srgbClr val="FF1111"/>
                </a:solidFill>
              </a:rPr>
              <a:t>S</a:t>
            </a:r>
          </a:p>
        </p:txBody>
      </p:sp>
      <p:sp>
        <p:nvSpPr>
          <p:cNvPr id="35891" name="WordArt 79"/>
          <p:cNvSpPr>
            <a:spLocks noChangeArrowheads="1" noChangeShapeType="1" noTextEdit="1"/>
          </p:cNvSpPr>
          <p:nvPr/>
        </p:nvSpPr>
        <p:spPr bwMode="auto">
          <a:xfrm>
            <a:off x="1371600" y="0"/>
            <a:ext cx="7162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35892" name="Picture 6" descr="Animat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93" name="Group 53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-48"/>
            <a:chExt cx="5760" cy="528"/>
          </a:xfrm>
        </p:grpSpPr>
        <p:sp>
          <p:nvSpPr>
            <p:cNvPr id="35894" name="Rectangle 54"/>
            <p:cNvSpPr>
              <a:spLocks noChangeArrowheads="1"/>
            </p:cNvSpPr>
            <p:nvPr/>
          </p:nvSpPr>
          <p:spPr bwMode="auto">
            <a:xfrm>
              <a:off x="0" y="-48"/>
              <a:ext cx="5760" cy="52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5" name="Text Box 55"/>
            <p:cNvSpPr txBox="1">
              <a:spLocks noChangeArrowheads="1"/>
            </p:cNvSpPr>
            <p:nvPr/>
          </p:nvSpPr>
          <p:spPr bwMode="auto">
            <a:xfrm>
              <a:off x="144" y="9"/>
              <a:ext cx="5616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66FF"/>
                  </a:solidFill>
                </a:rPr>
                <a:t>§2. TÍNH CHẤT CƠ BẢN CỦA  PHÂN THỨC</a:t>
              </a: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3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3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3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63" grpId="0" animBg="1" autoUpdateAnimBg="0"/>
      <p:bldP spid="238664" grpId="0" animBg="1" autoUpdateAnimBg="0"/>
      <p:bldP spid="238665" grpId="0" animBg="1" autoUpdateAnimBg="0"/>
      <p:bldP spid="23866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-48"/>
            <a:chExt cx="5760" cy="528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-48"/>
              <a:ext cx="5760" cy="52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Text Box 4"/>
            <p:cNvSpPr txBox="1">
              <a:spLocks noChangeArrowheads="1"/>
            </p:cNvSpPr>
            <p:nvPr/>
          </p:nvSpPr>
          <p:spPr bwMode="auto">
            <a:xfrm>
              <a:off x="144" y="9"/>
              <a:ext cx="5616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66FF"/>
                  </a:solidFill>
                </a:rPr>
                <a:t>§2. TÍNH CHẤT CƠ BẢN CỦA  PHÂN THỨC</a:t>
              </a:r>
            </a:p>
          </p:txBody>
        </p:sp>
      </p:grp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685800"/>
            <a:ext cx="90185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tập</a:t>
            </a:r>
            <a:r>
              <a:rPr lang="en-US" sz="2800" b="1" u="sng" dirty="0">
                <a:solidFill>
                  <a:srgbClr val="FF0000"/>
                </a:solidFill>
              </a:rPr>
              <a:t> 5/ 38 - SGK: </a:t>
            </a:r>
            <a:r>
              <a:rPr lang="en-US" sz="2800" b="1" u="sng" dirty="0" err="1"/>
              <a:t>Điền</a:t>
            </a:r>
            <a:r>
              <a:rPr lang="en-US" sz="2800" b="1" u="sng" dirty="0"/>
              <a:t> </a:t>
            </a:r>
            <a:r>
              <a:rPr lang="en-US" sz="2800" b="1" u="sng" dirty="0" err="1"/>
              <a:t>đa</a:t>
            </a:r>
            <a:r>
              <a:rPr lang="en-US" sz="2800" b="1" u="sng" dirty="0"/>
              <a:t> </a:t>
            </a:r>
            <a:r>
              <a:rPr lang="en-US" sz="2800" b="1" u="sng" dirty="0" err="1"/>
              <a:t>thức</a:t>
            </a:r>
            <a:r>
              <a:rPr lang="en-US" sz="2800" b="1" u="sng" dirty="0"/>
              <a:t> </a:t>
            </a:r>
            <a:r>
              <a:rPr lang="en-US" sz="2800" b="1" u="sng" dirty="0" err="1"/>
              <a:t>thích</a:t>
            </a:r>
            <a:r>
              <a:rPr lang="en-US" sz="2800" b="1" u="sng" dirty="0"/>
              <a:t> </a:t>
            </a:r>
            <a:r>
              <a:rPr lang="en-US" sz="2800" b="1" u="sng" dirty="0" err="1"/>
              <a:t>hợp</a:t>
            </a:r>
            <a:r>
              <a:rPr lang="en-US" sz="2800" b="1" u="sng" dirty="0"/>
              <a:t> </a:t>
            </a:r>
            <a:r>
              <a:rPr lang="en-US" sz="2800" b="1" u="sng" dirty="0" err="1"/>
              <a:t>vào</a:t>
            </a:r>
            <a:r>
              <a:rPr lang="en-US" sz="2800" b="1" u="sng" dirty="0"/>
              <a:t> </a:t>
            </a:r>
            <a:r>
              <a:rPr lang="en-US" sz="2800" b="1" u="sng" dirty="0" err="1"/>
              <a:t>mỗi</a:t>
            </a:r>
            <a:r>
              <a:rPr lang="en-US" sz="2800" b="1" u="sng" dirty="0"/>
              <a:t> </a:t>
            </a:r>
          </a:p>
          <a:p>
            <a:r>
              <a:rPr lang="en-US" sz="2800" b="1" u="sng" dirty="0"/>
              <a:t>ô </a:t>
            </a:r>
            <a:r>
              <a:rPr lang="en-US" sz="2800" b="1" u="sng" dirty="0" err="1"/>
              <a:t>trống</a:t>
            </a:r>
            <a:r>
              <a:rPr lang="en-US" sz="2800" b="1" u="sng" dirty="0"/>
              <a:t> </a:t>
            </a:r>
            <a:r>
              <a:rPr lang="en-US" sz="2800" b="1" u="sng" dirty="0" err="1"/>
              <a:t>trong</a:t>
            </a:r>
            <a:r>
              <a:rPr lang="en-US" sz="2800" b="1" u="sng" dirty="0"/>
              <a:t> </a:t>
            </a:r>
            <a:r>
              <a:rPr lang="en-US" sz="2800" b="1" u="sng" dirty="0" err="1"/>
              <a:t>các</a:t>
            </a:r>
            <a:r>
              <a:rPr lang="en-US" sz="2800" b="1" u="sng" dirty="0"/>
              <a:t> </a:t>
            </a:r>
            <a:r>
              <a:rPr lang="en-US" sz="2800" b="1" u="sng" dirty="0" err="1"/>
              <a:t>đẳng</a:t>
            </a:r>
            <a:r>
              <a:rPr lang="en-US" sz="2800" b="1" u="sng" dirty="0"/>
              <a:t> </a:t>
            </a:r>
            <a:r>
              <a:rPr lang="en-US" sz="2800" b="1" u="sng" dirty="0" err="1"/>
              <a:t>thức</a:t>
            </a:r>
            <a:r>
              <a:rPr lang="en-US" sz="2800" b="1" u="sng" dirty="0"/>
              <a:t> </a:t>
            </a:r>
            <a:r>
              <a:rPr lang="en-US" sz="2800" b="1" u="sng" dirty="0" err="1"/>
              <a:t>sau</a:t>
            </a:r>
            <a:r>
              <a:rPr lang="en-US" sz="2800" b="1" u="sng" dirty="0"/>
              <a:t>:</a:t>
            </a:r>
          </a:p>
        </p:txBody>
      </p:sp>
      <p:graphicFrame>
        <p:nvGraphicFramePr>
          <p:cNvPr id="4096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304800" y="1524000"/>
          <a:ext cx="38100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8" name="Equation" r:id="rId3" imgW="1422360" imgH="444240" progId="Equation.DSMT4">
                  <p:embed/>
                </p:oleObj>
              </mc:Choice>
              <mc:Fallback>
                <p:oleObj name="Equation" r:id="rId3" imgW="1422360" imgH="444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3810000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953000" y="1600200"/>
          <a:ext cx="381000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9" name="Equation" r:id="rId5" imgW="1955520" imgH="596880" progId="Equation.DSMT4">
                  <p:embed/>
                </p:oleObj>
              </mc:Choice>
              <mc:Fallback>
                <p:oleObj name="Equation" r:id="rId5" imgW="1955520" imgH="596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00200"/>
                        <a:ext cx="3810000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3810000" y="26670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</a:rPr>
              <a:t>Giải </a:t>
            </a:r>
            <a:r>
              <a:rPr lang="en-US" sz="3200" b="1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40975" name="Object 15"/>
          <p:cNvGraphicFramePr>
            <a:graphicFrameLocks noChangeAspect="1"/>
          </p:cNvGraphicFramePr>
          <p:nvPr/>
        </p:nvGraphicFramePr>
        <p:xfrm>
          <a:off x="0" y="3352800"/>
          <a:ext cx="9220200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0" name="Equation" r:id="rId7" imgW="3632040" imgH="444240" progId="Equation.DSMT4">
                  <p:embed/>
                </p:oleObj>
              </mc:Choice>
              <mc:Fallback>
                <p:oleObj name="Equation" r:id="rId7" imgW="3632040" imgH="4442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52800"/>
                        <a:ext cx="9220200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6" name="Object 16"/>
          <p:cNvGraphicFramePr>
            <a:graphicFrameLocks noChangeAspect="1"/>
          </p:cNvGraphicFramePr>
          <p:nvPr/>
        </p:nvGraphicFramePr>
        <p:xfrm>
          <a:off x="76200" y="4648200"/>
          <a:ext cx="65532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1" name="Equation" r:id="rId9" imgW="3340080" imgH="647640" progId="Equation.DSMT4">
                  <p:embed/>
                </p:oleObj>
              </mc:Choice>
              <mc:Fallback>
                <p:oleObj name="Equation" r:id="rId9" imgW="3340080" imgH="6476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648200"/>
                        <a:ext cx="655320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7" name="AutoShape 17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172200"/>
            <a:ext cx="762000" cy="685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3124200" y="1524000"/>
            <a:ext cx="914400" cy="579438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i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7162800" y="2209800"/>
            <a:ext cx="1447800" cy="579438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2(x – y)</a:t>
            </a: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71" grpId="0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6324600"/>
            <a:ext cx="685800" cy="53340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14478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hlinkClick r:id="rId8" action="ppaction://hlinksldjump"/>
              </a:rPr>
              <a:t>Câu 1:</a:t>
            </a:r>
            <a:r>
              <a:rPr lang="en-US" sz="3200" b="1">
                <a:hlinkClick r:id="rId8" action="ppaction://hlinksldjump"/>
              </a:rPr>
              <a:t> </a:t>
            </a:r>
            <a:endParaRPr lang="en-US" sz="3200" b="1"/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1371600" y="1447800"/>
            <a:ext cx="83677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</a:rPr>
              <a:t>Phân thức            bằng phân thức nào 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</a:rPr>
              <a:t>trong các phân thức sau:</a:t>
            </a:r>
          </a:p>
        </p:txBody>
      </p:sp>
      <p:graphicFrame>
        <p:nvGraphicFramePr>
          <p:cNvPr id="22556" name="Object 28"/>
          <p:cNvGraphicFramePr>
            <a:graphicFrameLocks noGrp="1" noChangeAspect="1"/>
          </p:cNvGraphicFramePr>
          <p:nvPr>
            <p:ph idx="1"/>
          </p:nvPr>
        </p:nvGraphicFramePr>
        <p:xfrm>
          <a:off x="3449638" y="1219200"/>
          <a:ext cx="10699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2" name="Equation" r:id="rId9" imgW="368280" imgH="393480" progId="Equation.DSMT4">
                  <p:embed/>
                </p:oleObj>
              </mc:Choice>
              <mc:Fallback>
                <p:oleObj name="Equation" r:id="rId9" imgW="368280" imgH="3934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638" y="1219200"/>
                        <a:ext cx="10699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7" name="Object 29"/>
          <p:cNvGraphicFramePr>
            <a:graphicFrameLocks noChangeAspect="1"/>
          </p:cNvGraphicFramePr>
          <p:nvPr/>
        </p:nvGraphicFramePr>
        <p:xfrm>
          <a:off x="1387475" y="3149600"/>
          <a:ext cx="13398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3" name="Equation" r:id="rId11" imgW="520560" imgH="393480" progId="Equation.DSMT4">
                  <p:embed/>
                </p:oleObj>
              </mc:Choice>
              <mc:Fallback>
                <p:oleObj name="Equation" r:id="rId11" imgW="520560" imgH="3934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3149600"/>
                        <a:ext cx="13398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8" name="Object 30"/>
          <p:cNvGraphicFramePr>
            <a:graphicFrameLocks noChangeAspect="1"/>
          </p:cNvGraphicFramePr>
          <p:nvPr/>
        </p:nvGraphicFramePr>
        <p:xfrm>
          <a:off x="1392238" y="4267200"/>
          <a:ext cx="1711325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4" name="Equation" r:id="rId13" imgW="520560" imgH="393480" progId="Equation.DSMT4">
                  <p:embed/>
                </p:oleObj>
              </mc:Choice>
              <mc:Fallback>
                <p:oleObj name="Equation" r:id="rId13" imgW="520560" imgH="393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8" y="4267200"/>
                        <a:ext cx="1711325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9" name="Object 31"/>
          <p:cNvGraphicFramePr>
            <a:graphicFrameLocks noChangeAspect="1"/>
          </p:cNvGraphicFramePr>
          <p:nvPr/>
        </p:nvGraphicFramePr>
        <p:xfrm>
          <a:off x="3521075" y="3124200"/>
          <a:ext cx="13271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5" name="Equation" r:id="rId15" imgW="507960" imgH="393480" progId="Equation.DSMT4">
                  <p:embed/>
                </p:oleObj>
              </mc:Choice>
              <mc:Fallback>
                <p:oleObj name="Equation" r:id="rId15" imgW="507960" imgH="3934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075" y="3124200"/>
                        <a:ext cx="132715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60" name="Object 32"/>
          <p:cNvGraphicFramePr>
            <a:graphicFrameLocks noChangeAspect="1"/>
          </p:cNvGraphicFramePr>
          <p:nvPr/>
        </p:nvGraphicFramePr>
        <p:xfrm>
          <a:off x="3505200" y="4232275"/>
          <a:ext cx="16764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6" name="Equation" r:id="rId17" imgW="545760" imgH="393480" progId="Equation.DSMT4">
                  <p:embed/>
                </p:oleObj>
              </mc:Choice>
              <mc:Fallback>
                <p:oleObj name="Equation" r:id="rId17" imgW="545760" imgH="3934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232275"/>
                        <a:ext cx="16764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1" name="Oval 33"/>
          <p:cNvSpPr>
            <a:spLocks noChangeArrowheads="1"/>
          </p:cNvSpPr>
          <p:nvPr/>
        </p:nvSpPr>
        <p:spPr bwMode="auto">
          <a:xfrm>
            <a:off x="3429000" y="3390900"/>
            <a:ext cx="5334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62" name="Picture 34" descr="rose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435">
            <a:off x="4848225" y="2941638"/>
            <a:ext cx="942975" cy="117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990000"/>
                </a:solidFill>
              </a:rPr>
              <a:t>BÀI TẬP TRẮC NGHIỆM</a:t>
            </a:r>
          </a:p>
        </p:txBody>
      </p:sp>
      <p:sp>
        <p:nvSpPr>
          <p:cNvPr id="22564" name="WordArt 36"/>
          <p:cNvSpPr>
            <a:spLocks noChangeArrowheads="1" noChangeShapeType="1" noTextEdit="1"/>
          </p:cNvSpPr>
          <p:nvPr/>
        </p:nvSpPr>
        <p:spPr bwMode="auto">
          <a:xfrm>
            <a:off x="2667000" y="595313"/>
            <a:ext cx="396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Hãy chọn đáp án đúng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566" name="Oval 15"/>
          <p:cNvSpPr>
            <a:spLocks noChangeArrowheads="1"/>
          </p:cNvSpPr>
          <p:nvPr/>
        </p:nvSpPr>
        <p:spPr bwMode="auto">
          <a:xfrm>
            <a:off x="6945313" y="6376988"/>
            <a:ext cx="1676400" cy="176212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2567" name="Oval 17"/>
          <p:cNvSpPr>
            <a:spLocks noChangeArrowheads="1"/>
          </p:cNvSpPr>
          <p:nvPr/>
        </p:nvSpPr>
        <p:spPr bwMode="gray">
          <a:xfrm>
            <a:off x="6991350" y="5226050"/>
            <a:ext cx="184150" cy="4810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2568" name="Oval 18"/>
          <p:cNvSpPr>
            <a:spLocks noChangeArrowheads="1"/>
          </p:cNvSpPr>
          <p:nvPr/>
        </p:nvSpPr>
        <p:spPr bwMode="gray">
          <a:xfrm>
            <a:off x="6991350" y="5302250"/>
            <a:ext cx="184150" cy="481013"/>
          </a:xfrm>
          <a:prstGeom prst="ellipse">
            <a:avLst/>
          </a:prstGeom>
          <a:gradFill rotWithShape="1">
            <a:gsLst>
              <a:gs pos="0">
                <a:srgbClr val="00CC66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2569" name="Oval 19"/>
          <p:cNvSpPr>
            <a:spLocks noChangeArrowheads="1"/>
          </p:cNvSpPr>
          <p:nvPr/>
        </p:nvSpPr>
        <p:spPr bwMode="gray">
          <a:xfrm>
            <a:off x="6843713" y="4519613"/>
            <a:ext cx="1857375" cy="1824037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2570" name="Oval 20"/>
          <p:cNvSpPr>
            <a:spLocks noChangeArrowheads="1"/>
          </p:cNvSpPr>
          <p:nvPr/>
        </p:nvSpPr>
        <p:spPr bwMode="gray">
          <a:xfrm>
            <a:off x="6846888" y="4519613"/>
            <a:ext cx="1854200" cy="1824037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2571" name="Oval 21"/>
          <p:cNvSpPr>
            <a:spLocks noChangeArrowheads="1"/>
          </p:cNvSpPr>
          <p:nvPr/>
        </p:nvSpPr>
        <p:spPr bwMode="gray">
          <a:xfrm>
            <a:off x="6945313" y="4613275"/>
            <a:ext cx="1668462" cy="1636713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2572" name="Oval 22"/>
          <p:cNvSpPr>
            <a:spLocks noChangeArrowheads="1"/>
          </p:cNvSpPr>
          <p:nvPr/>
        </p:nvSpPr>
        <p:spPr bwMode="gray">
          <a:xfrm>
            <a:off x="6972300" y="4640263"/>
            <a:ext cx="1617663" cy="158591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2573" name="Oval 23"/>
          <p:cNvSpPr>
            <a:spLocks noChangeArrowheads="1"/>
          </p:cNvSpPr>
          <p:nvPr/>
        </p:nvSpPr>
        <p:spPr bwMode="gray">
          <a:xfrm>
            <a:off x="6992938" y="4648200"/>
            <a:ext cx="1576387" cy="1546225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2574" name="Oval 24"/>
          <p:cNvSpPr>
            <a:spLocks noChangeArrowheads="1"/>
          </p:cNvSpPr>
          <p:nvPr/>
        </p:nvSpPr>
        <p:spPr bwMode="gray">
          <a:xfrm>
            <a:off x="7010400" y="4664075"/>
            <a:ext cx="1500188" cy="1444625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2575" name="Oval 25"/>
          <p:cNvSpPr>
            <a:spLocks noChangeArrowheads="1"/>
          </p:cNvSpPr>
          <p:nvPr/>
        </p:nvSpPr>
        <p:spPr bwMode="gray">
          <a:xfrm>
            <a:off x="7096125" y="4705350"/>
            <a:ext cx="1335088" cy="11731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2490" name="Oval 26"/>
          <p:cNvSpPr>
            <a:spLocks noChangeArrowheads="1"/>
          </p:cNvSpPr>
          <p:nvPr/>
        </p:nvSpPr>
        <p:spPr bwMode="auto">
          <a:xfrm>
            <a:off x="6961188" y="46355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FF3300"/>
                </a:solidFill>
                <a:latin typeface=".VnVogue" pitchFamily="34" charset="0"/>
              </a:rPr>
              <a:t>Hết</a:t>
            </a:r>
          </a:p>
          <a:p>
            <a:pPr algn="ctr"/>
            <a:r>
              <a:rPr lang="en-US" sz="4800">
                <a:solidFill>
                  <a:srgbClr val="FF3300"/>
                </a:solidFill>
                <a:latin typeface=".VnVogue" pitchFamily="34" charset="0"/>
              </a:rPr>
              <a:t>Giờ</a:t>
            </a:r>
          </a:p>
        </p:txBody>
      </p:sp>
      <p:sp>
        <p:nvSpPr>
          <p:cNvPr id="62491" name="Oval 27"/>
          <p:cNvSpPr>
            <a:spLocks noChangeArrowheads="1"/>
          </p:cNvSpPr>
          <p:nvPr/>
        </p:nvSpPr>
        <p:spPr bwMode="auto">
          <a:xfrm>
            <a:off x="6981825" y="46370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1</a:t>
            </a:r>
          </a:p>
        </p:txBody>
      </p:sp>
      <p:sp>
        <p:nvSpPr>
          <p:cNvPr id="62492" name="Oval 28"/>
          <p:cNvSpPr>
            <a:spLocks noChangeArrowheads="1"/>
          </p:cNvSpPr>
          <p:nvPr/>
        </p:nvSpPr>
        <p:spPr bwMode="auto"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2</a:t>
            </a:r>
          </a:p>
        </p:txBody>
      </p:sp>
      <p:sp>
        <p:nvSpPr>
          <p:cNvPr id="62493" name="Oval 29"/>
          <p:cNvSpPr>
            <a:spLocks noChangeArrowheads="1"/>
          </p:cNvSpPr>
          <p:nvPr/>
        </p:nvSpPr>
        <p:spPr bwMode="auto"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3</a:t>
            </a:r>
          </a:p>
        </p:txBody>
      </p:sp>
      <p:sp>
        <p:nvSpPr>
          <p:cNvPr id="62494" name="Oval 30"/>
          <p:cNvSpPr>
            <a:spLocks noChangeArrowheads="1"/>
          </p:cNvSpPr>
          <p:nvPr/>
        </p:nvSpPr>
        <p:spPr bwMode="auto"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4</a:t>
            </a:r>
          </a:p>
        </p:txBody>
      </p:sp>
      <p:sp>
        <p:nvSpPr>
          <p:cNvPr id="62495" name="Oval 31"/>
          <p:cNvSpPr>
            <a:spLocks noChangeArrowheads="1"/>
          </p:cNvSpPr>
          <p:nvPr/>
        </p:nvSpPr>
        <p:spPr bwMode="auto">
          <a:xfrm>
            <a:off x="6981825" y="46370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5</a:t>
            </a:r>
          </a:p>
        </p:txBody>
      </p:sp>
      <p:sp>
        <p:nvSpPr>
          <p:cNvPr id="62496" name="Oval 32"/>
          <p:cNvSpPr>
            <a:spLocks noChangeArrowheads="1"/>
          </p:cNvSpPr>
          <p:nvPr/>
        </p:nvSpPr>
        <p:spPr bwMode="auto"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6</a:t>
            </a:r>
          </a:p>
        </p:txBody>
      </p:sp>
      <p:sp>
        <p:nvSpPr>
          <p:cNvPr id="62497" name="Oval 33"/>
          <p:cNvSpPr>
            <a:spLocks noChangeArrowheads="1"/>
          </p:cNvSpPr>
          <p:nvPr/>
        </p:nvSpPr>
        <p:spPr bwMode="auto">
          <a:xfrm>
            <a:off x="6981825" y="46370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7</a:t>
            </a:r>
          </a:p>
        </p:txBody>
      </p:sp>
      <p:sp>
        <p:nvSpPr>
          <p:cNvPr id="62498" name="Oval 34"/>
          <p:cNvSpPr>
            <a:spLocks noChangeArrowheads="1"/>
          </p:cNvSpPr>
          <p:nvPr/>
        </p:nvSpPr>
        <p:spPr bwMode="auto"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8</a:t>
            </a:r>
          </a:p>
        </p:txBody>
      </p:sp>
      <p:sp>
        <p:nvSpPr>
          <p:cNvPr id="62499" name="Oval 35"/>
          <p:cNvSpPr>
            <a:spLocks noChangeArrowheads="1"/>
          </p:cNvSpPr>
          <p:nvPr/>
        </p:nvSpPr>
        <p:spPr bwMode="auto"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9</a:t>
            </a:r>
          </a:p>
        </p:txBody>
      </p:sp>
      <p:sp>
        <p:nvSpPr>
          <p:cNvPr id="62500" name="Oval 36"/>
          <p:cNvSpPr>
            <a:spLocks noChangeArrowheads="1"/>
          </p:cNvSpPr>
          <p:nvPr/>
        </p:nvSpPr>
        <p:spPr bwMode="auto">
          <a:xfrm>
            <a:off x="6934200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1" grpId="0" animBg="1"/>
      <p:bldP spid="62490" grpId="0" animBg="1"/>
      <p:bldP spid="62491" grpId="0" animBg="1"/>
      <p:bldP spid="62492" grpId="0" animBg="1"/>
      <p:bldP spid="62493" grpId="0" animBg="1"/>
      <p:bldP spid="62494" grpId="0" animBg="1"/>
      <p:bldP spid="62495" grpId="0" animBg="1"/>
      <p:bldP spid="62496" grpId="0" animBg="1"/>
      <p:bldP spid="62497" grpId="0" animBg="1"/>
      <p:bldP spid="62498" grpId="0" animBg="1"/>
      <p:bldP spid="62499" grpId="0" animBg="1"/>
      <p:bldP spid="625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6324600"/>
            <a:ext cx="685800" cy="53340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79" name="Picture 3" descr="ro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435">
            <a:off x="5305425" y="3810000"/>
            <a:ext cx="942975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6324600"/>
            <a:ext cx="4572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228600" y="16002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latin typeface="Times New Roman" pitchFamily="18" charset="0"/>
                <a:hlinkClick r:id="rId9" action="ppaction://hlinksldjump"/>
              </a:rPr>
              <a:t>Câu 2: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1676400" y="1614488"/>
            <a:ext cx="7315200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</a:rPr>
              <a:t>Khi nhân cả tử và mẫu của phân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</a:rPr>
              <a:t>thức               với ( x – 1) ta được phân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</a:rPr>
              <a:t>thức:</a:t>
            </a:r>
          </a:p>
        </p:txBody>
      </p:sp>
      <p:graphicFrame>
        <p:nvGraphicFramePr>
          <p:cNvPr id="24606" name="Object 3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743200" y="2097088"/>
          <a:ext cx="1295400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0" name="Equation" r:id="rId10" imgW="355320" imgH="393480" progId="Equation.DSMT4">
                  <p:embed/>
                </p:oleObj>
              </mc:Choice>
              <mc:Fallback>
                <p:oleObj name="Equation" r:id="rId10" imgW="355320" imgH="393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097088"/>
                        <a:ext cx="1295400" cy="117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7" name="Object 3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57200" y="3657600"/>
          <a:ext cx="167640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1" name="Equation" r:id="rId12" imgW="596880" imgH="419040" progId="Equation.DSMT4">
                  <p:embed/>
                </p:oleObj>
              </mc:Choice>
              <mc:Fallback>
                <p:oleObj name="Equation" r:id="rId12" imgW="596880" imgH="41904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57600"/>
                        <a:ext cx="1676400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8" name="Object 3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352800" y="3657600"/>
          <a:ext cx="16764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2" name="Equation" r:id="rId14" imgW="583920" imgH="419040" progId="Equation.DSMT4">
                  <p:embed/>
                </p:oleObj>
              </mc:Choice>
              <mc:Fallback>
                <p:oleObj name="Equation" r:id="rId14" imgW="583920" imgH="41904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657600"/>
                        <a:ext cx="1676400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9" name="Object 3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57200" y="4951413"/>
          <a:ext cx="2057400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3" name="Equation" r:id="rId16" imgW="660240" imgH="419040" progId="Equation.DSMT4">
                  <p:embed/>
                </p:oleObj>
              </mc:Choice>
              <mc:Fallback>
                <p:oleObj name="Equation" r:id="rId16" imgW="660240" imgH="41904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951413"/>
                        <a:ext cx="2057400" cy="114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10" name="Object 34"/>
          <p:cNvGraphicFramePr>
            <a:graphicFrameLocks noChangeAspect="1"/>
          </p:cNvGraphicFramePr>
          <p:nvPr/>
        </p:nvGraphicFramePr>
        <p:xfrm>
          <a:off x="3352800" y="4876800"/>
          <a:ext cx="1676400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4" name="Equation" r:id="rId18" imgW="583920" imgH="431640" progId="Equation.DSMT4">
                  <p:embed/>
                </p:oleObj>
              </mc:Choice>
              <mc:Fallback>
                <p:oleObj name="Equation" r:id="rId18" imgW="583920" imgH="43164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876800"/>
                        <a:ext cx="1676400" cy="123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11" name="Oval 35"/>
          <p:cNvSpPr>
            <a:spLocks noChangeArrowheads="1"/>
          </p:cNvSpPr>
          <p:nvPr/>
        </p:nvSpPr>
        <p:spPr bwMode="auto">
          <a:xfrm>
            <a:off x="3200400" y="4038600"/>
            <a:ext cx="6858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990000"/>
                </a:solidFill>
              </a:rPr>
              <a:t>BÀI TẬP TRẮC NGHIỆM</a:t>
            </a:r>
          </a:p>
        </p:txBody>
      </p:sp>
      <p:sp>
        <p:nvSpPr>
          <p:cNvPr id="24613" name="WordArt 37"/>
          <p:cNvSpPr>
            <a:spLocks noChangeArrowheads="1" noChangeShapeType="1" noTextEdit="1"/>
          </p:cNvSpPr>
          <p:nvPr/>
        </p:nvSpPr>
        <p:spPr bwMode="auto">
          <a:xfrm>
            <a:off x="2667000" y="595313"/>
            <a:ext cx="396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Hãy chọn đáp án đúng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4614" name="Oval 15"/>
          <p:cNvSpPr>
            <a:spLocks noChangeArrowheads="1"/>
          </p:cNvSpPr>
          <p:nvPr/>
        </p:nvSpPr>
        <p:spPr bwMode="auto">
          <a:xfrm>
            <a:off x="6945313" y="6376988"/>
            <a:ext cx="1676400" cy="176212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4615" name="Oval 17"/>
          <p:cNvSpPr>
            <a:spLocks noChangeArrowheads="1"/>
          </p:cNvSpPr>
          <p:nvPr/>
        </p:nvSpPr>
        <p:spPr bwMode="gray">
          <a:xfrm>
            <a:off x="6991350" y="5226050"/>
            <a:ext cx="184150" cy="4810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4616" name="Oval 18"/>
          <p:cNvSpPr>
            <a:spLocks noChangeArrowheads="1"/>
          </p:cNvSpPr>
          <p:nvPr/>
        </p:nvSpPr>
        <p:spPr bwMode="gray">
          <a:xfrm>
            <a:off x="6991350" y="5302250"/>
            <a:ext cx="184150" cy="481013"/>
          </a:xfrm>
          <a:prstGeom prst="ellipse">
            <a:avLst/>
          </a:prstGeom>
          <a:gradFill rotWithShape="1">
            <a:gsLst>
              <a:gs pos="0">
                <a:srgbClr val="00CC66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4617" name="Oval 19"/>
          <p:cNvSpPr>
            <a:spLocks noChangeArrowheads="1"/>
          </p:cNvSpPr>
          <p:nvPr/>
        </p:nvSpPr>
        <p:spPr bwMode="gray">
          <a:xfrm>
            <a:off x="6843713" y="4519613"/>
            <a:ext cx="1857375" cy="1824037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4618" name="Oval 20"/>
          <p:cNvSpPr>
            <a:spLocks noChangeArrowheads="1"/>
          </p:cNvSpPr>
          <p:nvPr/>
        </p:nvSpPr>
        <p:spPr bwMode="gray">
          <a:xfrm>
            <a:off x="6846888" y="4519613"/>
            <a:ext cx="1854200" cy="1824037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4619" name="Oval 21"/>
          <p:cNvSpPr>
            <a:spLocks noChangeArrowheads="1"/>
          </p:cNvSpPr>
          <p:nvPr/>
        </p:nvSpPr>
        <p:spPr bwMode="gray">
          <a:xfrm>
            <a:off x="6945313" y="4613275"/>
            <a:ext cx="1668462" cy="1636713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4620" name="Oval 22"/>
          <p:cNvSpPr>
            <a:spLocks noChangeArrowheads="1"/>
          </p:cNvSpPr>
          <p:nvPr/>
        </p:nvSpPr>
        <p:spPr bwMode="gray">
          <a:xfrm>
            <a:off x="6972300" y="4640263"/>
            <a:ext cx="1617663" cy="158591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4621" name="Oval 23"/>
          <p:cNvSpPr>
            <a:spLocks noChangeArrowheads="1"/>
          </p:cNvSpPr>
          <p:nvPr/>
        </p:nvSpPr>
        <p:spPr bwMode="gray">
          <a:xfrm>
            <a:off x="6992938" y="4648200"/>
            <a:ext cx="1576387" cy="1546225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4622" name="Oval 24"/>
          <p:cNvSpPr>
            <a:spLocks noChangeArrowheads="1"/>
          </p:cNvSpPr>
          <p:nvPr/>
        </p:nvSpPr>
        <p:spPr bwMode="gray">
          <a:xfrm>
            <a:off x="7010400" y="4664075"/>
            <a:ext cx="1500188" cy="1444625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4623" name="Oval 25"/>
          <p:cNvSpPr>
            <a:spLocks noChangeArrowheads="1"/>
          </p:cNvSpPr>
          <p:nvPr/>
        </p:nvSpPr>
        <p:spPr bwMode="gray">
          <a:xfrm>
            <a:off x="7096125" y="4705350"/>
            <a:ext cx="1335088" cy="11731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2490" name="Oval 26"/>
          <p:cNvSpPr>
            <a:spLocks noChangeArrowheads="1"/>
          </p:cNvSpPr>
          <p:nvPr/>
        </p:nvSpPr>
        <p:spPr bwMode="auto">
          <a:xfrm>
            <a:off x="6961188" y="46355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FF3300"/>
                </a:solidFill>
                <a:latin typeface=".VnVogue" pitchFamily="34" charset="0"/>
              </a:rPr>
              <a:t>Hết</a:t>
            </a:r>
          </a:p>
          <a:p>
            <a:pPr algn="ctr"/>
            <a:r>
              <a:rPr lang="en-US" sz="4800">
                <a:solidFill>
                  <a:srgbClr val="FF3300"/>
                </a:solidFill>
                <a:latin typeface=".VnVogue" pitchFamily="34" charset="0"/>
              </a:rPr>
              <a:t>Giờ</a:t>
            </a:r>
          </a:p>
        </p:txBody>
      </p:sp>
      <p:sp>
        <p:nvSpPr>
          <p:cNvPr id="62491" name="Oval 27"/>
          <p:cNvSpPr>
            <a:spLocks noChangeArrowheads="1"/>
          </p:cNvSpPr>
          <p:nvPr/>
        </p:nvSpPr>
        <p:spPr bwMode="auto">
          <a:xfrm>
            <a:off x="6981825" y="46370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1</a:t>
            </a:r>
          </a:p>
        </p:txBody>
      </p:sp>
      <p:sp>
        <p:nvSpPr>
          <p:cNvPr id="62492" name="Oval 28"/>
          <p:cNvSpPr>
            <a:spLocks noChangeArrowheads="1"/>
          </p:cNvSpPr>
          <p:nvPr/>
        </p:nvSpPr>
        <p:spPr bwMode="auto"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2</a:t>
            </a:r>
          </a:p>
        </p:txBody>
      </p:sp>
      <p:sp>
        <p:nvSpPr>
          <p:cNvPr id="62493" name="Oval 29"/>
          <p:cNvSpPr>
            <a:spLocks noChangeArrowheads="1"/>
          </p:cNvSpPr>
          <p:nvPr/>
        </p:nvSpPr>
        <p:spPr bwMode="auto"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3</a:t>
            </a:r>
          </a:p>
        </p:txBody>
      </p:sp>
      <p:sp>
        <p:nvSpPr>
          <p:cNvPr id="62494" name="Oval 30"/>
          <p:cNvSpPr>
            <a:spLocks noChangeArrowheads="1"/>
          </p:cNvSpPr>
          <p:nvPr/>
        </p:nvSpPr>
        <p:spPr bwMode="auto"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4</a:t>
            </a:r>
          </a:p>
        </p:txBody>
      </p:sp>
      <p:sp>
        <p:nvSpPr>
          <p:cNvPr id="62495" name="Oval 31"/>
          <p:cNvSpPr>
            <a:spLocks noChangeArrowheads="1"/>
          </p:cNvSpPr>
          <p:nvPr/>
        </p:nvSpPr>
        <p:spPr bwMode="auto">
          <a:xfrm>
            <a:off x="6981825" y="46370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5</a:t>
            </a:r>
          </a:p>
        </p:txBody>
      </p:sp>
      <p:sp>
        <p:nvSpPr>
          <p:cNvPr id="62496" name="Oval 32"/>
          <p:cNvSpPr>
            <a:spLocks noChangeArrowheads="1"/>
          </p:cNvSpPr>
          <p:nvPr/>
        </p:nvSpPr>
        <p:spPr bwMode="auto"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6</a:t>
            </a:r>
          </a:p>
        </p:txBody>
      </p:sp>
      <p:sp>
        <p:nvSpPr>
          <p:cNvPr id="62497" name="Oval 33"/>
          <p:cNvSpPr>
            <a:spLocks noChangeArrowheads="1"/>
          </p:cNvSpPr>
          <p:nvPr/>
        </p:nvSpPr>
        <p:spPr bwMode="auto">
          <a:xfrm>
            <a:off x="6981825" y="46370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7</a:t>
            </a:r>
          </a:p>
        </p:txBody>
      </p:sp>
      <p:sp>
        <p:nvSpPr>
          <p:cNvPr id="62498" name="Oval 34"/>
          <p:cNvSpPr>
            <a:spLocks noChangeArrowheads="1"/>
          </p:cNvSpPr>
          <p:nvPr/>
        </p:nvSpPr>
        <p:spPr bwMode="auto"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8</a:t>
            </a:r>
          </a:p>
        </p:txBody>
      </p:sp>
      <p:sp>
        <p:nvSpPr>
          <p:cNvPr id="62499" name="Oval 35"/>
          <p:cNvSpPr>
            <a:spLocks noChangeArrowheads="1"/>
          </p:cNvSpPr>
          <p:nvPr/>
        </p:nvSpPr>
        <p:spPr bwMode="auto"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9</a:t>
            </a:r>
          </a:p>
        </p:txBody>
      </p:sp>
      <p:sp>
        <p:nvSpPr>
          <p:cNvPr id="62500" name="Oval 36"/>
          <p:cNvSpPr>
            <a:spLocks noChangeArrowheads="1"/>
          </p:cNvSpPr>
          <p:nvPr/>
        </p:nvSpPr>
        <p:spPr bwMode="auto">
          <a:xfrm>
            <a:off x="6934200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1" grpId="0" animBg="1"/>
      <p:bldP spid="62490" grpId="0" animBg="1"/>
      <p:bldP spid="62491" grpId="0" animBg="1"/>
      <p:bldP spid="62492" grpId="0" animBg="1"/>
      <p:bldP spid="62493" grpId="0" animBg="1"/>
      <p:bldP spid="62494" grpId="0" animBg="1"/>
      <p:bldP spid="62495" grpId="0" animBg="1"/>
      <p:bldP spid="62496" grpId="0" animBg="1"/>
      <p:bldP spid="62497" grpId="0" animBg="1"/>
      <p:bldP spid="62498" grpId="0" animBg="1"/>
      <p:bldP spid="62499" grpId="0" animBg="1"/>
      <p:bldP spid="625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o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435">
            <a:off x="4724400" y="4495800"/>
            <a:ext cx="942975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AutoShape 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6324600"/>
            <a:ext cx="762000" cy="53340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Text Box 43"/>
          <p:cNvSpPr txBox="1">
            <a:spLocks noChangeArrowheads="1"/>
          </p:cNvSpPr>
          <p:nvPr/>
        </p:nvSpPr>
        <p:spPr bwMode="auto">
          <a:xfrm>
            <a:off x="381000" y="1447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.VnTime" pitchFamily="34" charset="0"/>
              </a:rPr>
              <a:t> </a:t>
            </a:r>
            <a:r>
              <a:rPr lang="en-US" sz="3200" b="1" u="sng">
                <a:solidFill>
                  <a:schemeClr val="folHlink"/>
                </a:solidFill>
                <a:latin typeface="Times New Roman" pitchFamily="18" charset="0"/>
              </a:rPr>
              <a:t>Câu 3:</a:t>
            </a:r>
            <a:r>
              <a:rPr lang="en-US" sz="3200" b="1">
                <a:latin typeface=".VnTime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điền một đa thức thích hợp    vào chỗ trống trong  đẳng thức sau:</a:t>
            </a:r>
          </a:p>
        </p:txBody>
      </p:sp>
      <p:graphicFrame>
        <p:nvGraphicFramePr>
          <p:cNvPr id="26652" name="Object 28"/>
          <p:cNvGraphicFramePr>
            <a:graphicFrameLocks noGrp="1" noChangeAspect="1"/>
          </p:cNvGraphicFramePr>
          <p:nvPr>
            <p:ph idx="1"/>
          </p:nvPr>
        </p:nvGraphicFramePr>
        <p:xfrm>
          <a:off x="2667000" y="2568575"/>
          <a:ext cx="22860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9" name="Equation" r:id="rId9" imgW="1028520" imgH="393480" progId="Equation.DSMT4">
                  <p:embed/>
                </p:oleObj>
              </mc:Choice>
              <mc:Fallback>
                <p:oleObj name="Equation" r:id="rId9" imgW="1028520" imgH="3934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68575"/>
                        <a:ext cx="228600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533400" y="3763963"/>
            <a:ext cx="1752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Times New Roman" pitchFamily="18" charset="0"/>
              </a:rPr>
              <a:t>a) x +4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3352800" y="45720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Times New Roman" pitchFamily="18" charset="0"/>
              </a:rPr>
              <a:t>d) 4 - x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3352800" y="37338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Times New Roman" pitchFamily="18" charset="0"/>
              </a:rPr>
              <a:t>b) –(x +4)</a:t>
            </a: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533400" y="45720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Times New Roman" pitchFamily="18" charset="0"/>
              </a:rPr>
              <a:t>c) 4 +x</a:t>
            </a:r>
          </a:p>
        </p:txBody>
      </p:sp>
      <p:sp>
        <p:nvSpPr>
          <p:cNvPr id="26657" name="Oval 33"/>
          <p:cNvSpPr>
            <a:spLocks noChangeArrowheads="1"/>
          </p:cNvSpPr>
          <p:nvPr/>
        </p:nvSpPr>
        <p:spPr bwMode="auto">
          <a:xfrm>
            <a:off x="3276600" y="4648200"/>
            <a:ext cx="5334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990000"/>
                </a:solidFill>
              </a:rPr>
              <a:t>BÀI TẬP TRẮC NGHIỆM</a:t>
            </a:r>
          </a:p>
        </p:txBody>
      </p:sp>
      <p:sp>
        <p:nvSpPr>
          <p:cNvPr id="26659" name="WordArt 35"/>
          <p:cNvSpPr>
            <a:spLocks noChangeArrowheads="1" noChangeShapeType="1" noTextEdit="1"/>
          </p:cNvSpPr>
          <p:nvPr/>
        </p:nvSpPr>
        <p:spPr bwMode="auto">
          <a:xfrm>
            <a:off x="2667000" y="595313"/>
            <a:ext cx="396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Hãy chọn đáp án đúng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6660" name="Picture 36" descr="mouse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6160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61" name="Oval 15"/>
          <p:cNvSpPr>
            <a:spLocks noChangeArrowheads="1"/>
          </p:cNvSpPr>
          <p:nvPr/>
        </p:nvSpPr>
        <p:spPr bwMode="auto">
          <a:xfrm>
            <a:off x="6945313" y="6376988"/>
            <a:ext cx="1676400" cy="176212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6662" name="Oval 17"/>
          <p:cNvSpPr>
            <a:spLocks noChangeArrowheads="1"/>
          </p:cNvSpPr>
          <p:nvPr/>
        </p:nvSpPr>
        <p:spPr bwMode="gray">
          <a:xfrm>
            <a:off x="6991350" y="5226050"/>
            <a:ext cx="184150" cy="4810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6663" name="Oval 18"/>
          <p:cNvSpPr>
            <a:spLocks noChangeArrowheads="1"/>
          </p:cNvSpPr>
          <p:nvPr/>
        </p:nvSpPr>
        <p:spPr bwMode="gray">
          <a:xfrm>
            <a:off x="6991350" y="5302250"/>
            <a:ext cx="184150" cy="481013"/>
          </a:xfrm>
          <a:prstGeom prst="ellipse">
            <a:avLst/>
          </a:prstGeom>
          <a:gradFill rotWithShape="1">
            <a:gsLst>
              <a:gs pos="0">
                <a:srgbClr val="00CC66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6664" name="Oval 19"/>
          <p:cNvSpPr>
            <a:spLocks noChangeArrowheads="1"/>
          </p:cNvSpPr>
          <p:nvPr/>
        </p:nvSpPr>
        <p:spPr bwMode="gray">
          <a:xfrm>
            <a:off x="6843713" y="4519613"/>
            <a:ext cx="1857375" cy="1824037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6665" name="Oval 20"/>
          <p:cNvSpPr>
            <a:spLocks noChangeArrowheads="1"/>
          </p:cNvSpPr>
          <p:nvPr/>
        </p:nvSpPr>
        <p:spPr bwMode="gray">
          <a:xfrm>
            <a:off x="6846888" y="4519613"/>
            <a:ext cx="1854200" cy="1824037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6666" name="Oval 21"/>
          <p:cNvSpPr>
            <a:spLocks noChangeArrowheads="1"/>
          </p:cNvSpPr>
          <p:nvPr/>
        </p:nvSpPr>
        <p:spPr bwMode="gray">
          <a:xfrm>
            <a:off x="6945313" y="4613275"/>
            <a:ext cx="1668462" cy="1636713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6667" name="Oval 22"/>
          <p:cNvSpPr>
            <a:spLocks noChangeArrowheads="1"/>
          </p:cNvSpPr>
          <p:nvPr/>
        </p:nvSpPr>
        <p:spPr bwMode="gray">
          <a:xfrm>
            <a:off x="6972300" y="4640263"/>
            <a:ext cx="1617663" cy="158591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6668" name="Oval 23"/>
          <p:cNvSpPr>
            <a:spLocks noChangeArrowheads="1"/>
          </p:cNvSpPr>
          <p:nvPr/>
        </p:nvSpPr>
        <p:spPr bwMode="gray">
          <a:xfrm>
            <a:off x="6992938" y="4648200"/>
            <a:ext cx="1576387" cy="1546225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6669" name="Oval 24"/>
          <p:cNvSpPr>
            <a:spLocks noChangeArrowheads="1"/>
          </p:cNvSpPr>
          <p:nvPr/>
        </p:nvSpPr>
        <p:spPr bwMode="gray">
          <a:xfrm>
            <a:off x="7010400" y="4664075"/>
            <a:ext cx="1500188" cy="1444625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6670" name="Oval 25"/>
          <p:cNvSpPr>
            <a:spLocks noChangeArrowheads="1"/>
          </p:cNvSpPr>
          <p:nvPr/>
        </p:nvSpPr>
        <p:spPr bwMode="gray">
          <a:xfrm>
            <a:off x="7096125" y="4705350"/>
            <a:ext cx="1335088" cy="11731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2490" name="Oval 26"/>
          <p:cNvSpPr>
            <a:spLocks noChangeArrowheads="1"/>
          </p:cNvSpPr>
          <p:nvPr/>
        </p:nvSpPr>
        <p:spPr bwMode="auto">
          <a:xfrm>
            <a:off x="6961188" y="46355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FF3300"/>
                </a:solidFill>
                <a:latin typeface=".VnVogue" pitchFamily="34" charset="0"/>
              </a:rPr>
              <a:t>Hết</a:t>
            </a:r>
          </a:p>
          <a:p>
            <a:pPr algn="ctr"/>
            <a:r>
              <a:rPr lang="en-US" sz="4800">
                <a:solidFill>
                  <a:srgbClr val="FF3300"/>
                </a:solidFill>
                <a:latin typeface=".VnVogue" pitchFamily="34" charset="0"/>
              </a:rPr>
              <a:t>Giờ</a:t>
            </a:r>
          </a:p>
        </p:txBody>
      </p:sp>
      <p:sp>
        <p:nvSpPr>
          <p:cNvPr id="62491" name="Oval 27"/>
          <p:cNvSpPr>
            <a:spLocks noChangeArrowheads="1"/>
          </p:cNvSpPr>
          <p:nvPr/>
        </p:nvSpPr>
        <p:spPr bwMode="auto">
          <a:xfrm>
            <a:off x="6981825" y="46370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1</a:t>
            </a:r>
          </a:p>
        </p:txBody>
      </p:sp>
      <p:sp>
        <p:nvSpPr>
          <p:cNvPr id="62492" name="Oval 28"/>
          <p:cNvSpPr>
            <a:spLocks noChangeArrowheads="1"/>
          </p:cNvSpPr>
          <p:nvPr/>
        </p:nvSpPr>
        <p:spPr bwMode="auto"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2</a:t>
            </a:r>
          </a:p>
        </p:txBody>
      </p:sp>
      <p:sp>
        <p:nvSpPr>
          <p:cNvPr id="62493" name="Oval 29"/>
          <p:cNvSpPr>
            <a:spLocks noChangeArrowheads="1"/>
          </p:cNvSpPr>
          <p:nvPr/>
        </p:nvSpPr>
        <p:spPr bwMode="auto"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3</a:t>
            </a:r>
          </a:p>
        </p:txBody>
      </p:sp>
      <p:sp>
        <p:nvSpPr>
          <p:cNvPr id="62494" name="Oval 30"/>
          <p:cNvSpPr>
            <a:spLocks noChangeArrowheads="1"/>
          </p:cNvSpPr>
          <p:nvPr/>
        </p:nvSpPr>
        <p:spPr bwMode="auto"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4</a:t>
            </a:r>
          </a:p>
        </p:txBody>
      </p:sp>
      <p:sp>
        <p:nvSpPr>
          <p:cNvPr id="62495" name="Oval 31"/>
          <p:cNvSpPr>
            <a:spLocks noChangeArrowheads="1"/>
          </p:cNvSpPr>
          <p:nvPr/>
        </p:nvSpPr>
        <p:spPr bwMode="auto">
          <a:xfrm>
            <a:off x="6981825" y="46370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5</a:t>
            </a:r>
          </a:p>
        </p:txBody>
      </p:sp>
      <p:sp>
        <p:nvSpPr>
          <p:cNvPr id="62496" name="Oval 32"/>
          <p:cNvSpPr>
            <a:spLocks noChangeArrowheads="1"/>
          </p:cNvSpPr>
          <p:nvPr/>
        </p:nvSpPr>
        <p:spPr bwMode="auto"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6</a:t>
            </a:r>
          </a:p>
        </p:txBody>
      </p:sp>
      <p:sp>
        <p:nvSpPr>
          <p:cNvPr id="62497" name="Oval 33"/>
          <p:cNvSpPr>
            <a:spLocks noChangeArrowheads="1"/>
          </p:cNvSpPr>
          <p:nvPr/>
        </p:nvSpPr>
        <p:spPr bwMode="auto">
          <a:xfrm>
            <a:off x="6981825" y="46370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7</a:t>
            </a:r>
          </a:p>
        </p:txBody>
      </p:sp>
      <p:sp>
        <p:nvSpPr>
          <p:cNvPr id="62498" name="Oval 34"/>
          <p:cNvSpPr>
            <a:spLocks noChangeArrowheads="1"/>
          </p:cNvSpPr>
          <p:nvPr/>
        </p:nvSpPr>
        <p:spPr bwMode="auto"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8</a:t>
            </a:r>
          </a:p>
        </p:txBody>
      </p:sp>
      <p:sp>
        <p:nvSpPr>
          <p:cNvPr id="62499" name="Oval 35"/>
          <p:cNvSpPr>
            <a:spLocks noChangeArrowheads="1"/>
          </p:cNvSpPr>
          <p:nvPr/>
        </p:nvSpPr>
        <p:spPr bwMode="auto"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9</a:t>
            </a:r>
          </a:p>
        </p:txBody>
      </p:sp>
      <p:sp>
        <p:nvSpPr>
          <p:cNvPr id="62500" name="Oval 36"/>
          <p:cNvSpPr>
            <a:spLocks noChangeArrowheads="1"/>
          </p:cNvSpPr>
          <p:nvPr/>
        </p:nvSpPr>
        <p:spPr bwMode="auto">
          <a:xfrm>
            <a:off x="6934200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7" grpId="0" animBg="1"/>
      <p:bldP spid="62490" grpId="0" animBg="1"/>
      <p:bldP spid="62491" grpId="0" animBg="1"/>
      <p:bldP spid="62492" grpId="0" animBg="1"/>
      <p:bldP spid="62493" grpId="0" animBg="1"/>
      <p:bldP spid="62494" grpId="0" animBg="1"/>
      <p:bldP spid="62495" grpId="0" animBg="1"/>
      <p:bldP spid="62496" grpId="0" animBg="1"/>
      <p:bldP spid="62497" grpId="0" animBg="1"/>
      <p:bldP spid="62498" grpId="0" animBg="1"/>
      <p:bldP spid="62499" grpId="0" animBg="1"/>
      <p:bldP spid="625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o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435">
            <a:off x="304800" y="4953000"/>
            <a:ext cx="942975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AutoShape 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6324600"/>
            <a:ext cx="762000" cy="53340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Oval 27"/>
          <p:cNvSpPr>
            <a:spLocks noChangeArrowheads="1"/>
          </p:cNvSpPr>
          <p:nvPr/>
        </p:nvSpPr>
        <p:spPr bwMode="auto">
          <a:xfrm>
            <a:off x="1524000" y="5105400"/>
            <a:ext cx="5334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0" y="1524000"/>
            <a:ext cx="95250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u="sng">
                <a:solidFill>
                  <a:srgbClr val="FF0000"/>
                </a:solidFill>
              </a:rPr>
              <a:t>Câu 4:</a:t>
            </a:r>
            <a:r>
              <a:rPr lang="en-US" sz="3000">
                <a:solidFill>
                  <a:srgbClr val="0000CC"/>
                </a:solidFill>
              </a:rPr>
              <a:t> Khi chia cả tử và mẫu của phân thức</a:t>
            </a:r>
          </a:p>
          <a:p>
            <a:pPr>
              <a:spcBef>
                <a:spcPct val="50000"/>
              </a:spcBef>
            </a:pPr>
            <a:r>
              <a:rPr lang="en-US" sz="3000">
                <a:solidFill>
                  <a:srgbClr val="0000CC"/>
                </a:solidFill>
              </a:rPr>
              <a:t>                      cho đa thức (2 – x), ta được phân thức:</a:t>
            </a:r>
          </a:p>
        </p:txBody>
      </p:sp>
      <p:graphicFrame>
        <p:nvGraphicFramePr>
          <p:cNvPr id="28701" name="Object 2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0" y="1925638"/>
          <a:ext cx="2362200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3" name="Equation" r:id="rId9" imgW="876240" imgH="444240" progId="Equation.DSMT4">
                  <p:embed/>
                </p:oleObj>
              </mc:Choice>
              <mc:Fallback>
                <p:oleObj name="Equation" r:id="rId9" imgW="876240" imgH="44424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25638"/>
                        <a:ext cx="2362200" cy="119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2" name="Object 3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524000" y="3429000"/>
          <a:ext cx="16002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4" name="Equation" r:id="rId11" imgW="533160" imgH="393480" progId="Equation.DSMT4">
                  <p:embed/>
                </p:oleObj>
              </mc:Choice>
              <mc:Fallback>
                <p:oleObj name="Equation" r:id="rId11" imgW="533160" imgH="393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429000"/>
                        <a:ext cx="16002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3" name="Object 3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886200" y="3429000"/>
          <a:ext cx="1524000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5" name="Equation" r:id="rId13" imgW="520560" imgH="393480" progId="Equation.DSMT4">
                  <p:embed/>
                </p:oleObj>
              </mc:Choice>
              <mc:Fallback>
                <p:oleObj name="Equation" r:id="rId13" imgW="520560" imgH="3934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429000"/>
                        <a:ext cx="1524000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4" name="Object 3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600200" y="4724400"/>
          <a:ext cx="1600200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6" name="Equation" r:id="rId15" imgW="520560" imgH="393480" progId="Equation.DSMT4">
                  <p:embed/>
                </p:oleObj>
              </mc:Choice>
              <mc:Fallback>
                <p:oleObj name="Equation" r:id="rId15" imgW="520560" imgH="3934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724400"/>
                        <a:ext cx="1600200" cy="121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5" name="Object 33"/>
          <p:cNvGraphicFramePr>
            <a:graphicFrameLocks noChangeAspect="1"/>
          </p:cNvGraphicFramePr>
          <p:nvPr/>
        </p:nvGraphicFramePr>
        <p:xfrm>
          <a:off x="3886200" y="4789488"/>
          <a:ext cx="1600200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7" name="Equation" r:id="rId17" imgW="545760" imgH="393480" progId="Equation.DSMT4">
                  <p:embed/>
                </p:oleObj>
              </mc:Choice>
              <mc:Fallback>
                <p:oleObj name="Equation" r:id="rId17" imgW="545760" imgH="3934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789488"/>
                        <a:ext cx="1600200" cy="115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990000"/>
                </a:solidFill>
              </a:rPr>
              <a:t>BÀI TẬP TRẮC NGHIỆM</a:t>
            </a:r>
          </a:p>
        </p:txBody>
      </p:sp>
      <p:sp>
        <p:nvSpPr>
          <p:cNvPr id="28707" name="WordArt 35"/>
          <p:cNvSpPr>
            <a:spLocks noChangeArrowheads="1" noChangeShapeType="1" noTextEdit="1"/>
          </p:cNvSpPr>
          <p:nvPr/>
        </p:nvSpPr>
        <p:spPr bwMode="auto">
          <a:xfrm>
            <a:off x="2667000" y="685800"/>
            <a:ext cx="396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Hãy chọn đáp án đúng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708" name="Oval 15"/>
          <p:cNvSpPr>
            <a:spLocks noChangeArrowheads="1"/>
          </p:cNvSpPr>
          <p:nvPr/>
        </p:nvSpPr>
        <p:spPr bwMode="auto">
          <a:xfrm>
            <a:off x="6945313" y="6376988"/>
            <a:ext cx="1676400" cy="176212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8709" name="Oval 17"/>
          <p:cNvSpPr>
            <a:spLocks noChangeArrowheads="1"/>
          </p:cNvSpPr>
          <p:nvPr/>
        </p:nvSpPr>
        <p:spPr bwMode="gray">
          <a:xfrm>
            <a:off x="6991350" y="5226050"/>
            <a:ext cx="184150" cy="4810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8710" name="Oval 18"/>
          <p:cNvSpPr>
            <a:spLocks noChangeArrowheads="1"/>
          </p:cNvSpPr>
          <p:nvPr/>
        </p:nvSpPr>
        <p:spPr bwMode="gray">
          <a:xfrm>
            <a:off x="6991350" y="5302250"/>
            <a:ext cx="184150" cy="481013"/>
          </a:xfrm>
          <a:prstGeom prst="ellipse">
            <a:avLst/>
          </a:prstGeom>
          <a:gradFill rotWithShape="1">
            <a:gsLst>
              <a:gs pos="0">
                <a:srgbClr val="00CC66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8711" name="Oval 19"/>
          <p:cNvSpPr>
            <a:spLocks noChangeArrowheads="1"/>
          </p:cNvSpPr>
          <p:nvPr/>
        </p:nvSpPr>
        <p:spPr bwMode="gray">
          <a:xfrm>
            <a:off x="6843713" y="4519613"/>
            <a:ext cx="1857375" cy="1824037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8712" name="Oval 21"/>
          <p:cNvSpPr>
            <a:spLocks noChangeArrowheads="1"/>
          </p:cNvSpPr>
          <p:nvPr/>
        </p:nvSpPr>
        <p:spPr bwMode="gray">
          <a:xfrm>
            <a:off x="6945313" y="4613275"/>
            <a:ext cx="1668462" cy="1636713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8713" name="Oval 22"/>
          <p:cNvSpPr>
            <a:spLocks noChangeArrowheads="1"/>
          </p:cNvSpPr>
          <p:nvPr/>
        </p:nvSpPr>
        <p:spPr bwMode="gray">
          <a:xfrm>
            <a:off x="6972300" y="4640263"/>
            <a:ext cx="1617663" cy="158591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8714" name="Oval 23"/>
          <p:cNvSpPr>
            <a:spLocks noChangeArrowheads="1"/>
          </p:cNvSpPr>
          <p:nvPr/>
        </p:nvSpPr>
        <p:spPr bwMode="gray">
          <a:xfrm>
            <a:off x="6992938" y="4648200"/>
            <a:ext cx="1576387" cy="1546225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8715" name="Oval 24"/>
          <p:cNvSpPr>
            <a:spLocks noChangeArrowheads="1"/>
          </p:cNvSpPr>
          <p:nvPr/>
        </p:nvSpPr>
        <p:spPr bwMode="gray">
          <a:xfrm>
            <a:off x="7010400" y="4664075"/>
            <a:ext cx="1500188" cy="1444625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8716" name="Oval 25"/>
          <p:cNvSpPr>
            <a:spLocks noChangeArrowheads="1"/>
          </p:cNvSpPr>
          <p:nvPr/>
        </p:nvSpPr>
        <p:spPr bwMode="gray">
          <a:xfrm>
            <a:off x="7096125" y="4705350"/>
            <a:ext cx="1335088" cy="11731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2490" name="Oval 26"/>
          <p:cNvSpPr>
            <a:spLocks noChangeArrowheads="1"/>
          </p:cNvSpPr>
          <p:nvPr/>
        </p:nvSpPr>
        <p:spPr bwMode="auto">
          <a:xfrm>
            <a:off x="6961188" y="46355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FF3300"/>
                </a:solidFill>
                <a:latin typeface=".VnVogue" pitchFamily="34" charset="0"/>
              </a:rPr>
              <a:t>Hết</a:t>
            </a:r>
          </a:p>
          <a:p>
            <a:pPr algn="ctr"/>
            <a:r>
              <a:rPr lang="en-US" sz="4800">
                <a:solidFill>
                  <a:srgbClr val="FF3300"/>
                </a:solidFill>
                <a:latin typeface=".VnVogue" pitchFamily="34" charset="0"/>
              </a:rPr>
              <a:t>Giờ</a:t>
            </a:r>
          </a:p>
        </p:txBody>
      </p:sp>
      <p:sp>
        <p:nvSpPr>
          <p:cNvPr id="62491" name="Oval 27"/>
          <p:cNvSpPr>
            <a:spLocks noChangeArrowheads="1"/>
          </p:cNvSpPr>
          <p:nvPr/>
        </p:nvSpPr>
        <p:spPr bwMode="auto">
          <a:xfrm>
            <a:off x="6981825" y="46370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1</a:t>
            </a:r>
          </a:p>
        </p:txBody>
      </p:sp>
      <p:sp>
        <p:nvSpPr>
          <p:cNvPr id="62492" name="Oval 28"/>
          <p:cNvSpPr>
            <a:spLocks noChangeArrowheads="1"/>
          </p:cNvSpPr>
          <p:nvPr/>
        </p:nvSpPr>
        <p:spPr bwMode="auto"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2</a:t>
            </a:r>
          </a:p>
        </p:txBody>
      </p:sp>
      <p:sp>
        <p:nvSpPr>
          <p:cNvPr id="62493" name="Oval 29"/>
          <p:cNvSpPr>
            <a:spLocks noChangeArrowheads="1"/>
          </p:cNvSpPr>
          <p:nvPr/>
        </p:nvSpPr>
        <p:spPr bwMode="auto"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3</a:t>
            </a:r>
          </a:p>
        </p:txBody>
      </p:sp>
      <p:sp>
        <p:nvSpPr>
          <p:cNvPr id="62494" name="Oval 30"/>
          <p:cNvSpPr>
            <a:spLocks noChangeArrowheads="1"/>
          </p:cNvSpPr>
          <p:nvPr/>
        </p:nvSpPr>
        <p:spPr bwMode="auto"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4</a:t>
            </a:r>
          </a:p>
        </p:txBody>
      </p:sp>
      <p:sp>
        <p:nvSpPr>
          <p:cNvPr id="62495" name="Oval 31"/>
          <p:cNvSpPr>
            <a:spLocks noChangeArrowheads="1"/>
          </p:cNvSpPr>
          <p:nvPr/>
        </p:nvSpPr>
        <p:spPr bwMode="auto">
          <a:xfrm>
            <a:off x="6981825" y="46370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5</a:t>
            </a:r>
          </a:p>
        </p:txBody>
      </p:sp>
      <p:sp>
        <p:nvSpPr>
          <p:cNvPr id="62496" name="Oval 32"/>
          <p:cNvSpPr>
            <a:spLocks noChangeArrowheads="1"/>
          </p:cNvSpPr>
          <p:nvPr/>
        </p:nvSpPr>
        <p:spPr bwMode="auto"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6</a:t>
            </a:r>
          </a:p>
        </p:txBody>
      </p:sp>
      <p:sp>
        <p:nvSpPr>
          <p:cNvPr id="62497" name="Oval 33"/>
          <p:cNvSpPr>
            <a:spLocks noChangeArrowheads="1"/>
          </p:cNvSpPr>
          <p:nvPr/>
        </p:nvSpPr>
        <p:spPr bwMode="auto">
          <a:xfrm>
            <a:off x="6981825" y="46370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7</a:t>
            </a:r>
          </a:p>
        </p:txBody>
      </p:sp>
      <p:sp>
        <p:nvSpPr>
          <p:cNvPr id="62498" name="Oval 34"/>
          <p:cNvSpPr>
            <a:spLocks noChangeArrowheads="1"/>
          </p:cNvSpPr>
          <p:nvPr/>
        </p:nvSpPr>
        <p:spPr bwMode="auto"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8</a:t>
            </a:r>
          </a:p>
        </p:txBody>
      </p:sp>
      <p:sp>
        <p:nvSpPr>
          <p:cNvPr id="62499" name="Oval 35"/>
          <p:cNvSpPr>
            <a:spLocks noChangeArrowheads="1"/>
          </p:cNvSpPr>
          <p:nvPr/>
        </p:nvSpPr>
        <p:spPr bwMode="auto"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9</a:t>
            </a:r>
          </a:p>
        </p:txBody>
      </p:sp>
      <p:sp>
        <p:nvSpPr>
          <p:cNvPr id="62500" name="Oval 36"/>
          <p:cNvSpPr>
            <a:spLocks noChangeArrowheads="1"/>
          </p:cNvSpPr>
          <p:nvPr/>
        </p:nvSpPr>
        <p:spPr bwMode="auto">
          <a:xfrm>
            <a:off x="6934200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9" grpId="0" animBg="1"/>
      <p:bldP spid="62490" grpId="0" animBg="1"/>
      <p:bldP spid="62491" grpId="0" animBg="1"/>
      <p:bldP spid="62492" grpId="0" animBg="1"/>
      <p:bldP spid="62493" grpId="0" animBg="1"/>
      <p:bldP spid="62494" grpId="0" animBg="1"/>
      <p:bldP spid="62495" grpId="0" animBg="1"/>
      <p:bldP spid="62496" grpId="0" animBg="1"/>
      <p:bldP spid="62497" grpId="0" animBg="1"/>
      <p:bldP spid="62498" grpId="0" animBg="1"/>
      <p:bldP spid="62499" grpId="0" animBg="1"/>
      <p:bldP spid="625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5" name="Rectangle 14"/>
          <p:cNvSpPr>
            <a:spLocks noChangeArrowheads="1"/>
          </p:cNvSpPr>
          <p:nvPr/>
        </p:nvSpPr>
        <p:spPr bwMode="auto">
          <a:xfrm>
            <a:off x="0" y="3005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01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842584"/>
              </p:ext>
            </p:extLst>
          </p:nvPr>
        </p:nvGraphicFramePr>
        <p:xfrm>
          <a:off x="425450" y="0"/>
          <a:ext cx="8077200" cy="3962400"/>
        </p:xfrm>
        <a:graphic>
          <a:graphicData uri="http://schemas.openxmlformats.org/drawingml/2006/table">
            <a:tbl>
              <a:tblPr/>
              <a:tblGrid>
                <a:gridCol w="4214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2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 </a:t>
                      </a:r>
                      <a:r>
                        <a:rPr lang="vi-VN" sz="2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T/c cơ bản của phân số</a:t>
                      </a:r>
                    </a:p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6685" marR="96685" marT="50762" marB="50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L="96685" marR="96685" marT="50762" marB="50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6685" marR="96685" marT="50762" marB="50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6685" marR="96685" marT="50762" marB="50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6685" marR="96685" marT="50762" marB="50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6685" marR="96685" marT="50762" marB="50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0" y="914400"/>
          <a:ext cx="4583113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Equation" r:id="rId3" imgW="1600200" imgH="393480" progId="Equation.DSMT4">
                  <p:embed/>
                </p:oleObj>
              </mc:Choice>
              <mc:Fallback>
                <p:oleObj name="Equation" r:id="rId3" imgW="160020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14400"/>
                        <a:ext cx="4583113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1" name="Object 19"/>
          <p:cNvGraphicFramePr>
            <a:graphicFrameLocks noChangeAspect="1"/>
          </p:cNvGraphicFramePr>
          <p:nvPr/>
        </p:nvGraphicFramePr>
        <p:xfrm>
          <a:off x="685800" y="2057400"/>
          <a:ext cx="152400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Equation" r:id="rId5" imgW="533160" imgH="393480" progId="Equation.DSMT4">
                  <p:embed/>
                </p:oleObj>
              </mc:Choice>
              <mc:Fallback>
                <p:oleObj name="Equation" r:id="rId5" imgW="53316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57400"/>
                        <a:ext cx="1524000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4572000" y="152400"/>
            <a:ext cx="3733800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vi-VN" sz="2400" dirty="0">
                <a:solidFill>
                  <a:srgbClr val="FF0000"/>
                </a:solidFill>
              </a:rPr>
              <a:t>T/c cơ bản của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vi-VN" sz="2400" dirty="0" smtClean="0">
                <a:solidFill>
                  <a:srgbClr val="FF0000"/>
                </a:solidFill>
              </a:rPr>
              <a:t>hân </a:t>
            </a:r>
            <a:r>
              <a:rPr lang="vi-VN" sz="2400" dirty="0">
                <a:solidFill>
                  <a:srgbClr val="FF0000"/>
                </a:solidFill>
              </a:rPr>
              <a:t>thức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endParaRPr lang="en-US" sz="2400" dirty="0">
              <a:solidFill>
                <a:srgbClr val="FF0000"/>
              </a:solidFill>
              <a:latin typeface=".VnTime" pitchFamily="34" charset="0"/>
            </a:endParaRPr>
          </a:p>
        </p:txBody>
      </p:sp>
      <p:graphicFrame>
        <p:nvGraphicFramePr>
          <p:cNvPr id="3094" name="Object 22"/>
          <p:cNvGraphicFramePr>
            <a:graphicFrameLocks noChangeAspect="1"/>
          </p:cNvGraphicFramePr>
          <p:nvPr/>
        </p:nvGraphicFramePr>
        <p:xfrm>
          <a:off x="8229600" y="-6350"/>
          <a:ext cx="3651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Equation" r:id="rId7" imgW="203040" imgH="393480" progId="Equation.DSMT4">
                  <p:embed/>
                </p:oleObj>
              </mc:Choice>
              <mc:Fallback>
                <p:oleObj name="Equation" r:id="rId7" imgW="203040" imgH="393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-6350"/>
                        <a:ext cx="3651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95" name="Picture 65" descr="ba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86200"/>
            <a:ext cx="4999038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6" name="AutoShape 64"/>
          <p:cNvSpPr>
            <a:spLocks noChangeArrowheads="1"/>
          </p:cNvSpPr>
          <p:nvPr/>
        </p:nvSpPr>
        <p:spPr bwMode="auto">
          <a:xfrm rot="-515387">
            <a:off x="4551363" y="1065213"/>
            <a:ext cx="4800600" cy="2516187"/>
          </a:xfrm>
          <a:prstGeom prst="cloudCallout">
            <a:avLst>
              <a:gd name="adj1" fmla="val -39171"/>
              <a:gd name="adj2" fmla="val 68449"/>
            </a:avLst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 chất của phân thức có giống tính chất của phân số hay không?</a:t>
            </a:r>
          </a:p>
        </p:txBody>
      </p:sp>
      <p:pic>
        <p:nvPicPr>
          <p:cNvPr id="3097" name="Picture 25" descr="hoi 2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38" y="152400"/>
            <a:ext cx="436562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9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815222"/>
              </p:ext>
            </p:extLst>
          </p:nvPr>
        </p:nvGraphicFramePr>
        <p:xfrm>
          <a:off x="3964929" y="-152400"/>
          <a:ext cx="4254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tion" r:id="rId11" imgW="126720" imgH="368280" progId="Equation.DSMT4">
                  <p:embed/>
                </p:oleObj>
              </mc:Choice>
              <mc:Fallback>
                <p:oleObj name="Equation" r:id="rId11" imgW="126720" imgH="3682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4929" y="-152400"/>
                        <a:ext cx="4254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05" name="Group 33"/>
          <p:cNvGrpSpPr>
            <a:grpSpLocks/>
          </p:cNvGrpSpPr>
          <p:nvPr/>
        </p:nvGrpSpPr>
        <p:grpSpPr bwMode="auto">
          <a:xfrm>
            <a:off x="685800" y="3276600"/>
            <a:ext cx="2968625" cy="579438"/>
            <a:chOff x="432" y="2064"/>
            <a:chExt cx="1870" cy="365"/>
          </a:xfrm>
        </p:grpSpPr>
        <p:graphicFrame>
          <p:nvGraphicFramePr>
            <p:cNvPr id="3103" name="Object 31"/>
            <p:cNvGraphicFramePr>
              <a:graphicFrameLocks noChangeAspect="1"/>
            </p:cNvGraphicFramePr>
            <p:nvPr/>
          </p:nvGraphicFramePr>
          <p:xfrm>
            <a:off x="432" y="2112"/>
            <a:ext cx="528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0" name="Equation" r:id="rId13" imgW="228600" imgH="126720" progId="Equation.DSMT4">
                    <p:embed/>
                  </p:oleObj>
                </mc:Choice>
                <mc:Fallback>
                  <p:oleObj name="Equation" r:id="rId13" imgW="228600" imgH="126720" progId="Equation.DSMT4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2112"/>
                          <a:ext cx="528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4" name="Rectangle 32"/>
            <p:cNvSpPr>
              <a:spLocks noChangeArrowheads="1"/>
            </p:cNvSpPr>
            <p:nvPr/>
          </p:nvSpPr>
          <p:spPr bwMode="auto">
            <a:xfrm>
              <a:off x="960" y="2064"/>
              <a:ext cx="134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</a:rPr>
                <a:t>ƯC(a, b)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3" grpId="0" autoUpdateAnimBg="0"/>
      <p:bldP spid="309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o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435">
            <a:off x="3048000" y="2057400"/>
            <a:ext cx="942975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AutoShape 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1000" y="6324600"/>
            <a:ext cx="762000" cy="53340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Oval 27"/>
          <p:cNvSpPr>
            <a:spLocks noChangeArrowheads="1"/>
          </p:cNvSpPr>
          <p:nvPr/>
        </p:nvSpPr>
        <p:spPr bwMode="auto">
          <a:xfrm>
            <a:off x="0" y="2362200"/>
            <a:ext cx="5334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609600" y="1401763"/>
            <a:ext cx="7772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latin typeface="Times New Roman" pitchFamily="18" charset="0"/>
                <a:hlinkClick r:id="rId9" action="ppaction://hlinksldjump"/>
              </a:rPr>
              <a:t>Câu 5:</a:t>
            </a:r>
            <a:r>
              <a:rPr lang="en-US" sz="3200" b="1">
                <a:latin typeface="Times New Roman" pitchFamily="18" charset="0"/>
                <a:hlinkClick r:id="rId9" action="ppaction://hlinksldjump"/>
              </a:rPr>
              <a:t> </a:t>
            </a:r>
            <a:r>
              <a:rPr lang="en-US" sz="3200" b="1">
                <a:latin typeface="Times New Roman" pitchFamily="18" charset="0"/>
              </a:rPr>
              <a:t>Trong các câu sau, câu nào đúng :</a:t>
            </a:r>
          </a:p>
        </p:txBody>
      </p:sp>
      <p:graphicFrame>
        <p:nvGraphicFramePr>
          <p:cNvPr id="30749" name="Object 29"/>
          <p:cNvGraphicFramePr>
            <a:graphicFrameLocks noGrp="1" noChangeAspect="1"/>
          </p:cNvGraphicFramePr>
          <p:nvPr>
            <p:ph idx="1"/>
          </p:nvPr>
        </p:nvGraphicFramePr>
        <p:xfrm>
          <a:off x="0" y="2057400"/>
          <a:ext cx="7138988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1" name="Equation" r:id="rId10" imgW="2755800" imgH="1054080" progId="Equation.DSMT4">
                  <p:embed/>
                </p:oleObj>
              </mc:Choice>
              <mc:Fallback>
                <p:oleObj name="Equation" r:id="rId10" imgW="2755800" imgH="10540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57400"/>
                        <a:ext cx="7138988" cy="273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990000"/>
                </a:solidFill>
              </a:rPr>
              <a:t>BÀI TẬP TRẮC NGHIỆM</a:t>
            </a:r>
          </a:p>
        </p:txBody>
      </p:sp>
      <p:sp>
        <p:nvSpPr>
          <p:cNvPr id="30751" name="WordArt 31"/>
          <p:cNvSpPr>
            <a:spLocks noChangeArrowheads="1" noChangeShapeType="1" noTextEdit="1"/>
          </p:cNvSpPr>
          <p:nvPr/>
        </p:nvSpPr>
        <p:spPr bwMode="auto">
          <a:xfrm>
            <a:off x="2667000" y="595313"/>
            <a:ext cx="396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Hãy chọn đáp án đúng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52" name="Oval 15"/>
          <p:cNvSpPr>
            <a:spLocks noChangeArrowheads="1"/>
          </p:cNvSpPr>
          <p:nvPr/>
        </p:nvSpPr>
        <p:spPr bwMode="auto">
          <a:xfrm>
            <a:off x="6945313" y="6376988"/>
            <a:ext cx="1676400" cy="176212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0753" name="Oval 17"/>
          <p:cNvSpPr>
            <a:spLocks noChangeArrowheads="1"/>
          </p:cNvSpPr>
          <p:nvPr/>
        </p:nvSpPr>
        <p:spPr bwMode="gray">
          <a:xfrm>
            <a:off x="6991350" y="5226050"/>
            <a:ext cx="184150" cy="4810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0754" name="Oval 18"/>
          <p:cNvSpPr>
            <a:spLocks noChangeArrowheads="1"/>
          </p:cNvSpPr>
          <p:nvPr/>
        </p:nvSpPr>
        <p:spPr bwMode="gray">
          <a:xfrm>
            <a:off x="6991350" y="5302250"/>
            <a:ext cx="184150" cy="481013"/>
          </a:xfrm>
          <a:prstGeom prst="ellipse">
            <a:avLst/>
          </a:prstGeom>
          <a:gradFill rotWithShape="1">
            <a:gsLst>
              <a:gs pos="0">
                <a:srgbClr val="00CC66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0755" name="Oval 19"/>
          <p:cNvSpPr>
            <a:spLocks noChangeArrowheads="1"/>
          </p:cNvSpPr>
          <p:nvPr/>
        </p:nvSpPr>
        <p:spPr bwMode="gray">
          <a:xfrm>
            <a:off x="6843713" y="4519613"/>
            <a:ext cx="1857375" cy="1824037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0756" name="Oval 20"/>
          <p:cNvSpPr>
            <a:spLocks noChangeArrowheads="1"/>
          </p:cNvSpPr>
          <p:nvPr/>
        </p:nvSpPr>
        <p:spPr bwMode="gray">
          <a:xfrm>
            <a:off x="6846888" y="4519613"/>
            <a:ext cx="1854200" cy="1824037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0757" name="Oval 21"/>
          <p:cNvSpPr>
            <a:spLocks noChangeArrowheads="1"/>
          </p:cNvSpPr>
          <p:nvPr/>
        </p:nvSpPr>
        <p:spPr bwMode="gray">
          <a:xfrm>
            <a:off x="6945313" y="4613275"/>
            <a:ext cx="1668462" cy="1636713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0758" name="Oval 22"/>
          <p:cNvSpPr>
            <a:spLocks noChangeArrowheads="1"/>
          </p:cNvSpPr>
          <p:nvPr/>
        </p:nvSpPr>
        <p:spPr bwMode="gray">
          <a:xfrm>
            <a:off x="6972300" y="4640263"/>
            <a:ext cx="1617663" cy="158591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0759" name="Oval 23"/>
          <p:cNvSpPr>
            <a:spLocks noChangeArrowheads="1"/>
          </p:cNvSpPr>
          <p:nvPr/>
        </p:nvSpPr>
        <p:spPr bwMode="gray">
          <a:xfrm>
            <a:off x="6992938" y="4648200"/>
            <a:ext cx="1576387" cy="1546225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0760" name="Oval 24"/>
          <p:cNvSpPr>
            <a:spLocks noChangeArrowheads="1"/>
          </p:cNvSpPr>
          <p:nvPr/>
        </p:nvSpPr>
        <p:spPr bwMode="gray">
          <a:xfrm>
            <a:off x="7010400" y="4664075"/>
            <a:ext cx="1500188" cy="1444625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0761" name="Oval 25"/>
          <p:cNvSpPr>
            <a:spLocks noChangeArrowheads="1"/>
          </p:cNvSpPr>
          <p:nvPr/>
        </p:nvSpPr>
        <p:spPr bwMode="gray">
          <a:xfrm>
            <a:off x="7096125" y="4705350"/>
            <a:ext cx="1335088" cy="11731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2490" name="Oval 26"/>
          <p:cNvSpPr>
            <a:spLocks noChangeArrowheads="1"/>
          </p:cNvSpPr>
          <p:nvPr/>
        </p:nvSpPr>
        <p:spPr bwMode="auto">
          <a:xfrm>
            <a:off x="6961188" y="46355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FF3300"/>
                </a:solidFill>
                <a:latin typeface=".VnVogue" pitchFamily="34" charset="0"/>
              </a:rPr>
              <a:t>Hết</a:t>
            </a:r>
          </a:p>
          <a:p>
            <a:pPr algn="ctr"/>
            <a:r>
              <a:rPr lang="en-US" sz="4800">
                <a:solidFill>
                  <a:srgbClr val="FF3300"/>
                </a:solidFill>
                <a:latin typeface=".VnVogue" pitchFamily="34" charset="0"/>
              </a:rPr>
              <a:t>Giờ</a:t>
            </a:r>
          </a:p>
        </p:txBody>
      </p:sp>
      <p:sp>
        <p:nvSpPr>
          <p:cNvPr id="62491" name="Oval 27"/>
          <p:cNvSpPr>
            <a:spLocks noChangeArrowheads="1"/>
          </p:cNvSpPr>
          <p:nvPr/>
        </p:nvSpPr>
        <p:spPr bwMode="auto">
          <a:xfrm>
            <a:off x="6981825" y="46370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1</a:t>
            </a:r>
          </a:p>
        </p:txBody>
      </p:sp>
      <p:sp>
        <p:nvSpPr>
          <p:cNvPr id="62492" name="Oval 28"/>
          <p:cNvSpPr>
            <a:spLocks noChangeArrowheads="1"/>
          </p:cNvSpPr>
          <p:nvPr/>
        </p:nvSpPr>
        <p:spPr bwMode="auto"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2</a:t>
            </a:r>
          </a:p>
        </p:txBody>
      </p:sp>
      <p:sp>
        <p:nvSpPr>
          <p:cNvPr id="62493" name="Oval 29"/>
          <p:cNvSpPr>
            <a:spLocks noChangeArrowheads="1"/>
          </p:cNvSpPr>
          <p:nvPr/>
        </p:nvSpPr>
        <p:spPr bwMode="auto"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3</a:t>
            </a:r>
          </a:p>
        </p:txBody>
      </p:sp>
      <p:sp>
        <p:nvSpPr>
          <p:cNvPr id="62494" name="Oval 30"/>
          <p:cNvSpPr>
            <a:spLocks noChangeArrowheads="1"/>
          </p:cNvSpPr>
          <p:nvPr/>
        </p:nvSpPr>
        <p:spPr bwMode="auto"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4</a:t>
            </a:r>
          </a:p>
        </p:txBody>
      </p:sp>
      <p:sp>
        <p:nvSpPr>
          <p:cNvPr id="62495" name="Oval 31"/>
          <p:cNvSpPr>
            <a:spLocks noChangeArrowheads="1"/>
          </p:cNvSpPr>
          <p:nvPr/>
        </p:nvSpPr>
        <p:spPr bwMode="auto">
          <a:xfrm>
            <a:off x="6981825" y="46370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5</a:t>
            </a:r>
          </a:p>
        </p:txBody>
      </p:sp>
      <p:sp>
        <p:nvSpPr>
          <p:cNvPr id="62496" name="Oval 32"/>
          <p:cNvSpPr>
            <a:spLocks noChangeArrowheads="1"/>
          </p:cNvSpPr>
          <p:nvPr/>
        </p:nvSpPr>
        <p:spPr bwMode="auto"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6</a:t>
            </a:r>
          </a:p>
        </p:txBody>
      </p:sp>
      <p:sp>
        <p:nvSpPr>
          <p:cNvPr id="62497" name="Oval 33"/>
          <p:cNvSpPr>
            <a:spLocks noChangeArrowheads="1"/>
          </p:cNvSpPr>
          <p:nvPr/>
        </p:nvSpPr>
        <p:spPr bwMode="auto">
          <a:xfrm>
            <a:off x="6981825" y="46370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7</a:t>
            </a:r>
          </a:p>
        </p:txBody>
      </p:sp>
      <p:sp>
        <p:nvSpPr>
          <p:cNvPr id="62498" name="Oval 34"/>
          <p:cNvSpPr>
            <a:spLocks noChangeArrowheads="1"/>
          </p:cNvSpPr>
          <p:nvPr/>
        </p:nvSpPr>
        <p:spPr bwMode="auto"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8</a:t>
            </a:r>
          </a:p>
        </p:txBody>
      </p:sp>
      <p:sp>
        <p:nvSpPr>
          <p:cNvPr id="62499" name="Oval 35"/>
          <p:cNvSpPr>
            <a:spLocks noChangeArrowheads="1"/>
          </p:cNvSpPr>
          <p:nvPr/>
        </p:nvSpPr>
        <p:spPr bwMode="auto"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9</a:t>
            </a:r>
          </a:p>
        </p:txBody>
      </p:sp>
      <p:sp>
        <p:nvSpPr>
          <p:cNvPr id="62500" name="Oval 36"/>
          <p:cNvSpPr>
            <a:spLocks noChangeArrowheads="1"/>
          </p:cNvSpPr>
          <p:nvPr/>
        </p:nvSpPr>
        <p:spPr bwMode="auto">
          <a:xfrm>
            <a:off x="6934200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10</a:t>
            </a:r>
          </a:p>
        </p:txBody>
      </p:sp>
      <p:pic>
        <p:nvPicPr>
          <p:cNvPr id="30773" name="Picture 53" descr="mouse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6160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3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7" grpId="0" animBg="1"/>
      <p:bldP spid="62490" grpId="0" animBg="1"/>
      <p:bldP spid="62491" grpId="0" animBg="1"/>
      <p:bldP spid="62492" grpId="0" animBg="1"/>
      <p:bldP spid="62493" grpId="0" animBg="1"/>
      <p:bldP spid="62494" grpId="0" animBg="1"/>
      <p:bldP spid="62495" grpId="0" animBg="1"/>
      <p:bldP spid="62496" grpId="0" animBg="1"/>
      <p:bldP spid="62497" grpId="0" animBg="1"/>
      <p:bldP spid="62498" grpId="0" animBg="1"/>
      <p:bldP spid="62499" grpId="0" animBg="1"/>
      <p:bldP spid="6250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8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743200" y="685800"/>
            <a:ext cx="5715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000" b="1" u="sng">
                <a:solidFill>
                  <a:srgbClr val="FF3300"/>
                </a:solidFill>
              </a:rPr>
              <a:t>HƯỚNG DẪN VỀ NHÀ :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057400" y="1371600"/>
            <a:ext cx="5715000" cy="43434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000" b="1" i="1" dirty="0">
                <a:solidFill>
                  <a:srgbClr val="FF3300"/>
                </a:solidFill>
                <a:latin typeface="Times New Roman" pitchFamily="18" charset="0"/>
              </a:rPr>
              <a:t>*  </a:t>
            </a:r>
            <a:r>
              <a:rPr lang="en-US" sz="2800" b="1" i="1" u="sng" dirty="0" err="1">
                <a:solidFill>
                  <a:srgbClr val="FF3300"/>
                </a:solidFill>
              </a:rPr>
              <a:t>Đối</a:t>
            </a:r>
            <a:r>
              <a:rPr lang="en-US" sz="2800" b="1" i="1" u="sng" dirty="0">
                <a:solidFill>
                  <a:srgbClr val="FF3300"/>
                </a:solidFill>
              </a:rPr>
              <a:t> </a:t>
            </a:r>
            <a:r>
              <a:rPr lang="en-US" sz="2800" b="1" i="1" u="sng" dirty="0" err="1">
                <a:solidFill>
                  <a:srgbClr val="FF3300"/>
                </a:solidFill>
              </a:rPr>
              <a:t>với</a:t>
            </a:r>
            <a:r>
              <a:rPr lang="en-US" sz="2800" b="1" i="1" u="sng" dirty="0">
                <a:solidFill>
                  <a:srgbClr val="FF3300"/>
                </a:solidFill>
              </a:rPr>
              <a:t> </a:t>
            </a:r>
            <a:r>
              <a:rPr lang="en-US" sz="2800" b="1" i="1" u="sng" dirty="0" err="1">
                <a:solidFill>
                  <a:srgbClr val="FF3300"/>
                </a:solidFill>
              </a:rPr>
              <a:t>bài</a:t>
            </a:r>
            <a:r>
              <a:rPr lang="en-US" sz="2800" b="1" i="1" u="sng" dirty="0">
                <a:solidFill>
                  <a:srgbClr val="FF3300"/>
                </a:solidFill>
              </a:rPr>
              <a:t> </a:t>
            </a:r>
            <a:r>
              <a:rPr lang="en-US" sz="2800" b="1" i="1" u="sng" dirty="0" err="1">
                <a:solidFill>
                  <a:srgbClr val="FF3300"/>
                </a:solidFill>
              </a:rPr>
              <a:t>học</a:t>
            </a:r>
            <a:r>
              <a:rPr lang="en-US" sz="2800" b="1" i="1" u="sng" dirty="0">
                <a:solidFill>
                  <a:srgbClr val="FF3300"/>
                </a:solidFill>
              </a:rPr>
              <a:t> ở </a:t>
            </a:r>
            <a:r>
              <a:rPr lang="en-US" sz="2800" b="1" i="1" u="sng" dirty="0" err="1">
                <a:solidFill>
                  <a:srgbClr val="FF3300"/>
                </a:solidFill>
              </a:rPr>
              <a:t>tiết</a:t>
            </a:r>
            <a:r>
              <a:rPr lang="en-US" sz="2800" b="1" i="1" u="sng" dirty="0">
                <a:solidFill>
                  <a:srgbClr val="FF3300"/>
                </a:solidFill>
              </a:rPr>
              <a:t> </a:t>
            </a:r>
            <a:r>
              <a:rPr lang="en-US" sz="2800" b="1" i="1" u="sng" dirty="0" err="1">
                <a:solidFill>
                  <a:srgbClr val="FF3300"/>
                </a:solidFill>
              </a:rPr>
              <a:t>học</a:t>
            </a:r>
            <a:r>
              <a:rPr lang="en-US" sz="2800" b="1" i="1" u="sng" dirty="0">
                <a:solidFill>
                  <a:srgbClr val="FF3300"/>
                </a:solidFill>
              </a:rPr>
              <a:t> </a:t>
            </a:r>
            <a:r>
              <a:rPr lang="en-US" sz="2800" b="1" i="1" u="sng" dirty="0" err="1">
                <a:solidFill>
                  <a:srgbClr val="FF3300"/>
                </a:solidFill>
              </a:rPr>
              <a:t>này</a:t>
            </a:r>
            <a:r>
              <a:rPr lang="en-US" sz="2800" b="1" i="1" u="sng" dirty="0">
                <a:solidFill>
                  <a:srgbClr val="FF3300"/>
                </a:solidFill>
              </a:rPr>
              <a:t>:</a:t>
            </a:r>
            <a:r>
              <a:rPr lang="en-US" sz="3000" b="1" i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br>
              <a:rPr lang="en-US" sz="3000" b="1" i="1" u="sng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30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 </a:t>
            </a:r>
            <a:r>
              <a:rPr lang="en-US" sz="2800" b="1" dirty="0" err="1"/>
              <a:t>Nắm</a:t>
            </a:r>
            <a:r>
              <a:rPr lang="en-US" sz="2800" b="1" dirty="0"/>
              <a:t> </a:t>
            </a:r>
            <a:r>
              <a:rPr lang="en-US" sz="2800" b="1" dirty="0" err="1"/>
              <a:t>vững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chất</a:t>
            </a:r>
            <a:r>
              <a:rPr lang="en-US" sz="2800" b="1" dirty="0"/>
              <a:t> </a:t>
            </a:r>
            <a:r>
              <a:rPr lang="en-US" sz="2800" b="1" dirty="0" err="1"/>
              <a:t>cơ</a:t>
            </a:r>
            <a:r>
              <a:rPr lang="en-US" sz="2800" b="1" dirty="0"/>
              <a:t> </a:t>
            </a:r>
            <a:r>
              <a:rPr lang="en-US" sz="2800" b="1" dirty="0" err="1"/>
              <a:t>bản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phân</a:t>
            </a:r>
            <a:r>
              <a:rPr lang="en-US" sz="2800" b="1" dirty="0"/>
              <a:t> </a:t>
            </a:r>
            <a:r>
              <a:rPr lang="en-US" sz="2800" b="1" dirty="0" err="1"/>
              <a:t>thức</a:t>
            </a:r>
            <a:r>
              <a:rPr lang="en-US" sz="2800" b="1" dirty="0"/>
              <a:t> (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chất</a:t>
            </a:r>
            <a:r>
              <a:rPr lang="en-US" sz="2800" b="1" dirty="0"/>
              <a:t> </a:t>
            </a:r>
            <a:r>
              <a:rPr lang="en-US" sz="2800" b="1" dirty="0" err="1"/>
              <a:t>nhân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chất</a:t>
            </a:r>
            <a:r>
              <a:rPr lang="en-US" sz="2800" b="1" dirty="0"/>
              <a:t> chia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phục</a:t>
            </a:r>
            <a:r>
              <a:rPr lang="en-US" sz="2800" b="1" dirty="0"/>
              <a:t> </a:t>
            </a:r>
            <a:r>
              <a:rPr lang="en-US" sz="2800" b="1" dirty="0" err="1"/>
              <a:t>vụ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).</a:t>
            </a:r>
            <a:br>
              <a:rPr lang="en-US" sz="2800" b="1" dirty="0"/>
            </a:br>
            <a:r>
              <a:rPr lang="en-US" sz="2800" b="1" dirty="0"/>
              <a:t> </a:t>
            </a:r>
            <a:r>
              <a:rPr lang="en-US" sz="3000" b="1" dirty="0">
                <a:latin typeface="Times New Roman" pitchFamily="18" charset="0"/>
                <a:sym typeface="Wingdings" pitchFamily="2" charset="2"/>
              </a:rPr>
              <a:t></a:t>
            </a:r>
            <a:r>
              <a:rPr lang="en-US" sz="2800" b="1" dirty="0"/>
              <a:t> </a:t>
            </a:r>
            <a:r>
              <a:rPr lang="en-US" sz="2800" b="1" dirty="0" err="1"/>
              <a:t>Nắm</a:t>
            </a:r>
            <a:r>
              <a:rPr lang="en-US" sz="2800" b="1" dirty="0"/>
              <a:t> </a:t>
            </a:r>
            <a:r>
              <a:rPr lang="en-US" sz="2800" b="1" dirty="0" err="1"/>
              <a:t>vững</a:t>
            </a:r>
            <a:r>
              <a:rPr lang="en-US" sz="2800" b="1" dirty="0"/>
              <a:t> </a:t>
            </a:r>
            <a:r>
              <a:rPr lang="en-US" sz="2800" b="1" dirty="0" err="1"/>
              <a:t>quy</a:t>
            </a:r>
            <a:r>
              <a:rPr lang="en-US" sz="2800" b="1" dirty="0"/>
              <a:t> </a:t>
            </a:r>
            <a:r>
              <a:rPr lang="en-US" sz="2800" b="1" dirty="0" err="1"/>
              <a:t>tắc</a:t>
            </a:r>
            <a:r>
              <a:rPr lang="en-US" sz="2800" b="1" dirty="0"/>
              <a:t> </a:t>
            </a:r>
            <a:r>
              <a:rPr lang="en-US" sz="2800" b="1" dirty="0" err="1"/>
              <a:t>đổi</a:t>
            </a:r>
            <a:r>
              <a:rPr lang="en-US" sz="2800" b="1" dirty="0"/>
              <a:t> </a:t>
            </a:r>
            <a:r>
              <a:rPr lang="en-US" sz="2800" b="1" dirty="0" err="1"/>
              <a:t>dấu</a:t>
            </a:r>
            <a:r>
              <a:rPr lang="en-US" sz="2800" b="1" dirty="0"/>
              <a:t>.</a:t>
            </a:r>
            <a:br>
              <a:rPr lang="en-US" sz="2800" b="1" dirty="0"/>
            </a:br>
            <a:r>
              <a:rPr lang="en-US" sz="2800" b="1" dirty="0"/>
              <a:t> </a:t>
            </a:r>
            <a:r>
              <a:rPr lang="en-US" sz="3000" b="1" dirty="0">
                <a:latin typeface="Times New Roman" pitchFamily="18" charset="0"/>
                <a:sym typeface="Wingdings" pitchFamily="2" charset="2"/>
              </a:rPr>
              <a:t>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6 (SGK/38), </a:t>
            </a:r>
            <a:r>
              <a:rPr lang="en-US" sz="2800" b="1" dirty="0" err="1"/>
              <a:t>bài</a:t>
            </a:r>
            <a:r>
              <a:rPr lang="en-US" sz="2800" b="1" dirty="0"/>
              <a:t> 4,5,6 ( SBT/16) </a:t>
            </a:r>
            <a:br>
              <a:rPr lang="en-US" sz="2800" b="1" dirty="0"/>
            </a:b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533400"/>
            <a:ext cx="425631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ĐẠI SỐ 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 C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BẢN CỦA PHÂN THỨC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-48"/>
            <a:chExt cx="5760" cy="528"/>
          </a:xfrm>
        </p:grpSpPr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0" y="-48"/>
              <a:ext cx="5760" cy="52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144" y="9"/>
              <a:ext cx="5616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66FF"/>
                  </a:solidFill>
                </a:rPr>
                <a:t>§2. TÍNH CHẤT CƠ BẢN CỦA  PHÂN THỨC</a:t>
              </a:r>
            </a:p>
          </p:txBody>
        </p:sp>
      </p:grpSp>
      <p:sp>
        <p:nvSpPr>
          <p:cNvPr id="5133" name="TextBox 8"/>
          <p:cNvSpPr txBox="1">
            <a:spLocks noChangeArrowheads="1"/>
          </p:cNvSpPr>
          <p:nvPr/>
        </p:nvSpPr>
        <p:spPr bwMode="auto">
          <a:xfrm>
            <a:off x="533400" y="2146300"/>
            <a:ext cx="8534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(x + 2)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381000" y="1524000"/>
            <a:ext cx="685800" cy="466725"/>
            <a:chOff x="672" y="1240"/>
            <a:chExt cx="432" cy="294"/>
          </a:xfrm>
        </p:grpSpPr>
        <p:pic>
          <p:nvPicPr>
            <p:cNvPr id="5136" name="Picture 16" descr="qustionbig_w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248"/>
              <a:ext cx="288" cy="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7" name="Text Box 17"/>
            <p:cNvSpPr txBox="1">
              <a:spLocks noChangeArrowheads="1"/>
            </p:cNvSpPr>
            <p:nvPr/>
          </p:nvSpPr>
          <p:spPr bwMode="auto">
            <a:xfrm>
              <a:off x="672" y="1240"/>
              <a:ext cx="432" cy="294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    1</a:t>
              </a:r>
            </a:p>
          </p:txBody>
        </p:sp>
      </p:grpSp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381000" y="2133600"/>
            <a:ext cx="685800" cy="466725"/>
            <a:chOff x="672" y="1240"/>
            <a:chExt cx="432" cy="300"/>
          </a:xfrm>
        </p:grpSpPr>
        <p:pic>
          <p:nvPicPr>
            <p:cNvPr id="5139" name="Picture 19" descr="qustionbig_w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248"/>
              <a:ext cx="288" cy="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40" name="Text Box 20"/>
            <p:cNvSpPr txBox="1">
              <a:spLocks noChangeArrowheads="1"/>
            </p:cNvSpPr>
            <p:nvPr/>
          </p:nvSpPr>
          <p:spPr bwMode="auto">
            <a:xfrm>
              <a:off x="672" y="1240"/>
              <a:ext cx="432" cy="30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    2</a:t>
              </a:r>
            </a:p>
          </p:txBody>
        </p:sp>
      </p:grpSp>
      <p:graphicFrame>
        <p:nvGraphicFramePr>
          <p:cNvPr id="5141" name="Object 21"/>
          <p:cNvGraphicFramePr>
            <a:graphicFrameLocks noGrp="1" noChangeAspect="1"/>
          </p:cNvGraphicFramePr>
          <p:nvPr>
            <p:ph/>
          </p:nvPr>
        </p:nvGraphicFramePr>
        <p:xfrm>
          <a:off x="3657600" y="1981200"/>
          <a:ext cx="42545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Equation" r:id="rId5" imgW="177480" imgH="393480" progId="Equation.DSMT4">
                  <p:embed/>
                </p:oleObj>
              </mc:Choice>
              <mc:Fallback>
                <p:oleObj name="Equation" r:id="rId5" imgW="177480" imgH="393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981200"/>
                        <a:ext cx="425450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149469" y="4648200"/>
            <a:ext cx="899453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</a:rPr>
              <a:t>Nhận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xét</a:t>
            </a:r>
            <a:r>
              <a:rPr lang="en-US" sz="3200" b="1" u="sng" dirty="0">
                <a:solidFill>
                  <a:srgbClr val="FF0000"/>
                </a:solidFill>
              </a:rPr>
              <a:t>:</a:t>
            </a:r>
            <a:r>
              <a:rPr lang="en-US" sz="3200" b="1" dirty="0">
                <a:solidFill>
                  <a:srgbClr val="FF0000"/>
                </a:solidFill>
              </a:rPr>
              <a:t>   </a:t>
            </a:r>
            <a:r>
              <a:rPr lang="en-US" sz="3200" b="1" dirty="0" err="1">
                <a:solidFill>
                  <a:srgbClr val="FF0000"/>
                </a:solidFill>
              </a:rPr>
              <a:t>Nếu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tử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mẫu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thức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cùng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thức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thức</a:t>
            </a:r>
            <a:r>
              <a:rPr lang="en-US" sz="3200" b="1" dirty="0">
                <a:solidFill>
                  <a:srgbClr val="FF0000"/>
                </a:solidFill>
              </a:rPr>
              <a:t> 0 </a:t>
            </a:r>
            <a:r>
              <a:rPr lang="en-US" sz="3200" b="1" dirty="0" err="1">
                <a:solidFill>
                  <a:srgbClr val="FF0000"/>
                </a:solidFill>
              </a:rPr>
              <a:t>thì</a:t>
            </a:r>
            <a:r>
              <a:rPr lang="en-US" sz="3200" b="1" dirty="0">
                <a:solidFill>
                  <a:srgbClr val="FF0000"/>
                </a:solidFill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</a:rPr>
              <a:t>được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thức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bằng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thức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endParaRPr lang="en-US" sz="3200" b="1" dirty="0">
              <a:solidFill>
                <a:srgbClr val="0000CC"/>
              </a:solidFill>
            </a:endParaRPr>
          </a:p>
        </p:txBody>
      </p:sp>
      <p:grpSp>
        <p:nvGrpSpPr>
          <p:cNvPr id="5144" name="Group 24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-48"/>
            <a:chExt cx="5760" cy="528"/>
          </a:xfrm>
        </p:grpSpPr>
        <p:sp>
          <p:nvSpPr>
            <p:cNvPr id="5145" name="Rectangle 25"/>
            <p:cNvSpPr>
              <a:spLocks noChangeArrowheads="1"/>
            </p:cNvSpPr>
            <p:nvPr/>
          </p:nvSpPr>
          <p:spPr bwMode="auto">
            <a:xfrm>
              <a:off x="0" y="-48"/>
              <a:ext cx="5760" cy="52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Text Box 26"/>
            <p:cNvSpPr txBox="1">
              <a:spLocks noChangeArrowheads="1"/>
            </p:cNvSpPr>
            <p:nvPr/>
          </p:nvSpPr>
          <p:spPr bwMode="auto">
            <a:xfrm>
              <a:off x="144" y="9"/>
              <a:ext cx="5616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§2. TÍNH CHẤT CƠ BẢN CỦA  PHÂN THỨC</a:t>
              </a:r>
            </a:p>
          </p:txBody>
        </p:sp>
      </p:grpSp>
      <p:sp>
        <p:nvSpPr>
          <p:cNvPr id="5147" name="TextBox 7"/>
          <p:cNvSpPr txBox="1">
            <a:spLocks noChangeArrowheads="1"/>
          </p:cNvSpPr>
          <p:nvPr/>
        </p:nvSpPr>
        <p:spPr bwMode="auto">
          <a:xfrm>
            <a:off x="0" y="792163"/>
            <a:ext cx="853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  <p:bldP spid="5143" grpId="0"/>
      <p:bldP spid="5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381000" y="1905000"/>
            <a:ext cx="685800" cy="466725"/>
            <a:chOff x="672" y="1240"/>
            <a:chExt cx="432" cy="294"/>
          </a:xfrm>
        </p:grpSpPr>
        <p:pic>
          <p:nvPicPr>
            <p:cNvPr id="51203" name="Picture 3" descr="qustionbig_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248"/>
              <a:ext cx="288" cy="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04" name="Text Box 4"/>
            <p:cNvSpPr txBox="1">
              <a:spLocks noChangeArrowheads="1"/>
            </p:cNvSpPr>
            <p:nvPr/>
          </p:nvSpPr>
          <p:spPr bwMode="auto">
            <a:xfrm>
              <a:off x="672" y="1240"/>
              <a:ext cx="432" cy="294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    2</a:t>
              </a:r>
            </a:p>
          </p:txBody>
        </p:sp>
      </p:grpSp>
      <p:grpSp>
        <p:nvGrpSpPr>
          <p:cNvPr id="51205" name="Group 5"/>
          <p:cNvGrpSpPr>
            <a:grpSpLocks/>
          </p:cNvGrpSpPr>
          <p:nvPr/>
        </p:nvGrpSpPr>
        <p:grpSpPr bwMode="auto">
          <a:xfrm>
            <a:off x="381000" y="1371600"/>
            <a:ext cx="685800" cy="466725"/>
            <a:chOff x="672" y="1240"/>
            <a:chExt cx="432" cy="300"/>
          </a:xfrm>
        </p:grpSpPr>
        <p:pic>
          <p:nvPicPr>
            <p:cNvPr id="51206" name="Picture 6" descr="qustionbig_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248"/>
              <a:ext cx="288" cy="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07" name="Text Box 7"/>
            <p:cNvSpPr txBox="1">
              <a:spLocks noChangeArrowheads="1"/>
            </p:cNvSpPr>
            <p:nvPr/>
          </p:nvSpPr>
          <p:spPr bwMode="auto">
            <a:xfrm>
              <a:off x="672" y="1240"/>
              <a:ext cx="432" cy="30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    1</a:t>
              </a:r>
            </a:p>
          </p:txBody>
        </p:sp>
      </p:grpSp>
      <p:grpSp>
        <p:nvGrpSpPr>
          <p:cNvPr id="51208" name="Group 8"/>
          <p:cNvGrpSpPr>
            <a:grpSpLocks/>
          </p:cNvGrpSpPr>
          <p:nvPr/>
        </p:nvGrpSpPr>
        <p:grpSpPr bwMode="auto">
          <a:xfrm>
            <a:off x="381000" y="2438400"/>
            <a:ext cx="685800" cy="466725"/>
            <a:chOff x="672" y="1240"/>
            <a:chExt cx="432" cy="294"/>
          </a:xfrm>
        </p:grpSpPr>
        <p:pic>
          <p:nvPicPr>
            <p:cNvPr id="51209" name="Picture 9" descr="qustionbig_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248"/>
              <a:ext cx="288" cy="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10" name="Text Box 10"/>
            <p:cNvSpPr txBox="1">
              <a:spLocks noChangeArrowheads="1"/>
            </p:cNvSpPr>
            <p:nvPr/>
          </p:nvSpPr>
          <p:spPr bwMode="auto">
            <a:xfrm>
              <a:off x="672" y="1240"/>
              <a:ext cx="432" cy="294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    3</a:t>
              </a:r>
            </a:p>
          </p:txBody>
        </p:sp>
      </p:grpSp>
      <p:grpSp>
        <p:nvGrpSpPr>
          <p:cNvPr id="51211" name="Group 11"/>
          <p:cNvGrpSpPr>
            <a:grpSpLocks/>
          </p:cNvGrpSpPr>
          <p:nvPr/>
        </p:nvGrpSpPr>
        <p:grpSpPr bwMode="auto">
          <a:xfrm>
            <a:off x="276665" y="2084326"/>
            <a:ext cx="8915400" cy="1862138"/>
            <a:chOff x="144" y="1344"/>
            <a:chExt cx="5616" cy="1173"/>
          </a:xfrm>
        </p:grpSpPr>
        <p:sp>
          <p:nvSpPr>
            <p:cNvPr id="51212" name="Text Box 61"/>
            <p:cNvSpPr txBox="1">
              <a:spLocks noChangeArrowheads="1"/>
            </p:cNvSpPr>
            <p:nvPr/>
          </p:nvSpPr>
          <p:spPr bwMode="auto">
            <a:xfrm>
              <a:off x="144" y="1440"/>
              <a:ext cx="5616" cy="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sz="3600" b="1" dirty="0">
                  <a:solidFill>
                    <a:srgbClr val="000066"/>
                  </a:solidFill>
                  <a:latin typeface=".VnTime" pitchFamily="34" charset="0"/>
                </a:rPr>
                <a:t>        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Cho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           .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tử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spcBef>
                  <a:spcPct val="50000"/>
                </a:spcBef>
              </a:pP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3xy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so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sánh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vừa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aphicFrame>
          <p:nvGraphicFramePr>
            <p:cNvPr id="51213" name="Object 13"/>
            <p:cNvGraphicFramePr>
              <a:graphicFrameLocks noChangeAspect="1"/>
            </p:cNvGraphicFramePr>
            <p:nvPr/>
          </p:nvGraphicFramePr>
          <p:xfrm>
            <a:off x="2256" y="1344"/>
            <a:ext cx="561" cy="6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4" name="Equation" r:id="rId4" imgW="368280" imgH="444240" progId="Equation.DSMT4">
                    <p:embed/>
                  </p:oleObj>
                </mc:Choice>
                <mc:Fallback>
                  <p:oleObj name="Equation" r:id="rId4" imgW="368280" imgH="44424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1344"/>
                          <a:ext cx="561" cy="6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214" name="Text Box 18"/>
          <p:cNvSpPr txBox="1">
            <a:spLocks noChangeArrowheads="1"/>
          </p:cNvSpPr>
          <p:nvPr/>
        </p:nvSpPr>
        <p:spPr bwMode="auto">
          <a:xfrm>
            <a:off x="304800" y="4495800"/>
            <a:ext cx="1377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Char char="-"/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51215" name="Object 2"/>
          <p:cNvGraphicFramePr>
            <a:graphicFrameLocks noChangeAspect="1"/>
          </p:cNvGraphicFramePr>
          <p:nvPr/>
        </p:nvGraphicFramePr>
        <p:xfrm>
          <a:off x="2209800" y="4343400"/>
          <a:ext cx="27432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5" name="Equation" r:id="rId6" imgW="1079280" imgH="444240" progId="Equation.DSMT4">
                  <p:embed/>
                </p:oleObj>
              </mc:Choice>
              <mc:Fallback>
                <p:oleObj name="Equation" r:id="rId6" imgW="1079280" imgH="444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343400"/>
                        <a:ext cx="27432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16" name="Group 16"/>
          <p:cNvGrpSpPr>
            <a:grpSpLocks/>
          </p:cNvGrpSpPr>
          <p:nvPr/>
        </p:nvGrpSpPr>
        <p:grpSpPr bwMode="auto">
          <a:xfrm>
            <a:off x="304800" y="5410200"/>
            <a:ext cx="8686800" cy="1146175"/>
            <a:chOff x="288" y="3408"/>
            <a:chExt cx="5472" cy="722"/>
          </a:xfrm>
        </p:grpSpPr>
        <p:sp>
          <p:nvSpPr>
            <p:cNvPr id="51217" name="Text Box 20"/>
            <p:cNvSpPr txBox="1">
              <a:spLocks noChangeArrowheads="1"/>
            </p:cNvSpPr>
            <p:nvPr/>
          </p:nvSpPr>
          <p:spPr bwMode="auto">
            <a:xfrm>
              <a:off x="288" y="3552"/>
              <a:ext cx="25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buFontTx/>
                <a:buChar char="-"/>
              </a:pPr>
              <a:r>
                <a: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So sánh:                       vì:</a:t>
              </a:r>
            </a:p>
          </p:txBody>
        </p:sp>
        <p:graphicFrame>
          <p:nvGraphicFramePr>
            <p:cNvPr id="51218" name="Object 3"/>
            <p:cNvGraphicFramePr>
              <a:graphicFrameLocks noChangeAspect="1"/>
            </p:cNvGraphicFramePr>
            <p:nvPr/>
          </p:nvGraphicFramePr>
          <p:xfrm>
            <a:off x="1312" y="3408"/>
            <a:ext cx="1136" cy="7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6" name="Equation" r:id="rId8" imgW="774360" imgH="444240" progId="Equation.DSMT4">
                    <p:embed/>
                  </p:oleObj>
                </mc:Choice>
                <mc:Fallback>
                  <p:oleObj name="Equation" r:id="rId8" imgW="774360" imgH="44424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2" y="3408"/>
                          <a:ext cx="1136" cy="7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19" name="Object 4"/>
            <p:cNvGraphicFramePr>
              <a:graphicFrameLocks noChangeAspect="1"/>
            </p:cNvGraphicFramePr>
            <p:nvPr/>
          </p:nvGraphicFramePr>
          <p:xfrm>
            <a:off x="2784" y="3504"/>
            <a:ext cx="2976" cy="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7" name="Equation" r:id="rId10" imgW="1739880" imgH="228600" progId="Equation.DSMT4">
                    <p:embed/>
                  </p:oleObj>
                </mc:Choice>
                <mc:Fallback>
                  <p:oleObj name="Equation" r:id="rId10" imgW="1739880" imgH="2286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3504"/>
                          <a:ext cx="2976" cy="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3810000" y="3840163"/>
            <a:ext cx="106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</a:rPr>
              <a:t>Giải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1221" name="AutoShape 21"/>
          <p:cNvSpPr>
            <a:spLocks noChangeArrowheads="1"/>
          </p:cNvSpPr>
          <p:nvPr/>
        </p:nvSpPr>
        <p:spPr bwMode="auto">
          <a:xfrm>
            <a:off x="1424354" y="838200"/>
            <a:ext cx="7696200" cy="4800600"/>
          </a:xfrm>
          <a:prstGeom prst="cloudCallout">
            <a:avLst>
              <a:gd name="adj1" fmla="val -58847"/>
              <a:gd name="adj2" fmla="val 6365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</a:rPr>
              <a:t>Nhận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xét</a:t>
            </a:r>
            <a:r>
              <a:rPr lang="en-US" sz="3200" b="1" u="sng" dirty="0">
                <a:solidFill>
                  <a:srgbClr val="FF0000"/>
                </a:solidFill>
              </a:rPr>
              <a:t>:</a:t>
            </a:r>
            <a:r>
              <a:rPr lang="en-US" sz="3200" b="1" dirty="0">
                <a:solidFill>
                  <a:srgbClr val="FF0000"/>
                </a:solidFill>
              </a:rPr>
              <a:t>  </a:t>
            </a:r>
            <a:r>
              <a:rPr lang="en-US" sz="3200" b="1" dirty="0" err="1">
                <a:solidFill>
                  <a:srgbClr val="FF0000"/>
                </a:solidFill>
              </a:rPr>
              <a:t>Nếu</a:t>
            </a:r>
            <a:r>
              <a:rPr lang="en-US" sz="3200" b="1" dirty="0">
                <a:solidFill>
                  <a:srgbClr val="FF0000"/>
                </a:solidFill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</a:rPr>
              <a:t>cả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tử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mẫu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thức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tử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chung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chúng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thì</a:t>
            </a:r>
            <a:r>
              <a:rPr lang="en-US" sz="3200" b="1" dirty="0">
                <a:solidFill>
                  <a:srgbClr val="FF0000"/>
                </a:solidFill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</a:rPr>
              <a:t>được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thức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bằng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thức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51222" name="Group 22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-48"/>
            <a:chExt cx="5760" cy="528"/>
          </a:xfrm>
        </p:grpSpPr>
        <p:sp>
          <p:nvSpPr>
            <p:cNvPr id="51223" name="Rectangle 23"/>
            <p:cNvSpPr>
              <a:spLocks noChangeArrowheads="1"/>
            </p:cNvSpPr>
            <p:nvPr/>
          </p:nvSpPr>
          <p:spPr bwMode="auto">
            <a:xfrm>
              <a:off x="0" y="-48"/>
              <a:ext cx="5760" cy="52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4" name="Text Box 24"/>
            <p:cNvSpPr txBox="1">
              <a:spLocks noChangeArrowheads="1"/>
            </p:cNvSpPr>
            <p:nvPr/>
          </p:nvSpPr>
          <p:spPr bwMode="auto">
            <a:xfrm>
              <a:off x="144" y="9"/>
              <a:ext cx="5616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66FF"/>
                  </a:solidFill>
                </a:rPr>
                <a:t>§2. TÍNH CHẤT CƠ BẢN CỦA  PHÂN THỨC</a:t>
              </a:r>
            </a:p>
          </p:txBody>
        </p:sp>
      </p:grpSp>
      <p:sp>
        <p:nvSpPr>
          <p:cNvPr id="51225" name="TextBox 7"/>
          <p:cNvSpPr txBox="1">
            <a:spLocks noChangeArrowheads="1"/>
          </p:cNvSpPr>
          <p:nvPr/>
        </p:nvSpPr>
        <p:spPr bwMode="auto">
          <a:xfrm>
            <a:off x="0" y="658142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Tính chất cơ bản của phân thức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4" grpId="0"/>
      <p:bldP spid="51220" grpId="0"/>
      <p:bldP spid="51221" grpId="0" animBg="1"/>
      <p:bldP spid="512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1651000" y="3073400"/>
            <a:ext cx="6781800" cy="811213"/>
            <a:chOff x="720" y="1920"/>
            <a:chExt cx="4272" cy="511"/>
          </a:xfrm>
        </p:grpSpPr>
        <p:grpSp>
          <p:nvGrpSpPr>
            <p:cNvPr id="12298" name="Group 10"/>
            <p:cNvGrpSpPr>
              <a:grpSpLocks/>
            </p:cNvGrpSpPr>
            <p:nvPr/>
          </p:nvGrpSpPr>
          <p:grpSpPr bwMode="auto">
            <a:xfrm>
              <a:off x="720" y="1920"/>
              <a:ext cx="1064" cy="511"/>
              <a:chOff x="504" y="1559"/>
              <a:chExt cx="1064" cy="511"/>
            </a:xfrm>
          </p:grpSpPr>
          <p:sp>
            <p:nvSpPr>
              <p:cNvPr id="12299" name="Line 10"/>
              <p:cNvSpPr>
                <a:spLocks noChangeShapeType="1"/>
              </p:cNvSpPr>
              <p:nvPr/>
            </p:nvSpPr>
            <p:spPr bwMode="auto">
              <a:xfrm>
                <a:off x="504" y="1824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0" name="Line 11"/>
              <p:cNvSpPr>
                <a:spLocks noChangeShapeType="1"/>
              </p:cNvSpPr>
              <p:nvPr/>
            </p:nvSpPr>
            <p:spPr bwMode="auto">
              <a:xfrm>
                <a:off x="944" y="1824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1" name="Rectangle 12"/>
              <p:cNvSpPr>
                <a:spLocks noChangeArrowheads="1"/>
              </p:cNvSpPr>
              <p:nvPr/>
            </p:nvSpPr>
            <p:spPr bwMode="auto">
              <a:xfrm>
                <a:off x="1264" y="1823"/>
                <a:ext cx="18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>
                    <a:solidFill>
                      <a:srgbClr val="FF0000"/>
                    </a:solidFill>
                    <a:latin typeface=".VnTime" pitchFamily="34" charset="0"/>
                  </a:rPr>
                  <a:t>M</a:t>
                </a:r>
                <a:endParaRPr 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2302" name="Rectangle 13"/>
              <p:cNvSpPr>
                <a:spLocks noChangeArrowheads="1"/>
              </p:cNvSpPr>
              <p:nvPr/>
            </p:nvSpPr>
            <p:spPr bwMode="auto">
              <a:xfrm>
                <a:off x="1168" y="1818"/>
                <a:ext cx="48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>
                    <a:solidFill>
                      <a:srgbClr val="000000"/>
                    </a:solidFill>
                    <a:latin typeface=".VnTime" pitchFamily="34" charset="0"/>
                  </a:rPr>
                  <a:t>.</a:t>
                </a:r>
                <a:endParaRPr lang="en-US" sz="2400" b="1"/>
              </a:p>
            </p:txBody>
          </p:sp>
          <p:sp>
            <p:nvSpPr>
              <p:cNvPr id="12303" name="Rectangle 14"/>
              <p:cNvSpPr>
                <a:spLocks noChangeArrowheads="1"/>
              </p:cNvSpPr>
              <p:nvPr/>
            </p:nvSpPr>
            <p:spPr bwMode="auto">
              <a:xfrm>
                <a:off x="1000" y="1831"/>
                <a:ext cx="128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>
                    <a:solidFill>
                      <a:srgbClr val="000066"/>
                    </a:solidFill>
                    <a:latin typeface=".VnTime" pitchFamily="34" charset="0"/>
                  </a:rPr>
                  <a:t>B</a:t>
                </a:r>
                <a:endParaRPr lang="en-US" sz="24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12304" name="Rectangle 15"/>
              <p:cNvSpPr>
                <a:spLocks noChangeArrowheads="1"/>
              </p:cNvSpPr>
              <p:nvPr/>
            </p:nvSpPr>
            <p:spPr bwMode="auto">
              <a:xfrm>
                <a:off x="1265" y="1559"/>
                <a:ext cx="18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>
                    <a:solidFill>
                      <a:srgbClr val="FF0000"/>
                    </a:solidFill>
                    <a:latin typeface=".VnTime" pitchFamily="34" charset="0"/>
                  </a:rPr>
                  <a:t>M</a:t>
                </a:r>
                <a:endParaRPr 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2305" name="Rectangle 16"/>
              <p:cNvSpPr>
                <a:spLocks noChangeArrowheads="1"/>
              </p:cNvSpPr>
              <p:nvPr/>
            </p:nvSpPr>
            <p:spPr bwMode="auto">
              <a:xfrm>
                <a:off x="1177" y="1568"/>
                <a:ext cx="96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2400" b="1">
                    <a:solidFill>
                      <a:srgbClr val="000000"/>
                    </a:solidFill>
                    <a:latin typeface=".VnTime" pitchFamily="34" charset="0"/>
                  </a:rPr>
                  <a:t>.</a:t>
                </a:r>
                <a:endParaRPr lang="en-US" sz="2400" b="1"/>
              </a:p>
            </p:txBody>
          </p:sp>
          <p:sp>
            <p:nvSpPr>
              <p:cNvPr id="12306" name="Rectangle 17"/>
              <p:cNvSpPr>
                <a:spLocks noChangeArrowheads="1"/>
              </p:cNvSpPr>
              <p:nvPr/>
            </p:nvSpPr>
            <p:spPr bwMode="auto">
              <a:xfrm>
                <a:off x="1003" y="1567"/>
                <a:ext cx="13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>
                    <a:solidFill>
                      <a:srgbClr val="000066"/>
                    </a:solidFill>
                    <a:latin typeface=".VnTime" pitchFamily="34" charset="0"/>
                  </a:rPr>
                  <a:t>A</a:t>
                </a:r>
                <a:endParaRPr lang="en-US" sz="24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12307" name="Rectangle 18"/>
              <p:cNvSpPr>
                <a:spLocks noChangeArrowheads="1"/>
              </p:cNvSpPr>
              <p:nvPr/>
            </p:nvSpPr>
            <p:spPr bwMode="auto">
              <a:xfrm>
                <a:off x="527" y="1840"/>
                <a:ext cx="12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>
                    <a:solidFill>
                      <a:srgbClr val="000066"/>
                    </a:solidFill>
                    <a:latin typeface=".VnTime" pitchFamily="34" charset="0"/>
                  </a:rPr>
                  <a:t>B</a:t>
                </a:r>
                <a:endParaRPr lang="en-US" sz="24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12308" name="Rectangle 19"/>
              <p:cNvSpPr>
                <a:spLocks noChangeArrowheads="1"/>
              </p:cNvSpPr>
              <p:nvPr/>
            </p:nvSpPr>
            <p:spPr bwMode="auto">
              <a:xfrm>
                <a:off x="537" y="1568"/>
                <a:ext cx="13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>
                    <a:solidFill>
                      <a:srgbClr val="000066"/>
                    </a:solidFill>
                    <a:latin typeface=".VnTime" pitchFamily="34" charset="0"/>
                  </a:rPr>
                  <a:t>A</a:t>
                </a:r>
                <a:endParaRPr lang="en-US" sz="24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12309" name="Rectangle 20"/>
              <p:cNvSpPr>
                <a:spLocks noChangeArrowheads="1"/>
              </p:cNvSpPr>
              <p:nvPr/>
            </p:nvSpPr>
            <p:spPr bwMode="auto">
              <a:xfrm>
                <a:off x="768" y="1656"/>
                <a:ext cx="221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2800" b="1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en-US" sz="2800" b="1"/>
              </a:p>
            </p:txBody>
          </p:sp>
        </p:grpSp>
        <p:sp>
          <p:nvSpPr>
            <p:cNvPr id="17" name="TextBox 56"/>
            <p:cNvSpPr txBox="1">
              <a:spLocks noChangeArrowheads="1"/>
            </p:cNvSpPr>
            <p:nvPr/>
          </p:nvSpPr>
          <p:spPr bwMode="auto">
            <a:xfrm>
              <a:off x="2016" y="2016"/>
              <a:ext cx="29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là một đa thức khác đa thức 0)</a:t>
              </a:r>
            </a:p>
          </p:txBody>
        </p:sp>
      </p:grpSp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1651000" y="5230813"/>
            <a:ext cx="5562600" cy="776287"/>
            <a:chOff x="576" y="3072"/>
            <a:chExt cx="3504" cy="489"/>
          </a:xfrm>
        </p:grpSpPr>
        <p:grpSp>
          <p:nvGrpSpPr>
            <p:cNvPr id="12312" name="Group 24"/>
            <p:cNvGrpSpPr>
              <a:grpSpLocks/>
            </p:cNvGrpSpPr>
            <p:nvPr/>
          </p:nvGrpSpPr>
          <p:grpSpPr bwMode="auto">
            <a:xfrm>
              <a:off x="576" y="3072"/>
              <a:ext cx="1149" cy="489"/>
              <a:chOff x="363" y="3393"/>
              <a:chExt cx="1149" cy="489"/>
            </a:xfrm>
          </p:grpSpPr>
          <p:sp>
            <p:nvSpPr>
              <p:cNvPr id="12313" name="Line 8"/>
              <p:cNvSpPr>
                <a:spLocks noChangeShapeType="1"/>
              </p:cNvSpPr>
              <p:nvPr/>
            </p:nvSpPr>
            <p:spPr bwMode="auto">
              <a:xfrm>
                <a:off x="363" y="3625"/>
                <a:ext cx="299" cy="1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Line 9"/>
              <p:cNvSpPr>
                <a:spLocks noChangeShapeType="1"/>
              </p:cNvSpPr>
              <p:nvPr/>
            </p:nvSpPr>
            <p:spPr bwMode="auto">
              <a:xfrm>
                <a:off x="936" y="3648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5" name="Rectangle 10"/>
              <p:cNvSpPr>
                <a:spLocks noChangeArrowheads="1"/>
              </p:cNvSpPr>
              <p:nvPr/>
            </p:nvSpPr>
            <p:spPr bwMode="auto">
              <a:xfrm>
                <a:off x="1280" y="3651"/>
                <a:ext cx="13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>
                    <a:solidFill>
                      <a:srgbClr val="FF0000"/>
                    </a:solidFill>
                    <a:latin typeface=".VnTime" pitchFamily="34" charset="0"/>
                  </a:rPr>
                  <a:t>N</a:t>
                </a:r>
                <a:endParaRPr 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2316" name="Rectangle 11"/>
              <p:cNvSpPr>
                <a:spLocks noChangeArrowheads="1"/>
              </p:cNvSpPr>
              <p:nvPr/>
            </p:nvSpPr>
            <p:spPr bwMode="auto">
              <a:xfrm>
                <a:off x="1152" y="3626"/>
                <a:ext cx="64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>
                    <a:solidFill>
                      <a:srgbClr val="000000"/>
                    </a:solidFill>
                    <a:latin typeface=".VnTime" pitchFamily="34" charset="0"/>
                  </a:rPr>
                  <a:t>:</a:t>
                </a:r>
                <a:endParaRPr lang="en-US" sz="2400" b="1"/>
              </a:p>
            </p:txBody>
          </p:sp>
          <p:sp>
            <p:nvSpPr>
              <p:cNvPr id="12317" name="Rectangle 12"/>
              <p:cNvSpPr>
                <a:spLocks noChangeArrowheads="1"/>
              </p:cNvSpPr>
              <p:nvPr/>
            </p:nvSpPr>
            <p:spPr bwMode="auto">
              <a:xfrm>
                <a:off x="977" y="3652"/>
                <a:ext cx="128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>
                    <a:solidFill>
                      <a:srgbClr val="000066"/>
                    </a:solidFill>
                    <a:latin typeface=".VnTime" pitchFamily="34" charset="0"/>
                  </a:rPr>
                  <a:t>B</a:t>
                </a:r>
                <a:endParaRPr lang="en-US" sz="24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12318" name="Rectangle 13"/>
              <p:cNvSpPr>
                <a:spLocks noChangeArrowheads="1"/>
              </p:cNvSpPr>
              <p:nvPr/>
            </p:nvSpPr>
            <p:spPr bwMode="auto">
              <a:xfrm>
                <a:off x="1280" y="3409"/>
                <a:ext cx="13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>
                    <a:solidFill>
                      <a:srgbClr val="FF0000"/>
                    </a:solidFill>
                    <a:latin typeface=".VnTime" pitchFamily="34" charset="0"/>
                  </a:rPr>
                  <a:t>N</a:t>
                </a:r>
                <a:endParaRPr 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2319" name="Rectangle 14"/>
              <p:cNvSpPr>
                <a:spLocks noChangeArrowheads="1"/>
              </p:cNvSpPr>
              <p:nvPr/>
            </p:nvSpPr>
            <p:spPr bwMode="auto">
              <a:xfrm>
                <a:off x="1152" y="3401"/>
                <a:ext cx="64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>
                    <a:solidFill>
                      <a:srgbClr val="000000"/>
                    </a:solidFill>
                    <a:latin typeface=".VnTime" pitchFamily="34" charset="0"/>
                  </a:rPr>
                  <a:t>:</a:t>
                </a:r>
                <a:endParaRPr lang="en-US" sz="2400" b="1"/>
              </a:p>
            </p:txBody>
          </p:sp>
          <p:sp>
            <p:nvSpPr>
              <p:cNvPr id="12320" name="Rectangle 15"/>
              <p:cNvSpPr>
                <a:spLocks noChangeArrowheads="1"/>
              </p:cNvSpPr>
              <p:nvPr/>
            </p:nvSpPr>
            <p:spPr bwMode="auto">
              <a:xfrm>
                <a:off x="984" y="3409"/>
                <a:ext cx="13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>
                    <a:solidFill>
                      <a:srgbClr val="000066"/>
                    </a:solidFill>
                    <a:latin typeface=".VnTime" pitchFamily="34" charset="0"/>
                  </a:rPr>
                  <a:t>A</a:t>
                </a:r>
                <a:endParaRPr lang="en-US" sz="24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12321" name="Rectangle 16"/>
              <p:cNvSpPr>
                <a:spLocks noChangeArrowheads="1"/>
              </p:cNvSpPr>
              <p:nvPr/>
            </p:nvSpPr>
            <p:spPr bwMode="auto">
              <a:xfrm>
                <a:off x="435" y="3640"/>
                <a:ext cx="128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>
                    <a:solidFill>
                      <a:srgbClr val="000066"/>
                    </a:solidFill>
                    <a:latin typeface=".VnTime" pitchFamily="34" charset="0"/>
                  </a:rPr>
                  <a:t>B</a:t>
                </a:r>
                <a:endParaRPr lang="en-US" sz="24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12322" name="Rectangle 17"/>
              <p:cNvSpPr>
                <a:spLocks noChangeArrowheads="1"/>
              </p:cNvSpPr>
              <p:nvPr/>
            </p:nvSpPr>
            <p:spPr bwMode="auto">
              <a:xfrm>
                <a:off x="431" y="3393"/>
                <a:ext cx="13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>
                    <a:solidFill>
                      <a:srgbClr val="000066"/>
                    </a:solidFill>
                    <a:latin typeface=".VnTime" pitchFamily="34" charset="0"/>
                  </a:rPr>
                  <a:t>A</a:t>
                </a:r>
                <a:endParaRPr lang="en-US" sz="24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12323" name="Rectangle 18"/>
              <p:cNvSpPr>
                <a:spLocks noChangeArrowheads="1"/>
              </p:cNvSpPr>
              <p:nvPr/>
            </p:nvSpPr>
            <p:spPr bwMode="auto">
              <a:xfrm>
                <a:off x="712" y="3467"/>
                <a:ext cx="12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b="1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en-US" sz="2800" b="1"/>
              </a:p>
            </p:txBody>
          </p:sp>
        </p:grp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1920" y="3168"/>
              <a:ext cx="21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là một nhân tử chung)</a:t>
              </a:r>
            </a:p>
          </p:txBody>
        </p:sp>
      </p:grp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685800" y="1905000"/>
            <a:ext cx="762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/>
              <a:t>Nếu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cả</a:t>
            </a:r>
            <a:r>
              <a:rPr lang="en-US" sz="2400" b="1" dirty="0"/>
              <a:t> </a:t>
            </a:r>
            <a:r>
              <a:rPr lang="en-US" sz="2400" b="1" dirty="0" err="1"/>
              <a:t>tử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thức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đa</a:t>
            </a:r>
            <a:r>
              <a:rPr lang="en-US" sz="2400" b="1" dirty="0"/>
              <a:t> </a:t>
            </a:r>
            <a:r>
              <a:rPr lang="en-US" sz="2400" b="1" dirty="0" err="1"/>
              <a:t>thức</a:t>
            </a:r>
            <a:r>
              <a:rPr lang="en-US" sz="2400" b="1" dirty="0"/>
              <a:t> </a:t>
            </a:r>
            <a:r>
              <a:rPr lang="en-US" sz="2400" b="1" dirty="0" err="1"/>
              <a:t>khác</a:t>
            </a:r>
            <a:r>
              <a:rPr lang="en-US" sz="2400" b="1" dirty="0"/>
              <a:t> </a:t>
            </a:r>
            <a:r>
              <a:rPr lang="en-US" sz="2400" b="1" dirty="0" err="1"/>
              <a:t>đa</a:t>
            </a:r>
            <a:r>
              <a:rPr lang="en-US" sz="2400" b="1" dirty="0"/>
              <a:t> </a:t>
            </a:r>
            <a:r>
              <a:rPr lang="en-US" sz="2400" b="1" dirty="0" err="1"/>
              <a:t>thức</a:t>
            </a:r>
            <a:r>
              <a:rPr lang="en-US" sz="2400" b="1" dirty="0"/>
              <a:t> 0 </a:t>
            </a:r>
            <a:r>
              <a:rPr lang="en-US" sz="2400" b="1" dirty="0" err="1"/>
              <a:t>thì</a:t>
            </a:r>
            <a:r>
              <a:rPr lang="en-US" sz="2400" b="1" dirty="0"/>
              <a:t> ta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thức</a:t>
            </a:r>
            <a:r>
              <a:rPr lang="en-US" sz="2400" b="1" dirty="0"/>
              <a:t> </a:t>
            </a:r>
            <a:r>
              <a:rPr lang="en-US" sz="2400" b="1" dirty="0" err="1"/>
              <a:t>bằng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thức</a:t>
            </a:r>
            <a:r>
              <a:rPr lang="en-US" sz="2400" b="1" dirty="0"/>
              <a:t> </a:t>
            </a:r>
            <a:r>
              <a:rPr lang="en-US" sz="2400" b="1" dirty="0" err="1"/>
              <a:t>đã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: </a:t>
            </a:r>
          </a:p>
        </p:txBody>
      </p:sp>
      <p:sp>
        <p:nvSpPr>
          <p:cNvPr id="12326" name="Rectangle 38"/>
          <p:cNvSpPr>
            <a:spLocks noChangeArrowheads="1"/>
          </p:cNvSpPr>
          <p:nvPr/>
        </p:nvSpPr>
        <p:spPr bwMode="auto">
          <a:xfrm>
            <a:off x="635000" y="3962400"/>
            <a:ext cx="7772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400" b="1" dirty="0" err="1"/>
              <a:t>Nếu</a:t>
            </a:r>
            <a:r>
              <a:rPr lang="en-US" sz="2400" b="1" dirty="0"/>
              <a:t> chia </a:t>
            </a:r>
            <a:r>
              <a:rPr lang="en-US" sz="2400" b="1" dirty="0" err="1"/>
              <a:t>cả</a:t>
            </a:r>
            <a:r>
              <a:rPr lang="en-US" sz="2400" b="1" dirty="0"/>
              <a:t> </a:t>
            </a:r>
            <a:r>
              <a:rPr lang="en-US" sz="2400" b="1" dirty="0" err="1"/>
              <a:t>tử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thức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tử</a:t>
            </a:r>
            <a:r>
              <a:rPr lang="en-US" sz="2400" b="1" dirty="0"/>
              <a:t> </a:t>
            </a:r>
            <a:r>
              <a:rPr lang="en-US" sz="2400" b="1" dirty="0" err="1"/>
              <a:t>chung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chúng</a:t>
            </a:r>
            <a:r>
              <a:rPr lang="en-US" sz="2400" b="1" dirty="0"/>
              <a:t> </a:t>
            </a:r>
            <a:r>
              <a:rPr lang="en-US" sz="2400" b="1" dirty="0" err="1"/>
              <a:t>thì</a:t>
            </a:r>
            <a:r>
              <a:rPr lang="en-US" sz="2400" b="1" dirty="0"/>
              <a:t> ta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thức</a:t>
            </a:r>
            <a:r>
              <a:rPr lang="en-US" sz="2400" b="1" dirty="0"/>
              <a:t> </a:t>
            </a:r>
            <a:r>
              <a:rPr lang="en-US" sz="2400" b="1" dirty="0" err="1"/>
              <a:t>bằng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thức</a:t>
            </a:r>
            <a:r>
              <a:rPr lang="en-US" sz="2400" b="1" dirty="0"/>
              <a:t> </a:t>
            </a:r>
            <a:r>
              <a:rPr lang="en-US" sz="2400" b="1" dirty="0" err="1"/>
              <a:t>đã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:</a:t>
            </a:r>
          </a:p>
        </p:txBody>
      </p:sp>
      <p:sp>
        <p:nvSpPr>
          <p:cNvPr id="12327" name="Rectangle 39"/>
          <p:cNvSpPr>
            <a:spLocks noChangeArrowheads="1"/>
          </p:cNvSpPr>
          <p:nvPr/>
        </p:nvSpPr>
        <p:spPr bwMode="auto">
          <a:xfrm>
            <a:off x="609600" y="1905000"/>
            <a:ext cx="7696200" cy="4191000"/>
          </a:xfrm>
          <a:prstGeom prst="rect">
            <a:avLst/>
          </a:prstGeom>
          <a:noFill/>
          <a:ln w="63500" cmpd="dbl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59" name="Group 71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-48"/>
            <a:chExt cx="5760" cy="528"/>
          </a:xfrm>
        </p:grpSpPr>
        <p:sp>
          <p:nvSpPr>
            <p:cNvPr id="12360" name="Rectangle 72"/>
            <p:cNvSpPr>
              <a:spLocks noChangeArrowheads="1"/>
            </p:cNvSpPr>
            <p:nvPr/>
          </p:nvSpPr>
          <p:spPr bwMode="auto">
            <a:xfrm>
              <a:off x="0" y="-48"/>
              <a:ext cx="5760" cy="52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1" name="Text Box 73"/>
            <p:cNvSpPr txBox="1">
              <a:spLocks noChangeArrowheads="1"/>
            </p:cNvSpPr>
            <p:nvPr/>
          </p:nvSpPr>
          <p:spPr bwMode="auto">
            <a:xfrm>
              <a:off x="144" y="9"/>
              <a:ext cx="5616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66FF"/>
                  </a:solidFill>
                </a:rPr>
                <a:t>§2. TÍNH CHẤT CƠ BẢN CỦA  PHÂN THỨC</a:t>
              </a:r>
            </a:p>
          </p:txBody>
        </p:sp>
      </p:grpSp>
      <p:sp>
        <p:nvSpPr>
          <p:cNvPr id="12362" name="TextBox 7"/>
          <p:cNvSpPr txBox="1">
            <a:spLocks noChangeArrowheads="1"/>
          </p:cNvSpPr>
          <p:nvPr/>
        </p:nvSpPr>
        <p:spPr bwMode="auto">
          <a:xfrm>
            <a:off x="152400" y="944563"/>
            <a:ext cx="853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Tính chất cơ bản của phân thức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5" grpId="0"/>
      <p:bldP spid="12326" grpId="0"/>
      <p:bldP spid="12327" grpId="0" animBg="1"/>
      <p:bldP spid="123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54"/>
          <p:cNvSpPr txBox="1">
            <a:spLocks noChangeArrowheads="1"/>
          </p:cNvSpPr>
          <p:nvPr/>
        </p:nvSpPr>
        <p:spPr bwMode="auto">
          <a:xfrm>
            <a:off x="1219200" y="1524000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.VnTime" pitchFamily="34" charset="0"/>
            </a:endParaRPr>
          </a:p>
        </p:txBody>
      </p:sp>
      <p:graphicFrame>
        <p:nvGraphicFramePr>
          <p:cNvPr id="3074" name="Object 16"/>
          <p:cNvGraphicFramePr>
            <a:graphicFrameLocks noChangeAspect="1"/>
          </p:cNvGraphicFramePr>
          <p:nvPr/>
        </p:nvGraphicFramePr>
        <p:xfrm>
          <a:off x="1600200" y="2514600"/>
          <a:ext cx="44958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" name="Equation" r:id="rId3" imgW="1828800" imgH="609480" progId="Equation.DSMT4">
                  <p:embed/>
                </p:oleObj>
              </mc:Choice>
              <mc:Fallback>
                <p:oleObj name="Equation" r:id="rId3" imgW="1828800" imgH="609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514600"/>
                        <a:ext cx="44958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10"/>
          <p:cNvGraphicFramePr>
            <a:graphicFrameLocks noChangeAspect="1"/>
          </p:cNvGraphicFramePr>
          <p:nvPr/>
        </p:nvGraphicFramePr>
        <p:xfrm>
          <a:off x="1319213" y="4343400"/>
          <a:ext cx="5241925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4" name="Equation" r:id="rId5" imgW="1815840" imgH="419040" progId="Equation.DSMT4">
                  <p:embed/>
                </p:oleObj>
              </mc:Choice>
              <mc:Fallback>
                <p:oleObj name="Equation" r:id="rId5" imgW="181584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4343400"/>
                        <a:ext cx="5241925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24" name="Group 12"/>
          <p:cNvGrpSpPr>
            <a:grpSpLocks/>
          </p:cNvGrpSpPr>
          <p:nvPr/>
        </p:nvGrpSpPr>
        <p:grpSpPr bwMode="auto">
          <a:xfrm>
            <a:off x="457200" y="1590675"/>
            <a:ext cx="685800" cy="466725"/>
            <a:chOff x="672" y="1240"/>
            <a:chExt cx="432" cy="300"/>
          </a:xfrm>
        </p:grpSpPr>
        <p:pic>
          <p:nvPicPr>
            <p:cNvPr id="13325" name="Picture 13" descr="qustionbig_w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248"/>
              <a:ext cx="288" cy="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6" name="Text Box 14"/>
            <p:cNvSpPr txBox="1">
              <a:spLocks noChangeArrowheads="1"/>
            </p:cNvSpPr>
            <p:nvPr/>
          </p:nvSpPr>
          <p:spPr bwMode="auto">
            <a:xfrm>
              <a:off x="672" y="1240"/>
              <a:ext cx="432" cy="30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    4</a:t>
              </a:r>
            </a:p>
          </p:txBody>
        </p:sp>
      </p:grp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505200" y="3687763"/>
            <a:ext cx="106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</a:rPr>
              <a:t>Giải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3336" name="Group 24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-48"/>
            <a:chExt cx="5760" cy="528"/>
          </a:xfrm>
        </p:grpSpPr>
        <p:sp>
          <p:nvSpPr>
            <p:cNvPr id="13337" name="Rectangle 25"/>
            <p:cNvSpPr>
              <a:spLocks noChangeArrowheads="1"/>
            </p:cNvSpPr>
            <p:nvPr/>
          </p:nvSpPr>
          <p:spPr bwMode="auto">
            <a:xfrm>
              <a:off x="0" y="-48"/>
              <a:ext cx="5760" cy="52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Text Box 26"/>
            <p:cNvSpPr txBox="1">
              <a:spLocks noChangeArrowheads="1"/>
            </p:cNvSpPr>
            <p:nvPr/>
          </p:nvSpPr>
          <p:spPr bwMode="auto">
            <a:xfrm>
              <a:off x="144" y="9"/>
              <a:ext cx="5616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66FF"/>
                  </a:solidFill>
                </a:rPr>
                <a:t>§2. TÍNH CHẤT CƠ BẢN CỦA  PHÂN THỨC</a:t>
              </a:r>
            </a:p>
          </p:txBody>
        </p:sp>
      </p:grpSp>
      <p:sp>
        <p:nvSpPr>
          <p:cNvPr id="13339" name="TextBox 7"/>
          <p:cNvSpPr txBox="1">
            <a:spLocks noChangeArrowheads="1"/>
          </p:cNvSpPr>
          <p:nvPr/>
        </p:nvSpPr>
        <p:spPr bwMode="auto">
          <a:xfrm>
            <a:off x="152400" y="7620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3341" name="Group 29"/>
          <p:cNvGrpSpPr>
            <a:grpSpLocks/>
          </p:cNvGrpSpPr>
          <p:nvPr/>
        </p:nvGrpSpPr>
        <p:grpSpPr bwMode="auto">
          <a:xfrm>
            <a:off x="2209800" y="5562600"/>
            <a:ext cx="4049713" cy="1052513"/>
            <a:chOff x="1401" y="3504"/>
            <a:chExt cx="2551" cy="663"/>
          </a:xfrm>
        </p:grpSpPr>
        <p:graphicFrame>
          <p:nvGraphicFramePr>
            <p:cNvPr id="13323" name="Object 11"/>
            <p:cNvGraphicFramePr>
              <a:graphicFrameLocks noChangeAspect="1"/>
            </p:cNvGraphicFramePr>
            <p:nvPr/>
          </p:nvGraphicFramePr>
          <p:xfrm>
            <a:off x="1824" y="3504"/>
            <a:ext cx="2128" cy="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5" name="Equation" r:id="rId8" imgW="1282680" imgH="419040" progId="Equation.DSMT4">
                    <p:embed/>
                  </p:oleObj>
                </mc:Choice>
                <mc:Fallback>
                  <p:oleObj name="Equation" r:id="rId8" imgW="1282680" imgH="41904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3504"/>
                          <a:ext cx="2128" cy="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1401" y="3648"/>
              <a:ext cx="5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</a:rPr>
                <a:t>Vậy</a:t>
              </a:r>
              <a:r>
                <a:rPr 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sz="2400" dirty="0">
                  <a:solidFill>
                    <a:srgbClr val="0000FF"/>
                  </a:solidFill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4495800"/>
                <a:ext cx="10882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𝑇𝑎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</a:rPr>
                      <m:t>ó</m:t>
                    </m:r>
                  </m:oMath>
                </a14:m>
                <a:r>
                  <a:rPr lang="en-US" sz="2400" dirty="0" smtClean="0"/>
                  <a:t>: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495800"/>
                <a:ext cx="1088247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685" t="-9333" r="-786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7" grpId="0"/>
      <p:bldP spid="1333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04800" y="2895600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.VnTime" pitchFamily="34" charset="0"/>
              </a:rPr>
              <a:t>                                 </a:t>
            </a:r>
          </a:p>
        </p:txBody>
      </p:sp>
      <p:graphicFrame>
        <p:nvGraphicFramePr>
          <p:cNvPr id="1436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818838"/>
              </p:ext>
            </p:extLst>
          </p:nvPr>
        </p:nvGraphicFramePr>
        <p:xfrm>
          <a:off x="152400" y="990600"/>
          <a:ext cx="8839200" cy="3657600"/>
        </p:xfrm>
        <a:graphic>
          <a:graphicData uri="http://schemas.openxmlformats.org/drawingml/2006/table">
            <a:tbl>
              <a:tblPr/>
              <a:tblGrid>
                <a:gridCol w="4173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5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T/c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cơ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bản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số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L="96685" marR="96685" marT="50762" marB="50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T/c cơ bản của phân thức</a:t>
                      </a:r>
                    </a:p>
                  </a:txBody>
                  <a:tcPr marL="96685" marR="96685" marT="50762" marB="50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6685" marR="96685" marT="50762" marB="50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6685" marR="96685" marT="50762" marB="50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6685" marR="96685" marT="50762" marB="50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6685" marR="96685" marT="50762" marB="50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28600" y="0"/>
            <a:ext cx="861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40000"/>
              </a:spcBef>
            </a:pPr>
            <a:r>
              <a:rPr lang="en-US" sz="2800" b="1" u="sng" dirty="0" err="1">
                <a:solidFill>
                  <a:srgbClr val="FF3300"/>
                </a:solidFill>
              </a:rPr>
              <a:t>Nhận</a:t>
            </a:r>
            <a:r>
              <a:rPr lang="en-US" sz="2800" b="1" u="sng" dirty="0">
                <a:solidFill>
                  <a:srgbClr val="FF3300"/>
                </a:solidFill>
              </a:rPr>
              <a:t> </a:t>
            </a:r>
            <a:r>
              <a:rPr lang="en-US" sz="2800" b="1" u="sng" dirty="0" err="1">
                <a:solidFill>
                  <a:srgbClr val="FF3300"/>
                </a:solidFill>
              </a:rPr>
              <a:t>xét</a:t>
            </a:r>
            <a:r>
              <a:rPr lang="en-US" sz="2800" b="1" dirty="0">
                <a:solidFill>
                  <a:srgbClr val="FF3300"/>
                </a:solidFill>
              </a:rPr>
              <a:t>: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chất</a:t>
            </a:r>
            <a:r>
              <a:rPr lang="en-US" sz="2800" b="1" dirty="0"/>
              <a:t> </a:t>
            </a:r>
            <a:r>
              <a:rPr lang="en-US" sz="2800" b="1" dirty="0" err="1"/>
              <a:t>cơ</a:t>
            </a:r>
            <a:r>
              <a:rPr lang="en-US" sz="2800" b="1" dirty="0"/>
              <a:t> </a:t>
            </a:r>
            <a:r>
              <a:rPr lang="en-US" sz="2800" b="1" dirty="0" err="1"/>
              <a:t>bản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phân</a:t>
            </a:r>
            <a:r>
              <a:rPr lang="en-US" sz="2800" b="1" dirty="0"/>
              <a:t> </a:t>
            </a:r>
            <a:r>
              <a:rPr lang="en-US" sz="2800" b="1" dirty="0" err="1"/>
              <a:t>thức</a:t>
            </a:r>
            <a:r>
              <a:rPr lang="en-US" sz="2800" b="1" dirty="0"/>
              <a:t> </a:t>
            </a:r>
            <a:r>
              <a:rPr lang="en-US" sz="2800" b="1" dirty="0" err="1"/>
              <a:t>giống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chất</a:t>
            </a:r>
            <a:r>
              <a:rPr lang="en-US" sz="2800" b="1" dirty="0"/>
              <a:t> </a:t>
            </a:r>
            <a:r>
              <a:rPr lang="en-US" sz="2800" b="1" dirty="0" err="1"/>
              <a:t>cơ</a:t>
            </a:r>
            <a:r>
              <a:rPr lang="en-US" sz="2800" b="1" dirty="0"/>
              <a:t> </a:t>
            </a:r>
            <a:r>
              <a:rPr lang="en-US" sz="2800" b="1" dirty="0" err="1"/>
              <a:t>bản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phân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.                       </a:t>
            </a:r>
          </a:p>
        </p:txBody>
      </p:sp>
      <p:graphicFrame>
        <p:nvGraphicFramePr>
          <p:cNvPr id="14354" name="Object 18"/>
          <p:cNvGraphicFramePr>
            <a:graphicFrameLocks noChangeAspect="1"/>
          </p:cNvGraphicFramePr>
          <p:nvPr/>
        </p:nvGraphicFramePr>
        <p:xfrm>
          <a:off x="488950" y="3276600"/>
          <a:ext cx="118745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6" name="Equation" r:id="rId3" imgW="533160" imgH="393480" progId="Equation.DSMT4">
                  <p:embed/>
                </p:oleObj>
              </mc:Choice>
              <mc:Fallback>
                <p:oleObj name="Equation" r:id="rId3" imgW="53316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3276600"/>
                        <a:ext cx="1187450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5" name="Object 19"/>
          <p:cNvGraphicFramePr>
            <a:graphicFrameLocks noChangeAspect="1"/>
          </p:cNvGraphicFramePr>
          <p:nvPr/>
        </p:nvGraphicFramePr>
        <p:xfrm>
          <a:off x="3581400" y="908050"/>
          <a:ext cx="50323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7" name="Equation" r:id="rId5" imgW="177480" imgH="393480" progId="Equation.DSMT4">
                  <p:embed/>
                </p:oleObj>
              </mc:Choice>
              <mc:Fallback>
                <p:oleObj name="Equation" r:id="rId5" imgW="17748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908050"/>
                        <a:ext cx="50323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6" name="Object 20"/>
          <p:cNvGraphicFramePr>
            <a:graphicFrameLocks noChangeAspect="1"/>
          </p:cNvGraphicFramePr>
          <p:nvPr/>
        </p:nvGraphicFramePr>
        <p:xfrm>
          <a:off x="8016875" y="984250"/>
          <a:ext cx="3651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" name="Equation" r:id="rId7" imgW="203040" imgH="393480" progId="Equation.DSMT4">
                  <p:embed/>
                </p:oleObj>
              </mc:Choice>
              <mc:Fallback>
                <p:oleObj name="Equation" r:id="rId7" imgW="20304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75" y="984250"/>
                        <a:ext cx="3651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7" name="Object 21"/>
          <p:cNvGraphicFramePr>
            <a:graphicFrameLocks noChangeAspect="1"/>
          </p:cNvGraphicFramePr>
          <p:nvPr/>
        </p:nvGraphicFramePr>
        <p:xfrm>
          <a:off x="-762000" y="1895475"/>
          <a:ext cx="43338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" name="Equation" r:id="rId9" imgW="2031840" imgH="431640" progId="Equation.DSMT4">
                  <p:embed/>
                </p:oleObj>
              </mc:Choice>
              <mc:Fallback>
                <p:oleObj name="Equation" r:id="rId9" imgW="2031840" imgH="4316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0" y="1895475"/>
                        <a:ext cx="43338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9" name="Object 23"/>
          <p:cNvGraphicFramePr>
            <a:graphicFrameLocks noChangeAspect="1"/>
          </p:cNvGraphicFramePr>
          <p:nvPr/>
        </p:nvGraphicFramePr>
        <p:xfrm>
          <a:off x="4408488" y="1997075"/>
          <a:ext cx="119221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" name="Equation" r:id="rId11" imgW="622080" imgH="431640" progId="Equation.DSMT4">
                  <p:embed/>
                </p:oleObj>
              </mc:Choice>
              <mc:Fallback>
                <p:oleObj name="Equation" r:id="rId11" imgW="622080" imgH="4316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488" y="1997075"/>
                        <a:ext cx="1192212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0" name="Object 24"/>
          <p:cNvGraphicFramePr>
            <a:graphicFrameLocks noChangeAspect="1"/>
          </p:cNvGraphicFramePr>
          <p:nvPr/>
        </p:nvGraphicFramePr>
        <p:xfrm>
          <a:off x="4419600" y="3314700"/>
          <a:ext cx="116046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" name="Equation" r:id="rId13" imgW="634680" imgH="393480" progId="Equation.DSMT4">
                  <p:embed/>
                </p:oleObj>
              </mc:Choice>
              <mc:Fallback>
                <p:oleObj name="Equation" r:id="rId13" imgW="634680" imgH="3934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314700"/>
                        <a:ext cx="1160463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5334000" y="3429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(</a:t>
            </a:r>
            <a:r>
              <a:rPr lang="en-US" sz="2400">
                <a:solidFill>
                  <a:srgbClr val="0000FF"/>
                </a:solidFill>
              </a:rPr>
              <a:t>N là </a:t>
            </a:r>
            <a:r>
              <a:rPr lang="en-US" sz="2400">
                <a:solidFill>
                  <a:srgbClr val="0000CC"/>
                </a:solidFill>
              </a:rPr>
              <a:t>một nhân tử chung</a:t>
            </a:r>
            <a:r>
              <a:rPr lang="en-US" b="1">
                <a:solidFill>
                  <a:srgbClr val="0000FF"/>
                </a:solidFill>
              </a:rPr>
              <a:t>)</a:t>
            </a:r>
            <a:r>
              <a:rPr lang="en-US" sz="2400" b="1">
                <a:solidFill>
                  <a:srgbClr val="0000FF"/>
                </a:solidFill>
              </a:rPr>
              <a:t>                      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5653088" y="1933575"/>
            <a:ext cx="29575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( </a:t>
            </a:r>
            <a:r>
              <a:rPr lang="en-US" sz="2400">
                <a:solidFill>
                  <a:srgbClr val="0000FF"/>
                </a:solidFill>
              </a:rPr>
              <a:t>M là đa thức khác đa thức 0</a:t>
            </a:r>
            <a:r>
              <a:rPr lang="en-US" sz="2400" b="1">
                <a:solidFill>
                  <a:srgbClr val="0000FF"/>
                </a:solidFill>
              </a:rPr>
              <a:t>)                      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0" y="48006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</a:rPr>
              <a:t>Phân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hợp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đặc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biệt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thức</a:t>
            </a: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khi</a:t>
            </a:r>
            <a:r>
              <a:rPr lang="en-US" sz="2800" dirty="0">
                <a:solidFill>
                  <a:srgbClr val="FF0000"/>
                </a:solidFill>
              </a:rPr>
              <a:t> A,B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những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thức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bậc</a:t>
            </a:r>
            <a:r>
              <a:rPr lang="en-US" sz="2800" dirty="0">
                <a:solidFill>
                  <a:srgbClr val="FF0000"/>
                </a:solidFill>
              </a:rPr>
              <a:t> 0. </a:t>
            </a:r>
            <a:r>
              <a:rPr lang="en-US" sz="2800" dirty="0" err="1">
                <a:solidFill>
                  <a:srgbClr val="FF0000"/>
                </a:solidFill>
              </a:rPr>
              <a:t>Vì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vậy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tính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bản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một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hợp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đặc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biệt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tính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bản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thức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14364" name="Object 28"/>
          <p:cNvGraphicFramePr>
            <a:graphicFrameLocks noChangeAspect="1"/>
          </p:cNvGraphicFramePr>
          <p:nvPr/>
        </p:nvGraphicFramePr>
        <p:xfrm>
          <a:off x="1563688" y="4495800"/>
          <a:ext cx="4175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" name="Equation" r:id="rId15" imgW="177480" imgH="507960" progId="Equation.DSMT4">
                  <p:embed/>
                </p:oleObj>
              </mc:Choice>
              <mc:Fallback>
                <p:oleObj name="Equation" r:id="rId15" imgW="177480" imgH="50796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4495800"/>
                        <a:ext cx="4175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5" name="Object 29"/>
          <p:cNvGraphicFramePr>
            <a:graphicFrameLocks noChangeAspect="1"/>
          </p:cNvGraphicFramePr>
          <p:nvPr/>
        </p:nvGraphicFramePr>
        <p:xfrm>
          <a:off x="7954963" y="4648200"/>
          <a:ext cx="4270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" name="Equation" r:id="rId17" imgW="203040" imgH="507960" progId="Equation.DSMT4">
                  <p:embed/>
                </p:oleObj>
              </mc:Choice>
              <mc:Fallback>
                <p:oleObj name="Equation" r:id="rId17" imgW="203040" imgH="50796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4963" y="4648200"/>
                        <a:ext cx="42703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8" name="AutoShape 32"/>
          <p:cNvSpPr>
            <a:spLocks noChangeArrowheads="1"/>
          </p:cNvSpPr>
          <p:nvPr/>
        </p:nvSpPr>
        <p:spPr bwMode="auto">
          <a:xfrm>
            <a:off x="2133600" y="1676400"/>
            <a:ext cx="6553200" cy="3505200"/>
          </a:xfrm>
          <a:prstGeom prst="cloudCallout">
            <a:avLst>
              <a:gd name="adj1" fmla="val -60394"/>
              <a:gd name="adj2" fmla="val 10566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</a:rPr>
              <a:t>So </a:t>
            </a:r>
            <a:r>
              <a:rPr lang="en-US" sz="3600" dirty="0" err="1">
                <a:solidFill>
                  <a:srgbClr val="FF0000"/>
                </a:solidFill>
              </a:rPr>
              <a:t>sánh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tính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chất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cơ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bản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của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phân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thức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với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tính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chất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cơ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bản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của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phân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sô</a:t>
            </a:r>
            <a:r>
              <a:rPr lang="en-US" sz="3600" dirty="0">
                <a:solidFill>
                  <a:srgbClr val="FF0000"/>
                </a:solidFill>
              </a:rPr>
              <a:t>́?</a:t>
            </a:r>
          </a:p>
        </p:txBody>
      </p:sp>
      <p:graphicFrame>
        <p:nvGraphicFramePr>
          <p:cNvPr id="14371" name="Object 35"/>
          <p:cNvGraphicFramePr>
            <a:graphicFrameLocks noChangeAspect="1"/>
          </p:cNvGraphicFramePr>
          <p:nvPr/>
        </p:nvGraphicFramePr>
        <p:xfrm>
          <a:off x="1905000" y="3581400"/>
          <a:ext cx="6699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" name="Equation" r:id="rId19" imgW="279360" imgH="190440" progId="Equation.DSMT4">
                  <p:embed/>
                </p:oleObj>
              </mc:Choice>
              <mc:Fallback>
                <p:oleObj name="Equation" r:id="rId19" imgW="279360" imgH="19044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581400"/>
                        <a:ext cx="6699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2514600" y="3565525"/>
            <a:ext cx="1676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500">
                <a:solidFill>
                  <a:srgbClr val="0000CC"/>
                </a:solidFill>
                <a:latin typeface="Times New Roman" pitchFamily="18" charset="0"/>
              </a:rPr>
              <a:t>ƯC(a, b))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3" grpId="0"/>
      <p:bldP spid="14361" grpId="0" autoUpdateAnimBg="0"/>
      <p:bldP spid="14362" grpId="0" autoUpdateAnimBg="0"/>
      <p:bldP spid="14363" grpId="0" autoUpdateAnimBg="0"/>
      <p:bldP spid="14368" grpId="0" animBg="1"/>
      <p:bldP spid="14368" grpId="1" animBg="1"/>
      <p:bldP spid="143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54"/>
          <p:cNvSpPr txBox="1">
            <a:spLocks noChangeArrowheads="1"/>
          </p:cNvSpPr>
          <p:nvPr/>
        </p:nvSpPr>
        <p:spPr bwMode="auto">
          <a:xfrm>
            <a:off x="1371600" y="1600200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.VnTime" pitchFamily="34" charset="0"/>
            </a:endParaRPr>
          </a:p>
        </p:txBody>
      </p:sp>
      <p:grpSp>
        <p:nvGrpSpPr>
          <p:cNvPr id="15369" name="Group 9"/>
          <p:cNvGrpSpPr>
            <a:grpSpLocks/>
          </p:cNvGrpSpPr>
          <p:nvPr/>
        </p:nvGrpSpPr>
        <p:grpSpPr bwMode="auto">
          <a:xfrm>
            <a:off x="533400" y="1676400"/>
            <a:ext cx="685800" cy="466725"/>
            <a:chOff x="672" y="1240"/>
            <a:chExt cx="432" cy="300"/>
          </a:xfrm>
        </p:grpSpPr>
        <p:pic>
          <p:nvPicPr>
            <p:cNvPr id="15370" name="Picture 10" descr="qustionbig_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248"/>
              <a:ext cx="288" cy="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672" y="1240"/>
              <a:ext cx="432" cy="30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    4</a:t>
              </a:r>
            </a:p>
          </p:txBody>
        </p:sp>
      </p:grpSp>
      <p:graphicFrame>
        <p:nvGraphicFramePr>
          <p:cNvPr id="3075" name="Object 13"/>
          <p:cNvGraphicFramePr>
            <a:graphicFrameLocks noChangeAspect="1"/>
          </p:cNvGraphicFramePr>
          <p:nvPr/>
        </p:nvGraphicFramePr>
        <p:xfrm>
          <a:off x="2774950" y="2590800"/>
          <a:ext cx="185737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9" name="Equation" r:id="rId4" imgW="1054080" imgH="558720" progId="Equation.DSMT4">
                  <p:embed/>
                </p:oleObj>
              </mc:Choice>
              <mc:Fallback>
                <p:oleObj name="Equation" r:id="rId4" imgW="1054080" imgH="55872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2590800"/>
                        <a:ext cx="1857375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13"/>
          <p:cNvGraphicFramePr>
            <a:graphicFrameLocks noChangeAspect="1"/>
          </p:cNvGraphicFramePr>
          <p:nvPr/>
        </p:nvGraphicFramePr>
        <p:xfrm>
          <a:off x="336550" y="4038600"/>
          <a:ext cx="294005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0" name="Equation" r:id="rId6" imgW="825480" imgH="342720" progId="Equation.DSMT4">
                  <p:embed/>
                </p:oleObj>
              </mc:Choice>
              <mc:Fallback>
                <p:oleObj name="Equation" r:id="rId6" imgW="825480" imgH="34272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4038600"/>
                        <a:ext cx="2940050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4" name="Object 14"/>
          <p:cNvGraphicFramePr>
            <a:graphicFrameLocks noChangeAspect="1"/>
          </p:cNvGraphicFramePr>
          <p:nvPr/>
        </p:nvGraphicFramePr>
        <p:xfrm>
          <a:off x="457200" y="5181600"/>
          <a:ext cx="289401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1" name="Equation" r:id="rId8" imgW="952200" imgH="342720" progId="Equation.DSMT4">
                  <p:embed/>
                </p:oleObj>
              </mc:Choice>
              <mc:Fallback>
                <p:oleObj name="Equation" r:id="rId8" imgW="952200" imgH="3427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81600"/>
                        <a:ext cx="2894013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352800" y="4281488"/>
            <a:ext cx="1219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i="1">
                <a:solidFill>
                  <a:srgbClr val="0000CC"/>
                </a:solidFill>
              </a:rPr>
              <a:t>hoặc :</a:t>
            </a:r>
          </a:p>
        </p:txBody>
      </p:sp>
      <p:graphicFrame>
        <p:nvGraphicFramePr>
          <p:cNvPr id="15376" name="Object 16"/>
          <p:cNvGraphicFramePr>
            <a:graphicFrameLocks noChangeAspect="1"/>
          </p:cNvGraphicFramePr>
          <p:nvPr/>
        </p:nvGraphicFramePr>
        <p:xfrm>
          <a:off x="4495800" y="4114800"/>
          <a:ext cx="2133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2" name="Equation" r:id="rId10" imgW="901440" imgH="419040" progId="Equation.DSMT4">
                  <p:embed/>
                </p:oleObj>
              </mc:Choice>
              <mc:Fallback>
                <p:oleObj name="Equation" r:id="rId10" imgW="901440" imgH="4190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114800"/>
                        <a:ext cx="2133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581400" y="5424488"/>
            <a:ext cx="1295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i="1">
                <a:solidFill>
                  <a:srgbClr val="0000CC"/>
                </a:solidFill>
              </a:rPr>
              <a:t>hoặc :</a:t>
            </a:r>
          </a:p>
        </p:txBody>
      </p:sp>
      <p:graphicFrame>
        <p:nvGraphicFramePr>
          <p:cNvPr id="15378" name="Object 18"/>
          <p:cNvGraphicFramePr>
            <a:graphicFrameLocks noChangeAspect="1"/>
          </p:cNvGraphicFramePr>
          <p:nvPr/>
        </p:nvGraphicFramePr>
        <p:xfrm>
          <a:off x="4724400" y="5257800"/>
          <a:ext cx="21336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3" name="Equation" r:id="rId12" imgW="901440" imgH="419040" progId="Equation.DSMT4">
                  <p:embed/>
                </p:oleObj>
              </mc:Choice>
              <mc:Fallback>
                <p:oleObj name="Equation" r:id="rId12" imgW="901440" imgH="419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257800"/>
                        <a:ext cx="213360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3276600" y="35052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</a:rPr>
              <a:t>Giải </a:t>
            </a:r>
            <a:r>
              <a:rPr lang="en-US" sz="3200" b="1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5380" name="Group 20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-48"/>
            <a:chExt cx="5760" cy="528"/>
          </a:xfrm>
        </p:grpSpPr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0" y="-48"/>
              <a:ext cx="5760" cy="52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Text Box 22"/>
            <p:cNvSpPr txBox="1">
              <a:spLocks noChangeArrowheads="1"/>
            </p:cNvSpPr>
            <p:nvPr/>
          </p:nvSpPr>
          <p:spPr bwMode="auto">
            <a:xfrm>
              <a:off x="144" y="9"/>
              <a:ext cx="5616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66FF"/>
                  </a:solidFill>
                </a:rPr>
                <a:t>§2. TÍNH CHẤT CƠ BẢN CỦA  PHÂN THỨC</a:t>
              </a:r>
            </a:p>
          </p:txBody>
        </p:sp>
      </p:grpSp>
      <p:sp>
        <p:nvSpPr>
          <p:cNvPr id="15383" name="TextBox 7"/>
          <p:cNvSpPr txBox="1">
            <a:spLocks noChangeArrowheads="1"/>
          </p:cNvSpPr>
          <p:nvPr/>
        </p:nvSpPr>
        <p:spPr bwMode="auto">
          <a:xfrm>
            <a:off x="0" y="9144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Tính chất cơ bản của phân thức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75" grpId="0"/>
      <p:bldP spid="15377" grpId="0"/>
      <p:bldP spid="1537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1131</Words>
  <Application>Microsoft Office PowerPoint</Application>
  <PresentationFormat>On-screen Show (4:3)</PresentationFormat>
  <Paragraphs>212</Paragraphs>
  <Slides>21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.VnArial</vt:lpstr>
      <vt:lpstr>.VnBlack</vt:lpstr>
      <vt:lpstr>.VnTime</vt:lpstr>
      <vt:lpstr>.VnTimeH</vt:lpstr>
      <vt:lpstr>.VnVogue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Default Design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Phu</dc:creator>
  <cp:lastModifiedBy>Mrs. Linh</cp:lastModifiedBy>
  <cp:revision>195</cp:revision>
  <dcterms:created xsi:type="dcterms:W3CDTF">2014-10-21T09:35:19Z</dcterms:created>
  <dcterms:modified xsi:type="dcterms:W3CDTF">2021-11-21T11:34:10Z</dcterms:modified>
</cp:coreProperties>
</file>