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88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7357-71BC-4EA6-B1AB-4D5193CDA99E}" type="datetimeFigureOut">
              <a:rPr lang="en-US" smtClean="0"/>
              <a:pPr/>
              <a:t>11/5/2021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.vn/imgres?imgurl=http://www.vfej.vn/Images/ContentImages/HotImage/0lua8.jpg&amp;imgrefurl=http://www.vfej.vn/listnews2col.aspx?cate1=40&amp;cate2=164&amp;pageId=2&amp;h=301&amp;w=400&amp;sz=31&amp;hl=vi&amp;start=2&amp;usg=__3mnuhcSb47JeQCFCE0-ZWmPX7ys=&amp;tbnid=rNGywDnYQqNkaM:&amp;tbnh=93&amp;tbnw=124&amp;prev=/images?q=l%C6%B0%C6%A1ng+th%E1%BB%B1c&amp;gbv=2&amp;hl=vi&amp;sa=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2132856"/>
            <a:ext cx="9786974" cy="2153400"/>
          </a:xfrm>
        </p:spPr>
        <p:txBody>
          <a:bodyPr>
            <a:noAutofit/>
          </a:bodyPr>
          <a:lstStyle/>
          <a:p>
            <a:r>
              <a:rPr lang="vi-VN" sz="4600" b="1" u="sng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4600" b="1" u="sng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sz="4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 11:SẢN X</a:t>
            </a: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ẤT VÀ BẢO Q</a:t>
            </a: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ẢN G</a:t>
            </a:r>
            <a:r>
              <a:rPr lang="vi-VN" sz="4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4600" b="1" dirty="0" smtClean="0">
                <a:latin typeface="Times New Roman" pitchFamily="18" charset="0"/>
                <a:cs typeface="Times New Roman" pitchFamily="18" charset="0"/>
              </a:rPr>
              <a:t>ỐNG CÂY TRỒNG</a:t>
            </a:r>
            <a:endParaRPr lang="en-GB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5720" y="1000108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785918" y="1643050"/>
            <a:ext cx="5072098" cy="200026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nêu đặc điểm của các phương ph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giâm cành, ghép mắt, chiết cành?</a:t>
            </a:r>
            <a:endParaRPr lang="en-GB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5029200" cy="21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Giâm cành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132" y="3643314"/>
            <a:ext cx="3571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 u="sng" smtClean="0">
                <a:solidFill>
                  <a:srgbClr val="FF0000"/>
                </a:solidFill>
                <a:latin typeface="Times New Roman" pitchFamily="18" charset="0"/>
              </a:rPr>
              <a:t>Giâm cành:</a:t>
            </a:r>
            <a:r>
              <a:rPr lang="en-US" sz="35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</a:rPr>
              <a:t>Cắt một đoạn cành có đủ mắt, chồi từ thân cây mẹ, giâm xuống nền cát ẩm.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7148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43504" y="2143116"/>
            <a:ext cx="378618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 u="sng" smtClean="0">
                <a:solidFill>
                  <a:srgbClr val="FF0000"/>
                </a:solidFill>
                <a:latin typeface="Times New Roman" pitchFamily="18" charset="0"/>
              </a:rPr>
              <a:t>Ghép mắt:</a:t>
            </a:r>
            <a:r>
              <a:rPr lang="en-US" sz="35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</a:rPr>
              <a:t>(ghép cành):  lấy mắt ghép ghép vào một mắt ghép của một cây khác (cùng họ)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621508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Ghép mắt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000108"/>
            <a:ext cx="8786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953000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621508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Chiết cành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694" y="2214554"/>
            <a:ext cx="328613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500" b="1" u="sng" smtClean="0">
                <a:solidFill>
                  <a:srgbClr val="FF0000"/>
                </a:solidFill>
                <a:latin typeface="Times New Roman" pitchFamily="18" charset="0"/>
              </a:rPr>
              <a:t>Chiết cành</a:t>
            </a: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5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</a:rPr>
              <a:t>Bóc khoanh vỏ của cành, sau đó bó đất. Khi cành ra rễ cắt khỏi cây mẹ, đem trồng xuống đất.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000108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01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57232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8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276600" cy="3571900"/>
          </a:xfrm>
          <a:prstGeom prst="rect">
            <a:avLst/>
          </a:prstGeom>
          <a:noFill/>
        </p:spPr>
      </p:pic>
      <p:pic>
        <p:nvPicPr>
          <p:cNvPr id="1026" name="Picture 2" descr="C:\Users\user\Pictures\giam ca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4071966" cy="3000396"/>
          </a:xfrm>
          <a:prstGeom prst="rect">
            <a:avLst/>
          </a:prstGeom>
          <a:noFill/>
        </p:spPr>
      </p:pic>
      <p:pic>
        <p:nvPicPr>
          <p:cNvPr id="1027" name="Picture 3" descr="C:\Users\user\Pictures\giam can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1984"/>
            <a:ext cx="4071966" cy="22860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29256" y="5429264"/>
            <a:ext cx="271464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Giâm cành</a:t>
            </a:r>
            <a:endParaRPr lang="en-GB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654032"/>
          </a:xfrm>
        </p:spPr>
        <p:txBody>
          <a:bodyPr>
            <a:no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gcx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4000496" cy="2214578"/>
          </a:xfrm>
          <a:prstGeom prst="rect">
            <a:avLst/>
          </a:prstGeom>
          <a:noFill/>
        </p:spPr>
      </p:pic>
      <p:pic>
        <p:nvPicPr>
          <p:cNvPr id="2052" name="Picture 4" descr="C:\Users\user\Pictures\ghep canh 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4090968" cy="2428868"/>
          </a:xfrm>
          <a:prstGeom prst="rect">
            <a:avLst/>
          </a:prstGeom>
          <a:noFill/>
        </p:spPr>
      </p:pic>
      <p:pic>
        <p:nvPicPr>
          <p:cNvPr id="2053" name="Picture 5" descr="C:\Users\user\Pictures\gcn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71942"/>
            <a:ext cx="4000496" cy="27860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71934" y="2428868"/>
            <a:ext cx="1000132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 cành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user\Pictures\gcc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43050"/>
            <a:ext cx="3929058" cy="264320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928670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/>
          </a:p>
        </p:txBody>
      </p:sp>
      <p:pic>
        <p:nvPicPr>
          <p:cNvPr id="3074" name="Picture 2" descr="C:\Users\user\Pictures\chiet 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428992" cy="4143404"/>
          </a:xfrm>
          <a:prstGeom prst="rect">
            <a:avLst/>
          </a:prstGeom>
          <a:noFill/>
        </p:spPr>
      </p:pic>
      <p:pic>
        <p:nvPicPr>
          <p:cNvPr id="3075" name="Picture 3" descr="C:\Users\user\Pictures\mo hi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71612"/>
            <a:ext cx="5286412" cy="1847850"/>
          </a:xfrm>
          <a:prstGeom prst="rect">
            <a:avLst/>
          </a:prstGeom>
          <a:noFill/>
        </p:spPr>
      </p:pic>
      <p:pic>
        <p:nvPicPr>
          <p:cNvPr id="3076" name="Picture 4" descr="C:\Users\user\Pictures\nhan gio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00438"/>
            <a:ext cx="2928958" cy="2286016"/>
          </a:xfrm>
          <a:prstGeom prst="rect">
            <a:avLst/>
          </a:prstGeom>
          <a:noFill/>
        </p:spPr>
      </p:pic>
      <p:pic>
        <p:nvPicPr>
          <p:cNvPr id="7" name="Picture 25" descr="larger_dae1348204306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500438"/>
            <a:ext cx="250029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8596" y="6000768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Chiết cành 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5929330"/>
            <a:ext cx="214314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Nuôi cấy mô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5794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482" y="2332037"/>
            <a:ext cx="8472518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Giâm cành: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Cắt một đoạn cành có đủ mắt, chồi từ thân cây mẹ, giâm xuống đất.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Ghép mắt: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(ghép cành): Dùng một bộ phận sinh dưỡng (mắt, chồi, cành) của một cây gắn vào một cây khác (gốc ghép).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Chiết cành: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Bóc khoanh vỏ của cành, sau đó bó đất. Khi cành ra rễ cắt khỏi cây mẹ, đem trồng xuống đất.</a:t>
            </a:r>
          </a:p>
          <a:p>
            <a:pPr>
              <a:buFontTx/>
              <a:buChar char="-"/>
            </a:pPr>
            <a:endParaRPr lang="en-US" smtClean="0"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en-US" smtClean="0">
              <a:latin typeface="Times New Roman" pitchFamily="18" charset="0"/>
            </a:endParaRPr>
          </a:p>
          <a:p>
            <a:pPr>
              <a:buNone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785794"/>
            <a:ext cx="8929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1285884" cy="121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000232" y="1142984"/>
            <a:ext cx="4929222" cy="2357454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 bảo quản tốt hạt giống cần phải đảm bảo các điều kiện nào?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857628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Hạt giống tốt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Hạt phải khô, mẩy, không lẫn tạp, không sâu bệnh.</a:t>
            </a:r>
          </a:p>
          <a:p>
            <a:r>
              <a:rPr lang="en-US" sz="32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Bảo quản hạt giống :</a:t>
            </a:r>
            <a:r>
              <a:rPr lang="en-US" sz="32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Nhiệt độ, độ ẩm nơi cất phải thích hợp (thấp) không để côn trùng phá hoại.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000232" y="1000108"/>
            <a:ext cx="4929222" cy="192882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 bày một số phương pháp bảo quản giống cây trồng?</a:t>
            </a:r>
            <a:endParaRPr lang="en-GB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321468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Dụng cụ bảo quản: Chum, vại hoặc túi kín khô sạch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33800"/>
            <a:ext cx="378621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10000"/>
            <a:ext cx="36433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35729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Bảo quản trong các kho lạnh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178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333875"/>
            <a:ext cx="4419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857364"/>
            <a:ext cx="4424363" cy="24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43932" cy="785818"/>
          </a:xfrm>
        </p:spPr>
        <p:txBody>
          <a:bodyPr>
            <a:normAutofit/>
          </a:bodyPr>
          <a:lstStyle/>
          <a:p>
            <a:pPr algn="l"/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000232" y="1214422"/>
            <a:ext cx="5429288" cy="178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Mục đích</a:t>
            </a:r>
            <a:endParaRPr lang="en-GB" sz="3600">
              <a:solidFill>
                <a:schemeClr val="tx1"/>
              </a:solidFill>
            </a:endParaRPr>
          </a:p>
          <a:p>
            <a:pPr algn="ctr"/>
            <a:r>
              <a:rPr lang="vi-VN" sz="3600" smtClean="0">
                <a:latin typeface="+mj-lt"/>
              </a:rPr>
              <a:t>Sản xuất giống cây trồng là gì?</a:t>
            </a:r>
            <a:endParaRPr lang="en-GB" sz="3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Bảo quản hạt giống cây trồng: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1285884" cy="1217853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071670" y="1928802"/>
            <a:ext cx="6715172" cy="4572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GB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Có hạt giống tốt</a:t>
            </a:r>
            <a:r>
              <a:rPr lang="vi-VN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phải biết cách bảo quản tốt thì mới duy trì được chất lượng của hạt. </a:t>
            </a:r>
          </a:p>
          <a:p>
            <a:pPr algn="just">
              <a:buNone/>
            </a:pPr>
            <a:r>
              <a:rPr lang="en-GB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Hạt giống có thể bảo quản trong chum</a:t>
            </a:r>
            <a:r>
              <a:rPr lang="vi-VN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vại, bao</a:t>
            </a:r>
            <a:r>
              <a:rPr lang="vi-VN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túi kín hoặc trong các kho lạnh.</a:t>
            </a:r>
            <a:endParaRPr lang="en-GB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CỦNG CỐ: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1484784"/>
            <a:ext cx="7786742" cy="3158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Biện pháp nào dưới đây không phải sản xuất giống cây trồng bằng nhân giống vô tính?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06" y="5000636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Giâm cành			b. Ghép mắt</a:t>
            </a:r>
          </a:p>
          <a:p>
            <a:pPr marL="514350" indent="-514350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c. Chiết cành			d. Gieo trồng hạt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86380" y="5572140"/>
            <a:ext cx="357190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GB" b="1" u="sng" smtClean="0">
                <a:latin typeface="Times New Roman" pitchFamily="18" charset="0"/>
                <a:cs typeface="Times New Roman" pitchFamily="18" charset="0"/>
              </a:rPr>
              <a:t>CỦNG CỐ:</a:t>
            </a: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571614"/>
          <a:ext cx="8429684" cy="4194057"/>
        </p:xfrm>
        <a:graphic>
          <a:graphicData uri="http://schemas.openxmlformats.org/drawingml/2006/table">
            <a:tbl>
              <a:tblPr/>
              <a:tblGrid>
                <a:gridCol w="3773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5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15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Times New Roman"/>
                          <a:ea typeface="Calibri"/>
                          <a:cs typeface="Times New Roman"/>
                        </a:rPr>
                        <a:t>Ghép số thứ tự của các câu từ câu 1 đến câu 4 với các câu từ câu a đến câu d cho phù hợp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1. Chọn tạo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a. Tạo nhiều hạt cây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2. Sản xuất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b. Dùng chum, vại, túi nilon.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3. Bảo quản hạt giống.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c. Chặt cành từng đoạn nhỏ đem giâm xuống đất ẩm.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4. Nhân giống vô tính.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Calibri"/>
                          <a:cs typeface="Times New Roman"/>
                        </a:rPr>
                        <a:t>d. Tạo ra quần thể có quần thể khác với quần thể ban đầu.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4414" y="6072182"/>
            <a:ext cx="6572296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1-d	2-a	3-b	4-c</a:t>
            </a:r>
            <a:endParaRPr lang="en-GB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HƯỚNG DẪN TỰ HỌC: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71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Bài vừa học:</a:t>
            </a:r>
          </a:p>
          <a:p>
            <a:pPr marL="514350" indent="-514350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	- Học bài.</a:t>
            </a:r>
          </a:p>
          <a:p>
            <a:pPr marL="514350" indent="-514350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	- Trả lời câu hỏi: 1, 2, 3- SGK/27.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643314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Bài sắp học:</a:t>
            </a:r>
          </a:p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- Đọc và nghiên cứu </a:t>
            </a: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bài 12: “Sâu, bệnh hại cây trồng”.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Book-0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1285884" cy="121785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14282" y="3214686"/>
            <a:ext cx="4000528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Mục đích</a:t>
            </a:r>
            <a:endParaRPr lang="en-GB" sz="4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857496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+mj-lt"/>
              </a:rPr>
              <a:t>Nhằm tạo ra nhiều hạt giống cây con giống phục vụ gieo trồng.</a:t>
            </a:r>
            <a:endParaRPr lang="en-GB" sz="3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671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714488"/>
            <a:ext cx="621510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 giống cây trồng bằng hạt được tiến hành trong mấy năm?  </a:t>
            </a:r>
            <a:endParaRPr lang="en-GB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64" y="185736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năm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043890" cy="796908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1428736"/>
            <a:ext cx="700092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 giống cây trồng bằng hạt được tiến hành  theo trình tự nào?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21455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Theo trình tự 4 năm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85984" y="2643182"/>
            <a:ext cx="4191000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2357422" y="3143248"/>
            <a:ext cx="1981200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3428992" y="3143248"/>
            <a:ext cx="915988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4357686" y="3143248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357686" y="3143248"/>
            <a:ext cx="838200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429124" y="3143248"/>
            <a:ext cx="1751013" cy="303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71670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charset="0"/>
              </a:rPr>
              <a:t>Dòng</a:t>
            </a:r>
            <a:endParaRPr lang="en-US" sz="20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71802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071934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000628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000760" y="3500438"/>
            <a:ext cx="685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Dòng</a:t>
            </a:r>
          </a:p>
          <a:p>
            <a:pPr algn="ctr"/>
            <a:r>
              <a:rPr lang="en-US" sz="2000" b="1">
                <a:solidFill>
                  <a:schemeClr val="tx1"/>
                </a:solidFill>
                <a:latin typeface="Arial" charset="0"/>
              </a:rPr>
              <a:t>5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357422" y="4286256"/>
            <a:ext cx="460375" cy="271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429124" y="4286256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5572132" y="4286256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571736" y="4572008"/>
            <a:ext cx="3657600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Hạt giống siêu nguyên chủng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429124" y="5072074"/>
            <a:ext cx="1588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429124" y="5929330"/>
            <a:ext cx="15875" cy="404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571736" y="5500702"/>
            <a:ext cx="3657600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Hạt giống nguyên chủng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571736" y="6324600"/>
            <a:ext cx="3657600" cy="5334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Hạt giống sản xuất đại trà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3768" y="271462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Năm 1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768" y="464344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Năm 2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768" y="55721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Năm 3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768" y="6396335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Năm 4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357190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Năm 1:</a:t>
            </a: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 Gieo hạt giống đã phục tráng và chọn cây có đặc tính tốt.</a:t>
            </a:r>
          </a:p>
          <a:p>
            <a:pPr>
              <a:buFontTx/>
              <a:buChar char="-"/>
            </a:pPr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Năm 2:</a:t>
            </a: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 Hạt của mỗi cây tốt gieo thành từng dòng. Lấy hạt của các dòng tốt nhất hợp lại thành giống siêu nguyên chủng.</a:t>
            </a:r>
          </a:p>
          <a:p>
            <a:pPr>
              <a:buFontTx/>
              <a:buChar char="-"/>
            </a:pPr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Năm 3:</a:t>
            </a: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 Từ giống siêu nguyên chủng nhân thành giống nguyên chủng.</a:t>
            </a:r>
          </a:p>
          <a:p>
            <a:pPr>
              <a:buNone/>
            </a:pP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Năm 4: </a:t>
            </a: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Từ giống nguyên chủng nhân thành giống sản xuất đại trà</a:t>
            </a:r>
          </a:p>
          <a:p>
            <a:pPr>
              <a:buNone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84" y="1714488"/>
            <a:ext cx="5857916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 trình sản xuất giống cây trồng bằng hạt tiến hành trong 4 năm.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1071546"/>
            <a:ext cx="63161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Book-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285884" cy="121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928670"/>
            <a:ext cx="5917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800" b="1" u="sng" smtClean="0">
                <a:latin typeface="Times New Roman" pitchFamily="18" charset="0"/>
                <a:cs typeface="Times New Roman" pitchFamily="18" charset="0"/>
              </a:rPr>
              <a:t>Sản xuất giống cây trồng bằng hạt:</a:t>
            </a:r>
            <a:endParaRPr lang="en-GB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71538" y="1571612"/>
            <a:ext cx="7072362" cy="171451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 giống cây trồng bằng hạt thường áp dụng cho các loại cây nào?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7" descr="ngô lai v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3571876"/>
            <a:ext cx="4214842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57884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Cây bắp(ngô)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0lua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14480" y="62150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Cây lúa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6124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7290" y="285749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Cây cà chua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271462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Cây ớt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621508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Cây đậu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cay 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4000528" cy="2714620"/>
          </a:xfrm>
          <a:prstGeom prst="rect">
            <a:avLst/>
          </a:prstGeom>
          <a:noFill/>
        </p:spPr>
      </p:pic>
      <p:pic>
        <p:nvPicPr>
          <p:cNvPr id="1027" name="Picture 3" descr="C:\Users\user\Pictures\ca chu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4143404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GB" sz="4000" b="1" u="sng" smtClean="0">
                <a:latin typeface="Times New Roman" pitchFamily="18" charset="0"/>
                <a:cs typeface="Times New Roman" pitchFamily="18" charset="0"/>
              </a:rPr>
              <a:t>Sản xuất giống cây trồng</a:t>
            </a:r>
            <a:endParaRPr lang="en-GB" sz="4000"/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000" b="1" u="sng" smtClean="0">
                <a:latin typeface="Times New Roman" pitchFamily="18" charset="0"/>
                <a:cs typeface="Times New Roman" pitchFamily="18" charset="0"/>
              </a:rPr>
              <a:t>Sản xuất giống cây trồng bằng nhân giống vô tính:</a:t>
            </a:r>
            <a:endParaRPr lang="en-GB" sz="30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5" descr="CN 7 B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988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Tiết 11 BÀI 11:SẢN XUẤT VÀ BẢO QUẢN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PowerPoint Presentation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I. Sản xuất giống cây trồng</vt:lpstr>
      <vt:lpstr>II. Bảo quản hạt giống cây trồng:</vt:lpstr>
      <vt:lpstr>II. Bảo quản hạt giống cây trồng:</vt:lpstr>
      <vt:lpstr>II. Bảo quản hạt giống cây trồng:</vt:lpstr>
      <vt:lpstr>II. Bảo quản hạt giống cây trồng:</vt:lpstr>
      <vt:lpstr>IV. CỦNG CỐ:</vt:lpstr>
      <vt:lpstr>IV. CỦNG CỐ:</vt:lpstr>
      <vt:lpstr>V. HƯỚNG DẪN TỰ HỌC: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sony</cp:lastModifiedBy>
  <cp:revision>118</cp:revision>
  <dcterms:created xsi:type="dcterms:W3CDTF">2015-11-02T15:22:46Z</dcterms:created>
  <dcterms:modified xsi:type="dcterms:W3CDTF">2021-11-05T03:18:40Z</dcterms:modified>
</cp:coreProperties>
</file>