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avi" ContentType="video/x-msvide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8" r:id="rId3"/>
  </p:sldMasterIdLst>
  <p:notesMasterIdLst>
    <p:notesMasterId r:id="rId37"/>
  </p:notesMasterIdLst>
  <p:sldIdLst>
    <p:sldId id="304" r:id="rId4"/>
    <p:sldId id="260" r:id="rId5"/>
    <p:sldId id="265" r:id="rId6"/>
    <p:sldId id="264" r:id="rId7"/>
    <p:sldId id="267" r:id="rId8"/>
    <p:sldId id="268" r:id="rId9"/>
    <p:sldId id="270" r:id="rId10"/>
    <p:sldId id="271" r:id="rId11"/>
    <p:sldId id="274" r:id="rId12"/>
    <p:sldId id="275" r:id="rId13"/>
    <p:sldId id="273" r:id="rId14"/>
    <p:sldId id="276" r:id="rId15"/>
    <p:sldId id="272" r:id="rId16"/>
    <p:sldId id="278" r:id="rId17"/>
    <p:sldId id="279" r:id="rId18"/>
    <p:sldId id="280" r:id="rId19"/>
    <p:sldId id="281" r:id="rId20"/>
    <p:sldId id="283" r:id="rId21"/>
    <p:sldId id="282" r:id="rId22"/>
    <p:sldId id="277" r:id="rId23"/>
    <p:sldId id="289" r:id="rId24"/>
    <p:sldId id="297" r:id="rId25"/>
    <p:sldId id="303" r:id="rId26"/>
    <p:sldId id="293" r:id="rId27"/>
    <p:sldId id="294" r:id="rId28"/>
    <p:sldId id="295" r:id="rId29"/>
    <p:sldId id="296" r:id="rId30"/>
    <p:sldId id="301" r:id="rId31"/>
    <p:sldId id="298" r:id="rId32"/>
    <p:sldId id="302" r:id="rId33"/>
    <p:sldId id="305" r:id="rId34"/>
    <p:sldId id="291" r:id="rId35"/>
    <p:sldId id="292" r:id="rId3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AE53D-0BC5-4754-B914-3FBDA6172E23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FF9D4-937E-4C7F-82A8-839027732D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499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E6D24-AAB1-417B-9565-BC5A00D38255}" type="slidenum">
              <a:rPr lang="en-US"/>
              <a:pPr/>
              <a:t>20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08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66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39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99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1771A95-C6ED-43BC-B83B-1EEB8AE3812E}" type="slidenum">
              <a:rPr lang="vi-VN" sz="1200">
                <a:solidFill>
                  <a:schemeClr val="tx1"/>
                </a:solidFill>
                <a:cs typeface="+mn-cs"/>
              </a:rPr>
              <a:pPr algn="r">
                <a:defRPr/>
              </a:pPr>
              <a:t>28</a:t>
            </a:fld>
            <a:endParaRPr lang="vi-VN" sz="120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14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02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E6D24-AAB1-417B-9565-BC5A00D38255}" type="slidenum">
              <a:rPr lang="en-US"/>
              <a:pPr/>
              <a:t>11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2F2BE-B7C4-46CA-B0DA-4B321F437AAC}" type="slidenum">
              <a:rPr lang="en-US"/>
              <a:pPr/>
              <a:t>15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3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2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D6B734EE-4A75-4CBF-AF5C-E6F76D91F311}" type="slidenum">
              <a:rPr lang="vi-VN" smtClean="0"/>
              <a:t>‹#›</a:t>
            </a:fld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AD2-3EA9-4196-B696-0F0BC26E06C3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D45B-8694-4BF8-B0FB-6DA92B80FE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299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AD2-3EA9-4196-B696-0F0BC26E06C3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D45B-8694-4BF8-B0FB-6DA92B80FE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292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AD2-3EA9-4196-B696-0F0BC26E06C3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D45B-8694-4BF8-B0FB-6DA92B80FE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1510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AD2-3EA9-4196-B696-0F0BC26E06C3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D45B-8694-4BF8-B0FB-6DA92B80FE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3357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AD2-3EA9-4196-B696-0F0BC26E06C3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D45B-8694-4BF8-B0FB-6DA92B80FE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8602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AD2-3EA9-4196-B696-0F0BC26E06C3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D45B-8694-4BF8-B0FB-6DA92B80FE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4664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AD2-3EA9-4196-B696-0F0BC26E06C3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D45B-8694-4BF8-B0FB-6DA92B80FE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347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53C9E-2489-4C49-BDA3-90A19F786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200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5363D-D465-4333-BB24-D5A43001E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045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CC779-F7BB-4D16-9BA4-2E5284FF4F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79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BBE9-0531-4468-B7A5-F19DC0CC5509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4EE-4A75-4CBF-AF5C-E6F76D91F3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6946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141FE5-52C1-44F7-96C5-8C112E6B30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418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A95F2-03FB-45B2-8CDC-E3567579BB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925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22CF8-8271-4253-82C6-DEF9007FF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284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6A020-1B16-498C-81A6-C1F25DA2E3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853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02C10-E28B-4279-AA7A-42244E475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867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7B55B-F1CF-4B33-925A-BC42B226D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824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D0F3A-F7FA-4893-970B-2F3B824F45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171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88E9A-E808-4418-930C-B0A3CA9D05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03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/>
              <a:pPr/>
              <a:t>10/15/2021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69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9FC-592E-4B22-B29E-ADDE9301467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887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D39032-DC6C-4CB8-9AFF-1AFEA8B2FB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26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AD2-3EA9-4196-B696-0F0BC26E06C3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D45B-8694-4BF8-B0FB-6DA92B80FE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372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AD2-3EA9-4196-B696-0F0BC26E06C3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D45B-8694-4BF8-B0FB-6DA92B80FE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477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AD2-3EA9-4196-B696-0F0BC26E06C3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D45B-8694-4BF8-B0FB-6DA92B80FE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33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AD2-3EA9-4196-B696-0F0BC26E06C3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D45B-8694-4BF8-B0FB-6DA92B80FE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955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BBE9-0531-4468-B7A5-F19DC0CC5509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734EE-4A75-4CBF-AF5C-E6F76D91F311}" type="slidenum">
              <a:rPr lang="vi-VN" smtClean="0"/>
              <a:t>‹#›</a:t>
            </a:fld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7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AAD2-3EA9-4196-B696-0F0BC26E06C3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D45B-8694-4BF8-B0FB-6DA92B80FE64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4" descr="hinhnen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1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99D85B-4E27-4ADA-8947-566A178601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01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7.wmf"/><Relationship Id="rId5" Type="http://schemas.openxmlformats.org/officeDocument/2006/relationships/image" Target="../media/image20.wmf"/><Relationship Id="rId10" Type="http://schemas.openxmlformats.org/officeDocument/2006/relationships/image" Target="../media/image6.jpe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3.gif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34.png"/><Relationship Id="rId5" Type="http://schemas.openxmlformats.org/officeDocument/2006/relationships/slide" Target="slide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oleObject" Target="../embeddings/oleObject24.bin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tags" Target="../tags/tag5.xml"/><Relationship Id="rId16" Type="http://schemas.openxmlformats.org/officeDocument/2006/relationships/image" Target="../media/image56.png"/><Relationship Id="rId20" Type="http://schemas.openxmlformats.org/officeDocument/2006/relationships/slide" Target="slide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43.wmf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233363" y="3678238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-Hai gãc kÒ mét ®¸y b»ng nhau 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241300" y="3249613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-Hai c¹nh bªn b»ng nhau 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233363" y="4075113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-Hai ®­êng chÐo b»ng nhau 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4362450" y="3643313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-C¸c gãc ®èi b»ng nhau 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4368800" y="3198813"/>
            <a:ext cx="518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-C¸c c¹nh ®èi song song vµ b»ng nhau </a:t>
            </a: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4362450" y="4100513"/>
            <a:ext cx="4781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-Hai ®­êng chÐo c¾t nhau t¹i trung ®iÓm cña mçi ®­êng</a:t>
            </a:r>
          </a:p>
        </p:txBody>
      </p:sp>
      <p:sp>
        <p:nvSpPr>
          <p:cNvPr id="14344" name="AutoShape 23"/>
          <p:cNvSpPr>
            <a:spLocks noChangeArrowheads="1"/>
          </p:cNvSpPr>
          <p:nvPr/>
        </p:nvSpPr>
        <p:spPr bwMode="auto">
          <a:xfrm>
            <a:off x="4629150" y="2322513"/>
            <a:ext cx="3352800" cy="685800"/>
          </a:xfrm>
          <a:prstGeom prst="flowChartInputOutpu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Hình bình haønh</a:t>
            </a:r>
          </a:p>
        </p:txBody>
      </p:sp>
      <p:sp>
        <p:nvSpPr>
          <p:cNvPr id="14345" name="AutoShape 24" descr="Pink tissue paper"/>
          <p:cNvSpPr>
            <a:spLocks noChangeArrowheads="1"/>
          </p:cNvSpPr>
          <p:nvPr/>
        </p:nvSpPr>
        <p:spPr bwMode="auto">
          <a:xfrm rot="10800000">
            <a:off x="457200" y="2322513"/>
            <a:ext cx="3200400" cy="762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Hình thang caân</a:t>
            </a:r>
          </a:p>
        </p:txBody>
      </p:sp>
      <p:sp>
        <p:nvSpPr>
          <p:cNvPr id="14346" name="Text Box 30"/>
          <p:cNvSpPr txBox="1">
            <a:spLocks noChangeArrowheads="1"/>
          </p:cNvSpPr>
          <p:nvPr/>
        </p:nvSpPr>
        <p:spPr bwMode="auto">
          <a:xfrm>
            <a:off x="2971800" y="246063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KIỂM TRA BÀI CŨ</a:t>
            </a:r>
          </a:p>
        </p:txBody>
      </p:sp>
      <p:sp>
        <p:nvSpPr>
          <p:cNvPr id="14347" name="Text Box 83"/>
          <p:cNvSpPr txBox="1">
            <a:spLocks noChangeArrowheads="1"/>
          </p:cNvSpPr>
          <p:nvPr/>
        </p:nvSpPr>
        <p:spPr bwMode="auto">
          <a:xfrm>
            <a:off x="501650" y="1082675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Nêu tính chất hình thang cân và hình bình hành.</a:t>
            </a:r>
          </a:p>
        </p:txBody>
      </p:sp>
    </p:spTree>
    <p:extLst>
      <p:ext uri="{BB962C8B-B14F-4D97-AF65-F5344CB8AC3E}">
        <p14:creationId xmlns:p14="http://schemas.microsoft.com/office/powerpoint/2010/main" val="9498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0" grpId="0"/>
      <p:bldP spid="80911" grpId="0"/>
      <p:bldP spid="80912" grpId="0"/>
      <p:bldP spid="80913" grpId="0"/>
      <p:bldP spid="809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2239268" y="1219200"/>
            <a:ext cx="2044700" cy="1314450"/>
            <a:chOff x="360" y="376"/>
            <a:chExt cx="1288" cy="828"/>
          </a:xfrm>
        </p:grpSpPr>
        <p:grpSp>
          <p:nvGrpSpPr>
            <p:cNvPr id="76803" name="Group 3"/>
            <p:cNvGrpSpPr>
              <a:grpSpLocks/>
            </p:cNvGrpSpPr>
            <p:nvPr/>
          </p:nvGrpSpPr>
          <p:grpSpPr bwMode="auto">
            <a:xfrm>
              <a:off x="536" y="528"/>
              <a:ext cx="912" cy="528"/>
              <a:chOff x="1248" y="1392"/>
              <a:chExt cx="912" cy="528"/>
            </a:xfrm>
          </p:grpSpPr>
          <p:sp>
            <p:nvSpPr>
              <p:cNvPr id="76804" name="Rectangle 4"/>
              <p:cNvSpPr>
                <a:spLocks noChangeArrowheads="1"/>
              </p:cNvSpPr>
              <p:nvPr/>
            </p:nvSpPr>
            <p:spPr bwMode="auto">
              <a:xfrm>
                <a:off x="2104" y="1392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76805" name="Rectangle 5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76806" name="Rectangle 6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76807" name="Rectangle 7"/>
              <p:cNvSpPr>
                <a:spLocks noChangeArrowheads="1"/>
              </p:cNvSpPr>
              <p:nvPr/>
            </p:nvSpPr>
            <p:spPr bwMode="auto">
              <a:xfrm>
                <a:off x="1248" y="1872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76808" name="Rectangle 8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912" cy="528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76809" name="Text Box 9"/>
            <p:cNvSpPr txBox="1">
              <a:spLocks noChangeArrowheads="1"/>
            </p:cNvSpPr>
            <p:nvPr/>
          </p:nvSpPr>
          <p:spPr bwMode="auto">
            <a:xfrm>
              <a:off x="360" y="392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76810" name="Text Box 10"/>
            <p:cNvSpPr txBox="1">
              <a:spLocks noChangeArrowheads="1"/>
            </p:cNvSpPr>
            <p:nvPr/>
          </p:nvSpPr>
          <p:spPr bwMode="auto">
            <a:xfrm>
              <a:off x="1408" y="376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76811" name="Text Box 11"/>
            <p:cNvSpPr txBox="1">
              <a:spLocks noChangeArrowheads="1"/>
            </p:cNvSpPr>
            <p:nvPr/>
          </p:nvSpPr>
          <p:spPr bwMode="auto">
            <a:xfrm>
              <a:off x="1392" y="984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76812" name="Text Box 12"/>
            <p:cNvSpPr txBox="1">
              <a:spLocks noChangeArrowheads="1"/>
            </p:cNvSpPr>
            <p:nvPr/>
          </p:nvSpPr>
          <p:spPr bwMode="auto">
            <a:xfrm>
              <a:off x="392" y="992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</a:rPr>
                <a:t>D</a:t>
              </a:r>
            </a:p>
          </p:txBody>
        </p:sp>
      </p:grpSp>
      <p:sp>
        <p:nvSpPr>
          <p:cNvPr id="76813" name="Line 13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609600" y="457200"/>
            <a:ext cx="3733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b)Chứng minh rằng hình chữ nhật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là một hình thang cân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1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495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32" name="AutoShape 32"/>
          <p:cNvSpPr>
            <a:spLocks/>
          </p:cNvSpPr>
          <p:nvPr/>
        </p:nvSpPr>
        <p:spPr bwMode="auto">
          <a:xfrm>
            <a:off x="3962400" y="3352800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6834" name="Text Box 34"/>
          <p:cNvSpPr txBox="1">
            <a:spLocks noChangeArrowheads="1"/>
          </p:cNvSpPr>
          <p:nvPr/>
        </p:nvSpPr>
        <p:spPr bwMode="auto">
          <a:xfrm>
            <a:off x="495300" y="24384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Chứng minh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35" name="Rectangle 35"/>
          <p:cNvSpPr>
            <a:spLocks noChangeArrowheads="1"/>
          </p:cNvSpPr>
          <p:nvPr/>
        </p:nvSpPr>
        <p:spPr bwMode="auto">
          <a:xfrm>
            <a:off x="152400" y="609600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rgbClr val="FFFFFF"/>
                </a:solidFill>
              </a:rPr>
              <a:t>?1</a:t>
            </a:r>
          </a:p>
        </p:txBody>
      </p:sp>
      <p:sp>
        <p:nvSpPr>
          <p:cNvPr id="76838" name="Text Box 38"/>
          <p:cNvSpPr txBox="1">
            <a:spLocks noChangeArrowheads="1"/>
          </p:cNvSpPr>
          <p:nvPr/>
        </p:nvSpPr>
        <p:spPr bwMode="auto">
          <a:xfrm>
            <a:off x="0" y="2851150"/>
            <a:ext cx="457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Hình chữ nhật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có: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AB//CD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(cùng vuông góc với AD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  </a:t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Tứ giác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là hình thang cân (Hình thang có hai góc kề một đáy bằng nhau)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6839" name="Object 39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173549848"/>
              </p:ext>
            </p:extLst>
          </p:nvPr>
        </p:nvGraphicFramePr>
        <p:xfrm>
          <a:off x="323528" y="3501008"/>
          <a:ext cx="14478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Equation" r:id="rId4" imgW="761760" imgH="228600" progId="Equation.DSMT4">
                  <p:embed/>
                </p:oleObj>
              </mc:Choice>
              <mc:Fallback>
                <p:oleObj name="Equation" r:id="rId4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501008"/>
                        <a:ext cx="14478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42" name="Rectangle 42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graphicFrame>
        <p:nvGraphicFramePr>
          <p:cNvPr id="7684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706929"/>
              </p:ext>
            </p:extLst>
          </p:nvPr>
        </p:nvGraphicFramePr>
        <p:xfrm>
          <a:off x="4067944" y="3494088"/>
          <a:ext cx="6096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Equation" r:id="rId6" imgW="190417" imgH="152334" progId="Equation.DSMT4">
                  <p:embed/>
                </p:oleObj>
              </mc:Choice>
              <mc:Fallback>
                <p:oleObj name="Equation" r:id="rId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494088"/>
                        <a:ext cx="60960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45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518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4" grpId="0"/>
      <p:bldP spid="76832" grpId="0" animBg="1"/>
      <p:bldP spid="76834" grpId="0"/>
      <p:bldP spid="76835" grpId="0" animBg="1"/>
      <p:bldP spid="768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200357" y="876627"/>
            <a:ext cx="1518174" cy="9029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200357" y="879015"/>
            <a:ext cx="113758" cy="108288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604773" y="1669678"/>
            <a:ext cx="113758" cy="108288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200357" y="1669678"/>
            <a:ext cx="113758" cy="108288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604773" y="879015"/>
            <a:ext cx="113758" cy="108288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904323" y="620688"/>
            <a:ext cx="227517" cy="19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FF"/>
                </a:solidFill>
                <a:cs typeface="Arial" charset="0"/>
              </a:rPr>
              <a:t>A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658306" y="692696"/>
            <a:ext cx="227517" cy="19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FF"/>
                </a:solidFill>
                <a:cs typeface="Arial" charset="0"/>
              </a:rPr>
              <a:t>B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059832" y="1756468"/>
            <a:ext cx="227517" cy="19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FF"/>
                </a:solidFill>
                <a:cs typeface="Arial" charset="0"/>
              </a:rPr>
              <a:t>D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572000" y="1756468"/>
            <a:ext cx="227517" cy="19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00FF"/>
                </a:solidFill>
                <a:cs typeface="Arial" charset="0"/>
              </a:rPr>
              <a:t>C</a:t>
            </a:r>
          </a:p>
        </p:txBody>
      </p:sp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3276600" y="1955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0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55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3276600" y="1955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1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55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4932040" y="765175"/>
            <a:ext cx="0" cy="5903913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06363" y="728663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u="sng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1. Định nghĩa: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04800" y="2132856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err="1">
                <a:solidFill>
                  <a:srgbClr val="0033CC"/>
                </a:solidFill>
                <a:cs typeface="Arial" charset="0"/>
              </a:rPr>
              <a:t>ABCD</a:t>
            </a:r>
            <a:r>
              <a:rPr lang="en-US" sz="2000" dirty="0">
                <a:solidFill>
                  <a:srgbClr val="0033CC"/>
                </a:solidFill>
                <a:cs typeface="Arial" charset="0"/>
              </a:rPr>
              <a:t> là </a:t>
            </a:r>
            <a:r>
              <a:rPr lang="en-US" sz="2000" dirty="0" err="1">
                <a:solidFill>
                  <a:srgbClr val="0033CC"/>
                </a:solidFill>
                <a:cs typeface="Arial" charset="0"/>
              </a:rPr>
              <a:t>hcn</a:t>
            </a:r>
            <a:r>
              <a:rPr lang="en-US" sz="2000" dirty="0">
                <a:solidFill>
                  <a:srgbClr val="0033CC"/>
                </a:solidFill>
                <a:cs typeface="Arial" charset="0"/>
              </a:rPr>
              <a:t> </a:t>
            </a:r>
            <a:r>
              <a:rPr lang="en-US" sz="2000" dirty="0">
                <a:solidFill>
                  <a:srgbClr val="0033CC"/>
                </a:solidFill>
                <a:cs typeface="Arial" charset="0"/>
                <a:sym typeface="Wingdings" pitchFamily="2" charset="2"/>
              </a:rPr>
              <a:t></a:t>
            </a:r>
            <a:r>
              <a:rPr lang="en-US" dirty="0">
                <a:solidFill>
                  <a:srgbClr val="0033CC"/>
                </a:solidFill>
                <a:cs typeface="Arial" charset="0"/>
                <a:sym typeface="Wingdings" pitchFamily="2" charset="2"/>
              </a:rPr>
              <a:t> </a:t>
            </a:r>
            <a:endParaRPr lang="en-US" dirty="0">
              <a:solidFill>
                <a:srgbClr val="0033CC"/>
              </a:solidFill>
              <a:cs typeface="Arial" charset="0"/>
            </a:endParaRPr>
          </a:p>
        </p:txBody>
      </p:sp>
      <p:graphicFrame>
        <p:nvGraphicFramePr>
          <p:cNvPr id="19478" name="Object 22"/>
          <p:cNvGraphicFramePr>
            <a:graphicFrameLocks noChangeAspect="1"/>
          </p:cNvGraphicFramePr>
          <p:nvPr/>
        </p:nvGraphicFramePr>
        <p:xfrm>
          <a:off x="2616200" y="1955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955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228599" y="2514600"/>
            <a:ext cx="45709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i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Nhận xét: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Hình chữ nhật cũng là một hình bình hành, cũng là một hình thang cân.</a:t>
            </a:r>
          </a:p>
        </p:txBody>
      </p:sp>
      <p:graphicFrame>
        <p:nvGraphicFramePr>
          <p:cNvPr id="1948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918222"/>
              </p:ext>
            </p:extLst>
          </p:nvPr>
        </p:nvGraphicFramePr>
        <p:xfrm>
          <a:off x="2133600" y="1981200"/>
          <a:ext cx="201453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" name="Equation" r:id="rId8" imgW="1282680" imgH="279360" progId="Equation.DSMT4">
                  <p:embed/>
                </p:oleObj>
              </mc:Choice>
              <mc:Fallback>
                <p:oleObj name="Equation" r:id="rId8" imgW="1282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81200"/>
                        <a:ext cx="2014538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152400" y="114300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chữ nhật là tứ giác có bốn góc vuông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4932040" y="357188"/>
            <a:ext cx="4104455" cy="2456532"/>
          </a:xfrm>
          <a:prstGeom prst="cloudCallout">
            <a:avLst>
              <a:gd name="adj1" fmla="val 37851"/>
              <a:gd name="adj2" fmla="val 17282"/>
            </a:avLst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 chữ nhật có những tính chất nào?</a:t>
            </a:r>
            <a:endParaRPr lang="en-US" sz="3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5" descr="j0232133">
            <a:extLst>
              <a:ext uri="{FF2B5EF4-FFF2-40B4-BE49-F238E27FC236}">
                <a16:creationId xmlns:a16="http://schemas.microsoft.com/office/drawing/2014/main" id="{755C5047-474D-4BDC-BFEF-E97AFAC04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12469"/>
            <a:ext cx="2376264" cy="307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494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1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9728" y="1531434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cap="none" dirty="0" err="1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Tính</a:t>
            </a:r>
            <a:r>
              <a:rPr lang="en-US" sz="40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en-US" sz="4000" cap="none" dirty="0" err="1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chất</a:t>
            </a:r>
            <a:r>
              <a:rPr lang="en-US" sz="40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br>
              <a:rPr lang="en-US" sz="40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en-US" sz="4000" cap="none" dirty="0" err="1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hình</a:t>
            </a:r>
            <a:r>
              <a:rPr lang="en-US" sz="40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en-US" sz="4000" cap="none" dirty="0" err="1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chữ</a:t>
            </a:r>
            <a:r>
              <a:rPr lang="en-US" sz="40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en-US" sz="4000" cap="none" dirty="0" err="1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nhật</a:t>
            </a:r>
            <a:endParaRPr lang="en-US" sz="40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1447800" y="88900"/>
            <a:ext cx="6437313" cy="6758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Tiết </a:t>
            </a:r>
            <a:r>
              <a:rPr lang="vi-VN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1</a:t>
            </a:r>
            <a:r>
              <a:rPr lang="en-US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4</a:t>
            </a:r>
            <a:r>
              <a:rPr lang="vi-VN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: </a:t>
            </a:r>
            <a:r>
              <a:rPr lang="vi-VN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175725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467544" y="4462"/>
            <a:ext cx="4104455" cy="2456532"/>
          </a:xfrm>
          <a:prstGeom prst="cloudCallout">
            <a:avLst>
              <a:gd name="adj1" fmla="val 37851"/>
              <a:gd name="adj2" fmla="val 17282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 chữ nhật có những tính chất nào?</a:t>
            </a:r>
            <a:endParaRPr lang="en-US" sz="3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13" y="764704"/>
            <a:ext cx="306923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016" y="4462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Làm việc cặp đôi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5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074694" y="940904"/>
            <a:ext cx="2057147" cy="615888"/>
            <a:chOff x="1332706" y="164639"/>
            <a:chExt cx="2742862" cy="82118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438729" y="164639"/>
              <a:ext cx="2636839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082203" y="975115"/>
            <a:ext cx="1977629" cy="59997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73979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1991916" y="216365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1991916" y="216365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1991916" y="216365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1991916" y="216365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1874044" y="208269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2644379" y="226843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770335" y="225295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928688" y="248274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928688" y="248274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928688" y="248274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3149204" y="261490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2969419" y="249941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342900" y="186957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504825" y="277206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454819" y="204935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801292" y="507830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003697" y="528309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003697" y="528309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003697" y="528309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2725342" y="507830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3070623" y="528190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3070623" y="528190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2846785" y="528190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2555374"/>
            <a:ext cx="2871788" cy="287297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403622" y="234701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533401" y="247560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465535" y="240773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2666102"/>
            <a:ext cx="425054" cy="425054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lang="en-US" altLang="en-US" sz="1350" dirty="0"/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2433637" y="299590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3192359"/>
            <a:ext cx="439341" cy="440531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lang="en-US" altLang="en-US" sz="1350" dirty="0"/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2995613" y="384124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4296069"/>
            <a:ext cx="425054" cy="426244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lang="en-US" altLang="en-US" sz="1350" dirty="0"/>
            </a:p>
          </p:txBody>
        </p:sp>
      </p:grpSp>
      <p:sp>
        <p:nvSpPr>
          <p:cNvPr id="198" name="Freeform 64"/>
          <p:cNvSpPr>
            <a:spLocks noEditPoints="1"/>
          </p:cNvSpPr>
          <p:nvPr/>
        </p:nvSpPr>
        <p:spPr bwMode="auto">
          <a:xfrm>
            <a:off x="2461023" y="485209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322785" y="300185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759619" y="395674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20" name="Freeform 86"/>
          <p:cNvSpPr>
            <a:spLocks noEditPoints="1"/>
          </p:cNvSpPr>
          <p:nvPr/>
        </p:nvSpPr>
        <p:spPr bwMode="auto">
          <a:xfrm>
            <a:off x="1293019" y="486875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858043"/>
            <a:ext cx="426244" cy="425054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30</a:t>
              </a:r>
              <a:endParaRPr lang="en-US" altLang="en-US" sz="135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3192359"/>
            <a:ext cx="438150" cy="440531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lang="en-US" altLang="en-US" sz="135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4292496"/>
            <a:ext cx="427435" cy="426244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lang="en-US" altLang="en-US" sz="1350" dirty="0"/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1950244" y="388887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1994298" y="393530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356123" y="183385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472804" y="177075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22622" y="251132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78581" y="259823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2505075" y="180170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2388394" y="173979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2584848" y="188624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3580210" y="285303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3371850" y="206602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6045116" y="996644"/>
            <a:ext cx="195438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minute</a:t>
            </a:r>
          </a:p>
        </p:txBody>
      </p:sp>
      <p:graphicFrame>
        <p:nvGraphicFramePr>
          <p:cNvPr id="115" name="Group 2">
            <a:extLst>
              <a:ext uri="{FF2B5EF4-FFF2-40B4-BE49-F238E27FC236}">
                <a16:creationId xmlns:a16="http://schemas.microsoft.com/office/drawing/2014/main" id="{4161C42D-B461-4243-BE29-7638AA2FB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976"/>
              </p:ext>
            </p:extLst>
          </p:nvPr>
        </p:nvGraphicFramePr>
        <p:xfrm>
          <a:off x="3646417" y="275117"/>
          <a:ext cx="5750119" cy="5753020"/>
        </p:xfrm>
        <a:graphic>
          <a:graphicData uri="http://schemas.openxmlformats.org/drawingml/2006/table">
            <a:tbl>
              <a:tblPr/>
              <a:tblGrid>
                <a:gridCol w="925583">
                  <a:extLst>
                    <a:ext uri="{9D8B030D-6E8A-4147-A177-3AD203B41FA5}">
                      <a16:colId xmlns:a16="http://schemas.microsoft.com/office/drawing/2014/main" val="311274174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24425949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82223246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533668094"/>
                    </a:ext>
                  </a:extLst>
                </a:gridCol>
              </a:tblGrid>
              <a:tr h="919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300812"/>
                  </a:ext>
                </a:extLst>
              </a:tr>
              <a:tr h="12267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Cạnh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Các cạnh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đối song song và bằng nhau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Hai cạnh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bên bằng nhau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221155"/>
                  </a:ext>
                </a:extLst>
              </a:tr>
              <a:tr h="12961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Góc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Các góc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đối bằng nhau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Hai góc kề một đáy bằng nhau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1230476"/>
                  </a:ext>
                </a:extLst>
              </a:tr>
              <a:tr h="23111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Đường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chéo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Hai đường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chéo cắt nhau tại trung điểm của mỗi đường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Hai đường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chéo bằng nhau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368104"/>
                  </a:ext>
                </a:extLst>
              </a:tr>
            </a:tbl>
          </a:graphicData>
        </a:graphic>
      </p:graphicFrame>
      <p:sp>
        <p:nvSpPr>
          <p:cNvPr id="116" name="AutoShape 38" descr="Pink tissue paper">
            <a:extLst>
              <a:ext uri="{FF2B5EF4-FFF2-40B4-BE49-F238E27FC236}">
                <a16:creationId xmlns:a16="http://schemas.microsoft.com/office/drawing/2014/main" id="{19FA9148-0A00-44B5-B462-C46AA3C3988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128" y="548681"/>
            <a:ext cx="1369168" cy="484940"/>
          </a:xfrm>
          <a:custGeom>
            <a:avLst/>
            <a:gdLst>
              <a:gd name="T0" fmla="*/ 257443966 w 21600"/>
              <a:gd name="T1" fmla="*/ 5862222 h 21600"/>
              <a:gd name="T2" fmla="*/ 147110854 w 21600"/>
              <a:gd name="T3" fmla="*/ 11724420 h 21600"/>
              <a:gd name="T4" fmla="*/ 36777743 w 21600"/>
              <a:gd name="T5" fmla="*/ 5862222 h 21600"/>
              <a:gd name="T6" fmla="*/ 14711085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Hình thang cân</a:t>
            </a:r>
          </a:p>
        </p:txBody>
      </p:sp>
      <p:sp>
        <p:nvSpPr>
          <p:cNvPr id="117" name="AutoShape 39">
            <a:extLst>
              <a:ext uri="{FF2B5EF4-FFF2-40B4-BE49-F238E27FC236}">
                <a16:creationId xmlns:a16="http://schemas.microsoft.com/office/drawing/2014/main" id="{C89E8488-8337-407A-B373-B47F002CF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48680"/>
            <a:ext cx="1224136" cy="503237"/>
          </a:xfrm>
          <a:prstGeom prst="flowChartInputOutpu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Hình bình </a:t>
            </a:r>
            <a:r>
              <a:rPr lang="en-US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hành</a:t>
            </a:r>
            <a:endParaRPr lang="en-US" altLang="en-US" sz="1400" b="1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8" name="Rectangle 40">
            <a:extLst>
              <a:ext uri="{FF2B5EF4-FFF2-40B4-BE49-F238E27FC236}">
                <a16:creationId xmlns:a16="http://schemas.microsoft.com/office/drawing/2014/main" id="{82108D0D-C2C9-48C0-8845-B77CB1668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548680"/>
            <a:ext cx="1656184" cy="4312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Hình chữ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nhật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6" name="Picture 6" descr="questionmarksm_w">
            <a:extLst>
              <a:ext uri="{FF2B5EF4-FFF2-40B4-BE49-F238E27FC236}">
                <a16:creationId xmlns:a16="http://schemas.microsoft.com/office/drawing/2014/main" id="{D585C7F3-FA66-4DFB-89C5-FF44C2B382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286719"/>
            <a:ext cx="59531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6" descr="questionmarksm_w">
            <a:extLst>
              <a:ext uri="{FF2B5EF4-FFF2-40B4-BE49-F238E27FC236}">
                <a16:creationId xmlns:a16="http://schemas.microsoft.com/office/drawing/2014/main" id="{D585C7F3-FA66-4DFB-89C5-FF44C2B382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951015"/>
            <a:ext cx="59531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6" descr="questionmarksm_w">
            <a:extLst>
              <a:ext uri="{FF2B5EF4-FFF2-40B4-BE49-F238E27FC236}">
                <a16:creationId xmlns:a16="http://schemas.microsoft.com/office/drawing/2014/main" id="{D585C7F3-FA66-4DFB-89C5-FF44C2B382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36912"/>
            <a:ext cx="59531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179512" y="118373"/>
            <a:ext cx="1492780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minute</a:t>
            </a:r>
          </a:p>
        </p:txBody>
      </p:sp>
      <p:sp>
        <p:nvSpPr>
          <p:cNvPr id="130" name="Text Box 35">
            <a:extLst>
              <a:ext uri="{FF2B5EF4-FFF2-40B4-BE49-F238E27FC236}">
                <a16:creationId xmlns:a16="http://schemas.microsoft.com/office/drawing/2014/main" id="{6217FA20-26F0-4302-8A0C-A333F7120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312" y="1148551"/>
            <a:ext cx="20872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cạnh</a:t>
            </a: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đối</a:t>
            </a: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song song và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bằng</a:t>
            </a: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nhau</a:t>
            </a:r>
          </a:p>
        </p:txBody>
      </p:sp>
      <p:sp>
        <p:nvSpPr>
          <p:cNvPr id="131" name="Text Box 36">
            <a:extLst>
              <a:ext uri="{FF2B5EF4-FFF2-40B4-BE49-F238E27FC236}">
                <a16:creationId xmlns:a16="http://schemas.microsoft.com/office/drawing/2014/main" id="{295B7CFF-A0F5-4DF8-A96F-2C3E5361D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6769" y="2492896"/>
            <a:ext cx="20141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Bốn</a:t>
            </a: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góc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bằng</a:t>
            </a: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nhau và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bằng</a:t>
            </a: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90</a:t>
            </a:r>
            <a:r>
              <a:rPr lang="en-US" altLang="en-US" sz="24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endParaRPr lang="en-US" altLang="en-US" sz="2400" dirty="0">
              <a:solidFill>
                <a:srgbClr val="FF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2" name="Text Box 37">
            <a:extLst>
              <a:ext uri="{FF2B5EF4-FFF2-40B4-BE49-F238E27FC236}">
                <a16:creationId xmlns:a16="http://schemas.microsoft.com/office/drawing/2014/main" id="{28803373-3A3C-42ED-AF18-F7E3A40BF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296" y="3717032"/>
            <a:ext cx="201374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đường</a:t>
            </a: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chéo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bằng</a:t>
            </a: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nhau và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cắt</a:t>
            </a: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nhau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tại</a:t>
            </a: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trung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điểm</a:t>
            </a: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của</a:t>
            </a: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mỗi</a:t>
            </a: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đường</a:t>
            </a:r>
            <a:endParaRPr lang="en-US" altLang="en-US" sz="2400" dirty="0">
              <a:solidFill>
                <a:srgbClr val="FF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5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276600" y="2760663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60663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276600" y="2760663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60663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291013" y="765175"/>
            <a:ext cx="0" cy="5903913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2616200" y="2760663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760663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356100" y="2290763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u="sng" dirty="0">
                <a:solidFill>
                  <a:schemeClr val="hlink"/>
                </a:solidFill>
                <a:cs typeface="Arial" charset="0"/>
              </a:rPr>
              <a:t>Các tính chất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356100" y="2617788"/>
            <a:ext cx="3455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0033CC"/>
                </a:solidFill>
                <a:cs typeface="Arial" charset="0"/>
              </a:rPr>
              <a:t> </a:t>
            </a:r>
            <a:r>
              <a:rPr lang="en-US" b="1" i="1" dirty="0">
                <a:solidFill>
                  <a:srgbClr val="A50021"/>
                </a:solidFill>
                <a:cs typeface="Arial" charset="0"/>
              </a:rPr>
              <a:t>Tính chất về cạnh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284663" y="2909888"/>
            <a:ext cx="4859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33CC"/>
                </a:solidFill>
                <a:cs typeface="Arial" charset="0"/>
              </a:rPr>
              <a:t>+ Các cạnh đối song </a:t>
            </a:r>
            <a:r>
              <a:rPr lang="en-US" dirty="0" err="1" smtClean="0">
                <a:solidFill>
                  <a:srgbClr val="0033CC"/>
                </a:solidFill>
                <a:cs typeface="Arial" charset="0"/>
              </a:rPr>
              <a:t>song.và</a:t>
            </a:r>
            <a:r>
              <a:rPr lang="en-US" dirty="0" smtClean="0">
                <a:solidFill>
                  <a:srgbClr val="0033CC"/>
                </a:solidFill>
                <a:cs typeface="Arial" charset="0"/>
              </a:rPr>
              <a:t> bằng nhau</a:t>
            </a:r>
            <a:endParaRPr lang="en-US" dirty="0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330700" y="3278311"/>
            <a:ext cx="3455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CC"/>
                </a:solidFill>
                <a:cs typeface="Arial" charset="0"/>
              </a:rPr>
              <a:t> </a:t>
            </a:r>
            <a:r>
              <a:rPr lang="en-US" b="1" i="1" dirty="0">
                <a:solidFill>
                  <a:srgbClr val="A50021"/>
                </a:solidFill>
                <a:cs typeface="Arial" charset="0"/>
              </a:rPr>
              <a:t>Tính chất về góc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4284663" y="4077072"/>
            <a:ext cx="3455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CC"/>
                </a:solidFill>
                <a:cs typeface="Arial" charset="0"/>
              </a:rPr>
              <a:t> </a:t>
            </a:r>
            <a:r>
              <a:rPr lang="en-US" b="1" i="1" dirty="0">
                <a:solidFill>
                  <a:srgbClr val="A50021"/>
                </a:solidFill>
                <a:cs typeface="Arial" charset="0"/>
              </a:rPr>
              <a:t>Tính chất về đường chéo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4284663" y="4437112"/>
            <a:ext cx="48593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33CC"/>
                </a:solidFill>
                <a:cs typeface="Arial" charset="0"/>
              </a:rPr>
              <a:t>+ Hai đường chéo </a:t>
            </a:r>
            <a:r>
              <a:rPr lang="en-US" dirty="0" smtClean="0">
                <a:solidFill>
                  <a:srgbClr val="0033CC"/>
                </a:solidFill>
                <a:cs typeface="Arial" charset="0"/>
              </a:rPr>
              <a:t> bằng nhau và </a:t>
            </a:r>
            <a:r>
              <a:rPr lang="en-US" dirty="0">
                <a:solidFill>
                  <a:srgbClr val="0033CC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33CC"/>
                </a:solidFill>
                <a:cs typeface="Arial" charset="0"/>
              </a:rPr>
              <a:t>cắt </a:t>
            </a:r>
            <a:r>
              <a:rPr lang="en-US" dirty="0">
                <a:solidFill>
                  <a:srgbClr val="0033CC"/>
                </a:solidFill>
                <a:cs typeface="Arial" charset="0"/>
              </a:rPr>
              <a:t>nhau tại trung điểm mỗi </a:t>
            </a:r>
            <a:r>
              <a:rPr lang="en-US" dirty="0" smtClean="0">
                <a:solidFill>
                  <a:srgbClr val="0033CC"/>
                </a:solidFill>
                <a:cs typeface="Arial" charset="0"/>
              </a:rPr>
              <a:t> đường</a:t>
            </a:r>
            <a:r>
              <a:rPr lang="en-US" dirty="0">
                <a:solidFill>
                  <a:srgbClr val="0033CC"/>
                </a:solidFill>
                <a:cs typeface="Arial" charset="0"/>
              </a:rPr>
              <a:t>.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284663" y="5445224"/>
            <a:ext cx="4859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  <a:cs typeface="Arial" charset="0"/>
              </a:rPr>
              <a:t>+ Giao điểm 2 đường chéo là tâm đối xứng.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250825" y="3807445"/>
            <a:ext cx="4083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HCN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có tất cả các tính chất của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hbh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của hình thang cân.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5940425" y="765175"/>
            <a:ext cx="2735263" cy="14398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5940425" y="765175"/>
            <a:ext cx="2735263" cy="1439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H="1">
            <a:off x="5940425" y="765175"/>
            <a:ext cx="2735263" cy="1439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8459788" y="1989138"/>
            <a:ext cx="215900" cy="215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5940425" y="765175"/>
            <a:ext cx="215900" cy="215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8459788" y="765175"/>
            <a:ext cx="215900" cy="215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5940425" y="1989138"/>
            <a:ext cx="215900" cy="215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7308850" y="649288"/>
            <a:ext cx="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7310438" y="2089150"/>
            <a:ext cx="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>
            <a:off x="5824538" y="1477963"/>
            <a:ext cx="215900" cy="0"/>
          </a:xfrm>
          <a:prstGeom prst="line">
            <a:avLst/>
          </a:prstGeom>
          <a:noFill/>
          <a:ln w="50800" cmpd="dbl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8561388" y="1487488"/>
            <a:ext cx="215900" cy="0"/>
          </a:xfrm>
          <a:prstGeom prst="line">
            <a:avLst/>
          </a:prstGeom>
          <a:noFill/>
          <a:ln w="50800" cmpd="dbl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6804025" y="1096963"/>
            <a:ext cx="0" cy="215900"/>
          </a:xfrm>
          <a:prstGeom prst="line">
            <a:avLst/>
          </a:prstGeom>
          <a:noFill/>
          <a:ln w="76200" cmpd="tri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7812088" y="1109663"/>
            <a:ext cx="0" cy="215900"/>
          </a:xfrm>
          <a:prstGeom prst="line">
            <a:avLst/>
          </a:prstGeom>
          <a:noFill/>
          <a:ln w="76200" cmpd="tri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>
            <a:off x="6804025" y="1643063"/>
            <a:ext cx="0" cy="215900"/>
          </a:xfrm>
          <a:prstGeom prst="line">
            <a:avLst/>
          </a:prstGeom>
          <a:noFill/>
          <a:ln w="76200" cmpd="tri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542" name="Line 38"/>
          <p:cNvSpPr>
            <a:spLocks noChangeShapeType="1"/>
          </p:cNvSpPr>
          <p:nvPr/>
        </p:nvSpPr>
        <p:spPr bwMode="auto">
          <a:xfrm>
            <a:off x="7812088" y="1643063"/>
            <a:ext cx="0" cy="215900"/>
          </a:xfrm>
          <a:prstGeom prst="line">
            <a:avLst/>
          </a:prstGeom>
          <a:noFill/>
          <a:ln w="76200" cmpd="tri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250825" y="4654773"/>
            <a:ext cx="40338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b) Trong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hcn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 đường chéo bằng nhau và cắt nhau tại trung điểm mỗi đường.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4284663" y="5085184"/>
            <a:ext cx="3455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CC"/>
                </a:solidFill>
                <a:cs typeface="Arial" charset="0"/>
              </a:rPr>
              <a:t> </a:t>
            </a:r>
            <a:r>
              <a:rPr lang="en-US" b="1" i="1" dirty="0">
                <a:solidFill>
                  <a:srgbClr val="A50021"/>
                </a:solidFill>
                <a:cs typeface="Arial" charset="0"/>
              </a:rPr>
              <a:t>Tính chất đối xứng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4284663" y="5805264"/>
            <a:ext cx="4859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  <a:cs typeface="Arial" charset="0"/>
              </a:rPr>
              <a:t>+ Hình chữ nhật có 2  trục đối xứng.</a:t>
            </a:r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>
            <a:off x="7308850" y="476250"/>
            <a:ext cx="0" cy="2016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291138" y="1484313"/>
            <a:ext cx="37449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2624293" y="732611"/>
            <a:ext cx="1518174" cy="9029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2624293" y="734999"/>
            <a:ext cx="113758" cy="108288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4028709" y="1525662"/>
            <a:ext cx="113758" cy="108288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2624293" y="1525662"/>
            <a:ext cx="113758" cy="108288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4097891" y="734999"/>
            <a:ext cx="113758" cy="108288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2328259" y="476672"/>
            <a:ext cx="227517" cy="19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FF"/>
                </a:solidFill>
                <a:cs typeface="Arial" charset="0"/>
              </a:rPr>
              <a:t>A</a:t>
            </a: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4200467" y="548680"/>
            <a:ext cx="227517" cy="19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FF"/>
                </a:solidFill>
                <a:cs typeface="Arial" charset="0"/>
              </a:rPr>
              <a:t>B</a:t>
            </a: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2483768" y="1612452"/>
            <a:ext cx="227517" cy="19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FF"/>
                </a:solidFill>
                <a:cs typeface="Arial" charset="0"/>
              </a:rPr>
              <a:t>D</a:t>
            </a: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3995936" y="1612452"/>
            <a:ext cx="227517" cy="19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00FF"/>
                </a:solidFill>
                <a:cs typeface="Arial" charset="0"/>
              </a:rPr>
              <a:t>C</a:t>
            </a:r>
          </a:p>
        </p:txBody>
      </p:sp>
      <p:sp>
        <p:nvSpPr>
          <p:cNvPr id="63" name="Text Box 17"/>
          <p:cNvSpPr txBox="1">
            <a:spLocks noChangeArrowheads="1"/>
          </p:cNvSpPr>
          <p:nvPr/>
        </p:nvSpPr>
        <p:spPr bwMode="auto">
          <a:xfrm>
            <a:off x="106363" y="728663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u="sng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1. Định nghĩa:</a:t>
            </a:r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304800" y="2132856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hcn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25"/>
          <p:cNvSpPr txBox="1">
            <a:spLocks noChangeArrowheads="1"/>
          </p:cNvSpPr>
          <p:nvPr/>
        </p:nvSpPr>
        <p:spPr bwMode="auto">
          <a:xfrm>
            <a:off x="228600" y="2514600"/>
            <a:ext cx="424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i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Nhận xét: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Hình chữ nhật cũng là một hình bình hành, cũng là một hình thang cân.</a:t>
            </a:r>
          </a:p>
        </p:txBody>
      </p:sp>
      <p:graphicFrame>
        <p:nvGraphicFramePr>
          <p:cNvPr id="6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807040"/>
              </p:ext>
            </p:extLst>
          </p:nvPr>
        </p:nvGraphicFramePr>
        <p:xfrm>
          <a:off x="2133600" y="1981200"/>
          <a:ext cx="201453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" name="Equation" r:id="rId8" imgW="1282680" imgH="279360" progId="Equation.DSMT4">
                  <p:embed/>
                </p:oleObj>
              </mc:Choice>
              <mc:Fallback>
                <p:oleObj name="Equation" r:id="rId8" imgW="1282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81200"/>
                        <a:ext cx="2014538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 Box 27"/>
          <p:cNvSpPr txBox="1">
            <a:spLocks noChangeArrowheads="1"/>
          </p:cNvSpPr>
          <p:nvPr/>
        </p:nvSpPr>
        <p:spPr bwMode="auto">
          <a:xfrm>
            <a:off x="152400" y="1124744"/>
            <a:ext cx="22002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chữ nhật là tứ giác có bốn góc vuông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8" name="Text Box 17"/>
          <p:cNvSpPr txBox="1">
            <a:spLocks noChangeArrowheads="1"/>
          </p:cNvSpPr>
          <p:nvPr/>
        </p:nvSpPr>
        <p:spPr bwMode="auto">
          <a:xfrm>
            <a:off x="107504" y="3356992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u="sng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2. Tính chất:</a:t>
            </a:r>
            <a:endParaRPr lang="en-US" sz="2000" b="1" u="sng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284663" y="3645024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33CC"/>
                </a:solidFill>
                <a:cs typeface="Arial" charset="0"/>
              </a:rPr>
              <a:t>+ 4 góc bằng </a:t>
            </a:r>
            <a:r>
              <a:rPr lang="en-US" dirty="0" smtClean="0">
                <a:solidFill>
                  <a:srgbClr val="0033CC"/>
                </a:solidFill>
                <a:cs typeface="Arial" charset="0"/>
              </a:rPr>
              <a:t>nhau  và bằng 90 độ </a:t>
            </a:r>
            <a:endParaRPr lang="en-US" dirty="0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34197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SGK</a:t>
            </a:r>
            <a:r>
              <a:rPr lang="en-US" dirty="0" smtClean="0"/>
              <a:t>/</a:t>
            </a:r>
            <a:r>
              <a:rPr lang="en-US" dirty="0" err="1" smtClean="0"/>
              <a:t>tr.97</a:t>
            </a:r>
            <a:r>
              <a:rPr lang="en-US" dirty="0" smtClean="0"/>
              <a:t>)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0243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50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50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50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50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50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50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0" dur="indefinite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  <p:bldP spid="21515" grpId="1"/>
      <p:bldP spid="21516" grpId="0"/>
      <p:bldP spid="21516" grpId="1"/>
      <p:bldP spid="21517" grpId="0"/>
      <p:bldP spid="21517" grpId="1"/>
      <p:bldP spid="21519" grpId="0"/>
      <p:bldP spid="21519" grpId="1"/>
      <p:bldP spid="21522" grpId="0"/>
      <p:bldP spid="21522" grpId="1"/>
      <p:bldP spid="21524" grpId="0"/>
      <p:bldP spid="21524" grpId="1"/>
      <p:bldP spid="21525" grpId="0"/>
      <p:bldP spid="21525" grpId="1"/>
      <p:bldP spid="21526" grpId="0"/>
      <p:bldP spid="21526" grpId="1"/>
      <p:bldP spid="21528" grpId="0" animBg="1"/>
      <p:bldP spid="21529" grpId="0" animBg="1"/>
      <p:bldP spid="21530" grpId="0" animBg="1"/>
      <p:bldP spid="21531" grpId="0" animBg="1"/>
      <p:bldP spid="21532" grpId="0" animBg="1"/>
      <p:bldP spid="21533" grpId="0" animBg="1"/>
      <p:bldP spid="21534" grpId="0" animBg="1"/>
      <p:bldP spid="21535" grpId="0" animBg="1"/>
      <p:bldP spid="21536" grpId="0" animBg="1"/>
      <p:bldP spid="21537" grpId="0" animBg="1"/>
      <p:bldP spid="21538" grpId="0" animBg="1"/>
      <p:bldP spid="21539" grpId="0" animBg="1"/>
      <p:bldP spid="21540" grpId="0" animBg="1"/>
      <p:bldP spid="21541" grpId="0" animBg="1"/>
      <p:bldP spid="21542" grpId="0" animBg="1"/>
      <p:bldP spid="21543" grpId="0"/>
      <p:bldP spid="21543" grpId="1"/>
      <p:bldP spid="21543" grpId="2"/>
      <p:bldP spid="21544" grpId="0"/>
      <p:bldP spid="21544" grpId="1"/>
      <p:bldP spid="21545" grpId="0"/>
      <p:bldP spid="21545" grpId="1"/>
      <p:bldP spid="21547" grpId="0" animBg="1"/>
      <p:bldP spid="21548" grpId="0" animBg="1"/>
      <p:bldP spid="21521" grpId="0"/>
      <p:bldP spid="21521" grpId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Cover">
            <a:extLst>
              <a:ext uri="{FF2B5EF4-FFF2-40B4-BE49-F238E27FC236}">
                <a16:creationId xmlns:a16="http://schemas.microsoft.com/office/drawing/2014/main" id="{8FEE5B2D-0CFA-497A-9AE8-AA50C6556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4967288"/>
            <a:ext cx="4049712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over">
            <a:extLst>
              <a:ext uri="{FF2B5EF4-FFF2-40B4-BE49-F238E27FC236}">
                <a16:creationId xmlns:a16="http://schemas.microsoft.com/office/drawing/2014/main" id="{6C24FE4C-CD77-4405-86F5-CED915C2E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3798888"/>
            <a:ext cx="420528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over">
            <a:extLst>
              <a:ext uri="{FF2B5EF4-FFF2-40B4-BE49-F238E27FC236}">
                <a16:creationId xmlns:a16="http://schemas.microsoft.com/office/drawing/2014/main" id="{F4C4498C-D954-411E-A42F-445E8E5A8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3232150"/>
            <a:ext cx="434975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Cover">
            <a:extLst>
              <a:ext uri="{FF2B5EF4-FFF2-40B4-BE49-F238E27FC236}">
                <a16:creationId xmlns:a16="http://schemas.microsoft.com/office/drawing/2014/main" id="{8FCAEE14-DA48-4DEB-9818-861405261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319338"/>
            <a:ext cx="514985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Cover">
            <a:extLst>
              <a:ext uri="{FF2B5EF4-FFF2-40B4-BE49-F238E27FC236}">
                <a16:creationId xmlns:a16="http://schemas.microsoft.com/office/drawing/2014/main" id="{54E4EE8D-5ACA-457D-9820-8B98B3A34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2497138"/>
            <a:ext cx="30924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Cover">
            <a:extLst>
              <a:ext uri="{FF2B5EF4-FFF2-40B4-BE49-F238E27FC236}">
                <a16:creationId xmlns:a16="http://schemas.microsoft.com/office/drawing/2014/main" id="{A74E36C6-7D36-46ED-B7E5-4A1D9ED54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762000"/>
            <a:ext cx="50165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over">
            <a:extLst>
              <a:ext uri="{FF2B5EF4-FFF2-40B4-BE49-F238E27FC236}">
                <a16:creationId xmlns:a16="http://schemas.microsoft.com/office/drawing/2014/main" id="{0F9721AC-B111-4B02-A645-FBDA2A8FF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066800"/>
            <a:ext cx="2925762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Cover">
            <a:extLst>
              <a:ext uri="{FF2B5EF4-FFF2-40B4-BE49-F238E27FC236}">
                <a16:creationId xmlns:a16="http://schemas.microsoft.com/office/drawing/2014/main" id="{B5E82305-57B9-45F9-AB52-11C092EB9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697163"/>
            <a:ext cx="2981325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2"/>
          <p:cNvSpPr>
            <a:spLocks noChangeArrowheads="1" noChangeShapeType="1" noTextEdit="1"/>
          </p:cNvSpPr>
          <p:nvPr/>
        </p:nvSpPr>
        <p:spPr bwMode="auto">
          <a:xfrm>
            <a:off x="1447800" y="88900"/>
            <a:ext cx="6437313" cy="673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Tiết </a:t>
            </a:r>
            <a:r>
              <a:rPr lang="vi-VN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1</a:t>
            </a:r>
            <a:r>
              <a:rPr lang="en-US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4</a:t>
            </a:r>
            <a:r>
              <a:rPr lang="vi-VN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: </a:t>
            </a:r>
            <a:r>
              <a:rPr lang="vi-VN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223604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6" name="Oval 5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7868" y="159276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lang="en-US" sz="4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hiệu</a:t>
            </a:r>
            <a:r>
              <a:rPr lang="en-US" sz="4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lang="en-US" sz="4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lang="en-US" sz="4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en-US" sz="4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4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en-US" sz="4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lang="en-US" sz="4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1447800" y="88900"/>
            <a:ext cx="6437313" cy="5317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Tiết </a:t>
            </a:r>
            <a:r>
              <a:rPr lang="vi-VN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1</a:t>
            </a:r>
            <a:r>
              <a:rPr lang="en-US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4</a:t>
            </a:r>
            <a:r>
              <a:rPr lang="vi-VN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: </a:t>
            </a:r>
            <a:r>
              <a:rPr lang="vi-VN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428229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43608" y="836712"/>
            <a:ext cx="723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33CC"/>
                </a:solidFill>
                <a:effectLst/>
                <a:latin typeface="Arial" charset="0"/>
              </a:rPr>
              <a:t>a) Để </a:t>
            </a:r>
            <a:r>
              <a:rPr lang="en-US" sz="2400" dirty="0">
                <a:solidFill>
                  <a:srgbClr val="FF33CC"/>
                </a:solidFill>
                <a:effectLst/>
                <a:latin typeface="Arial" charset="0"/>
              </a:rPr>
              <a:t>nhận biết một tứ giác là hình chữ </a:t>
            </a:r>
            <a:r>
              <a:rPr lang="en-US" sz="2400" dirty="0" smtClean="0">
                <a:solidFill>
                  <a:srgbClr val="FF33CC"/>
                </a:solidFill>
                <a:effectLst/>
                <a:latin typeface="Arial" charset="0"/>
              </a:rPr>
              <a:t>nhật, ta </a:t>
            </a:r>
            <a:r>
              <a:rPr lang="en-US" sz="2400" dirty="0">
                <a:solidFill>
                  <a:srgbClr val="FF33CC"/>
                </a:solidFill>
                <a:effectLst/>
                <a:latin typeface="Arial" charset="0"/>
              </a:rPr>
              <a:t>cần chứng minh tứ giác có mấy góc vuông ? Vì sao ?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43608" y="2102619"/>
            <a:ext cx="78488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B050"/>
                </a:solidFill>
                <a:effectLst/>
                <a:latin typeface="Arial" charset="0"/>
              </a:rPr>
              <a:t>b) Nếu </a:t>
            </a:r>
            <a:r>
              <a:rPr lang="en-US" sz="2400" dirty="0">
                <a:solidFill>
                  <a:srgbClr val="00B050"/>
                </a:solidFill>
                <a:effectLst/>
                <a:latin typeface="Arial" charset="0"/>
              </a:rPr>
              <a:t>một tứ giác là hình thang cân thì cần thêm điều kiện gì về góc sẽ là hình chữ nhật ? Vì sao?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15616" y="3268141"/>
            <a:ext cx="716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charset="0"/>
              </a:rPr>
              <a:t>c) Nếu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Arial" charset="0"/>
              </a:rPr>
              <a:t>tứ giác là hình bình hành thì cần thêm đi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</a:rPr>
              <a:t>ề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Arial" charset="0"/>
              </a:rPr>
              <a:t>u kiện gì về góc sẽ trở thành hình chữ nhật ? Vì sao?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73224" y="4638035"/>
            <a:ext cx="7315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C00000"/>
                </a:solidFill>
                <a:effectLst/>
                <a:latin typeface="Arial" charset="0"/>
              </a:rPr>
              <a:t>d) Nếu </a:t>
            </a:r>
            <a:r>
              <a:rPr lang="en-US" sz="2400" dirty="0">
                <a:solidFill>
                  <a:srgbClr val="C00000"/>
                </a:solidFill>
                <a:effectLst/>
                <a:latin typeface="Arial" charset="0"/>
              </a:rPr>
              <a:t>tứ giác là hình bình hành thì cần thêm điều kiện gì về đường chéo  sẽ trở thành hình chữ nhật ? </a:t>
            </a:r>
          </a:p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85800" y="116632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u="sng" dirty="0">
                <a:solidFill>
                  <a:srgbClr val="0000FF"/>
                </a:solidFill>
                <a:latin typeface="Times New Roman" pitchFamily="18" charset="0"/>
              </a:rPr>
              <a:t>Bài toán</a:t>
            </a:r>
          </a:p>
        </p:txBody>
      </p:sp>
    </p:spTree>
    <p:extLst>
      <p:ext uri="{BB962C8B-B14F-4D97-AF65-F5344CB8AC3E}">
        <p14:creationId xmlns:p14="http://schemas.microsoft.com/office/powerpoint/2010/main" val="224894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15541"/>
            <a:ext cx="169545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39541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18781"/>
            <a:ext cx="22383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39541"/>
            <a:ext cx="17145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53" name="Line 9"/>
          <p:cNvSpPr>
            <a:spLocks noChangeShapeType="1"/>
          </p:cNvSpPr>
          <p:nvPr/>
        </p:nvSpPr>
        <p:spPr bwMode="auto">
          <a:xfrm>
            <a:off x="2133600" y="1725141"/>
            <a:ext cx="5181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3354" name="Line 10"/>
          <p:cNvSpPr>
            <a:spLocks noChangeShapeType="1"/>
          </p:cNvSpPr>
          <p:nvPr/>
        </p:nvSpPr>
        <p:spPr bwMode="auto">
          <a:xfrm>
            <a:off x="7315200" y="1714525"/>
            <a:ext cx="0" cy="914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3355" name="Line 11"/>
          <p:cNvSpPr>
            <a:spLocks noChangeShapeType="1"/>
          </p:cNvSpPr>
          <p:nvPr/>
        </p:nvSpPr>
        <p:spPr bwMode="auto">
          <a:xfrm>
            <a:off x="2286000" y="3172941"/>
            <a:ext cx="4343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3356" name="Line 12"/>
          <p:cNvSpPr>
            <a:spLocks noChangeShapeType="1"/>
          </p:cNvSpPr>
          <p:nvPr/>
        </p:nvSpPr>
        <p:spPr bwMode="auto">
          <a:xfrm>
            <a:off x="2514600" y="4475981"/>
            <a:ext cx="4800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3357" name="Line 13"/>
          <p:cNvSpPr>
            <a:spLocks noChangeShapeType="1"/>
          </p:cNvSpPr>
          <p:nvPr/>
        </p:nvSpPr>
        <p:spPr bwMode="auto">
          <a:xfrm flipV="1">
            <a:off x="7315200" y="3553940"/>
            <a:ext cx="0" cy="193461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3" name="Text Box 14"/>
          <p:cNvSpPr txBox="1">
            <a:spLocks noChangeArrowheads="1"/>
          </p:cNvSpPr>
          <p:nvPr/>
        </p:nvSpPr>
        <p:spPr bwMode="auto">
          <a:xfrm>
            <a:off x="685800" y="3810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 dirty="0">
                <a:solidFill>
                  <a:srgbClr val="0000FF"/>
                </a:solidFill>
                <a:latin typeface="Times New Roman" pitchFamily="18" charset="0"/>
              </a:rPr>
              <a:t>Bài toán</a:t>
            </a:r>
          </a:p>
        </p:txBody>
      </p:sp>
      <p:sp>
        <p:nvSpPr>
          <p:cNvPr id="13324" name="Text Box 15"/>
          <p:cNvSpPr txBox="1">
            <a:spLocks noChangeArrowheads="1"/>
          </p:cNvSpPr>
          <p:nvPr/>
        </p:nvSpPr>
        <p:spPr bwMode="auto">
          <a:xfrm>
            <a:off x="860425" y="982663"/>
            <a:ext cx="660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313360" name="Text Box 16"/>
          <p:cNvSpPr txBox="1">
            <a:spLocks noChangeArrowheads="1"/>
          </p:cNvSpPr>
          <p:nvPr/>
        </p:nvSpPr>
        <p:spPr bwMode="auto">
          <a:xfrm>
            <a:off x="2209800" y="476672"/>
            <a:ext cx="66106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a) Để nhận biết một tứ giác là hình chữ nhật, ta cần chứng minh tứ giác có mấy góc vuông ? Vì sao ?</a:t>
            </a:r>
          </a:p>
          <a:p>
            <a:pPr eaLnBrk="1" hangingPunct="1">
              <a:spcBef>
                <a:spcPct val="500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361" name="Text Box 17"/>
          <p:cNvSpPr txBox="1">
            <a:spLocks noChangeArrowheads="1"/>
          </p:cNvSpPr>
          <p:nvPr/>
        </p:nvSpPr>
        <p:spPr bwMode="auto">
          <a:xfrm>
            <a:off x="2209800" y="476672"/>
            <a:ext cx="63226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Nếu một tứ giác là hình thang cân thì cần thêm điều kiện gì về góc sẽ là hình chữ nhật ? Vì sao?</a:t>
            </a:r>
          </a:p>
          <a:p>
            <a:pPr eaLnBrk="1" hangingPunct="1">
              <a:spcBef>
                <a:spcPct val="500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362" name="Text Box 18"/>
          <p:cNvSpPr txBox="1">
            <a:spLocks noChangeArrowheads="1"/>
          </p:cNvSpPr>
          <p:nvPr/>
        </p:nvSpPr>
        <p:spPr bwMode="auto">
          <a:xfrm>
            <a:off x="2209800" y="476672"/>
            <a:ext cx="6357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c) Nếu tứ giác là hình bình hành thì cần thêm điều kiện gì về góc sẽ trở thành hình chữ nhật ? Vì sao?</a:t>
            </a:r>
          </a:p>
        </p:txBody>
      </p:sp>
      <p:sp>
        <p:nvSpPr>
          <p:cNvPr id="313364" name="Text Box 20"/>
          <p:cNvSpPr txBox="1">
            <a:spLocks noChangeArrowheads="1"/>
          </p:cNvSpPr>
          <p:nvPr/>
        </p:nvSpPr>
        <p:spPr bwMode="auto">
          <a:xfrm>
            <a:off x="3429000" y="1267941"/>
            <a:ext cx="225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Có  3 góc vuông</a:t>
            </a:r>
            <a:endParaRPr lang="en-US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13365" name="Text Box 21"/>
          <p:cNvSpPr txBox="1">
            <a:spLocks noChangeArrowheads="1"/>
          </p:cNvSpPr>
          <p:nvPr/>
        </p:nvSpPr>
        <p:spPr bwMode="auto">
          <a:xfrm>
            <a:off x="3505200" y="2715741"/>
            <a:ext cx="225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Có  1 góc vuông</a:t>
            </a:r>
            <a:endParaRPr lang="en-US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13367" name="Text Box 23"/>
          <p:cNvSpPr txBox="1">
            <a:spLocks noChangeArrowheads="1"/>
          </p:cNvSpPr>
          <p:nvPr/>
        </p:nvSpPr>
        <p:spPr bwMode="auto">
          <a:xfrm>
            <a:off x="3733800" y="4018781"/>
            <a:ext cx="225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Có  1 góc vuông</a:t>
            </a:r>
            <a:endParaRPr lang="en-US" b="1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00389"/>
            <a:ext cx="22383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2627784" y="5517232"/>
            <a:ext cx="4687416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034505" y="5026893"/>
            <a:ext cx="42017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Có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hai đường chéo bằng nhau</a:t>
            </a:r>
            <a:endParaRPr lang="en-US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2362200" y="476672"/>
            <a:ext cx="64637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d) Nếu tứ giác là hình bình hành thì cần thêm điều kiện gì về đường chéo  sẽ trở thành hình chữ nhật ? 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3131840" y="476672"/>
            <a:ext cx="45317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</a:rPr>
              <a:t>Dấu hiệu nhận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biết 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60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" dur="2000"/>
                                        <p:tgtEl>
                                          <p:spTgt spid="313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3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3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3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1" dur="500"/>
                                        <p:tgtEl>
                                          <p:spTgt spid="313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3" grpId="0" animBg="1"/>
      <p:bldP spid="313354" grpId="0" animBg="1"/>
      <p:bldP spid="313355" grpId="0" animBg="1"/>
      <p:bldP spid="313356" grpId="0" animBg="1"/>
      <p:bldP spid="313357" grpId="0" animBg="1"/>
      <p:bldP spid="13323" grpId="0"/>
      <p:bldP spid="313360" grpId="0"/>
      <p:bldP spid="313360" grpId="1"/>
      <p:bldP spid="313361" grpId="0"/>
      <p:bldP spid="313361" grpId="2"/>
      <p:bldP spid="313362" grpId="0"/>
      <p:bldP spid="313362" grpId="1"/>
      <p:bldP spid="313364" grpId="0"/>
      <p:bldP spid="313365" grpId="0"/>
      <p:bldP spid="313367" grpId="0"/>
      <p:bldP spid="21" grpId="0" animBg="1"/>
      <p:bldP spid="22" grpId="0"/>
      <p:bldP spid="26" grpId="0"/>
      <p:bldP spid="26" grpId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4032448" cy="345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905000" y="620688"/>
            <a:ext cx="4953000" cy="1905000"/>
          </a:xfrm>
          <a:prstGeom prst="cloudCallout">
            <a:avLst>
              <a:gd name="adj1" fmla="val 37851"/>
              <a:gd name="adj2" fmla="val 17282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Tứ giác này là hình gì vậy nhỉ?</a:t>
            </a:r>
            <a:endParaRPr lang="en-US" sz="3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5" descr="j0232133">
            <a:extLst>
              <a:ext uri="{FF2B5EF4-FFF2-40B4-BE49-F238E27FC236}">
                <a16:creationId xmlns:a16="http://schemas.microsoft.com/office/drawing/2014/main" id="{755C5047-474D-4BDC-BFEF-E97AFAC04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449513" cy="307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7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1447800" y="88900"/>
            <a:ext cx="6437313" cy="2682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Tiết </a:t>
            </a:r>
            <a:r>
              <a:rPr lang="vi-VN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1</a:t>
            </a:r>
            <a:r>
              <a:rPr lang="en-US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4</a:t>
            </a:r>
            <a:r>
              <a:rPr lang="vi-VN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: </a:t>
            </a:r>
            <a:r>
              <a:rPr lang="vi-VN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HÌNH CHỮ NHẬT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200357" y="876627"/>
            <a:ext cx="1518174" cy="9029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200357" y="879015"/>
            <a:ext cx="113758" cy="108288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604773" y="1669678"/>
            <a:ext cx="113758" cy="108288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200357" y="1669678"/>
            <a:ext cx="113758" cy="108288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572000" y="879015"/>
            <a:ext cx="113758" cy="108288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904323" y="620688"/>
            <a:ext cx="227517" cy="19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FF"/>
                </a:solidFill>
                <a:cs typeface="Arial" charset="0"/>
              </a:rPr>
              <a:t>A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776531" y="692696"/>
            <a:ext cx="227517" cy="19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FF"/>
                </a:solidFill>
                <a:cs typeface="Arial" charset="0"/>
              </a:rPr>
              <a:t>B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059832" y="1756468"/>
            <a:ext cx="227517" cy="19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FF"/>
                </a:solidFill>
                <a:cs typeface="Arial" charset="0"/>
              </a:rPr>
              <a:t>D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572000" y="1756468"/>
            <a:ext cx="227517" cy="19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00FF"/>
                </a:solidFill>
                <a:cs typeface="Arial" charset="0"/>
              </a:rPr>
              <a:t>C</a:t>
            </a:r>
          </a:p>
        </p:txBody>
      </p:sp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3276600" y="1955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55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3276600" y="1955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2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55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7092280" y="1125115"/>
            <a:ext cx="0" cy="5903913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06363" y="548680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u="sng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1. Định nghĩa: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04800" y="1879997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hcn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78" name="Object 22"/>
          <p:cNvGraphicFramePr>
            <a:graphicFrameLocks noChangeAspect="1"/>
          </p:cNvGraphicFramePr>
          <p:nvPr/>
        </p:nvGraphicFramePr>
        <p:xfrm>
          <a:off x="2616200" y="1955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955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228600" y="2204864"/>
            <a:ext cx="614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i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Nhận xét: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Hình chữ nhật cũng là một hình bình hành, cũng là một hình thang cân.</a:t>
            </a:r>
          </a:p>
        </p:txBody>
      </p:sp>
      <p:graphicFrame>
        <p:nvGraphicFramePr>
          <p:cNvPr id="1948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690374"/>
              </p:ext>
            </p:extLst>
          </p:nvPr>
        </p:nvGraphicFramePr>
        <p:xfrm>
          <a:off x="2133600" y="1745059"/>
          <a:ext cx="201453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" name="Equation" r:id="rId8" imgW="1282680" imgH="279360" progId="Equation.DSMT4">
                  <p:embed/>
                </p:oleObj>
              </mc:Choice>
              <mc:Fallback>
                <p:oleObj name="Equation" r:id="rId8" imgW="1282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45059"/>
                        <a:ext cx="2014538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152400" y="90872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chữ nhật là tứ giác có bốn góc vuông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07504" y="2852936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u="sng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2. Tính chất:</a:t>
            </a:r>
            <a:endParaRPr lang="en-US" sz="2000" b="1" u="sng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79512" y="4077072"/>
            <a:ext cx="2736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u="sng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3.Dấu</a:t>
            </a:r>
            <a:r>
              <a:rPr lang="en-US" sz="2000" b="1" u="sng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hiệu nhận biết </a:t>
            </a:r>
            <a:r>
              <a:rPr lang="en-US" sz="2000" b="1" u="sng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50824" y="3212976"/>
            <a:ext cx="63373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HCN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có tất cả các tính chất của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hbh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của hình thang cân.</a:t>
            </a: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250824" y="3501008"/>
            <a:ext cx="63373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b) Trong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hcn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 đường chéo bằng nhau và cắt nhau tại trung điểm mỗi đường.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685800" y="4294257"/>
            <a:ext cx="52098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itchFamily="18" charset="0"/>
              </a:rPr>
              <a:t>1. Tứ giác có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</a:rPr>
              <a:t>ba góc vuông</a:t>
            </a:r>
            <a:r>
              <a:rPr lang="en-US" sz="2200" dirty="0">
                <a:latin typeface="Times New Roman" pitchFamily="18" charset="0"/>
              </a:rPr>
              <a:t> là hình chữ nhật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85800" y="4653136"/>
            <a:ext cx="685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 startAt="2"/>
            </a:pPr>
            <a:r>
              <a:rPr lang="en-US" sz="2200" dirty="0">
                <a:latin typeface="Times New Roman" pitchFamily="18" charset="0"/>
              </a:rPr>
              <a:t>Hình thang cân có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</a:rPr>
              <a:t>một góc vuông</a:t>
            </a:r>
            <a:r>
              <a:rPr lang="en-US" sz="2200" dirty="0">
                <a:latin typeface="Times New Roman" pitchFamily="18" charset="0"/>
              </a:rPr>
              <a:t> là hình chữ nhật.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685800" y="5085184"/>
            <a:ext cx="7010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itchFamily="18" charset="0"/>
              </a:rPr>
              <a:t>3.  Hình bình hành có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</a:rPr>
              <a:t>một góc vuông</a:t>
            </a:r>
            <a:r>
              <a:rPr lang="en-US" sz="2200" dirty="0">
                <a:latin typeface="Times New Roman" pitchFamily="18" charset="0"/>
              </a:rPr>
              <a:t> là hình chữ nhật 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685800" y="5517232"/>
            <a:ext cx="6705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itchFamily="18" charset="0"/>
              </a:rPr>
              <a:t>4.  Hình bình hành có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</a:rPr>
              <a:t>hai đường chéo bằng nhau</a:t>
            </a:r>
            <a:r>
              <a:rPr lang="en-US" sz="2200" dirty="0">
                <a:latin typeface="Times New Roman" pitchFamily="18" charset="0"/>
              </a:rPr>
              <a:t> là  hình chữ nhật.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71800" y="40677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SGK</a:t>
            </a:r>
            <a:r>
              <a:rPr lang="en-US" dirty="0" smtClean="0"/>
              <a:t>/</a:t>
            </a:r>
            <a:r>
              <a:rPr lang="en-US" dirty="0" err="1" smtClean="0"/>
              <a:t>tr.97</a:t>
            </a:r>
            <a:r>
              <a:rPr lang="en-US" dirty="0" smtClean="0"/>
              <a:t>)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88313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 descr="5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0535">
            <a:off x="3079750" y="1003300"/>
            <a:ext cx="3352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59" name="Picture 3" descr="5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845">
            <a:off x="2895600" y="533400"/>
            <a:ext cx="3352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0" name="Picture 4" descr="5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7273">
            <a:off x="2209800" y="-254000"/>
            <a:ext cx="3352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1" name="Picture 5" descr="5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0535">
            <a:off x="3136900" y="1022350"/>
            <a:ext cx="3352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2" name="Picture 6" descr="5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309">
            <a:off x="2940050" y="419100"/>
            <a:ext cx="3352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3" name="Picture 7" descr="5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013">
            <a:off x="3125788" y="1066800"/>
            <a:ext cx="3608387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4" name="Picture 8" descr="5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361950"/>
            <a:ext cx="30162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5" name="Picture 9" descr="3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00" y="3048000"/>
            <a:ext cx="261937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6" name="Picture 10" descr="5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0924">
            <a:off x="-2667000" y="-3429000"/>
            <a:ext cx="34861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7" name="Picture 11" descr="5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810000"/>
            <a:ext cx="30480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8" name="Picture 12" descr="5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0924">
            <a:off x="1604963" y="1098550"/>
            <a:ext cx="35814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9" name="Picture 13" descr="3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59100"/>
            <a:ext cx="261937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Rectangle 14"/>
          <p:cNvSpPr>
            <a:spLocks noGrp="1" noChangeArrowheads="1"/>
          </p:cNvSpPr>
          <p:nvPr>
            <p:ph type="title"/>
          </p:nvPr>
        </p:nvSpPr>
        <p:spPr>
          <a:xfrm>
            <a:off x="-76200" y="222250"/>
            <a:ext cx="2971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Thực hành: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152650" y="27432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CC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133600" y="44958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CC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5734050" y="44958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CC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5734050" y="28194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CC"/>
                </a:solidFill>
                <a:latin typeface="Verdana" pitchFamily="34" charset="0"/>
              </a:rPr>
              <a:t>B</a:t>
            </a: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2686050" y="2971800"/>
            <a:ext cx="29718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2686050" y="2971800"/>
            <a:ext cx="29718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2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36576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Kiểm tra một tứ giác có phải là một hình chữ nhật không chỉ bằng compa.</a:t>
            </a:r>
          </a:p>
        </p:txBody>
      </p:sp>
      <p:sp>
        <p:nvSpPr>
          <p:cNvPr id="301078" name="Text Box 22"/>
          <p:cNvSpPr txBox="1">
            <a:spLocks noChangeArrowheads="1"/>
          </p:cNvSpPr>
          <p:nvPr/>
        </p:nvSpPr>
        <p:spPr bwMode="auto">
          <a:xfrm>
            <a:off x="6553200" y="2590800"/>
            <a:ext cx="2286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Verdana" pitchFamily="34" charset="0"/>
              </a:rPr>
              <a:t>AB=CD</a:t>
            </a:r>
          </a:p>
        </p:txBody>
      </p:sp>
      <p:sp>
        <p:nvSpPr>
          <p:cNvPr id="301079" name="Text Box 23"/>
          <p:cNvSpPr txBox="1">
            <a:spLocks noChangeArrowheads="1"/>
          </p:cNvSpPr>
          <p:nvPr/>
        </p:nvSpPr>
        <p:spPr bwMode="auto">
          <a:xfrm>
            <a:off x="6470650" y="3048000"/>
            <a:ext cx="28257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Verdana" pitchFamily="34" charset="0"/>
              </a:rPr>
              <a:t>AD=BC</a:t>
            </a: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2686050" y="2971800"/>
            <a:ext cx="29718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01081" name="Text Box 25"/>
          <p:cNvSpPr txBox="1">
            <a:spLocks noChangeArrowheads="1"/>
          </p:cNvSpPr>
          <p:nvPr/>
        </p:nvSpPr>
        <p:spPr bwMode="auto">
          <a:xfrm>
            <a:off x="6553200" y="4191000"/>
            <a:ext cx="2362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Verdana" pitchFamily="34" charset="0"/>
              </a:rPr>
              <a:t>DB=AC</a:t>
            </a:r>
          </a:p>
        </p:txBody>
      </p:sp>
      <p:sp>
        <p:nvSpPr>
          <p:cNvPr id="301082" name="Text Box 26"/>
          <p:cNvSpPr txBox="1">
            <a:spLocks noChangeArrowheads="1"/>
          </p:cNvSpPr>
          <p:nvPr/>
        </p:nvSpPr>
        <p:spPr bwMode="auto">
          <a:xfrm>
            <a:off x="6477000" y="2133600"/>
            <a:ext cx="2133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 đối</a:t>
            </a:r>
          </a:p>
        </p:txBody>
      </p:sp>
      <p:sp>
        <p:nvSpPr>
          <p:cNvPr id="301083" name="Text Box 27"/>
          <p:cNvSpPr txBox="1">
            <a:spLocks noChangeArrowheads="1"/>
          </p:cNvSpPr>
          <p:nvPr/>
        </p:nvSpPr>
        <p:spPr bwMode="auto">
          <a:xfrm>
            <a:off x="6400800" y="3657600"/>
            <a:ext cx="3124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 chéo</a:t>
            </a:r>
          </a:p>
        </p:txBody>
      </p:sp>
      <p:sp>
        <p:nvSpPr>
          <p:cNvPr id="301084" name="Text Box 28"/>
          <p:cNvSpPr txBox="1">
            <a:spLocks noChangeArrowheads="1"/>
          </p:cNvSpPr>
          <p:nvPr/>
        </p:nvSpPr>
        <p:spPr bwMode="auto">
          <a:xfrm>
            <a:off x="381000" y="5013176"/>
            <a:ext cx="8305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Dễ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thấy</a:t>
            </a:r>
            <a:r>
              <a:rPr lang="en-US" sz="2000" dirty="0" err="1">
                <a:latin typeface="Times New Roman" pitchFamily="18" charset="0"/>
              </a:rPr>
              <a:t>:Tứ</a:t>
            </a:r>
            <a:r>
              <a:rPr lang="en-US" sz="2000" dirty="0">
                <a:latin typeface="Times New Roman" pitchFamily="18" charset="0"/>
              </a:rPr>
              <a:t> giác có các cạnh đối bằng nhau là hình bình hành. </a:t>
            </a:r>
          </a:p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66FF"/>
                </a:solidFill>
                <a:latin typeface="Times New Roman" pitchFamily="18" charset="0"/>
              </a:rPr>
              <a:t>Hình bình hành có hai đường chéo bằng nhau là hình chữ nhật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66FF"/>
                </a:solidFill>
                <a:latin typeface="Times New Roman" pitchFamily="18" charset="0"/>
              </a:rPr>
              <a:t>D</a:t>
            </a:r>
            <a:r>
              <a:rPr lang="en-US" sz="1800" b="1" dirty="0">
                <a:solidFill>
                  <a:srgbClr val="0066FF"/>
                </a:solidFill>
                <a:latin typeface="Times New Roman" pitchFamily="18" charset="0"/>
              </a:rPr>
              <a:t>ấu hiệu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979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08083E-7 L -0.01667 0.624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312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00993 L 5.55556E-7 0.269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13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0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277 L 0.44011 -0.023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1" y="-13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104 L 0.32882 -0.0032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63" y="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01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84758E-7 L 0.46771 0.6868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343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1155 L -0.00209 -0.2318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1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0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301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0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78" grpId="0"/>
      <p:bldP spid="301079" grpId="0"/>
      <p:bldP spid="301082" grpId="0"/>
      <p:bldP spid="301083" grpId="0"/>
      <p:bldP spid="3010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243333"/>
              </p:ext>
            </p:extLst>
          </p:nvPr>
        </p:nvGraphicFramePr>
        <p:xfrm>
          <a:off x="-31750" y="-23813"/>
          <a:ext cx="9043988" cy="6778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Slide" r:id="rId3" imgW="5178582" imgH="3883090" progId="PowerPoint.Slide.8">
                  <p:embed/>
                </p:oleObj>
              </mc:Choice>
              <mc:Fallback>
                <p:oleObj name="Slide" r:id="rId3" imgW="5178582" imgH="388309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0" y="-23813"/>
                        <a:ext cx="9043988" cy="67786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62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85738" y="652463"/>
            <a:ext cx="3671887" cy="3030537"/>
            <a:chOff x="612" y="1275"/>
            <a:chExt cx="2313" cy="1909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134" y="1275"/>
              <a:ext cx="3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/>
                <a:t>A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612" y="2048"/>
              <a:ext cx="3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/>
                <a:t>B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99" y="2972"/>
              <a:ext cx="3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/>
                <a:t>C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529" y="2185"/>
              <a:ext cx="3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/>
                <a:t>D</a:t>
              </a: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 rot="-3361548">
              <a:off x="1260" y="1476"/>
              <a:ext cx="828" cy="1512"/>
              <a:chOff x="1260" y="1476"/>
              <a:chExt cx="828" cy="1512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1260" y="1476"/>
                <a:ext cx="828" cy="1512"/>
                <a:chOff x="1260" y="1476"/>
                <a:chExt cx="828" cy="1512"/>
              </a:xfrm>
            </p:grpSpPr>
            <p:sp>
              <p:nvSpPr>
                <p:cNvPr id="12" name="Rectangle 10"/>
                <p:cNvSpPr>
                  <a:spLocks noChangeArrowheads="1"/>
                </p:cNvSpPr>
                <p:nvPr/>
              </p:nvSpPr>
              <p:spPr bwMode="auto">
                <a:xfrm>
                  <a:off x="1260" y="1476"/>
                  <a:ext cx="828" cy="1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3" name="Line 11"/>
                <p:cNvSpPr>
                  <a:spLocks noChangeShapeType="1"/>
                </p:cNvSpPr>
                <p:nvPr/>
              </p:nvSpPr>
              <p:spPr bwMode="auto">
                <a:xfrm>
                  <a:off x="1260" y="1476"/>
                  <a:ext cx="828" cy="15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4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60" y="1476"/>
                  <a:ext cx="828" cy="15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15" name="Group 13"/>
                <p:cNvGrpSpPr>
                  <a:grpSpLocks/>
                </p:cNvGrpSpPr>
                <p:nvPr/>
              </p:nvGrpSpPr>
              <p:grpSpPr bwMode="auto">
                <a:xfrm>
                  <a:off x="1431" y="2520"/>
                  <a:ext cx="103" cy="117"/>
                  <a:chOff x="1431" y="2520"/>
                  <a:chExt cx="103" cy="117"/>
                </a:xfrm>
              </p:grpSpPr>
              <p:sp>
                <p:nvSpPr>
                  <p:cNvPr id="2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431" y="2556"/>
                    <a:ext cx="81" cy="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453" y="2520"/>
                    <a:ext cx="81" cy="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6" name="Group 16"/>
                <p:cNvGrpSpPr>
                  <a:grpSpLocks/>
                </p:cNvGrpSpPr>
                <p:nvPr/>
              </p:nvGrpSpPr>
              <p:grpSpPr bwMode="auto">
                <a:xfrm>
                  <a:off x="1811" y="1818"/>
                  <a:ext cx="103" cy="117"/>
                  <a:chOff x="1431" y="2520"/>
                  <a:chExt cx="103" cy="117"/>
                </a:xfrm>
              </p:grpSpPr>
              <p:sp>
                <p:nvSpPr>
                  <p:cNvPr id="1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431" y="2556"/>
                    <a:ext cx="81" cy="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453" y="2520"/>
                    <a:ext cx="81" cy="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422" y="1836"/>
                  <a:ext cx="81" cy="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8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824" y="2565"/>
                  <a:ext cx="81" cy="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1" name="Rectangle 21"/>
              <p:cNvSpPr>
                <a:spLocks noChangeArrowheads="1"/>
              </p:cNvSpPr>
              <p:nvPr/>
            </p:nvSpPr>
            <p:spPr bwMode="auto">
              <a:xfrm>
                <a:off x="1980" y="1476"/>
                <a:ext cx="108" cy="11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1871663" y="1879600"/>
            <a:ext cx="21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vi-VN" dirty="0"/>
          </a:p>
        </p:txBody>
      </p:sp>
      <p:sp>
        <p:nvSpPr>
          <p:cNvPr id="24" name="TextBox 23"/>
          <p:cNvSpPr txBox="1"/>
          <p:nvPr/>
        </p:nvSpPr>
        <p:spPr>
          <a:xfrm>
            <a:off x="4427984" y="956003"/>
            <a:ext cx="5256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Tứ giác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có: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OA=OC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OB=OD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Tứ giác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là hình bình hành.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Mà: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Vậy tứ giác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là hình chữ nhật (Hình bình hành có 1 góc vuông)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266390"/>
              </p:ext>
            </p:extLst>
          </p:nvPr>
        </p:nvGraphicFramePr>
        <p:xfrm>
          <a:off x="4139952" y="2206934"/>
          <a:ext cx="2952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3" imgW="190417" imgH="152334" progId="Equation.DSMT4">
                  <p:embed/>
                </p:oleObj>
              </mc:Choice>
              <mc:Fallback>
                <p:oleObj name="Equation" r:id="rId3" imgW="190417" imgH="152334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2206934"/>
                        <a:ext cx="295275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811147"/>
              </p:ext>
            </p:extLst>
          </p:nvPr>
        </p:nvGraphicFramePr>
        <p:xfrm>
          <a:off x="5367338" y="2420888"/>
          <a:ext cx="8651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5" imgW="507960" imgH="228600" progId="Equation.DSMT4">
                  <p:embed/>
                </p:oleObj>
              </mc:Choice>
              <mc:Fallback>
                <p:oleObj name="Equation" r:id="rId5" imgW="507960" imgH="22860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338" y="2420888"/>
                        <a:ext cx="8651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328738" y="3861048"/>
            <a:ext cx="123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Hình 1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49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33FD86F-DA03-4B03-A508-DA23B6B35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29" y="2114525"/>
            <a:ext cx="131325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48363B09-3BA2-4DC3-B1B7-B935DDC3CD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1955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55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8">
            <a:extLst>
              <a:ext uri="{FF2B5EF4-FFF2-40B4-BE49-F238E27FC236}">
                <a16:creationId xmlns:a16="http://schemas.microsoft.com/office/drawing/2014/main" id="{84048F9C-7765-4D42-8939-DCB543E2B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29" y="692696"/>
            <a:ext cx="47879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 err="1">
                <a:solidFill>
                  <a:srgbClr val="FF00FF"/>
                </a:solidFill>
              </a:rPr>
              <a:t>Bài</a:t>
            </a:r>
            <a:r>
              <a:rPr lang="en-US" altLang="en-US" sz="2000" b="1" dirty="0">
                <a:solidFill>
                  <a:srgbClr val="FF00FF"/>
                </a:solidFill>
              </a:rPr>
              <a:t> tập2: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Phát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biểu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sau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đúng</a:t>
            </a:r>
            <a:r>
              <a:rPr lang="en-US" altLang="en-US" sz="2000" b="1" dirty="0">
                <a:solidFill>
                  <a:srgbClr val="000099"/>
                </a:solidFill>
              </a:rPr>
              <a:t> hay </a:t>
            </a:r>
            <a:r>
              <a:rPr lang="en-US" altLang="en-US" sz="2000" b="1" dirty="0" err="1">
                <a:solidFill>
                  <a:srgbClr val="000099"/>
                </a:solidFill>
              </a:rPr>
              <a:t>sai</a:t>
            </a:r>
            <a:r>
              <a:rPr lang="en-US" altLang="en-US" sz="2000" b="1" dirty="0">
                <a:solidFill>
                  <a:srgbClr val="000099"/>
                </a:solidFill>
              </a:rPr>
              <a:t>?</a:t>
            </a:r>
          </a:p>
        </p:txBody>
      </p:sp>
      <p:graphicFrame>
        <p:nvGraphicFramePr>
          <p:cNvPr id="11" name="Group 19">
            <a:extLst>
              <a:ext uri="{FF2B5EF4-FFF2-40B4-BE49-F238E27FC236}">
                <a16:creationId xmlns:a16="http://schemas.microsoft.com/office/drawing/2014/main" id="{98B389B0-A5AB-4BD0-A3F4-B2E094AEBE7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86016790"/>
              </p:ext>
            </p:extLst>
          </p:nvPr>
        </p:nvGraphicFramePr>
        <p:xfrm>
          <a:off x="419729" y="3379789"/>
          <a:ext cx="8616320" cy="2818160"/>
        </p:xfrm>
        <a:graphic>
          <a:graphicData uri="http://schemas.openxmlformats.org/drawingml/2006/table">
            <a:tbl>
              <a:tblPr/>
              <a:tblGrid>
                <a:gridCol w="6724933">
                  <a:extLst>
                    <a:ext uri="{9D8B030D-6E8A-4147-A177-3AD203B41FA5}">
                      <a16:colId xmlns:a16="http://schemas.microsoft.com/office/drawing/2014/main" val="1280331830"/>
                    </a:ext>
                  </a:extLst>
                </a:gridCol>
                <a:gridCol w="966126">
                  <a:extLst>
                    <a:ext uri="{9D8B030D-6E8A-4147-A177-3AD203B41FA5}">
                      <a16:colId xmlns:a16="http://schemas.microsoft.com/office/drawing/2014/main" val="1201831258"/>
                    </a:ext>
                  </a:extLst>
                </a:gridCol>
                <a:gridCol w="925261">
                  <a:extLst>
                    <a:ext uri="{9D8B030D-6E8A-4147-A177-3AD203B41FA5}">
                      <a16:colId xmlns:a16="http://schemas.microsoft.com/office/drawing/2014/main" val="1389836956"/>
                    </a:ext>
                  </a:extLst>
                </a:gridCol>
              </a:tblGrid>
              <a:tr h="3704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Nội dung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Đ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717959"/>
                  </a:ext>
                </a:extLst>
              </a:tr>
              <a:tr h="5354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Tứ giác có hai góc vuông là hình chữ nhật.</a:t>
                      </a:r>
                      <a:endParaRPr kumimoji="0" lang="vi-V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750129"/>
                  </a:ext>
                </a:extLst>
              </a:tr>
              <a:tr h="5354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Hình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thang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một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góc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vuông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là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hình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chữ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nhật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vi-V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097546"/>
                  </a:ext>
                </a:extLst>
              </a:tr>
              <a:tr h="5354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Tứ giác có hai đường chéo bằng nhau là hình chữ nhật.</a:t>
                      </a:r>
                      <a:endParaRPr kumimoji="0" lang="vi-V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71389"/>
                  </a:ext>
                </a:extLst>
              </a:tr>
              <a:tr h="815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Tứ giác có 2 đường chéo bằng nhau và cắt nhau tại trung điểm mỗi đường là hình chữ nhật.</a:t>
                      </a:r>
                      <a:endParaRPr kumimoji="0" lang="vi-V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49299"/>
                  </a:ext>
                </a:extLst>
              </a:tr>
            </a:tbl>
          </a:graphicData>
        </a:graphic>
      </p:graphicFrame>
      <p:sp>
        <p:nvSpPr>
          <p:cNvPr id="13" name="Text Box 45">
            <a:extLst>
              <a:ext uri="{FF2B5EF4-FFF2-40B4-BE49-F238E27FC236}">
                <a16:creationId xmlns:a16="http://schemas.microsoft.com/office/drawing/2014/main" id="{62DD7726-7B7A-47E3-BE16-963FAAA87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102" y="3873500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4" name="AutoShape 46">
            <a:extLst>
              <a:ext uri="{FF2B5EF4-FFF2-40B4-BE49-F238E27FC236}">
                <a16:creationId xmlns:a16="http://schemas.microsoft.com/office/drawing/2014/main" id="{F26F8C44-AAB1-4162-9CB3-4FAD8C265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32" y="1368901"/>
            <a:ext cx="3240088" cy="1800225"/>
          </a:xfrm>
          <a:prstGeom prst="flowChartManualInput">
            <a:avLst/>
          </a:prstGeom>
          <a:solidFill>
            <a:srgbClr val="CC99FF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Rectangle 47">
            <a:extLst>
              <a:ext uri="{FF2B5EF4-FFF2-40B4-BE49-F238E27FC236}">
                <a16:creationId xmlns:a16="http://schemas.microsoft.com/office/drawing/2014/main" id="{8921DB14-955D-4915-8F89-7275548D9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2852738"/>
            <a:ext cx="287338" cy="287337"/>
          </a:xfrm>
          <a:prstGeom prst="rect">
            <a:avLst/>
          </a:prstGeom>
          <a:solidFill>
            <a:srgbClr val="FF9900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Rectangle 48">
            <a:extLst>
              <a:ext uri="{FF2B5EF4-FFF2-40B4-BE49-F238E27FC236}">
                <a16:creationId xmlns:a16="http://schemas.microsoft.com/office/drawing/2014/main" id="{1F1F5194-6CAE-4D3B-8D80-3E16FE381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2852738"/>
            <a:ext cx="287337" cy="287337"/>
          </a:xfrm>
          <a:prstGeom prst="rect">
            <a:avLst/>
          </a:prstGeom>
          <a:solidFill>
            <a:srgbClr val="FF9900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1447800" y="88900"/>
            <a:ext cx="6437313" cy="4597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Tiết </a:t>
            </a:r>
            <a:r>
              <a:rPr lang="vi-VN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15: </a:t>
            </a:r>
            <a:r>
              <a:rPr lang="vi-VN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124011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33FD86F-DA03-4B03-A508-DA23B6B35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29" y="2114525"/>
            <a:ext cx="131325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9F70BC4C-70CE-4B98-B104-29CA345EB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18" y="970744"/>
            <a:ext cx="47879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 err="1">
                <a:solidFill>
                  <a:srgbClr val="FF00FF"/>
                </a:solidFill>
              </a:rPr>
              <a:t>Bài</a:t>
            </a:r>
            <a:r>
              <a:rPr lang="en-US" altLang="en-US" sz="2000" b="1" dirty="0">
                <a:solidFill>
                  <a:srgbClr val="FF00FF"/>
                </a:solidFill>
              </a:rPr>
              <a:t> tập2: </a:t>
            </a:r>
            <a:r>
              <a:rPr lang="en-US" altLang="en-US" sz="2000" b="1" dirty="0" err="1">
                <a:solidFill>
                  <a:srgbClr val="000099"/>
                </a:solidFill>
              </a:rPr>
              <a:t>Phát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biểu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sau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đúng</a:t>
            </a:r>
            <a:r>
              <a:rPr lang="en-US" altLang="en-US" sz="2000" b="1" dirty="0">
                <a:solidFill>
                  <a:srgbClr val="000099"/>
                </a:solidFill>
              </a:rPr>
              <a:t> hay </a:t>
            </a:r>
            <a:r>
              <a:rPr lang="en-US" altLang="en-US" sz="2000" b="1" dirty="0" err="1">
                <a:solidFill>
                  <a:srgbClr val="000099"/>
                </a:solidFill>
              </a:rPr>
              <a:t>sai</a:t>
            </a:r>
            <a:r>
              <a:rPr lang="en-US" altLang="en-US" sz="2000" b="1" dirty="0">
                <a:solidFill>
                  <a:srgbClr val="000099"/>
                </a:solidFill>
              </a:rPr>
              <a:t>?</a:t>
            </a:r>
          </a:p>
        </p:txBody>
      </p:sp>
      <p:graphicFrame>
        <p:nvGraphicFramePr>
          <p:cNvPr id="5" name="Group 19">
            <a:extLst>
              <a:ext uri="{FF2B5EF4-FFF2-40B4-BE49-F238E27FC236}">
                <a16:creationId xmlns:a16="http://schemas.microsoft.com/office/drawing/2014/main" id="{4BFD7B66-7369-4C2E-A760-9FB95E033B15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87583367"/>
              </p:ext>
            </p:extLst>
          </p:nvPr>
        </p:nvGraphicFramePr>
        <p:xfrm>
          <a:off x="455188" y="3379789"/>
          <a:ext cx="8580861" cy="2919458"/>
        </p:xfrm>
        <a:graphic>
          <a:graphicData uri="http://schemas.openxmlformats.org/drawingml/2006/table">
            <a:tbl>
              <a:tblPr/>
              <a:tblGrid>
                <a:gridCol w="6697258">
                  <a:extLst>
                    <a:ext uri="{9D8B030D-6E8A-4147-A177-3AD203B41FA5}">
                      <a16:colId xmlns:a16="http://schemas.microsoft.com/office/drawing/2014/main" val="244385553"/>
                    </a:ext>
                  </a:extLst>
                </a:gridCol>
                <a:gridCol w="962150">
                  <a:extLst>
                    <a:ext uri="{9D8B030D-6E8A-4147-A177-3AD203B41FA5}">
                      <a16:colId xmlns:a16="http://schemas.microsoft.com/office/drawing/2014/main" val="1835935933"/>
                    </a:ext>
                  </a:extLst>
                </a:gridCol>
                <a:gridCol w="921453">
                  <a:extLst>
                    <a:ext uri="{9D8B030D-6E8A-4147-A177-3AD203B41FA5}">
                      <a16:colId xmlns:a16="http://schemas.microsoft.com/office/drawing/2014/main" val="488393972"/>
                    </a:ext>
                  </a:extLst>
                </a:gridCol>
              </a:tblGrid>
              <a:tr h="345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Nội dung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Đ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75863"/>
                  </a:ext>
                </a:extLst>
              </a:tr>
              <a:tr h="557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Tứ giác có hai góc vuông là hình chữ nhật.</a:t>
                      </a:r>
                      <a:endParaRPr kumimoji="0" lang="vi-V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700455"/>
                  </a:ext>
                </a:extLst>
              </a:tr>
              <a:tr h="557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Hình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thang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một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góc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vuông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là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hình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chữ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nhật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vi-V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882799"/>
                  </a:ext>
                </a:extLst>
              </a:tr>
              <a:tr h="557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Tứ giác có hai đường chéo bằng nhau là hình chữ nhật.</a:t>
                      </a:r>
                      <a:endParaRPr kumimoji="0" lang="vi-V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348175"/>
                  </a:ext>
                </a:extLst>
              </a:tr>
              <a:tr h="8495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Tứ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giác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2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đường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chéo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bằng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nhau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và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cắt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nhau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tại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trung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điểm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mỗi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đường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là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hình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chữ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nhật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vi-V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199270"/>
                  </a:ext>
                </a:extLst>
              </a:tr>
            </a:tbl>
          </a:graphicData>
        </a:graphic>
      </p:graphicFrame>
      <p:sp>
        <p:nvSpPr>
          <p:cNvPr id="6" name="Text Box 45">
            <a:extLst>
              <a:ext uri="{FF2B5EF4-FFF2-40B4-BE49-F238E27FC236}">
                <a16:creationId xmlns:a16="http://schemas.microsoft.com/office/drawing/2014/main" id="{B57A54DE-476B-4188-9CBE-195CE84DD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313" y="3873500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7" name="AutoShape 46">
            <a:extLst>
              <a:ext uri="{FF2B5EF4-FFF2-40B4-BE49-F238E27FC236}">
                <a16:creationId xmlns:a16="http://schemas.microsoft.com/office/drawing/2014/main" id="{0A241930-B892-4F35-AEE0-07B95EF6476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34832" y="675481"/>
            <a:ext cx="1871662" cy="3203575"/>
          </a:xfrm>
          <a:prstGeom prst="flowChartManualInput">
            <a:avLst/>
          </a:prstGeom>
          <a:solidFill>
            <a:srgbClr val="FFCC99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" name="Rectangle 47">
            <a:extLst>
              <a:ext uri="{FF2B5EF4-FFF2-40B4-BE49-F238E27FC236}">
                <a16:creationId xmlns:a16="http://schemas.microsoft.com/office/drawing/2014/main" id="{87A100AD-A449-49C5-9599-C8E8DFD04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225" y="2924175"/>
            <a:ext cx="287338" cy="287338"/>
          </a:xfrm>
          <a:prstGeom prst="rect">
            <a:avLst/>
          </a:prstGeom>
          <a:solidFill>
            <a:srgbClr val="FF9900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Text Box 48">
            <a:extLst>
              <a:ext uri="{FF2B5EF4-FFF2-40B4-BE49-F238E27FC236}">
                <a16:creationId xmlns:a16="http://schemas.microsoft.com/office/drawing/2014/main" id="{E52CC6E7-112B-4C8F-890A-C6CDAEC0D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450850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447800" y="88900"/>
            <a:ext cx="6437313" cy="2682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Tiết </a:t>
            </a:r>
            <a:r>
              <a:rPr lang="vi-VN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15: </a:t>
            </a:r>
            <a:r>
              <a:rPr lang="vi-VN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327922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33FD86F-DA03-4B03-A508-DA23B6B35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29" y="2114525"/>
            <a:ext cx="131325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49B1576E-AA1D-41E9-9ACB-FC5948570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29" y="1016973"/>
            <a:ext cx="47879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 err="1">
                <a:solidFill>
                  <a:srgbClr val="FF00FF"/>
                </a:solidFill>
              </a:rPr>
              <a:t>Bài</a:t>
            </a:r>
            <a:r>
              <a:rPr lang="en-US" altLang="en-US" sz="2000" b="1" dirty="0">
                <a:solidFill>
                  <a:srgbClr val="FF00FF"/>
                </a:solidFill>
              </a:rPr>
              <a:t> tập2: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Phát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biểu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sau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đúng</a:t>
            </a:r>
            <a:r>
              <a:rPr lang="en-US" altLang="en-US" sz="2000" b="1" dirty="0">
                <a:solidFill>
                  <a:srgbClr val="000099"/>
                </a:solidFill>
              </a:rPr>
              <a:t> hay </a:t>
            </a:r>
            <a:r>
              <a:rPr lang="en-US" altLang="en-US" sz="2000" b="1" dirty="0" err="1">
                <a:solidFill>
                  <a:srgbClr val="000099"/>
                </a:solidFill>
              </a:rPr>
              <a:t>sai</a:t>
            </a:r>
            <a:r>
              <a:rPr lang="en-US" altLang="en-US" sz="2000" b="1" dirty="0">
                <a:solidFill>
                  <a:srgbClr val="000099"/>
                </a:solidFill>
              </a:rPr>
              <a:t>?</a:t>
            </a:r>
          </a:p>
        </p:txBody>
      </p:sp>
      <p:graphicFrame>
        <p:nvGraphicFramePr>
          <p:cNvPr id="5" name="Group 19">
            <a:extLst>
              <a:ext uri="{FF2B5EF4-FFF2-40B4-BE49-F238E27FC236}">
                <a16:creationId xmlns:a16="http://schemas.microsoft.com/office/drawing/2014/main" id="{D88D7E36-0CAF-411D-B930-A960D9BBF4EF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662262"/>
              </p:ext>
            </p:extLst>
          </p:nvPr>
        </p:nvGraphicFramePr>
        <p:xfrm>
          <a:off x="419729" y="3379789"/>
          <a:ext cx="8616320" cy="2868610"/>
        </p:xfrm>
        <a:graphic>
          <a:graphicData uri="http://schemas.openxmlformats.org/drawingml/2006/table">
            <a:tbl>
              <a:tblPr/>
              <a:tblGrid>
                <a:gridCol w="6724933">
                  <a:extLst>
                    <a:ext uri="{9D8B030D-6E8A-4147-A177-3AD203B41FA5}">
                      <a16:colId xmlns:a16="http://schemas.microsoft.com/office/drawing/2014/main" val="368234456"/>
                    </a:ext>
                  </a:extLst>
                </a:gridCol>
                <a:gridCol w="831861">
                  <a:extLst>
                    <a:ext uri="{9D8B030D-6E8A-4147-A177-3AD203B41FA5}">
                      <a16:colId xmlns:a16="http://schemas.microsoft.com/office/drawing/2014/main" val="713074603"/>
                    </a:ext>
                  </a:extLst>
                </a:gridCol>
                <a:gridCol w="1059526">
                  <a:extLst>
                    <a:ext uri="{9D8B030D-6E8A-4147-A177-3AD203B41FA5}">
                      <a16:colId xmlns:a16="http://schemas.microsoft.com/office/drawing/2014/main" val="540977902"/>
                    </a:ext>
                  </a:extLst>
                </a:gridCol>
              </a:tblGrid>
              <a:tr h="4045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Nội dung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Đ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339038"/>
                  </a:ext>
                </a:extLst>
              </a:tr>
              <a:tr h="5448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Tứ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giác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hai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góc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vuông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là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hình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chữ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nhật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vi-V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719246"/>
                  </a:ext>
                </a:extLst>
              </a:tr>
              <a:tr h="5448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Hình thang có một góc vuông là hình chữ nhật.</a:t>
                      </a:r>
                      <a:endParaRPr kumimoji="0" lang="vi-V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927904"/>
                  </a:ext>
                </a:extLst>
              </a:tr>
              <a:tr h="5448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Tứ giác có hai đường chéo bằng nhau là hình chữ nhật.</a:t>
                      </a:r>
                      <a:endParaRPr kumimoji="0" lang="vi-V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4645"/>
                  </a:ext>
                </a:extLst>
              </a:tr>
              <a:tr h="8296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Tứ giác có 2 đường chéo bằng nhau và cắt nhau tại trung điểm mỗi đường là hình chữ nhật.</a:t>
                      </a:r>
                      <a:endParaRPr kumimoji="0" lang="vi-V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450440"/>
                  </a:ext>
                </a:extLst>
              </a:tr>
            </a:tbl>
          </a:graphicData>
        </a:graphic>
      </p:graphicFrame>
      <p:sp>
        <p:nvSpPr>
          <p:cNvPr id="6" name="Text Box 45">
            <a:extLst>
              <a:ext uri="{FF2B5EF4-FFF2-40B4-BE49-F238E27FC236}">
                <a16:creationId xmlns:a16="http://schemas.microsoft.com/office/drawing/2014/main" id="{4ECE4BFA-CD47-4C43-8C1E-367555DB5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408" y="3873500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7" name="Text Box 46">
            <a:extLst>
              <a:ext uri="{FF2B5EF4-FFF2-40B4-BE49-F238E27FC236}">
                <a16:creationId xmlns:a16="http://schemas.microsoft.com/office/drawing/2014/main" id="{A4F2B045-8623-4223-AA91-F3A55B3C6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408" y="450850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8" name="Text Box 47">
            <a:extLst>
              <a:ext uri="{FF2B5EF4-FFF2-40B4-BE49-F238E27FC236}">
                <a16:creationId xmlns:a16="http://schemas.microsoft.com/office/drawing/2014/main" id="{621E748F-AA55-451B-87E3-3C7171C29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408" y="502920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9" name="AutoShape 48">
            <a:extLst>
              <a:ext uri="{FF2B5EF4-FFF2-40B4-BE49-F238E27FC236}">
                <a16:creationId xmlns:a16="http://schemas.microsoft.com/office/drawing/2014/main" id="{9D374192-544B-4D81-813F-C73019251F4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003800" y="1412875"/>
            <a:ext cx="3313113" cy="1800225"/>
          </a:xfrm>
          <a:custGeom>
            <a:avLst/>
            <a:gdLst>
              <a:gd name="T0" fmla="*/ 2898974 w 21600"/>
              <a:gd name="T1" fmla="*/ 900113 h 21600"/>
              <a:gd name="T2" fmla="*/ 1656557 w 21600"/>
              <a:gd name="T3" fmla="*/ 1800225 h 21600"/>
              <a:gd name="T4" fmla="*/ 414139 w 21600"/>
              <a:gd name="T5" fmla="*/ 900113 h 21600"/>
              <a:gd name="T6" fmla="*/ 165655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49">
            <a:extLst>
              <a:ext uri="{FF2B5EF4-FFF2-40B4-BE49-F238E27FC236}">
                <a16:creationId xmlns:a16="http://schemas.microsoft.com/office/drawing/2014/main" id="{D87A0B55-3CBD-4C62-BC49-18E3DAE4EA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1412875"/>
            <a:ext cx="2520950" cy="18002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0">
            <a:extLst>
              <a:ext uri="{FF2B5EF4-FFF2-40B4-BE49-F238E27FC236}">
                <a16:creationId xmlns:a16="http://schemas.microsoft.com/office/drawing/2014/main" id="{1FCFE5F8-F83E-45BA-BB9C-9B19A333B0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3800" y="1412875"/>
            <a:ext cx="2520950" cy="18002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1">
            <a:extLst>
              <a:ext uri="{FF2B5EF4-FFF2-40B4-BE49-F238E27FC236}">
                <a16:creationId xmlns:a16="http://schemas.microsoft.com/office/drawing/2014/main" id="{8C03357B-8687-47E0-8B20-40FABC38A2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2349500"/>
            <a:ext cx="0" cy="2159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2">
            <a:extLst>
              <a:ext uri="{FF2B5EF4-FFF2-40B4-BE49-F238E27FC236}">
                <a16:creationId xmlns:a16="http://schemas.microsoft.com/office/drawing/2014/main" id="{5C616922-1843-441E-855D-33D09CD45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0275" y="2349500"/>
            <a:ext cx="0" cy="2159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1447800" y="88900"/>
            <a:ext cx="6437313" cy="2682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Tiết </a:t>
            </a:r>
            <a:r>
              <a:rPr lang="vi-VN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15: </a:t>
            </a:r>
            <a:r>
              <a:rPr lang="vi-VN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328269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33FD86F-DA03-4B03-A508-DA23B6B35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29" y="2114525"/>
            <a:ext cx="131325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FE80D3FA-EE22-4BE2-88C9-753E8AA6C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51" y="962723"/>
            <a:ext cx="47879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 err="1">
                <a:solidFill>
                  <a:srgbClr val="FF00FF"/>
                </a:solidFill>
              </a:rPr>
              <a:t>Bài</a:t>
            </a:r>
            <a:r>
              <a:rPr lang="en-US" altLang="en-US" sz="2000" b="1" dirty="0">
                <a:solidFill>
                  <a:srgbClr val="FF00FF"/>
                </a:solidFill>
              </a:rPr>
              <a:t> tập2: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Phát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biểu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sau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đúng</a:t>
            </a:r>
            <a:r>
              <a:rPr lang="en-US" altLang="en-US" sz="2000" b="1" dirty="0">
                <a:solidFill>
                  <a:srgbClr val="000099"/>
                </a:solidFill>
              </a:rPr>
              <a:t> hay </a:t>
            </a:r>
            <a:r>
              <a:rPr lang="en-US" altLang="en-US" sz="2000" b="1" dirty="0" err="1">
                <a:solidFill>
                  <a:srgbClr val="000099"/>
                </a:solidFill>
              </a:rPr>
              <a:t>sai</a:t>
            </a:r>
            <a:r>
              <a:rPr lang="en-US" altLang="en-US" sz="2000" b="1" dirty="0">
                <a:solidFill>
                  <a:srgbClr val="000099"/>
                </a:solidFill>
              </a:rPr>
              <a:t>?</a:t>
            </a:r>
          </a:p>
        </p:txBody>
      </p:sp>
      <p:graphicFrame>
        <p:nvGraphicFramePr>
          <p:cNvPr id="5" name="Group 19">
            <a:extLst>
              <a:ext uri="{FF2B5EF4-FFF2-40B4-BE49-F238E27FC236}">
                <a16:creationId xmlns:a16="http://schemas.microsoft.com/office/drawing/2014/main" id="{7030D1F0-FF82-4748-BBC5-8DE6E3EB14AC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28597984"/>
              </p:ext>
            </p:extLst>
          </p:nvPr>
        </p:nvGraphicFramePr>
        <p:xfrm>
          <a:off x="353951" y="3379789"/>
          <a:ext cx="8682099" cy="2831928"/>
        </p:xfrm>
        <a:graphic>
          <a:graphicData uri="http://schemas.openxmlformats.org/drawingml/2006/table">
            <a:tbl>
              <a:tblPr/>
              <a:tblGrid>
                <a:gridCol w="6776272">
                  <a:extLst>
                    <a:ext uri="{9D8B030D-6E8A-4147-A177-3AD203B41FA5}">
                      <a16:colId xmlns:a16="http://schemas.microsoft.com/office/drawing/2014/main" val="404071178"/>
                    </a:ext>
                  </a:extLst>
                </a:gridCol>
                <a:gridCol w="973502">
                  <a:extLst>
                    <a:ext uri="{9D8B030D-6E8A-4147-A177-3AD203B41FA5}">
                      <a16:colId xmlns:a16="http://schemas.microsoft.com/office/drawing/2014/main" val="1389565792"/>
                    </a:ext>
                  </a:extLst>
                </a:gridCol>
                <a:gridCol w="932325">
                  <a:extLst>
                    <a:ext uri="{9D8B030D-6E8A-4147-A177-3AD203B41FA5}">
                      <a16:colId xmlns:a16="http://schemas.microsoft.com/office/drawing/2014/main" val="524227590"/>
                    </a:ext>
                  </a:extLst>
                </a:gridCol>
              </a:tblGrid>
              <a:tr h="3725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Nội dung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Đ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515829"/>
                  </a:ext>
                </a:extLst>
              </a:tr>
              <a:tr h="538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Tứ giác có hai góc vuông là hình chữ nhật.</a:t>
                      </a:r>
                      <a:endParaRPr kumimoji="0" lang="vi-V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916268"/>
                  </a:ext>
                </a:extLst>
              </a:tr>
              <a:tr h="538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Hình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thang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một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góc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vuông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là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hình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chữ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nhật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vi-V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258791"/>
                  </a:ext>
                </a:extLst>
              </a:tr>
              <a:tr h="538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Tứ giác có hai đường chéo bằng nhau là hình chữ nhật.</a:t>
                      </a:r>
                      <a:endParaRPr kumimoji="0" lang="vi-V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871627"/>
                  </a:ext>
                </a:extLst>
              </a:tr>
              <a:tr h="8200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Tứ giác có 2 đường chéo bằng nhau và cắt nhau tại trung điểm mỗi đường là hình chữ nhật.</a:t>
                      </a:r>
                      <a:endParaRPr kumimoji="0" lang="vi-V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260887"/>
                  </a:ext>
                </a:extLst>
              </a:tr>
            </a:tbl>
          </a:graphicData>
        </a:graphic>
      </p:graphicFrame>
      <p:sp>
        <p:nvSpPr>
          <p:cNvPr id="6" name="Text Box 45">
            <a:extLst>
              <a:ext uri="{FF2B5EF4-FFF2-40B4-BE49-F238E27FC236}">
                <a16:creationId xmlns:a16="http://schemas.microsoft.com/office/drawing/2014/main" id="{3C375D56-C68D-4AA4-AD41-12BDD3AF5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416" y="3873500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7" name="Text Box 46">
            <a:extLst>
              <a:ext uri="{FF2B5EF4-FFF2-40B4-BE49-F238E27FC236}">
                <a16:creationId xmlns:a16="http://schemas.microsoft.com/office/drawing/2014/main" id="{A0868501-5039-491E-BFF8-D1AD1EFE8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353" y="4937125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8" name="Text Box 47">
            <a:extLst>
              <a:ext uri="{FF2B5EF4-FFF2-40B4-BE49-F238E27FC236}">
                <a16:creationId xmlns:a16="http://schemas.microsoft.com/office/drawing/2014/main" id="{39DCC0C6-CB4E-4DA7-AD28-F2B65A9FD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353" y="450850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9" name="Text Box 48">
            <a:extLst>
              <a:ext uri="{FF2B5EF4-FFF2-40B4-BE49-F238E27FC236}">
                <a16:creationId xmlns:a16="http://schemas.microsoft.com/office/drawing/2014/main" id="{B37859D5-4A82-432F-B8E8-25334E3A4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328" y="579120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0" name="Rectangle 49">
            <a:extLst>
              <a:ext uri="{FF2B5EF4-FFF2-40B4-BE49-F238E27FC236}">
                <a16:creationId xmlns:a16="http://schemas.microsoft.com/office/drawing/2014/main" id="{714A4D46-19F6-4B00-9A97-13FE7852E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341438"/>
            <a:ext cx="3097212" cy="1871662"/>
          </a:xfrm>
          <a:prstGeom prst="rect">
            <a:avLst/>
          </a:prstGeom>
          <a:solidFill>
            <a:srgbClr val="FFFF99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Line 50">
            <a:extLst>
              <a:ext uri="{FF2B5EF4-FFF2-40B4-BE49-F238E27FC236}">
                <a16:creationId xmlns:a16="http://schemas.microsoft.com/office/drawing/2014/main" id="{D1D4D0D3-C326-4119-BE0B-D4FA38B88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1341438"/>
            <a:ext cx="3095625" cy="187166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1">
            <a:extLst>
              <a:ext uri="{FF2B5EF4-FFF2-40B4-BE49-F238E27FC236}">
                <a16:creationId xmlns:a16="http://schemas.microsoft.com/office/drawing/2014/main" id="{086F7331-0EB1-43A3-A6C3-4211725730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8263" y="1341438"/>
            <a:ext cx="3095625" cy="187166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2">
            <a:extLst>
              <a:ext uri="{FF2B5EF4-FFF2-40B4-BE49-F238E27FC236}">
                <a16:creationId xmlns:a16="http://schemas.microsoft.com/office/drawing/2014/main" id="{7B1100CF-2AAB-488C-A5EC-03D9642FFA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425" y="1700213"/>
            <a:ext cx="0" cy="215900"/>
          </a:xfrm>
          <a:prstGeom prst="line">
            <a:avLst/>
          </a:prstGeom>
          <a:noFill/>
          <a:ln w="76200" cmpd="tri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53">
            <a:extLst>
              <a:ext uri="{FF2B5EF4-FFF2-40B4-BE49-F238E27FC236}">
                <a16:creationId xmlns:a16="http://schemas.microsoft.com/office/drawing/2014/main" id="{6460B350-3926-4727-9F79-2D58113C7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1700213"/>
            <a:ext cx="0" cy="215900"/>
          </a:xfrm>
          <a:prstGeom prst="line">
            <a:avLst/>
          </a:prstGeom>
          <a:noFill/>
          <a:ln w="76200" cmpd="tri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54">
            <a:extLst>
              <a:ext uri="{FF2B5EF4-FFF2-40B4-BE49-F238E27FC236}">
                <a16:creationId xmlns:a16="http://schemas.microsoft.com/office/drawing/2014/main" id="{05432627-9E69-4D67-AB8A-51A86C4F46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425" y="2608263"/>
            <a:ext cx="0" cy="215900"/>
          </a:xfrm>
          <a:prstGeom prst="line">
            <a:avLst/>
          </a:prstGeom>
          <a:noFill/>
          <a:ln w="76200" cmpd="tri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55">
            <a:extLst>
              <a:ext uri="{FF2B5EF4-FFF2-40B4-BE49-F238E27FC236}">
                <a16:creationId xmlns:a16="http://schemas.microsoft.com/office/drawing/2014/main" id="{9B18A39A-068A-41FB-9A14-57519D0EEE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2593975"/>
            <a:ext cx="0" cy="215900"/>
          </a:xfrm>
          <a:prstGeom prst="line">
            <a:avLst/>
          </a:prstGeom>
          <a:noFill/>
          <a:ln w="76200" cmpd="tri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1"/>
          <p:cNvSpPr txBox="1">
            <a:spLocks noChangeArrowheads="1"/>
          </p:cNvSpPr>
          <p:nvPr/>
        </p:nvSpPr>
        <p:spPr bwMode="auto">
          <a:xfrm>
            <a:off x="6429375" y="214312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vi-VN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709613" y="1611313"/>
            <a:ext cx="7820025" cy="258532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 hãy lấy ví dụ về: Hình ảnh của hình chữ nhật trong thực tế ?</a:t>
            </a:r>
            <a:endParaRPr lang="en-US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5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29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 animBg="1"/>
      <p:bldP spid="8295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6 Mẫu cửa sổ gỗ đẹp thiết kế 2 cánh và 4 cánh thời thượng phong cách |  Xayladep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3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188" y="125982"/>
            <a:ext cx="8305800" cy="106911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ctr"/>
            <a:r>
              <a:rPr lang="en-US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CHỮ NHẬT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52400" y="1557456"/>
            <a:ext cx="2057400" cy="2708434"/>
            <a:chOff x="762000" y="155745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2140" y="2514600"/>
              <a:ext cx="2027260" cy="98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Định </a:t>
              </a:r>
              <a:r>
                <a:rPr lang="en-US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nghĩa</a:t>
              </a:r>
              <a:endParaRPr lang="en-US" sz="24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61476" y="1557456"/>
            <a:ext cx="2088676" cy="2708434"/>
            <a:chOff x="3512024" y="1591943"/>
            <a:chExt cx="2088676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err="1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Tính</a:t>
              </a:r>
              <a:r>
                <a:rPr lang="en-US" sz="23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</a:t>
              </a:r>
              <a:r>
                <a:rPr lang="en-US" sz="2300" b="1" spc="60" dirty="0" err="1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chất</a:t>
              </a:r>
              <a:endParaRPr lang="en-US" sz="23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>
                <a:lnSpc>
                  <a:spcPct val="80000"/>
                </a:lnSpc>
              </a:pPr>
              <a:endParaRPr lang="en-US" sz="23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512024" y="1986165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16474" y="1557456"/>
            <a:ext cx="2057400" cy="2708434"/>
            <a:chOff x="6324600" y="1587511"/>
            <a:chExt cx="2057400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1810" y="2674651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err="1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Dấu</a:t>
              </a:r>
              <a:r>
                <a:rPr lang="en-US" sz="23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</a:t>
              </a:r>
              <a:r>
                <a:rPr lang="en-US" sz="2300" b="1" spc="60" dirty="0" err="1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hiệu</a:t>
              </a:r>
              <a:endParaRPr lang="en-US" sz="23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</a:t>
              </a:r>
              <a:r>
                <a:rPr lang="en-US" sz="2300" b="1" spc="60" dirty="0" err="1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nhận</a:t>
              </a:r>
              <a:r>
                <a:rPr lang="en-US" sz="23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</a:t>
              </a:r>
              <a:r>
                <a:rPr lang="en-US" sz="2300" b="1" spc="60" dirty="0" err="1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biết</a:t>
              </a:r>
              <a:endParaRPr lang="en-US" sz="23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5569BCD-12F1-4DA4-8B3A-1432BE1C3108}"/>
              </a:ext>
            </a:extLst>
          </p:cNvPr>
          <p:cNvGrpSpPr/>
          <p:nvPr/>
        </p:nvGrpSpPr>
        <p:grpSpPr>
          <a:xfrm>
            <a:off x="6795860" y="1538902"/>
            <a:ext cx="2057400" cy="2708434"/>
            <a:chOff x="762000" y="1557456"/>
            <a:chExt cx="2057400" cy="270843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055D75A-20E6-4507-935A-60FDE7F42C09}"/>
                </a:ext>
              </a:extLst>
            </p:cNvPr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A698CF-632D-4076-A146-ACEE3871CA2F}"/>
                </a:ext>
              </a:extLst>
            </p:cNvPr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F9BC8B4-BCC6-4686-AFA7-EF027A19CB23}"/>
                </a:ext>
              </a:extLst>
            </p:cNvPr>
            <p:cNvSpPr txBox="1"/>
            <p:nvPr/>
          </p:nvSpPr>
          <p:spPr>
            <a:xfrm>
              <a:off x="792140" y="2514600"/>
              <a:ext cx="2027260" cy="98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spc="60" dirty="0" err="1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Áp</a:t>
              </a:r>
              <a:r>
                <a:rPr lang="en-US" sz="24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</a:t>
              </a:r>
              <a:r>
                <a:rPr lang="en-US" sz="2400" b="1" spc="60" dirty="0" err="1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dụng</a:t>
              </a:r>
              <a:r>
                <a:rPr lang="en-US" sz="24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</a:t>
              </a:r>
              <a:r>
                <a:rPr lang="en-US" sz="2400" b="1" spc="60" dirty="0" err="1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vào</a:t>
              </a:r>
              <a:r>
                <a:rPr lang="en-US" sz="24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tam </a:t>
              </a:r>
              <a:r>
                <a:rPr lang="en-US" sz="2400" b="1" spc="60" dirty="0" err="1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giác</a:t>
              </a:r>
              <a:endParaRPr lang="en-US" sz="24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82162CC-62E1-4697-9DE3-E665AAE72151}"/>
                </a:ext>
              </a:extLst>
            </p:cNvPr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43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ivi Darling 40 inch 40HD955T2 Full HD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684076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7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Đồng hồ treo tường bằng gỗ - No Code Bui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344816" cy="41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075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3962400"/>
            <a:ext cx="1600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39" name="Picture 3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2106613"/>
            <a:ext cx="215423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40" name="Picture 4" descr="image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214438"/>
            <a:ext cx="17208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41" name="Picture 5" descr="image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577">
            <a:off x="3267075" y="3276600"/>
            <a:ext cx="22891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42" name="Picture 6" descr="image0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3211513"/>
            <a:ext cx="25082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43" name="Picture 7" descr="image00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406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44" name="Picture 8" descr="image00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26797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45" name="Picture 9" descr="image00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14351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46" name="Picture 10" descr="image00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3506788"/>
            <a:ext cx="22209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47" name="Picture 11" descr="image0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4057650"/>
            <a:ext cx="21780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48" name="Picture 12" descr="image0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4322763"/>
            <a:ext cx="22209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49" name="Picture 13" descr="image0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4316413"/>
            <a:ext cx="2198688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50" name="Picture 14" descr="image00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3271838"/>
            <a:ext cx="10207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51" name="Picture 15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38200"/>
            <a:ext cx="1524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1552" name="Object 16"/>
          <p:cNvGraphicFramePr>
            <a:graphicFrameLocks noChangeAspect="1"/>
          </p:cNvGraphicFramePr>
          <p:nvPr/>
        </p:nvGraphicFramePr>
        <p:xfrm>
          <a:off x="6934200" y="3886200"/>
          <a:ext cx="19812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18" imgW="1295400" imgH="228600" progId="Equation.DSMT4">
                  <p:embed/>
                </p:oleObj>
              </mc:Choice>
              <mc:Fallback>
                <p:oleObj name="Equation" r:id="rId18" imgW="1295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86200"/>
                        <a:ext cx="19812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WordArt 17">
            <a:hlinkClick r:id="rId2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52400"/>
            <a:ext cx="7362825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8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SƠ ĐỒ TƯ DUY TÓM TẮT KIẾN THỨC VỀ HÌNH CHỮ NHẬT</a:t>
            </a:r>
          </a:p>
        </p:txBody>
      </p:sp>
      <p:sp>
        <p:nvSpPr>
          <p:cNvPr id="321554" name="WordArt 18"/>
          <p:cNvSpPr>
            <a:spLocks noChangeArrowheads="1" noChangeShapeType="1" noTextEdit="1"/>
          </p:cNvSpPr>
          <p:nvPr/>
        </p:nvSpPr>
        <p:spPr bwMode="auto">
          <a:xfrm rot="-2227349">
            <a:off x="2743200" y="4191000"/>
            <a:ext cx="1166813" cy="2032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Dấu hiệu nhận biết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700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5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2286000" y="914400"/>
            <a:ext cx="541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HƯỚNG DẪN HS TỰ HỌC:</a:t>
            </a:r>
          </a:p>
        </p:txBody>
      </p:sp>
      <p:sp>
        <p:nvSpPr>
          <p:cNvPr id="281612" name="Rectangle 12"/>
          <p:cNvSpPr>
            <a:spLocks noChangeArrowheads="1"/>
          </p:cNvSpPr>
          <p:nvPr/>
        </p:nvSpPr>
        <p:spPr bwMode="auto">
          <a:xfrm>
            <a:off x="2209800" y="1524000"/>
            <a:ext cx="5334000" cy="341716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 Nắm vững nội dung định nghĩa, tính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chất,dấu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hiệu nhận biết hình chữ nhật.</a:t>
            </a:r>
            <a:br>
              <a:rPr lang="en-US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</a:br>
            <a:r>
              <a:rPr lang="en-US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 Xem và giải lại các bài tập trong tiết học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br>
              <a:rPr lang="en-US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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 Bài tập về nhà:  BT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</a:rPr>
              <a:t>59,61,64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</a:rPr>
              <a:t>SGK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</a:rPr>
              <a:t>/99, 100</a:t>
            </a:r>
            <a:endParaRPr lang="en-US" b="1" dirty="0">
              <a:solidFill>
                <a:schemeClr val="tx2"/>
              </a:solidFill>
              <a:latin typeface="Times New Roman" pitchFamily="18" charset="0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632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81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/>
      <p:bldP spid="2816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Định </a:t>
            </a:r>
            <a:r>
              <a:rPr 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nghĩa</a:t>
            </a:r>
            <a:endParaRPr lang="en-US" sz="4000" cap="none" dirty="0">
              <a:solidFill>
                <a:prstClr val="black">
                  <a:lumMod val="85000"/>
                  <a:lumOff val="1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1</a:t>
            </a: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447800" y="88900"/>
            <a:ext cx="6437313" cy="6758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Tiết </a:t>
            </a:r>
            <a:r>
              <a:rPr lang="vi-VN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1</a:t>
            </a:r>
            <a:r>
              <a:rPr lang="en-US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4</a:t>
            </a:r>
            <a:r>
              <a:rPr lang="vi-VN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: </a:t>
            </a:r>
            <a:r>
              <a:rPr lang="vi-VN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306551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4">
            <a:extLst>
              <a:ext uri="{FF2B5EF4-FFF2-40B4-BE49-F238E27FC236}">
                <a16:creationId xmlns:a16="http://schemas.microsoft.com/office/drawing/2014/main" id="{AC7D4A0A-4B7E-40ED-9F83-D51D570C5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96" y="908720"/>
            <a:ext cx="27879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ĐỊNH NGHĨA</a:t>
            </a:r>
          </a:p>
        </p:txBody>
      </p:sp>
      <p:sp>
        <p:nvSpPr>
          <p:cNvPr id="9" name="Text Box 25">
            <a:extLst>
              <a:ext uri="{FF2B5EF4-FFF2-40B4-BE49-F238E27FC236}">
                <a16:creationId xmlns:a16="http://schemas.microsoft.com/office/drawing/2014/main" id="{CFCEBCFA-5FE1-4574-A4E8-20D75BB0D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96" y="2093893"/>
            <a:ext cx="45351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 chữ nhật là một tứ giác có bốn góc vuông.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466FA68-6464-4559-9E3B-8EE4A2F6F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597EB43-E438-42D1-A464-1A397C44F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A1ABA71D-7225-436F-938F-0E2738154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81100"/>
            <a:ext cx="41910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ECA99AA-8DAD-4B5B-9988-F693C6876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167629"/>
              </p:ext>
            </p:extLst>
          </p:nvPr>
        </p:nvGraphicFramePr>
        <p:xfrm>
          <a:off x="3670300" y="3951288"/>
          <a:ext cx="7239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3951288"/>
                        <a:ext cx="723900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E9115D18-2001-4B33-9D6F-55B823E069ED}"/>
              </a:ext>
            </a:extLst>
          </p:cNvPr>
          <p:cNvGrpSpPr/>
          <p:nvPr/>
        </p:nvGrpSpPr>
        <p:grpSpPr>
          <a:xfrm>
            <a:off x="533400" y="3574473"/>
            <a:ext cx="7772399" cy="1226127"/>
            <a:chOff x="533400" y="4184073"/>
            <a:chExt cx="7772399" cy="122612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1FD734-6A52-4688-92ED-37B8BD40DA6A}"/>
                </a:ext>
              </a:extLst>
            </p:cNvPr>
            <p:cNvSpPr/>
            <p:nvPr/>
          </p:nvSpPr>
          <p:spPr>
            <a:xfrm>
              <a:off x="533400" y="4191000"/>
              <a:ext cx="2819400" cy="1219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Tứ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ABCD</a:t>
              </a:r>
            </a:p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nhật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8CD828A8-3067-4804-AD0F-BF04EB3A1D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5253096"/>
                </p:ext>
              </p:extLst>
            </p:nvPr>
          </p:nvGraphicFramePr>
          <p:xfrm>
            <a:off x="3848100" y="4568100"/>
            <a:ext cx="723900" cy="544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" name="Equation" r:id="rId7" imgW="190440" imgH="152280" progId="Equation.DSMT4">
                    <p:embed/>
                  </p:oleObj>
                </mc:Choice>
                <mc:Fallback>
                  <p:oleObj name="Equation" r:id="rId7" imgW="190440" imgH="152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848100" y="4568100"/>
                          <a:ext cx="723900" cy="5442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D352CA5-AC2B-4E1D-938E-617976E6236A}"/>
                </a:ext>
              </a:extLst>
            </p:cNvPr>
            <p:cNvSpPr/>
            <p:nvPr/>
          </p:nvSpPr>
          <p:spPr>
            <a:xfrm>
              <a:off x="4904508" y="4184073"/>
              <a:ext cx="3401291" cy="1219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 = B = C = D = 90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F157C56-8910-4CFB-A516-47F434A61591}"/>
                </a:ext>
              </a:extLst>
            </p:cNvPr>
            <p:cNvGrpSpPr/>
            <p:nvPr/>
          </p:nvGrpSpPr>
          <p:grpSpPr>
            <a:xfrm>
              <a:off x="5371671" y="4601440"/>
              <a:ext cx="147637" cy="76200"/>
              <a:chOff x="5367341" y="4586289"/>
              <a:chExt cx="147637" cy="7620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4ACC728-C59C-488B-B726-98759155561B}"/>
                  </a:ext>
                </a:extLst>
              </p:cNvPr>
              <p:cNvCxnSpPr/>
              <p:nvPr/>
            </p:nvCxnSpPr>
            <p:spPr>
              <a:xfrm flipV="1">
                <a:off x="5367341" y="4586289"/>
                <a:ext cx="76200" cy="762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93274D5-6C52-437A-B561-0E6275C5AA41}"/>
                  </a:ext>
                </a:extLst>
              </p:cNvPr>
              <p:cNvCxnSpPr/>
              <p:nvPr/>
            </p:nvCxnSpPr>
            <p:spPr>
              <a:xfrm>
                <a:off x="5438778" y="4586289"/>
                <a:ext cx="76200" cy="762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A8BC9F0-5B41-4257-9B92-D5C2C7FAD7F6}"/>
                </a:ext>
              </a:extLst>
            </p:cNvPr>
            <p:cNvGrpSpPr/>
            <p:nvPr/>
          </p:nvGrpSpPr>
          <p:grpSpPr>
            <a:xfrm>
              <a:off x="5891210" y="4583905"/>
              <a:ext cx="147637" cy="76200"/>
              <a:chOff x="5367341" y="4586289"/>
              <a:chExt cx="147637" cy="7620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AEA4CF7-3CA8-48AC-9DC7-308C7B1E2B7A}"/>
                  </a:ext>
                </a:extLst>
              </p:cNvPr>
              <p:cNvCxnSpPr/>
              <p:nvPr/>
            </p:nvCxnSpPr>
            <p:spPr>
              <a:xfrm flipV="1">
                <a:off x="5367341" y="4586289"/>
                <a:ext cx="76200" cy="762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59B33E2-3A91-4E9A-8B15-E53C90DF0E68}"/>
                  </a:ext>
                </a:extLst>
              </p:cNvPr>
              <p:cNvCxnSpPr/>
              <p:nvPr/>
            </p:nvCxnSpPr>
            <p:spPr>
              <a:xfrm>
                <a:off x="5438778" y="4586289"/>
                <a:ext cx="76200" cy="762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BF47E1E-8EFC-411C-918F-76CC0117422E}"/>
                </a:ext>
              </a:extLst>
            </p:cNvPr>
            <p:cNvGrpSpPr/>
            <p:nvPr/>
          </p:nvGrpSpPr>
          <p:grpSpPr>
            <a:xfrm>
              <a:off x="6450370" y="4584772"/>
              <a:ext cx="147637" cy="76200"/>
              <a:chOff x="5367341" y="4586289"/>
              <a:chExt cx="147637" cy="7620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7E81409-C85F-4701-911A-25E24CA9A7C6}"/>
                  </a:ext>
                </a:extLst>
              </p:cNvPr>
              <p:cNvCxnSpPr/>
              <p:nvPr/>
            </p:nvCxnSpPr>
            <p:spPr>
              <a:xfrm flipV="1">
                <a:off x="5367341" y="4586289"/>
                <a:ext cx="76200" cy="762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63063DF-150E-42DA-8664-F8088C05158E}"/>
                  </a:ext>
                </a:extLst>
              </p:cNvPr>
              <p:cNvCxnSpPr/>
              <p:nvPr/>
            </p:nvCxnSpPr>
            <p:spPr>
              <a:xfrm>
                <a:off x="5438778" y="4586289"/>
                <a:ext cx="76200" cy="762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2969AFB-C39E-4177-9145-3D9D9FD3A42F}"/>
                </a:ext>
              </a:extLst>
            </p:cNvPr>
            <p:cNvGrpSpPr/>
            <p:nvPr/>
          </p:nvGrpSpPr>
          <p:grpSpPr>
            <a:xfrm>
              <a:off x="6967534" y="4584771"/>
              <a:ext cx="147637" cy="76200"/>
              <a:chOff x="5367341" y="4586289"/>
              <a:chExt cx="147637" cy="7620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00AFD0C-C474-4007-A28F-1F7A972F6AE7}"/>
                  </a:ext>
                </a:extLst>
              </p:cNvPr>
              <p:cNvCxnSpPr/>
              <p:nvPr/>
            </p:nvCxnSpPr>
            <p:spPr>
              <a:xfrm flipV="1">
                <a:off x="5367341" y="4586289"/>
                <a:ext cx="76200" cy="762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D123059-8E8B-495A-87F7-B6751B11D6CA}"/>
                  </a:ext>
                </a:extLst>
              </p:cNvPr>
              <p:cNvCxnSpPr/>
              <p:nvPr/>
            </p:nvCxnSpPr>
            <p:spPr>
              <a:xfrm>
                <a:off x="5438778" y="4586289"/>
                <a:ext cx="76200" cy="762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7EFD2C8-870A-47B4-AD81-893A13CE21A3}"/>
                </a:ext>
              </a:extLst>
            </p:cNvPr>
            <p:cNvSpPr/>
            <p:nvPr/>
          </p:nvSpPr>
          <p:spPr>
            <a:xfrm>
              <a:off x="7874000" y="4673600"/>
              <a:ext cx="88105" cy="8810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WordArt 2"/>
          <p:cNvSpPr>
            <a:spLocks noChangeArrowheads="1" noChangeShapeType="1" noTextEdit="1"/>
          </p:cNvSpPr>
          <p:nvPr/>
        </p:nvSpPr>
        <p:spPr bwMode="auto">
          <a:xfrm>
            <a:off x="1447800" y="88900"/>
            <a:ext cx="6437313" cy="5317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Tiết </a:t>
            </a:r>
            <a:r>
              <a:rPr lang="vi-VN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1</a:t>
            </a:r>
            <a:r>
              <a:rPr lang="en-US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4</a:t>
            </a:r>
            <a:r>
              <a:rPr lang="vi-VN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: </a:t>
            </a:r>
            <a:r>
              <a:rPr lang="vi-VN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19094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0171016-142934">
            <a:hlinkClick r:id="" action="ppaction://media"/>
            <a:extLst>
              <a:ext uri="{FF2B5EF4-FFF2-40B4-BE49-F238E27FC236}">
                <a16:creationId xmlns:a16="http://schemas.microsoft.com/office/drawing/2014/main" id="{ED169C2D-CA9D-46CF-9C2F-FC6F9C09D31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550" y="1447800"/>
            <a:ext cx="7200900" cy="4876800"/>
          </a:xfrm>
          <a:prstGeom prst="rect">
            <a:avLst/>
          </a:prstGeom>
        </p:spPr>
      </p:pic>
      <p:sp>
        <p:nvSpPr>
          <p:cNvPr id="9" name="Text Box 24">
            <a:extLst>
              <a:ext uri="{FF2B5EF4-FFF2-40B4-BE49-F238E27FC236}">
                <a16:creationId xmlns:a16="http://schemas.microsoft.com/office/drawing/2014/main" id="{C4B365C2-315F-4360-9B04-39F100169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487" y="764704"/>
            <a:ext cx="53126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Cách vẽ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hình chữ nhật bằng Eke: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447800" y="88900"/>
            <a:ext cx="6437313" cy="6758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Tiết </a:t>
            </a:r>
            <a:r>
              <a:rPr lang="vi-VN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1</a:t>
            </a:r>
            <a:r>
              <a:rPr lang="en-US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4</a:t>
            </a:r>
            <a:r>
              <a:rPr lang="vi-VN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: </a:t>
            </a:r>
            <a:r>
              <a:rPr lang="vi-VN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erdana"/>
                <a:ea typeface="Verdana"/>
                <a:cs typeface="Verdana"/>
              </a:rPr>
              <a:t>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379487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10207" y="1669775"/>
            <a:ext cx="861393" cy="73549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000" dirty="0">
                <a:solidFill>
                  <a:srgbClr val="C00000"/>
                </a:solidFill>
                <a:effectLst/>
                <a:latin typeface="Arial" charset="0"/>
              </a:rPr>
              <a:t>?1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90600" y="2420888"/>
            <a:ext cx="7696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FF33CC"/>
                </a:solidFill>
                <a:effectLst/>
                <a:latin typeface="Times New Roman" pitchFamily="18" charset="0"/>
                <a:cs typeface="Times New Roman" pitchFamily="18" charset="0"/>
              </a:rPr>
              <a:t>Chứng minh rằng hình chữ nhật </a:t>
            </a:r>
            <a:r>
              <a:rPr lang="en-US" sz="4000" dirty="0" err="1" smtClean="0">
                <a:solidFill>
                  <a:srgbClr val="FF33CC"/>
                </a:solidFill>
                <a:effectLst/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4000" dirty="0" smtClean="0">
                <a:solidFill>
                  <a:srgbClr val="FF33CC"/>
                </a:solidFill>
                <a:effectLst/>
                <a:latin typeface="Times New Roman" pitchFamily="18" charset="0"/>
                <a:cs typeface="Times New Roman" pitchFamily="18" charset="0"/>
              </a:rPr>
              <a:t> trên hình 84 </a:t>
            </a:r>
            <a:r>
              <a:rPr lang="en-US" sz="4000" dirty="0">
                <a:solidFill>
                  <a:srgbClr val="FF33CC"/>
                </a:solidFill>
                <a:effectLst/>
                <a:latin typeface="Times New Roman" pitchFamily="18" charset="0"/>
                <a:cs typeface="Times New Roman" pitchFamily="18" charset="0"/>
              </a:rPr>
              <a:t>cũng là :</a:t>
            </a:r>
          </a:p>
        </p:txBody>
      </p:sp>
      <p:sp>
        <p:nvSpPr>
          <p:cNvPr id="3141" name="AutoShape 6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3937992"/>
            <a:ext cx="41148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3200" b="1" dirty="0">
                <a:solidFill>
                  <a:srgbClr val="FF33CC"/>
                </a:solidFill>
                <a:effectLst/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smtClean="0">
                <a:solidFill>
                  <a:srgbClr val="FF33CC"/>
                </a:solidFill>
                <a:effectLst/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3200" b="1" dirty="0">
                <a:solidFill>
                  <a:srgbClr val="FF33CC"/>
                </a:solidFill>
                <a:effectLst/>
                <a:latin typeface="Times New Roman" pitchFamily="18" charset="0"/>
                <a:cs typeface="Times New Roman" pitchFamily="18" charset="0"/>
              </a:rPr>
              <a:t>hình bình hành.</a:t>
            </a:r>
          </a:p>
        </p:txBody>
      </p:sp>
      <p:sp>
        <p:nvSpPr>
          <p:cNvPr id="3142" name="AutoShape 7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623792"/>
            <a:ext cx="41148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3200" b="1" dirty="0">
                <a:solidFill>
                  <a:srgbClr val="FF33CC"/>
                </a:solidFill>
                <a:effectLst/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smtClean="0">
                <a:solidFill>
                  <a:srgbClr val="FF33CC"/>
                </a:solidFill>
                <a:effectLst/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3200" b="1" dirty="0">
                <a:solidFill>
                  <a:srgbClr val="FF33CC"/>
                </a:solidFill>
                <a:effectLst/>
                <a:latin typeface="Times New Roman" pitchFamily="18" charset="0"/>
                <a:cs typeface="Times New Roman" pitchFamily="18" charset="0"/>
              </a:rPr>
              <a:t>hình thang cân.</a:t>
            </a:r>
          </a:p>
        </p:txBody>
      </p:sp>
      <p:sp>
        <p:nvSpPr>
          <p:cNvPr id="3143" name="AutoShape 7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685800" cy="457200"/>
          </a:xfrm>
          <a:prstGeom prst="actionButtonForwardNex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2833464" y="-27384"/>
            <a:ext cx="4114800" cy="2133600"/>
            <a:chOff x="2316" y="597"/>
            <a:chExt cx="1882" cy="1028"/>
          </a:xfrm>
        </p:grpSpPr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3798" y="769"/>
              <a:ext cx="69" cy="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3799" y="1389"/>
              <a:ext cx="70" cy="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2544" y="769"/>
              <a:ext cx="70" cy="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2544" y="1389"/>
              <a:ext cx="70" cy="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2544" y="768"/>
              <a:ext cx="1325" cy="68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2316" y="615"/>
              <a:ext cx="3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3849" y="597"/>
              <a:ext cx="3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3827" y="1309"/>
              <a:ext cx="3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2320" y="1337"/>
              <a:ext cx="3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latin typeface=".VnTime" pitchFamily="34" charset="0"/>
                </a:rPr>
                <a:t>D</a:t>
              </a:r>
            </a:p>
          </p:txBody>
        </p:sp>
      </p:grp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4270301" y="1916832"/>
            <a:ext cx="1093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Hình 84</a:t>
            </a:r>
          </a:p>
        </p:txBody>
      </p:sp>
    </p:spTree>
    <p:extLst>
      <p:ext uri="{BB962C8B-B14F-4D97-AF65-F5344CB8AC3E}">
        <p14:creationId xmlns:p14="http://schemas.microsoft.com/office/powerpoint/2010/main" val="3781272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1"/>
      <p:bldP spid="3141" grpId="0" animBg="1"/>
      <p:bldP spid="31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1520" y="2924944"/>
            <a:ext cx="543341" cy="41744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dirty="0">
                <a:solidFill>
                  <a:srgbClr val="C00000"/>
                </a:solidFill>
                <a:effectLst/>
                <a:latin typeface="Arial" charset="0"/>
              </a:rPr>
              <a:t>?1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758425" y="3140968"/>
            <a:ext cx="51340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CC"/>
                </a:solidFill>
                <a:effectLst/>
                <a:latin typeface="Times New Roman" pitchFamily="18" charset="0"/>
                <a:cs typeface="Times New Roman" pitchFamily="18" charset="0"/>
              </a:rPr>
              <a:t>Chứng minh rằng hình chữ nhật </a:t>
            </a:r>
            <a:r>
              <a:rPr lang="en-US" sz="3200" dirty="0" err="1" smtClean="0">
                <a:solidFill>
                  <a:srgbClr val="FF33CC"/>
                </a:solidFill>
                <a:effectLst/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3200" dirty="0" smtClean="0">
                <a:solidFill>
                  <a:srgbClr val="FF33CC"/>
                </a:solidFill>
                <a:effectLst/>
                <a:latin typeface="Times New Roman" pitchFamily="18" charset="0"/>
                <a:cs typeface="Times New Roman" pitchFamily="18" charset="0"/>
              </a:rPr>
              <a:t> trên hình 84 </a:t>
            </a:r>
            <a:r>
              <a:rPr lang="en-US" sz="3200" dirty="0">
                <a:solidFill>
                  <a:srgbClr val="FF33CC"/>
                </a:solidFill>
                <a:effectLst/>
                <a:latin typeface="Times New Roman" pitchFamily="18" charset="0"/>
                <a:cs typeface="Times New Roman" pitchFamily="18" charset="0"/>
              </a:rPr>
              <a:t>cũng là :</a:t>
            </a:r>
          </a:p>
        </p:txBody>
      </p:sp>
      <p:sp>
        <p:nvSpPr>
          <p:cNvPr id="3141" name="AutoShape 6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27213" y="4839816"/>
            <a:ext cx="483038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3200" b="1" dirty="0">
                <a:solidFill>
                  <a:srgbClr val="FF33CC"/>
                </a:solidFill>
                <a:effectLst/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smtClean="0">
                <a:solidFill>
                  <a:srgbClr val="FF33CC"/>
                </a:solidFill>
                <a:effectLst/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3200" b="1" dirty="0">
                <a:solidFill>
                  <a:srgbClr val="FF33CC"/>
                </a:solidFill>
                <a:effectLst/>
                <a:latin typeface="Times New Roman" pitchFamily="18" charset="0"/>
                <a:cs typeface="Times New Roman" pitchFamily="18" charset="0"/>
              </a:rPr>
              <a:t>hình bình hành.</a:t>
            </a:r>
          </a:p>
        </p:txBody>
      </p:sp>
      <p:sp>
        <p:nvSpPr>
          <p:cNvPr id="3142" name="AutoShape 7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27213" y="5415880"/>
            <a:ext cx="483038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3200" b="1" dirty="0">
                <a:solidFill>
                  <a:srgbClr val="FF33CC"/>
                </a:solidFill>
                <a:effectLst/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smtClean="0">
                <a:solidFill>
                  <a:srgbClr val="FF33CC"/>
                </a:solidFill>
                <a:effectLst/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3200" b="1" dirty="0">
                <a:solidFill>
                  <a:srgbClr val="FF33CC"/>
                </a:solidFill>
                <a:effectLst/>
                <a:latin typeface="Times New Roman" pitchFamily="18" charset="0"/>
                <a:cs typeface="Times New Roman" pitchFamily="18" charset="0"/>
              </a:rPr>
              <a:t>hình thang cân.</a:t>
            </a:r>
          </a:p>
        </p:txBody>
      </p:sp>
      <p:sp>
        <p:nvSpPr>
          <p:cNvPr id="3143" name="AutoShape 7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685800" cy="457200"/>
          </a:xfrm>
          <a:prstGeom prst="actionButtonForwardNex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25152" y="3141170"/>
            <a:ext cx="4114800" cy="2133600"/>
            <a:chOff x="2316" y="597"/>
            <a:chExt cx="1882" cy="1028"/>
          </a:xfrm>
        </p:grpSpPr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3798" y="769"/>
              <a:ext cx="69" cy="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3799" y="1389"/>
              <a:ext cx="70" cy="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2544" y="769"/>
              <a:ext cx="70" cy="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2544" y="1389"/>
              <a:ext cx="70" cy="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2544" y="768"/>
              <a:ext cx="1325" cy="68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2316" y="615"/>
              <a:ext cx="3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3849" y="597"/>
              <a:ext cx="3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3827" y="1309"/>
              <a:ext cx="3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2320" y="1337"/>
              <a:ext cx="3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latin typeface=".VnTime" pitchFamily="34" charset="0"/>
                </a:rPr>
                <a:t>D</a:t>
              </a:r>
            </a:p>
          </p:txBody>
        </p:sp>
      </p:grp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1187624" y="5060730"/>
            <a:ext cx="1093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Hình 84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55776" y="11663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82298"/>
            <a:ext cx="2950096" cy="197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69"/>
          <p:cNvSpPr txBox="1">
            <a:spLocks noChangeArrowheads="1"/>
          </p:cNvSpPr>
          <p:nvPr/>
        </p:nvSpPr>
        <p:spPr bwMode="auto">
          <a:xfrm>
            <a:off x="413320" y="1196752"/>
            <a:ext cx="4923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Nhóm </a:t>
            </a:r>
            <a:r>
              <a:rPr lang="en-US" sz="2800" b="1" dirty="0" smtClean="0">
                <a:latin typeface="Times New Roman" pitchFamily="18" charset="0"/>
              </a:rPr>
              <a:t>1→4: Ý a)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2" name="Text Box 69"/>
          <p:cNvSpPr txBox="1">
            <a:spLocks noChangeArrowheads="1"/>
          </p:cNvSpPr>
          <p:nvPr/>
        </p:nvSpPr>
        <p:spPr bwMode="auto">
          <a:xfrm>
            <a:off x="440432" y="1915652"/>
            <a:ext cx="4923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Nhóm 5</a:t>
            </a:r>
            <a:r>
              <a:rPr lang="en-US" sz="2800" b="1" dirty="0" smtClean="0">
                <a:latin typeface="Times New Roman" pitchFamily="18" charset="0"/>
              </a:rPr>
              <a:t>→</a:t>
            </a:r>
            <a:r>
              <a:rPr lang="en-US" sz="2800" b="1" dirty="0">
                <a:latin typeface="Times New Roman" pitchFamily="18" charset="0"/>
              </a:rPr>
              <a:t>8</a:t>
            </a:r>
            <a:r>
              <a:rPr lang="en-US" sz="2800" b="1" dirty="0" smtClean="0">
                <a:latin typeface="Times New Roman" pitchFamily="18" charset="0"/>
              </a:rPr>
              <a:t>: Ý b)</a:t>
            </a:r>
            <a:endParaRPr lang="en-US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86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 flipH="1">
            <a:off x="4533900" y="0"/>
            <a:ext cx="3810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1676400" y="1268760"/>
            <a:ext cx="2044700" cy="1314450"/>
            <a:chOff x="360" y="376"/>
            <a:chExt cx="1288" cy="828"/>
          </a:xfrm>
        </p:grpSpPr>
        <p:grpSp>
          <p:nvGrpSpPr>
            <p:cNvPr id="33798" name="Group 6"/>
            <p:cNvGrpSpPr>
              <a:grpSpLocks/>
            </p:cNvGrpSpPr>
            <p:nvPr/>
          </p:nvGrpSpPr>
          <p:grpSpPr bwMode="auto">
            <a:xfrm>
              <a:off x="536" y="528"/>
              <a:ext cx="912" cy="528"/>
              <a:chOff x="1248" y="1392"/>
              <a:chExt cx="912" cy="528"/>
            </a:xfrm>
          </p:grpSpPr>
          <p:sp>
            <p:nvSpPr>
              <p:cNvPr id="33799" name="Rectangle 7"/>
              <p:cNvSpPr>
                <a:spLocks noChangeArrowheads="1"/>
              </p:cNvSpPr>
              <p:nvPr/>
            </p:nvSpPr>
            <p:spPr bwMode="auto">
              <a:xfrm>
                <a:off x="2104" y="1392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3800" name="Rectangle 8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3801" name="Rectangle 9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3802" name="Rectangle 10"/>
              <p:cNvSpPr>
                <a:spLocks noChangeArrowheads="1"/>
              </p:cNvSpPr>
              <p:nvPr/>
            </p:nvSpPr>
            <p:spPr bwMode="auto">
              <a:xfrm>
                <a:off x="1248" y="1872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3803" name="Rectangle 11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912" cy="528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33804" name="Text Box 12"/>
            <p:cNvSpPr txBox="1">
              <a:spLocks noChangeArrowheads="1"/>
            </p:cNvSpPr>
            <p:nvPr/>
          </p:nvSpPr>
          <p:spPr bwMode="auto">
            <a:xfrm>
              <a:off x="360" y="392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1408" y="376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33806" name="Text Box 14"/>
            <p:cNvSpPr txBox="1">
              <a:spLocks noChangeArrowheads="1"/>
            </p:cNvSpPr>
            <p:nvPr/>
          </p:nvSpPr>
          <p:spPr bwMode="auto">
            <a:xfrm>
              <a:off x="1392" y="984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33807" name="Text Box 15"/>
            <p:cNvSpPr txBox="1">
              <a:spLocks noChangeArrowheads="1"/>
            </p:cNvSpPr>
            <p:nvPr/>
          </p:nvSpPr>
          <p:spPr bwMode="auto">
            <a:xfrm>
              <a:off x="392" y="992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</a:rPr>
                <a:t>D</a:t>
              </a:r>
            </a:p>
          </p:txBody>
        </p:sp>
      </p:grp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228600" y="533400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rgbClr val="FFFFFF"/>
                </a:solidFill>
              </a:rPr>
              <a:t>?1</a:t>
            </a:r>
          </a:p>
        </p:txBody>
      </p:sp>
      <p:sp>
        <p:nvSpPr>
          <p:cNvPr id="33860" name="Text Box 68"/>
          <p:cNvSpPr txBox="1">
            <a:spLocks noChangeArrowheads="1"/>
          </p:cNvSpPr>
          <p:nvPr/>
        </p:nvSpPr>
        <p:spPr bwMode="auto">
          <a:xfrm>
            <a:off x="228600" y="5535637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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ABCD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là hình bình hành( 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tứ giác có các góc đối bằng nhau ).</a:t>
            </a:r>
          </a:p>
        </p:txBody>
      </p:sp>
      <p:sp>
        <p:nvSpPr>
          <p:cNvPr id="33861" name="Text Box 69"/>
          <p:cNvSpPr txBox="1">
            <a:spLocks noChangeArrowheads="1"/>
          </p:cNvSpPr>
          <p:nvPr/>
        </p:nvSpPr>
        <p:spPr bwMode="auto">
          <a:xfrm>
            <a:off x="228600" y="4568403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Hình chữ nhật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có:                      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graphicFrame>
        <p:nvGraphicFramePr>
          <p:cNvPr id="33866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956627"/>
              </p:ext>
            </p:extLst>
          </p:nvPr>
        </p:nvGraphicFramePr>
        <p:xfrm>
          <a:off x="755576" y="4870995"/>
          <a:ext cx="14478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Equation" r:id="rId3" imgW="850680" imgH="253800" progId="Equation.DSMT4">
                  <p:embed/>
                </p:oleObj>
              </mc:Choice>
              <mc:Fallback>
                <p:oleObj name="Equation" r:id="rId3" imgW="850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870995"/>
                        <a:ext cx="14478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graphicFrame>
        <p:nvGraphicFramePr>
          <p:cNvPr id="33867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205791"/>
              </p:ext>
            </p:extLst>
          </p:nvPr>
        </p:nvGraphicFramePr>
        <p:xfrm>
          <a:off x="803176" y="5189760"/>
          <a:ext cx="17526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Equation" r:id="rId5" imgW="850531" imgH="253890" progId="Equation.DSMT4">
                  <p:embed/>
                </p:oleObj>
              </mc:Choice>
              <mc:Fallback>
                <p:oleObj name="Equation" r:id="rId5" imgW="85053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176" y="5189760"/>
                        <a:ext cx="175260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69" name="Text Box 77"/>
          <p:cNvSpPr txBox="1">
            <a:spLocks noChangeArrowheads="1"/>
          </p:cNvSpPr>
          <p:nvPr/>
        </p:nvSpPr>
        <p:spPr bwMode="auto">
          <a:xfrm>
            <a:off x="228600" y="3017912"/>
            <a:ext cx="4305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AB // DC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(Vì cùng vuông góc với AD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3870" name="Text Box 78"/>
          <p:cNvSpPr txBox="1">
            <a:spLocks noChangeArrowheads="1"/>
          </p:cNvSpPr>
          <p:nvPr/>
        </p:nvSpPr>
        <p:spPr bwMode="auto">
          <a:xfrm>
            <a:off x="228600" y="3383037"/>
            <a:ext cx="4305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AD // BC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(Vì cùng vuông góc với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DC)</a:t>
            </a:r>
          </a:p>
        </p:txBody>
      </p:sp>
      <p:sp>
        <p:nvSpPr>
          <p:cNvPr id="33872" name="Rectangle 8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graphicFrame>
        <p:nvGraphicFramePr>
          <p:cNvPr id="33871" name="Object 79"/>
          <p:cNvGraphicFramePr>
            <a:graphicFrameLocks noChangeAspect="1"/>
          </p:cNvGraphicFramePr>
          <p:nvPr/>
        </p:nvGraphicFramePr>
        <p:xfrm>
          <a:off x="271463" y="4038600"/>
          <a:ext cx="2952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4038600"/>
                        <a:ext cx="2952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73" name="Text Box 81"/>
          <p:cNvSpPr txBox="1">
            <a:spLocks noChangeArrowheads="1"/>
          </p:cNvSpPr>
          <p:nvPr/>
        </p:nvSpPr>
        <p:spPr bwMode="auto">
          <a:xfrm>
            <a:off x="533400" y="3789040"/>
            <a:ext cx="3810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là hình bình hành( Tứ giác có các cạnh đối song song)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75" name="Text Box 83"/>
          <p:cNvSpPr txBox="1">
            <a:spLocks noChangeArrowheads="1"/>
          </p:cNvSpPr>
          <p:nvPr/>
        </p:nvSpPr>
        <p:spPr bwMode="auto">
          <a:xfrm>
            <a:off x="304800" y="4293096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Hoặc: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79" name="Picture 8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267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80" name="Text Box 88"/>
          <p:cNvSpPr txBox="1">
            <a:spLocks noChangeArrowheads="1"/>
          </p:cNvSpPr>
          <p:nvPr/>
        </p:nvSpPr>
        <p:spPr bwMode="auto">
          <a:xfrm>
            <a:off x="285750" y="2636912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Chứng minh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9600" y="457200"/>
            <a:ext cx="3733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)Chứng minh rằng hình chữ nhật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là một hình bình hành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98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60" grpId="0"/>
      <p:bldP spid="33861" grpId="0"/>
      <p:bldP spid="33869" grpId="0"/>
      <p:bldP spid="33870" grpId="0"/>
      <p:bldP spid="33873" grpId="0"/>
      <p:bldP spid="33875" grpId="0"/>
      <p:bldP spid="338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956986101,C:\Documents and Settings\LE DUY THANG\Desktop\hinh chu nhat_2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956986101,C:\Documents and Settings\LE DUY THANG\Desktop\hinh chu nhat_2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956986101,C:\Documents and Settings\LE DUY THANG\Desktop\hinh chu nhat_2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956986101,C:\Documents and Settings\LE DUY THANG\Desktop\hinh chu nhat_2\Media.ppcx"/>
</p:tagLst>
</file>

<file path=ppt/theme/theme1.xml><?xml version="1.0" encoding="utf-8"?>
<a:theme xmlns:a="http://schemas.openxmlformats.org/drawingml/2006/main" name="Theme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2189</TotalTime>
  <Words>1626</Words>
  <Application>Microsoft Office PowerPoint</Application>
  <PresentationFormat>On-screen Show (4:3)</PresentationFormat>
  <Paragraphs>286</Paragraphs>
  <Slides>33</Slides>
  <Notes>15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.VnTime</vt:lpstr>
      <vt:lpstr>Arial</vt:lpstr>
      <vt:lpstr>Calibri</vt:lpstr>
      <vt:lpstr>Raleway</vt:lpstr>
      <vt:lpstr>Times New Roman</vt:lpstr>
      <vt:lpstr>Verdana</vt:lpstr>
      <vt:lpstr>VNI-Times</vt:lpstr>
      <vt:lpstr>Wingdings</vt:lpstr>
      <vt:lpstr>Wingdings 3</vt:lpstr>
      <vt:lpstr>Theme1</vt:lpstr>
      <vt:lpstr>Custom Design</vt:lpstr>
      <vt:lpstr>Default Design</vt:lpstr>
      <vt:lpstr>Equation</vt:lpstr>
      <vt:lpstr>Slide</vt:lpstr>
      <vt:lpstr>PowerPoint Presentation</vt:lpstr>
      <vt:lpstr>PowerPoint Presentation</vt:lpstr>
      <vt:lpstr>PowerPoint Presentation</vt:lpstr>
      <vt:lpstr>Định nghĩa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Tính chất  hình chữ nhật</vt:lpstr>
      <vt:lpstr>PowerPoint Presentation</vt:lpstr>
      <vt:lpstr>PowerPoint Presentation</vt:lpstr>
      <vt:lpstr>PowerPoint Presentation</vt:lpstr>
      <vt:lpstr>PowerPoint Presentation</vt:lpstr>
      <vt:lpstr>Dấu hiệu nhận biết  hình chữ nhật</vt:lpstr>
      <vt:lpstr>PowerPoint Presentation</vt:lpstr>
      <vt:lpstr>PowerPoint Presentation</vt:lpstr>
      <vt:lpstr>PowerPoint Presentation</vt:lpstr>
      <vt:lpstr>Thực hành: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Mrs. Linh</cp:lastModifiedBy>
  <cp:revision>128</cp:revision>
  <dcterms:created xsi:type="dcterms:W3CDTF">2018-09-23T15:49:56Z</dcterms:created>
  <dcterms:modified xsi:type="dcterms:W3CDTF">2021-10-14T23:48:39Z</dcterms:modified>
</cp:coreProperties>
</file>