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56" r:id="rId3"/>
    <p:sldId id="275" r:id="rId4"/>
    <p:sldId id="278" r:id="rId5"/>
    <p:sldId id="261" r:id="rId6"/>
    <p:sldId id="264" r:id="rId7"/>
    <p:sldId id="263" r:id="rId8"/>
    <p:sldId id="262" r:id="rId9"/>
    <p:sldId id="265" r:id="rId10"/>
    <p:sldId id="266" r:id="rId11"/>
    <p:sldId id="272" r:id="rId12"/>
    <p:sldId id="267" r:id="rId13"/>
    <p:sldId id="268" r:id="rId14"/>
    <p:sldId id="274" r:id="rId15"/>
    <p:sldId id="270" r:id="rId16"/>
    <p:sldId id="273"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C4AD9-7373-4FCD-8AE0-E3C689820DBF}" type="datetimeFigureOut">
              <a:rPr lang="en-US" smtClean="0"/>
              <a:pPr/>
              <a:t>10/8/2021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B4906-C64F-4446-BCA9-C0A986B74FCF}" type="slidenum">
              <a:rPr lang="en-US" smtClean="0"/>
              <a:pPr/>
              <a:t>‹#›</a:t>
            </a:fld>
            <a:endParaRPr lang="en-US"/>
          </a:p>
        </p:txBody>
      </p:sp>
    </p:spTree>
    <p:extLst>
      <p:ext uri="{BB962C8B-B14F-4D97-AF65-F5344CB8AC3E}">
        <p14:creationId xmlns:p14="http://schemas.microsoft.com/office/powerpoint/2010/main" val="27680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7B4906-C64F-4446-BCA9-C0A986B74FCF}" type="slidenum">
              <a:rPr lang="en-US" smtClean="0"/>
              <a:pPr/>
              <a:t>4</a:t>
            </a:fld>
            <a:endParaRPr lang="en-US"/>
          </a:p>
        </p:txBody>
      </p:sp>
    </p:spTree>
    <p:extLst>
      <p:ext uri="{BB962C8B-B14F-4D97-AF65-F5344CB8AC3E}">
        <p14:creationId xmlns:p14="http://schemas.microsoft.com/office/powerpoint/2010/main" val="51820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517605-412D-4E31-B317-5D9F8FD278AE}" type="datetime1">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6A3FC-E5D7-4263-A02A-967D9BA135BA}" type="datetime1">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31ADE-2251-4C26-8F8B-5C88BBF20D65}" type="datetime1">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0E943-2B9F-470F-88C8-EFDDF779358E}" type="datetime1">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D850F-5EF9-4C96-81E8-9FEF265745DD}" type="datetime1">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6D58FD-5FA7-4ECE-A2EB-31DA72A81EBD}" type="datetime1">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CFEB9-EC8D-426F-A5D1-1FD17D3064C7}" type="datetime1">
              <a:rPr lang="en-US" smtClean="0"/>
              <a:pPr/>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1A0B8E-FA0B-4D19-A664-AB7D35CA6872}" type="datetime1">
              <a:rPr lang="en-US" smtClean="0"/>
              <a:pPr/>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41A82-6837-4C8B-B3BA-A20017AAEEE5}" type="datetime1">
              <a:rPr lang="en-US" smtClean="0"/>
              <a:pPr/>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297A2-C7AC-484E-80B7-3DFE6D279A2D}" type="datetime1">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89F28-1E32-42C4-BA92-56A2959FDF5C}" type="datetime1">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5A7FA-9193-44C5-A36B-D640FC3F8A9D}" type="datetime1">
              <a:rPr lang="en-US" smtClean="0"/>
              <a:pPr/>
              <a:t>10/8/2021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59DC-14FC-4797-B1D5-47F16E1B71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rea_CG_Art_design_greeny_sky.jpg"/>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WordArt 3"/>
          <p:cNvSpPr>
            <a:spLocks noChangeArrowheads="1" noChangeShapeType="1" noTextEdit="1"/>
          </p:cNvSpPr>
          <p:nvPr/>
        </p:nvSpPr>
        <p:spPr bwMode="auto">
          <a:xfrm>
            <a:off x="838200" y="2424285"/>
            <a:ext cx="7848600" cy="2300115"/>
          </a:xfrm>
          <a:prstGeom prst="rect">
            <a:avLst/>
          </a:prstGeom>
          <a:effectLst>
            <a:outerShdw blurRad="50800" dist="50800" dir="5400000" algn="ctr" rotWithShape="0">
              <a:schemeClr val="tx2">
                <a:lumMod val="40000"/>
                <a:lumOff val="60000"/>
              </a:schemeClr>
            </a:outerShdw>
            <a:reflection blurRad="6350" stA="50000" endA="300" endPos="90000" dist="50800" dir="5400000" sy="-100000" algn="bl" rotWithShape="0"/>
          </a:effectLst>
        </p:spPr>
        <p:txBody>
          <a:bodyPr wrap="none" fromWordArt="1">
            <a:prstTxWarp prst="textArchUp">
              <a:avLst/>
            </a:prstTxWarp>
          </a:bodyPr>
          <a:lstStyle/>
          <a:p>
            <a:pPr algn="ctr">
              <a:lnSpc>
                <a:spcPct val="130000"/>
              </a:lnSpc>
            </a:pPr>
            <a:endParaRPr lang="en-US" sz="4400" b="1" kern="10" dirty="0">
              <a:ln w="18415" cmpd="sng">
                <a:solidFill>
                  <a:schemeClr val="bg1">
                    <a:lumMod val="95000"/>
                  </a:schemeClr>
                </a:solidFill>
                <a:prstDash val="solid"/>
              </a:ln>
              <a:solidFill>
                <a:schemeClr val="accent1">
                  <a:lumMod val="75000"/>
                </a:schemeClr>
              </a:solidFill>
              <a:effectLst>
                <a:outerShdw blurRad="63500" dir="3600000" algn="tl" rotWithShape="0">
                  <a:srgbClr val="000000">
                    <a:alpha val="70000"/>
                  </a:srgbClr>
                </a:outerShdw>
              </a:effectLst>
              <a:latin typeface="Arial"/>
              <a:cs typeface="Arial"/>
            </a:endParaRPr>
          </a:p>
        </p:txBody>
      </p:sp>
      <p:sp>
        <p:nvSpPr>
          <p:cNvPr id="5" name="WordArt 3"/>
          <p:cNvSpPr>
            <a:spLocks noChangeArrowheads="1" noChangeShapeType="1" noTextEdit="1"/>
          </p:cNvSpPr>
          <p:nvPr/>
        </p:nvSpPr>
        <p:spPr bwMode="auto">
          <a:xfrm>
            <a:off x="2438400" y="3200400"/>
            <a:ext cx="4724400" cy="533400"/>
          </a:xfrm>
          <a:prstGeom prst="rect">
            <a:avLst/>
          </a:prstGeom>
          <a:effectLst>
            <a:reflection blurRad="6350" stA="50000" endA="300" endPos="55000" dir="5400000" sy="-100000" algn="bl" rotWithShape="0"/>
          </a:effectLst>
        </p:spPr>
        <p:txBody>
          <a:bodyPr wrap="none" fromWordArt="1">
            <a:prstTxWarp prst="textPlain">
              <a:avLst>
                <a:gd name="adj" fmla="val 48306"/>
              </a:avLst>
            </a:prstTxWarp>
          </a:bodyPr>
          <a:lstStyle/>
          <a:p>
            <a:pPr algn="ctr"/>
            <a:r>
              <a:rPr lang="en-US" sz="4400" b="1" kern="10" err="1">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rPr>
              <a:t>Môn</a:t>
            </a:r>
            <a:r>
              <a:rPr lang="en-US" sz="4400" b="1" kern="10">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rPr>
              <a:t>: </a:t>
            </a:r>
            <a:r>
              <a:rPr lang="en-US" sz="4400" b="1" kern="10" err="1">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rPr>
              <a:t>Công</a:t>
            </a:r>
            <a:r>
              <a:rPr lang="en-US" sz="4400" b="1" kern="10">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rPr>
              <a:t> </a:t>
            </a:r>
            <a:r>
              <a:rPr lang="en-US" sz="4400" b="1" kern="10" err="1">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rPr>
              <a:t>nghệ</a:t>
            </a:r>
            <a:endParaRPr lang="en-US" sz="4400" b="1" kern="10">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endParaRPr>
          </a:p>
        </p:txBody>
      </p:sp>
      <p:pic>
        <p:nvPicPr>
          <p:cNvPr id="6" name="Picture 15" descr="Picture33"/>
          <p:cNvPicPr>
            <a:picLocks noChangeAspect="1" noChangeArrowheads="1" noCrop="1"/>
          </p:cNvPicPr>
          <p:nvPr/>
        </p:nvPicPr>
        <p:blipFill>
          <a:blip r:embed="rId4"/>
          <a:srcRect/>
          <a:stretch>
            <a:fillRect/>
          </a:stretch>
        </p:blipFill>
        <p:spPr bwMode="auto">
          <a:xfrm>
            <a:off x="-176391" y="-100896"/>
            <a:ext cx="1333500" cy="1390650"/>
          </a:xfrm>
          <a:prstGeom prst="rect">
            <a:avLst/>
          </a:prstGeom>
          <a:noFill/>
          <a:ln w="9525">
            <a:noFill/>
            <a:miter lim="800000"/>
            <a:headEnd/>
            <a:tailEnd/>
          </a:ln>
        </p:spPr>
      </p:pic>
      <p:pic>
        <p:nvPicPr>
          <p:cNvPr id="7" name="Picture 15" descr="Picture33"/>
          <p:cNvPicPr>
            <a:picLocks noChangeAspect="1" noChangeArrowheads="1" noCrop="1"/>
          </p:cNvPicPr>
          <p:nvPr/>
        </p:nvPicPr>
        <p:blipFill>
          <a:blip r:embed="rId4"/>
          <a:srcRect/>
          <a:stretch>
            <a:fillRect/>
          </a:stretch>
        </p:blipFill>
        <p:spPr bwMode="auto">
          <a:xfrm>
            <a:off x="7878234" y="-152400"/>
            <a:ext cx="1333500" cy="1390650"/>
          </a:xfrm>
          <a:prstGeom prst="rect">
            <a:avLst/>
          </a:prstGeom>
          <a:noFill/>
          <a:ln w="9525">
            <a:noFill/>
            <a:miter lim="800000"/>
            <a:headEnd/>
            <a:tailEnd/>
          </a:ln>
        </p:spPr>
      </p:pic>
      <p:pic>
        <p:nvPicPr>
          <p:cNvPr id="9" name="Picture 15" descr="Picture33"/>
          <p:cNvPicPr>
            <a:picLocks noChangeAspect="1" noChangeArrowheads="1" noCrop="1"/>
          </p:cNvPicPr>
          <p:nvPr/>
        </p:nvPicPr>
        <p:blipFill>
          <a:blip r:embed="rId4"/>
          <a:srcRect/>
          <a:stretch>
            <a:fillRect/>
          </a:stretch>
        </p:blipFill>
        <p:spPr bwMode="auto">
          <a:xfrm>
            <a:off x="2807676" y="3505200"/>
            <a:ext cx="2730674" cy="2847703"/>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55897FD0-39E2-4C17-8AEF-4D5D561CB91C}"/>
              </a:ext>
            </a:extLst>
          </p:cNvPr>
          <p:cNvSpPr txBox="1"/>
          <p:nvPr/>
        </p:nvSpPr>
        <p:spPr>
          <a:xfrm>
            <a:off x="1828800" y="1143000"/>
            <a:ext cx="6049434" cy="830997"/>
          </a:xfrm>
          <a:prstGeom prst="rect">
            <a:avLst/>
          </a:prstGeom>
          <a:noFill/>
        </p:spPr>
        <p:txBody>
          <a:bodyPr wrap="square" rtlCol="0">
            <a:spAutoFit/>
          </a:bodyPr>
          <a:lstStyle/>
          <a:p>
            <a:r>
              <a:rPr lang="en-US" sz="4800" dirty="0"/>
              <a:t>CHỦ ĐỀ : PHÂN BÓN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1289" y="0"/>
            <a:ext cx="9155289" cy="707886"/>
            <a:chOff x="-11289" y="0"/>
            <a:chExt cx="9155289" cy="707886"/>
          </a:xfrm>
        </p:grpSpPr>
        <p:sp>
          <p:nvSpPr>
            <p:cNvPr id="6" name="TextBox 5"/>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7" name="Straight Connector 6"/>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990600" y="4267200"/>
            <a:ext cx="754380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a:latin typeface="Times New Roman" pitchFamily="18" charset="0"/>
                <a:cs typeface="Times New Roman" pitchFamily="18" charset="0"/>
              </a:rPr>
              <a:t>Phun trên lá: </a:t>
            </a:r>
            <a:r>
              <a:rPr lang="en-US" sz="2000">
                <a:latin typeface="Times New Roman" pitchFamily="18" charset="0"/>
                <a:cs typeface="Times New Roman" pitchFamily="18" charset="0"/>
              </a:rPr>
              <a:t>là cách bón trực tiếp cho cây trồng, do đó cây trồng hấp thu được ngay và khắc phục được hiện tượng phân bón bị đất giữ chặt hoặc bị chuyển hóa thành dạng khó hòa tan (cây không hấp thu được). Tuy nhiên phu trên lá chỉ bón được lượng nhỏ phân bón và cần phải có dụng cụ, máy móc phức tạp (bình bơm).</a:t>
            </a:r>
            <a:endParaRPr lang="en-US" sz="2000" b="1">
              <a:latin typeface="Times New Roman" pitchFamily="18" charset="0"/>
              <a:cs typeface="Times New Roman" pitchFamily="18" charset="0"/>
            </a:endParaRPr>
          </a:p>
        </p:txBody>
      </p:sp>
      <p:pic>
        <p:nvPicPr>
          <p:cNvPr id="9" name="Picture 14" descr="Cac kieu bon phan "/>
          <p:cNvPicPr>
            <a:picLocks noChangeAspect="1" noChangeArrowheads="1"/>
          </p:cNvPicPr>
          <p:nvPr/>
        </p:nvPicPr>
        <p:blipFill>
          <a:blip r:embed="rId2">
            <a:lum bright="-6000" contrast="18000"/>
          </a:blip>
          <a:srcRect/>
          <a:stretch>
            <a:fillRect/>
          </a:stretch>
        </p:blipFill>
        <p:spPr bwMode="auto">
          <a:xfrm>
            <a:off x="1047050" y="1397001"/>
            <a:ext cx="3150699" cy="27432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0" name="Picture 9" descr="phun trên lá.jpg"/>
          <p:cNvPicPr>
            <a:picLocks noChangeAspect="1"/>
          </p:cNvPicPr>
          <p:nvPr/>
        </p:nvPicPr>
        <p:blipFill>
          <a:blip r:embed="rId3"/>
          <a:stretch>
            <a:fillRect/>
          </a:stretch>
        </p:blipFill>
        <p:spPr>
          <a:xfrm>
            <a:off x="4419600" y="1371600"/>
            <a:ext cx="4084982" cy="27432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465" y="2143476"/>
            <a:ext cx="3733800" cy="400110"/>
          </a:xfrm>
          <a:prstGeom prst="rect">
            <a:avLst/>
          </a:prstGeom>
          <a:noFill/>
        </p:spPr>
        <p:txBody>
          <a:bodyPr wrap="square" rtlCol="0">
            <a:spAutoFit/>
          </a:bodyPr>
          <a:lstStyle/>
          <a:p>
            <a:r>
              <a:rPr lang="en-US" sz="2000" b="1">
                <a:latin typeface="Times New Roman" pitchFamily="18" charset="0"/>
                <a:cs typeface="Times New Roman" pitchFamily="18" charset="0"/>
              </a:rPr>
              <a:t>2. Hình thức bón</a:t>
            </a:r>
          </a:p>
        </p:txBody>
      </p:sp>
      <p:sp>
        <p:nvSpPr>
          <p:cNvPr id="3" name="TextBox 2"/>
          <p:cNvSpPr txBox="1"/>
          <p:nvPr/>
        </p:nvSpPr>
        <p:spPr>
          <a:xfrm>
            <a:off x="323145" y="828321"/>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4" name="TextBox 3"/>
          <p:cNvSpPr txBox="1"/>
          <p:nvPr/>
        </p:nvSpPr>
        <p:spPr>
          <a:xfrm>
            <a:off x="369710" y="1183920"/>
            <a:ext cx="3048000" cy="1015663"/>
          </a:xfrm>
          <a:prstGeom prst="rect">
            <a:avLst/>
          </a:prstGeom>
          <a:noFill/>
        </p:spPr>
        <p:txBody>
          <a:bodyPr wrap="square" rtlCol="0">
            <a:spAutoFit/>
          </a:bodyPr>
          <a:lstStyle/>
          <a:p>
            <a:r>
              <a:rPr lang="en-US" sz="2000" b="1">
                <a:latin typeface="Times New Roman" pitchFamily="18" charset="0"/>
                <a:cs typeface="Times New Roman" pitchFamily="18" charset="0"/>
              </a:rPr>
              <a:t>1. Thời kì bón</a:t>
            </a:r>
          </a:p>
          <a:p>
            <a:r>
              <a:rPr lang="en-US" sz="2000">
                <a:latin typeface="Times New Roman" pitchFamily="18" charset="0"/>
                <a:cs typeface="Times New Roman" pitchFamily="18" charset="0"/>
              </a:rPr>
              <a:t>     - Bón lót</a:t>
            </a:r>
          </a:p>
          <a:p>
            <a:r>
              <a:rPr lang="en-US" sz="2000">
                <a:latin typeface="Times New Roman" pitchFamily="18" charset="0"/>
                <a:cs typeface="Times New Roman" pitchFamily="18" charset="0"/>
              </a:rPr>
              <a:t>     - Bón thúc</a:t>
            </a:r>
          </a:p>
        </p:txBody>
      </p:sp>
      <p:sp>
        <p:nvSpPr>
          <p:cNvPr id="5" name="TextBox 4"/>
          <p:cNvSpPr txBox="1"/>
          <p:nvPr/>
        </p:nvSpPr>
        <p:spPr>
          <a:xfrm>
            <a:off x="688622" y="2442633"/>
            <a:ext cx="3048000" cy="1323439"/>
          </a:xfrm>
          <a:prstGeom prst="rect">
            <a:avLst/>
          </a:prstGeom>
          <a:noFill/>
        </p:spPr>
        <p:txBody>
          <a:bodyPr wrap="square" rtlCol="0">
            <a:spAutoFit/>
          </a:bodyPr>
          <a:lstStyle/>
          <a:p>
            <a:r>
              <a:rPr lang="en-US" sz="2000">
                <a:latin typeface="Times New Roman" pitchFamily="18" charset="0"/>
                <a:cs typeface="Times New Roman" pitchFamily="18" charset="0"/>
              </a:rPr>
              <a:t>- Bón vãi</a:t>
            </a:r>
          </a:p>
          <a:p>
            <a:r>
              <a:rPr lang="en-US" sz="2000">
                <a:latin typeface="Times New Roman" pitchFamily="18" charset="0"/>
                <a:cs typeface="Times New Roman" pitchFamily="18" charset="0"/>
              </a:rPr>
              <a:t>- Bón theo hàng</a:t>
            </a:r>
          </a:p>
          <a:p>
            <a:r>
              <a:rPr lang="en-US" sz="2000">
                <a:latin typeface="Times New Roman" pitchFamily="18" charset="0"/>
                <a:cs typeface="Times New Roman" pitchFamily="18" charset="0"/>
              </a:rPr>
              <a:t>- Bón theo hốc</a:t>
            </a:r>
          </a:p>
          <a:p>
            <a:r>
              <a:rPr lang="en-US" sz="2000">
                <a:latin typeface="Times New Roman" pitchFamily="18" charset="0"/>
                <a:cs typeface="Times New Roman" pitchFamily="18" charset="0"/>
              </a:rPr>
              <a:t>- Phun trên lá</a:t>
            </a:r>
          </a:p>
        </p:txBody>
      </p:sp>
      <p:sp>
        <p:nvSpPr>
          <p:cNvPr id="6" name="TextBox 5"/>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
        <p:nvSpPr>
          <p:cNvPr id="8" name="TextBox 7"/>
          <p:cNvSpPr txBox="1"/>
          <p:nvPr/>
        </p:nvSpPr>
        <p:spPr>
          <a:xfrm>
            <a:off x="244122" y="1168400"/>
            <a:ext cx="6702778" cy="369332"/>
          </a:xfrm>
          <a:prstGeom prst="rect">
            <a:avLst/>
          </a:prstGeom>
          <a:noFill/>
        </p:spPr>
        <p:txBody>
          <a:bodyPr wrap="square" rtlCol="0">
            <a:spAutoFit/>
          </a:bodyPr>
          <a:lstStyle/>
          <a:p>
            <a:r>
              <a:rPr lang="en-US" b="1">
                <a:latin typeface="Times New Roman" pitchFamily="18" charset="0"/>
                <a:cs typeface="Times New Roman" pitchFamily="18" charset="0"/>
              </a:rPr>
              <a:t>II. CÁCH SỬ DỤNG CÁC LOẠI PHÂN BÓN THÔNG THƯỜNG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8670" y="866421"/>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22" name="TextBox 21"/>
          <p:cNvSpPr txBox="1"/>
          <p:nvPr/>
        </p:nvSpPr>
        <p:spPr>
          <a:xfrm>
            <a:off x="327380" y="1219200"/>
            <a:ext cx="6702778" cy="369332"/>
          </a:xfrm>
          <a:prstGeom prst="rect">
            <a:avLst/>
          </a:prstGeom>
          <a:noFill/>
        </p:spPr>
        <p:txBody>
          <a:bodyPr wrap="square" rtlCol="0">
            <a:spAutoFit/>
          </a:bodyPr>
          <a:lstStyle/>
          <a:p>
            <a:r>
              <a:rPr lang="en-US" b="1">
                <a:latin typeface="Times New Roman" pitchFamily="18" charset="0"/>
                <a:cs typeface="Times New Roman" pitchFamily="18" charset="0"/>
              </a:rPr>
              <a:t>II. CÁCH SỬ DỤNG CÁC LOẠI PHÂN BÓN THÔNG THƯỜNG</a:t>
            </a:r>
          </a:p>
        </p:txBody>
      </p:sp>
      <p:graphicFrame>
        <p:nvGraphicFramePr>
          <p:cNvPr id="26" name="Table 25"/>
          <p:cNvGraphicFramePr>
            <a:graphicFrameLocks noGrp="1"/>
          </p:cNvGraphicFramePr>
          <p:nvPr/>
        </p:nvGraphicFramePr>
        <p:xfrm>
          <a:off x="750711" y="2537178"/>
          <a:ext cx="7572017" cy="3662680"/>
        </p:xfrm>
        <a:graphic>
          <a:graphicData uri="http://schemas.openxmlformats.org/drawingml/2006/table">
            <a:tbl>
              <a:tblPr firstRow="1" bandRow="1">
                <a:tableStyleId>{5C22544A-7EE6-4342-B048-85BDC9FD1C3A}</a:tableStyleId>
              </a:tblPr>
              <a:tblGrid>
                <a:gridCol w="1611489">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2455328">
                  <a:extLst>
                    <a:ext uri="{9D8B030D-6E8A-4147-A177-3AD203B41FA5}">
                      <a16:colId xmlns:a16="http://schemas.microsoft.com/office/drawing/2014/main" xmlns=""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chemeClr val="tx1"/>
                          </a:solidFill>
                          <a:effectLst/>
                          <a:latin typeface="Times New Roman" pitchFamily="18" charset="0"/>
                          <a:cs typeface="Times New Roman" pitchFamily="18" charset="0"/>
                        </a:rPr>
                        <a:t>Loại phân bón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chemeClr val="tx1"/>
                          </a:solidFill>
                          <a:effectLst/>
                          <a:latin typeface="Times New Roman" pitchFamily="18" charset="0"/>
                          <a:cs typeface="Times New Roman" pitchFamily="18" charset="0"/>
                        </a:rPr>
                        <a:t>Đặc điểm tính chất</a:t>
                      </a:r>
                      <a:r>
                        <a:rPr kumimoji="0" lang="en-US" sz="1800" b="0" i="0" u="none" strike="noStrike" cap="none" normalizeH="0" baseline="0">
                          <a:ln>
                            <a:noFill/>
                          </a:ln>
                          <a:solidFill>
                            <a:schemeClr val="tx1"/>
                          </a:solidFill>
                          <a:effectLst/>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chemeClr val="tx1"/>
                          </a:solidFill>
                          <a:effectLst/>
                          <a:latin typeface="Times New Roman" pitchFamily="18" charset="0"/>
                          <a:cs typeface="Times New Roman" pitchFamily="18" charset="0"/>
                        </a:rPr>
                        <a:t>Cách sử dụng chủ yếu: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cap="none" normalizeH="0" baseline="0">
                          <a:ln>
                            <a:noFill/>
                          </a:ln>
                          <a:solidFill>
                            <a:schemeClr val="tx1"/>
                          </a:solidFill>
                          <a:effectLst/>
                          <a:latin typeface="Times New Roman" pitchFamily="18" charset="0"/>
                          <a:cs typeface="Times New Roman" pitchFamily="18" charset="0"/>
                        </a:rPr>
                        <a:t>Bón lót? Bón thúc?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Phân hữu cơ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Các chất dinh dưỡng thường ở dạng khó tiêu (khó hoà tan) cây không sử dụng được ngay, phải có thời gian để các chất dinh dưỡng phân huỷ thành các chất hoà tan cây mới sử dụng được.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Phân đạm, kali và phân hỗn hợp</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Các chất dinh dưỡng dễ hoà tan cây sử dụng được ngay.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just"/>
                      <a:r>
                        <a:rPr kumimoji="0" lang="en-US" sz="1800" b="0" i="0" u="none" strike="noStrike" cap="none" normalizeH="0" baseline="0">
                          <a:ln>
                            <a:noFill/>
                          </a:ln>
                          <a:solidFill>
                            <a:schemeClr val="tx1"/>
                          </a:solidFill>
                          <a:effectLst/>
                          <a:latin typeface="Times New Roman" pitchFamily="18" charset="0"/>
                          <a:cs typeface="Times New Roman" pitchFamily="18" charset="0"/>
                        </a:rPr>
                        <a:t>Phân lân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Ít hoặc không hòa 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7" name="TextBox 26"/>
          <p:cNvSpPr txBox="1"/>
          <p:nvPr/>
        </p:nvSpPr>
        <p:spPr>
          <a:xfrm>
            <a:off x="6601179" y="3863622"/>
            <a:ext cx="2012241" cy="369332"/>
          </a:xfrm>
          <a:prstGeom prst="rect">
            <a:avLst/>
          </a:prstGeom>
          <a:noFill/>
        </p:spPr>
        <p:txBody>
          <a:bodyPr wrap="square" rtlCol="0">
            <a:spAutoFit/>
          </a:bodyPr>
          <a:lstStyle/>
          <a:p>
            <a:r>
              <a:rPr lang="en-US" b="1" i="1">
                <a:latin typeface="Times New Roman" pitchFamily="18" charset="0"/>
                <a:cs typeface="Times New Roman" pitchFamily="18" charset="0"/>
              </a:rPr>
              <a:t>Bón lót</a:t>
            </a:r>
          </a:p>
        </p:txBody>
      </p:sp>
      <p:sp>
        <p:nvSpPr>
          <p:cNvPr id="28" name="TextBox 27"/>
          <p:cNvSpPr txBox="1"/>
          <p:nvPr/>
        </p:nvSpPr>
        <p:spPr>
          <a:xfrm>
            <a:off x="6553200" y="5207380"/>
            <a:ext cx="2012241" cy="369332"/>
          </a:xfrm>
          <a:prstGeom prst="rect">
            <a:avLst/>
          </a:prstGeom>
          <a:noFill/>
        </p:spPr>
        <p:txBody>
          <a:bodyPr wrap="square" rtlCol="0">
            <a:spAutoFit/>
          </a:bodyPr>
          <a:lstStyle/>
          <a:p>
            <a:r>
              <a:rPr lang="en-US" b="1" i="1">
                <a:latin typeface="Times New Roman" pitchFamily="18" charset="0"/>
                <a:cs typeface="Times New Roman" pitchFamily="18" charset="0"/>
              </a:rPr>
              <a:t>Bón thúc</a:t>
            </a:r>
          </a:p>
        </p:txBody>
      </p:sp>
      <p:sp>
        <p:nvSpPr>
          <p:cNvPr id="29" name="TextBox 28"/>
          <p:cNvSpPr txBox="1"/>
          <p:nvPr/>
        </p:nvSpPr>
        <p:spPr>
          <a:xfrm>
            <a:off x="6587067" y="5816601"/>
            <a:ext cx="2438400" cy="369332"/>
          </a:xfrm>
          <a:prstGeom prst="rect">
            <a:avLst/>
          </a:prstGeom>
          <a:noFill/>
        </p:spPr>
        <p:txBody>
          <a:bodyPr wrap="square" rtlCol="0">
            <a:spAutoFit/>
          </a:bodyPr>
          <a:lstStyle/>
          <a:p>
            <a:r>
              <a:rPr lang="en-US" b="1" i="1">
                <a:latin typeface="Times New Roman" pitchFamily="18" charset="0"/>
                <a:cs typeface="Times New Roman" pitchFamily="18" charset="0"/>
              </a:rPr>
              <a:t>Bón lót</a:t>
            </a:r>
          </a:p>
        </p:txBody>
      </p:sp>
      <p:sp>
        <p:nvSpPr>
          <p:cNvPr id="30" name="TextBox 29"/>
          <p:cNvSpPr txBox="1"/>
          <p:nvPr/>
        </p:nvSpPr>
        <p:spPr>
          <a:xfrm>
            <a:off x="522111" y="1555044"/>
            <a:ext cx="8229600" cy="830997"/>
          </a:xfrm>
          <a:prstGeom prst="rect">
            <a:avLst/>
          </a:prstGeom>
          <a:noFill/>
        </p:spPr>
        <p:txBody>
          <a:bodyPr wrap="square" rtlCol="0">
            <a:spAutoFit/>
          </a:bodyPr>
          <a:lstStyle/>
          <a:p>
            <a:pPr>
              <a:lnSpc>
                <a:spcPct val="120000"/>
              </a:lnSpc>
            </a:pPr>
            <a:r>
              <a:rPr lang="en-US" sz="2000">
                <a:latin typeface="Times New Roman" pitchFamily="18" charset="0"/>
                <a:cs typeface="Times New Roman" pitchFamily="18" charset="0"/>
              </a:rPr>
              <a:t>- Phân hữu cơ và phân lân thường dùng để bón lót.</a:t>
            </a:r>
          </a:p>
          <a:p>
            <a:pPr>
              <a:lnSpc>
                <a:spcPct val="120000"/>
              </a:lnSpc>
            </a:pPr>
            <a:r>
              <a:rPr lang="en-US" sz="2000">
                <a:latin typeface="Times New Roman" pitchFamily="18" charset="0"/>
                <a:cs typeface="Times New Roman" pitchFamily="18" charset="0"/>
              </a:rPr>
              <a:t>- Phân đạm, kali, phân hỗn hợp thường dùng để bón 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amond(in)">
                                      <p:cBhvr>
                                        <p:cTn id="27" dur="2000"/>
                                        <p:tgtEl>
                                          <p:spTgt spid="30"/>
                                        </p:tgtEl>
                                      </p:cBhvr>
                                    </p:animEffect>
                                  </p:childTnLst>
                                </p:cTn>
                              </p:par>
                              <p:par>
                                <p:cTn id="28" presetID="4" presetClass="exit" presetSubtype="16" fill="hold" nodeType="withEffect">
                                  <p:stCondLst>
                                    <p:cond delay="0"/>
                                  </p:stCondLst>
                                  <p:childTnLst>
                                    <p:animEffect transition="out" filter="box(in)">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8670" y="866421"/>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22" name="TextBox 21"/>
          <p:cNvSpPr txBox="1"/>
          <p:nvPr/>
        </p:nvSpPr>
        <p:spPr>
          <a:xfrm>
            <a:off x="338669" y="1250244"/>
            <a:ext cx="6702778" cy="369332"/>
          </a:xfrm>
          <a:prstGeom prst="rect">
            <a:avLst/>
          </a:prstGeom>
          <a:noFill/>
        </p:spPr>
        <p:txBody>
          <a:bodyPr wrap="square" rtlCol="0">
            <a:spAutoFit/>
          </a:bodyPr>
          <a:lstStyle/>
          <a:p>
            <a:r>
              <a:rPr lang="en-US" b="1">
                <a:latin typeface="Times New Roman" pitchFamily="18" charset="0"/>
                <a:cs typeface="Times New Roman" pitchFamily="18" charset="0"/>
              </a:rPr>
              <a:t>II. CÁCH SỬ DỤNG CÁC LOẠI PHÂN BÓN THÔNG THƯỜNG</a:t>
            </a:r>
          </a:p>
        </p:txBody>
      </p:sp>
      <p:sp>
        <p:nvSpPr>
          <p:cNvPr id="30" name="TextBox 29"/>
          <p:cNvSpPr txBox="1"/>
          <p:nvPr/>
        </p:nvSpPr>
        <p:spPr>
          <a:xfrm>
            <a:off x="457200" y="2044700"/>
            <a:ext cx="4267200" cy="2092881"/>
          </a:xfrm>
          <a:prstGeom prst="rect">
            <a:avLst/>
          </a:prstGeom>
          <a:noFill/>
        </p:spPr>
        <p:txBody>
          <a:bodyPr wrap="square" rtlCol="0">
            <a:spAutoFit/>
          </a:bodyPr>
          <a:lstStyle/>
          <a:p>
            <a:pPr algn="just">
              <a:lnSpc>
                <a:spcPct val="130000"/>
              </a:lnSpc>
            </a:pPr>
            <a:r>
              <a:rPr lang="en-US" sz="2000" i="1">
                <a:latin typeface="Times New Roman" pitchFamily="18" charset="0"/>
                <a:cs typeface="Times New Roman" pitchFamily="18" charset="0"/>
              </a:rPr>
              <a:t>- Phân hóa học: </a:t>
            </a:r>
          </a:p>
          <a:p>
            <a:pPr algn="just">
              <a:lnSpc>
                <a:spcPct val="130000"/>
              </a:lnSpc>
            </a:pPr>
            <a:r>
              <a:rPr lang="en-US" sz="2000">
                <a:latin typeface="Times New Roman" pitchFamily="18" charset="0"/>
                <a:cs typeface="Times New Roman" pitchFamily="18" charset="0"/>
              </a:rPr>
              <a:t>   + Đựng trong chum, vại sành đậy kín hoặc bao ni lông.</a:t>
            </a:r>
          </a:p>
          <a:p>
            <a:pPr algn="just">
              <a:lnSpc>
                <a:spcPct val="130000"/>
              </a:lnSpc>
            </a:pPr>
            <a:r>
              <a:rPr lang="en-US" sz="2000">
                <a:latin typeface="Times New Roman" pitchFamily="18" charset="0"/>
                <a:cs typeface="Times New Roman" pitchFamily="18" charset="0"/>
              </a:rPr>
              <a:t>    + Để nơi cao ráo, thoáng mát.</a:t>
            </a:r>
          </a:p>
          <a:p>
            <a:pPr algn="just">
              <a:lnSpc>
                <a:spcPct val="130000"/>
              </a:lnSpc>
            </a:pPr>
            <a:r>
              <a:rPr lang="en-US" sz="2000">
                <a:latin typeface="Times New Roman" pitchFamily="18" charset="0"/>
                <a:cs typeface="Times New Roman" pitchFamily="18" charset="0"/>
              </a:rPr>
              <a:t>    + Không để lẫn các loại phân bón.</a:t>
            </a:r>
          </a:p>
        </p:txBody>
      </p:sp>
      <p:sp>
        <p:nvSpPr>
          <p:cNvPr id="12" name="TextBox 11"/>
          <p:cNvSpPr txBox="1"/>
          <p:nvPr/>
        </p:nvSpPr>
        <p:spPr>
          <a:xfrm>
            <a:off x="335844" y="1622775"/>
            <a:ext cx="7566378" cy="369332"/>
          </a:xfrm>
          <a:prstGeom prst="rect">
            <a:avLst/>
          </a:prstGeom>
          <a:noFill/>
        </p:spPr>
        <p:txBody>
          <a:bodyPr wrap="square" rtlCol="0">
            <a:spAutoFit/>
          </a:bodyPr>
          <a:lstStyle/>
          <a:p>
            <a:r>
              <a:rPr lang="en-US" b="1">
                <a:latin typeface="Times New Roman" pitchFamily="18" charset="0"/>
                <a:cs typeface="Times New Roman" pitchFamily="18" charset="0"/>
              </a:rPr>
              <a:t>III. BẢO QUẢN CÁC LOẠI PHÂN BÓN THÔNG THƯỜNG</a:t>
            </a:r>
          </a:p>
        </p:txBody>
      </p:sp>
      <p:cxnSp>
        <p:nvCxnSpPr>
          <p:cNvPr id="10" name="Straight Connector 9"/>
          <p:cNvCxnSpPr/>
          <p:nvPr/>
        </p:nvCxnSpPr>
        <p:spPr>
          <a:xfrm rot="5400000">
            <a:off x="2551906" y="4381500"/>
            <a:ext cx="4953000" cy="1588"/>
          </a:xfrm>
          <a:prstGeom prst="line">
            <a:avLst/>
          </a:prstGeom>
        </p:spPr>
        <p:style>
          <a:lnRef idx="1">
            <a:schemeClr val="accent2"/>
          </a:lnRef>
          <a:fillRef idx="0">
            <a:schemeClr val="accent2"/>
          </a:fillRef>
          <a:effectRef idx="0">
            <a:schemeClr val="accent2"/>
          </a:effectRef>
          <a:fontRef idx="minor">
            <a:schemeClr val="tx1"/>
          </a:fontRef>
        </p:style>
      </p:cxnSp>
      <p:pic>
        <p:nvPicPr>
          <p:cNvPr id="13" name="Picture 28" descr="phan-hh"/>
          <p:cNvPicPr>
            <a:picLocks noChangeAspect="1" noChangeArrowheads="1"/>
          </p:cNvPicPr>
          <p:nvPr/>
        </p:nvPicPr>
        <p:blipFill>
          <a:blip r:embed="rId2"/>
          <a:srcRect/>
          <a:stretch>
            <a:fillRect/>
          </a:stretch>
        </p:blipFill>
        <p:spPr bwMode="auto">
          <a:xfrm>
            <a:off x="5562600" y="2057400"/>
            <a:ext cx="3200400" cy="2403857"/>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4" name="Picture 29" descr="angiang6"/>
          <p:cNvPicPr>
            <a:picLocks noChangeAspect="1" noChangeArrowheads="1"/>
          </p:cNvPicPr>
          <p:nvPr/>
        </p:nvPicPr>
        <p:blipFill>
          <a:blip r:embed="rId3"/>
          <a:srcRect/>
          <a:stretch>
            <a:fillRect/>
          </a:stretch>
        </p:blipFill>
        <p:spPr bwMode="auto">
          <a:xfrm>
            <a:off x="5562600" y="4572000"/>
            <a:ext cx="3200400" cy="21336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6" name="Picture 14" descr="reere_1"/>
          <p:cNvPicPr>
            <a:picLocks noChangeAspect="1" noChangeArrowheads="1"/>
          </p:cNvPicPr>
          <p:nvPr/>
        </p:nvPicPr>
        <p:blipFill>
          <a:blip r:embed="rId4"/>
          <a:srcRect/>
          <a:stretch>
            <a:fillRect/>
          </a:stretch>
        </p:blipFill>
        <p:spPr bwMode="auto">
          <a:xfrm>
            <a:off x="5608525" y="4360617"/>
            <a:ext cx="2743200" cy="2248524"/>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7" name="TextBox 16"/>
          <p:cNvSpPr txBox="1"/>
          <p:nvPr/>
        </p:nvSpPr>
        <p:spPr>
          <a:xfrm>
            <a:off x="457200" y="4191000"/>
            <a:ext cx="4724400" cy="492443"/>
          </a:xfrm>
          <a:prstGeom prst="rect">
            <a:avLst/>
          </a:prstGeom>
          <a:noFill/>
        </p:spPr>
        <p:txBody>
          <a:bodyPr wrap="square" rtlCol="0">
            <a:spAutoFit/>
          </a:bodyPr>
          <a:lstStyle/>
          <a:p>
            <a:pPr algn="just">
              <a:lnSpc>
                <a:spcPct val="130000"/>
              </a:lnSpc>
            </a:pPr>
            <a:r>
              <a:rPr lang="en-US" sz="2000" i="1">
                <a:latin typeface="Times New Roman" pitchFamily="18" charset="0"/>
                <a:cs typeface="Times New Roman" pitchFamily="18" charset="0"/>
              </a:rPr>
              <a:t>- Phân chuồng:</a:t>
            </a:r>
            <a:endParaRPr lang="en-US" sz="2000">
              <a:latin typeface="Times New Roman" pitchFamily="18" charset="0"/>
              <a:cs typeface="Times New Roman" pitchFamily="18" charset="0"/>
            </a:endParaRPr>
          </a:p>
        </p:txBody>
      </p:sp>
      <p:sp>
        <p:nvSpPr>
          <p:cNvPr id="19" name="TextBox 18"/>
          <p:cNvSpPr txBox="1"/>
          <p:nvPr/>
        </p:nvSpPr>
        <p:spPr>
          <a:xfrm>
            <a:off x="457200" y="4178300"/>
            <a:ext cx="4267200" cy="1292662"/>
          </a:xfrm>
          <a:prstGeom prst="rect">
            <a:avLst/>
          </a:prstGeom>
          <a:noFill/>
        </p:spPr>
        <p:txBody>
          <a:bodyPr wrap="square" rtlCol="0">
            <a:spAutoFit/>
          </a:bodyPr>
          <a:lstStyle/>
          <a:p>
            <a:pPr algn="just">
              <a:lnSpc>
                <a:spcPct val="130000"/>
              </a:lnSpc>
            </a:pPr>
            <a:r>
              <a:rPr lang="en-US" sz="2000">
                <a:latin typeface="Times New Roman" pitchFamily="18" charset="0"/>
                <a:cs typeface="Times New Roman" pitchFamily="18" charset="0"/>
              </a:rPr>
              <a:t>                          bảo quản tại chuồng nuôi hoặc ủ thành đống được trát kín bằng bùn ao.</a:t>
            </a:r>
          </a:p>
        </p:txBody>
      </p:sp>
      <p:pic>
        <p:nvPicPr>
          <p:cNvPr id="9218" name="Picture 2" descr="Kết quả hình ảnh cho xử lý rác thải thành phân hữu cơ"/>
          <p:cNvPicPr>
            <a:picLocks noChangeAspect="1" noChangeArrowheads="1"/>
          </p:cNvPicPr>
          <p:nvPr/>
        </p:nvPicPr>
        <p:blipFill>
          <a:blip r:embed="rId5"/>
          <a:srcRect/>
          <a:stretch>
            <a:fillRect/>
          </a:stretch>
        </p:blipFill>
        <p:spPr bwMode="auto">
          <a:xfrm>
            <a:off x="5613400" y="2146300"/>
            <a:ext cx="2743200" cy="2052826"/>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blinds(horizontal)">
                                      <p:cBhvr>
                                        <p:cTn id="20" dur="500"/>
                                        <p:tgtEl>
                                          <p:spTgt spid="17">
                                            <p:txEl>
                                              <p:pRg st="0" end="0"/>
                                            </p:txEl>
                                          </p:spTgt>
                                        </p:tgtEl>
                                      </p:cBhvr>
                                    </p:animEffect>
                                  </p:childTnLst>
                                </p:cTn>
                              </p:par>
                              <p:par>
                                <p:cTn id="21" presetID="8" presetClass="exit" presetSubtype="16" fill="hold" nodeType="withEffect">
                                  <p:stCondLst>
                                    <p:cond delay="0"/>
                                  </p:stCondLst>
                                  <p:childTnLst>
                                    <p:animEffect transition="out" filter="diamond(in)">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cTn>
                              </p:par>
                              <p:par>
                                <p:cTn id="24" presetID="8" presetClass="exit" presetSubtype="16" fill="hold" nodeType="withEffect">
                                  <p:stCondLst>
                                    <p:cond delay="0"/>
                                  </p:stCondLst>
                                  <p:childTnLst>
                                    <p:animEffect transition="out" filter="diamond(in)">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Effect transition="in" filter="blinds(horizontal)">
                                      <p:cBhvr>
                                        <p:cTn id="31" dur="500"/>
                                        <p:tgtEl>
                                          <p:spTgt spid="9218"/>
                                        </p:tgtEl>
                                      </p:cBhvr>
                                    </p:animEffect>
                                  </p:childTnLst>
                                </p:cTn>
                              </p:par>
                              <p:par>
                                <p:cTn id="32" presetID="4" presetClass="entr" presetSubtype="32"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ou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39"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3886200" cy="584775"/>
          </a:xfrm>
          <a:prstGeom prst="rect">
            <a:avLst/>
          </a:prstGeom>
          <a:noFill/>
        </p:spPr>
        <p:txBody>
          <a:bodyPr wrap="square" rtlCol="0">
            <a:spAutoFit/>
          </a:bodyPr>
          <a:lstStyle/>
          <a:p>
            <a:pPr algn="ctr"/>
            <a:r>
              <a:rPr lang="en-US" sz="3200" b="1" u="sng">
                <a:latin typeface="Times New Roman" pitchFamily="18" charset="0"/>
                <a:cs typeface="Times New Roman" pitchFamily="18" charset="0"/>
              </a:rPr>
              <a:t>BÀI TẬP</a:t>
            </a:r>
          </a:p>
        </p:txBody>
      </p:sp>
      <p:sp>
        <p:nvSpPr>
          <p:cNvPr id="3" name="Text Box 67"/>
          <p:cNvSpPr txBox="1">
            <a:spLocks noChangeArrowheads="1"/>
          </p:cNvSpPr>
          <p:nvPr/>
        </p:nvSpPr>
        <p:spPr bwMode="auto">
          <a:xfrm>
            <a:off x="533400" y="671688"/>
            <a:ext cx="7772400" cy="646331"/>
          </a:xfrm>
          <a:prstGeom prst="rect">
            <a:avLst/>
          </a:prstGeom>
          <a:noFill/>
          <a:ln w="9525">
            <a:noFill/>
            <a:miter lim="800000"/>
            <a:headEnd/>
            <a:tailEnd/>
          </a:ln>
          <a:effectLst/>
        </p:spPr>
        <p:txBody>
          <a:bodyPr wrap="square">
            <a:spAutoFit/>
          </a:bodyPr>
          <a:lstStyle/>
          <a:p>
            <a:pPr algn="just" eaLnBrk="1" hangingPunct="1">
              <a:spcBef>
                <a:spcPct val="50000"/>
              </a:spcBef>
            </a:pPr>
            <a:r>
              <a:rPr lang="en-US" b="1" u="sng">
                <a:latin typeface="Arial" pitchFamily="34" charset="0"/>
                <a:cs typeface="Arial" pitchFamily="34" charset="0"/>
              </a:rPr>
              <a:t>Bài 1:</a:t>
            </a:r>
            <a:r>
              <a:rPr lang="en-US" b="1">
                <a:latin typeface="Arial" pitchFamily="34" charset="0"/>
                <a:cs typeface="Arial" pitchFamily="34" charset="0"/>
              </a:rPr>
              <a:t> Điền tên cách bón (theo hình thức) cho phù hợp với từng hình dưới đây.</a:t>
            </a:r>
          </a:p>
        </p:txBody>
      </p:sp>
      <p:grpSp>
        <p:nvGrpSpPr>
          <p:cNvPr id="20" name="Group 19"/>
          <p:cNvGrpSpPr/>
          <p:nvPr/>
        </p:nvGrpSpPr>
        <p:grpSpPr>
          <a:xfrm>
            <a:off x="733779" y="1295400"/>
            <a:ext cx="7286976" cy="5459821"/>
            <a:chOff x="733779" y="1295400"/>
            <a:chExt cx="7286976" cy="5459821"/>
          </a:xfrm>
        </p:grpSpPr>
        <p:grpSp>
          <p:nvGrpSpPr>
            <p:cNvPr id="18" name="Group 17"/>
            <p:cNvGrpSpPr/>
            <p:nvPr/>
          </p:nvGrpSpPr>
          <p:grpSpPr>
            <a:xfrm>
              <a:off x="795868" y="1295400"/>
              <a:ext cx="7224887" cy="4866075"/>
              <a:chOff x="795868" y="1295400"/>
              <a:chExt cx="7224887" cy="4866075"/>
            </a:xfrm>
          </p:grpSpPr>
          <p:pic>
            <p:nvPicPr>
              <p:cNvPr id="4" name="Picture 8"/>
              <p:cNvPicPr>
                <a:picLocks noChangeAspect="1" noChangeArrowheads="1"/>
              </p:cNvPicPr>
              <p:nvPr/>
            </p:nvPicPr>
            <p:blipFill>
              <a:blip r:embed="rId2"/>
              <a:srcRect/>
              <a:stretch>
                <a:fillRect/>
              </a:stretch>
            </p:blipFill>
            <p:spPr bwMode="auto">
              <a:xfrm>
                <a:off x="838201" y="1295400"/>
                <a:ext cx="2798607" cy="2103120"/>
              </a:xfrm>
              <a:prstGeom prst="rect">
                <a:avLst/>
              </a:prstGeom>
              <a:noFill/>
              <a:ln w="9525">
                <a:noFill/>
                <a:miter lim="800000"/>
                <a:headEnd/>
                <a:tailEnd/>
              </a:ln>
              <a:effectLst/>
            </p:spPr>
          </p:pic>
          <p:pic>
            <p:nvPicPr>
              <p:cNvPr id="8" name="Picture 7" descr="bon vai.jpg"/>
              <p:cNvPicPr>
                <a:picLocks noChangeAspect="1"/>
              </p:cNvPicPr>
              <p:nvPr/>
            </p:nvPicPr>
            <p:blipFill>
              <a:blip r:embed="rId3"/>
              <a:stretch>
                <a:fillRect/>
              </a:stretch>
            </p:blipFill>
            <p:spPr>
              <a:xfrm>
                <a:off x="4860328" y="4058355"/>
                <a:ext cx="3160427" cy="2103120"/>
              </a:xfrm>
              <a:prstGeom prst="rect">
                <a:avLst/>
              </a:prstGeom>
            </p:spPr>
          </p:pic>
          <p:pic>
            <p:nvPicPr>
              <p:cNvPr id="9" name="Picture 8" descr="bón hốc2.jpg"/>
              <p:cNvPicPr>
                <a:picLocks noChangeAspect="1"/>
              </p:cNvPicPr>
              <p:nvPr/>
            </p:nvPicPr>
            <p:blipFill>
              <a:blip r:embed="rId4"/>
              <a:stretch>
                <a:fillRect/>
              </a:stretch>
            </p:blipFill>
            <p:spPr>
              <a:xfrm>
                <a:off x="795868" y="4058355"/>
                <a:ext cx="2807773" cy="2103120"/>
              </a:xfrm>
              <a:prstGeom prst="rect">
                <a:avLst/>
              </a:prstGeom>
            </p:spPr>
          </p:pic>
          <p:pic>
            <p:nvPicPr>
              <p:cNvPr id="10" name="Picture 9" descr="theo hàng 2.jpg"/>
              <p:cNvPicPr>
                <a:picLocks noChangeAspect="1"/>
              </p:cNvPicPr>
              <p:nvPr/>
            </p:nvPicPr>
            <p:blipFill>
              <a:blip r:embed="rId5"/>
              <a:stretch>
                <a:fillRect/>
              </a:stretch>
            </p:blipFill>
            <p:spPr>
              <a:xfrm>
                <a:off x="4789132" y="1295400"/>
                <a:ext cx="3165231" cy="2103120"/>
              </a:xfrm>
              <a:prstGeom prst="rect">
                <a:avLst/>
              </a:prstGeom>
            </p:spPr>
          </p:pic>
        </p:grpSp>
        <p:grpSp>
          <p:nvGrpSpPr>
            <p:cNvPr id="19" name="Group 18"/>
            <p:cNvGrpSpPr/>
            <p:nvPr/>
          </p:nvGrpSpPr>
          <p:grpSpPr>
            <a:xfrm>
              <a:off x="733779" y="3482622"/>
              <a:ext cx="7267220" cy="3272599"/>
              <a:chOff x="733779" y="3482622"/>
              <a:chExt cx="7267220" cy="3272599"/>
            </a:xfrm>
          </p:grpSpPr>
          <p:sp>
            <p:nvSpPr>
              <p:cNvPr id="7" name="TextBox 6"/>
              <p:cNvSpPr txBox="1"/>
              <p:nvPr/>
            </p:nvSpPr>
            <p:spPr>
              <a:xfrm>
                <a:off x="762000" y="3505200"/>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1: ....................</a:t>
                </a:r>
              </a:p>
            </p:txBody>
          </p:sp>
          <p:sp>
            <p:nvSpPr>
              <p:cNvPr id="11" name="TextBox 10"/>
              <p:cNvSpPr txBox="1"/>
              <p:nvPr/>
            </p:nvSpPr>
            <p:spPr>
              <a:xfrm>
                <a:off x="4752620" y="3482622"/>
                <a:ext cx="3248379"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2: ........................</a:t>
                </a:r>
              </a:p>
            </p:txBody>
          </p:sp>
          <p:sp>
            <p:nvSpPr>
              <p:cNvPr id="12" name="TextBox 11"/>
              <p:cNvSpPr txBox="1"/>
              <p:nvPr/>
            </p:nvSpPr>
            <p:spPr>
              <a:xfrm>
                <a:off x="733779" y="6293556"/>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3: ......................</a:t>
                </a:r>
              </a:p>
            </p:txBody>
          </p:sp>
          <p:sp>
            <p:nvSpPr>
              <p:cNvPr id="13" name="TextBox 12"/>
              <p:cNvSpPr txBox="1"/>
              <p:nvPr/>
            </p:nvSpPr>
            <p:spPr>
              <a:xfrm>
                <a:off x="4803423" y="6272156"/>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4: ......................</a:t>
                </a:r>
              </a:p>
            </p:txBody>
          </p:sp>
        </p:grpSp>
      </p:grpSp>
      <p:sp>
        <p:nvSpPr>
          <p:cNvPr id="14" name="TextBox 13"/>
          <p:cNvSpPr txBox="1"/>
          <p:nvPr/>
        </p:nvSpPr>
        <p:spPr>
          <a:xfrm>
            <a:off x="1794933" y="3460044"/>
            <a:ext cx="1752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Phun trên lá</a:t>
            </a:r>
          </a:p>
        </p:txBody>
      </p:sp>
      <p:sp>
        <p:nvSpPr>
          <p:cNvPr id="15" name="TextBox 14"/>
          <p:cNvSpPr txBox="1"/>
          <p:nvPr/>
        </p:nvSpPr>
        <p:spPr>
          <a:xfrm>
            <a:off x="5791200" y="3420534"/>
            <a:ext cx="2133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theo hàng</a:t>
            </a:r>
          </a:p>
        </p:txBody>
      </p:sp>
      <p:sp>
        <p:nvSpPr>
          <p:cNvPr id="16" name="TextBox 15"/>
          <p:cNvSpPr txBox="1"/>
          <p:nvPr/>
        </p:nvSpPr>
        <p:spPr>
          <a:xfrm>
            <a:off x="1752600" y="6248400"/>
            <a:ext cx="2133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theo hốc</a:t>
            </a:r>
          </a:p>
        </p:txBody>
      </p:sp>
      <p:sp>
        <p:nvSpPr>
          <p:cNvPr id="17" name="TextBox 16"/>
          <p:cNvSpPr txBox="1"/>
          <p:nvPr/>
        </p:nvSpPr>
        <p:spPr>
          <a:xfrm>
            <a:off x="6084711" y="6225822"/>
            <a:ext cx="1752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vãi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3886200" cy="584775"/>
          </a:xfrm>
          <a:prstGeom prst="rect">
            <a:avLst/>
          </a:prstGeom>
          <a:noFill/>
        </p:spPr>
        <p:txBody>
          <a:bodyPr wrap="square" rtlCol="0">
            <a:spAutoFit/>
          </a:bodyPr>
          <a:lstStyle/>
          <a:p>
            <a:pPr algn="ctr"/>
            <a:r>
              <a:rPr lang="en-US" sz="3200" b="1" u="sng">
                <a:latin typeface="Times New Roman" pitchFamily="18" charset="0"/>
                <a:cs typeface="Times New Roman" pitchFamily="18" charset="0"/>
              </a:rPr>
              <a:t>BÀI TẬP</a:t>
            </a:r>
          </a:p>
        </p:txBody>
      </p:sp>
      <p:sp>
        <p:nvSpPr>
          <p:cNvPr id="15" name="Rectangle 83"/>
          <p:cNvSpPr>
            <a:spLocks noChangeArrowheads="1"/>
          </p:cNvSpPr>
          <p:nvPr/>
        </p:nvSpPr>
        <p:spPr bwMode="auto">
          <a:xfrm>
            <a:off x="43434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phân bón</a:t>
            </a:r>
          </a:p>
        </p:txBody>
      </p:sp>
      <p:sp>
        <p:nvSpPr>
          <p:cNvPr id="17" name="Rectangle 87"/>
          <p:cNvSpPr>
            <a:spLocks noChangeArrowheads="1"/>
          </p:cNvSpPr>
          <p:nvPr/>
        </p:nvSpPr>
        <p:spPr bwMode="auto">
          <a:xfrm>
            <a:off x="1461912"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đạm, kali</a:t>
            </a:r>
          </a:p>
        </p:txBody>
      </p:sp>
      <p:sp>
        <p:nvSpPr>
          <p:cNvPr id="18" name="Rectangle 88"/>
          <p:cNvSpPr>
            <a:spLocks noChangeArrowheads="1"/>
          </p:cNvSpPr>
          <p:nvPr/>
        </p:nvSpPr>
        <p:spPr bwMode="auto">
          <a:xfrm>
            <a:off x="55626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hữu cơ</a:t>
            </a:r>
          </a:p>
        </p:txBody>
      </p:sp>
      <p:sp>
        <p:nvSpPr>
          <p:cNvPr id="19" name="Rectangle 89"/>
          <p:cNvSpPr>
            <a:spLocks noChangeArrowheads="1"/>
          </p:cNvSpPr>
          <p:nvPr/>
        </p:nvSpPr>
        <p:spPr bwMode="auto">
          <a:xfrm>
            <a:off x="26670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cách bón</a:t>
            </a:r>
          </a:p>
        </p:txBody>
      </p:sp>
      <p:sp>
        <p:nvSpPr>
          <p:cNvPr id="20" name="Text Box 67"/>
          <p:cNvSpPr txBox="1">
            <a:spLocks noChangeArrowheads="1"/>
          </p:cNvSpPr>
          <p:nvPr/>
        </p:nvSpPr>
        <p:spPr bwMode="auto">
          <a:xfrm>
            <a:off x="533400" y="914400"/>
            <a:ext cx="8534400" cy="369332"/>
          </a:xfrm>
          <a:prstGeom prst="rect">
            <a:avLst/>
          </a:prstGeom>
          <a:noFill/>
          <a:ln w="9525">
            <a:noFill/>
            <a:miter lim="800000"/>
            <a:headEnd/>
            <a:tailEnd/>
          </a:ln>
          <a:effectLst/>
        </p:spPr>
        <p:txBody>
          <a:bodyPr wrap="square">
            <a:spAutoFit/>
          </a:bodyPr>
          <a:lstStyle/>
          <a:p>
            <a:pPr eaLnBrk="1" hangingPunct="1">
              <a:spcBef>
                <a:spcPct val="50000"/>
              </a:spcBef>
            </a:pPr>
            <a:r>
              <a:rPr lang="en-US" b="1" u="sng">
                <a:latin typeface="Arial" pitchFamily="34" charset="0"/>
                <a:cs typeface="Arial" pitchFamily="34" charset="0"/>
              </a:rPr>
              <a:t>Bài 2:</a:t>
            </a:r>
            <a:r>
              <a:rPr lang="en-US" b="1">
                <a:latin typeface="Arial" pitchFamily="34" charset="0"/>
                <a:cs typeface="Arial" pitchFamily="34" charset="0"/>
              </a:rPr>
              <a:t> Chọn các từ, cụm từ sau để điền vào chỗ trống cho thích hợp:</a:t>
            </a:r>
          </a:p>
        </p:txBody>
      </p:sp>
      <p:sp>
        <p:nvSpPr>
          <p:cNvPr id="21" name="Text Box 68"/>
          <p:cNvSpPr txBox="1">
            <a:spLocks noChangeArrowheads="1"/>
          </p:cNvSpPr>
          <p:nvPr/>
        </p:nvSpPr>
        <p:spPr bwMode="auto">
          <a:xfrm>
            <a:off x="533400" y="2113845"/>
            <a:ext cx="8458200" cy="2400657"/>
          </a:xfrm>
          <a:prstGeom prst="rect">
            <a:avLst/>
          </a:prstGeom>
          <a:noFill/>
          <a:ln w="9525">
            <a:noFill/>
            <a:miter lim="800000"/>
            <a:headEnd/>
            <a:tailEnd/>
          </a:ln>
          <a:effectLst/>
        </p:spPr>
        <p:txBody>
          <a:bodyPr wrap="square">
            <a:spAutoFit/>
          </a:bodyPr>
          <a:lstStyle/>
          <a:p>
            <a:pPr algn="just" eaLnBrk="1" hangingPunct="1">
              <a:lnSpc>
                <a:spcPct val="150000"/>
              </a:lnSpc>
              <a:spcBef>
                <a:spcPts val="1200"/>
              </a:spcBef>
              <a:spcAft>
                <a:spcPts val="1200"/>
              </a:spcAft>
            </a:pPr>
            <a:r>
              <a:rPr lang="en-US" sz="2000">
                <a:latin typeface="Times New Roman" pitchFamily="18" charset="0"/>
                <a:cs typeface="Times New Roman" pitchFamily="18" charset="0"/>
              </a:rPr>
              <a:t>Bón phân đúng cách là một yếu tố rất quan trọng trong trồng trọt. Cây trồng từ khi chuẩn bị gieo, trồng đến khi thu hoạch có hai thời kì bón phân là .............. và ................. Tùy vào từng loại cây trồng và nhu cầu dinh dưỡng của từng thời kì mà chọn loại ………... và ……......... cho phù hợp. Phân ..……… chủ yếu dùng để bón lót. Phân dùng để bón thúc chủ yếu là ......…..…</a:t>
            </a:r>
          </a:p>
        </p:txBody>
      </p:sp>
      <p:sp>
        <p:nvSpPr>
          <p:cNvPr id="22" name="TextBox 21"/>
          <p:cNvSpPr txBox="1"/>
          <p:nvPr/>
        </p:nvSpPr>
        <p:spPr>
          <a:xfrm>
            <a:off x="8001000" y="2667000"/>
            <a:ext cx="685800" cy="369332"/>
          </a:xfrm>
          <a:prstGeom prst="rect">
            <a:avLst/>
          </a:prstGeom>
          <a:noFill/>
        </p:spPr>
        <p:txBody>
          <a:bodyPr wrap="square" rtlCol="0">
            <a:spAutoFit/>
          </a:bodyPr>
          <a:lstStyle/>
          <a:p>
            <a:r>
              <a:rPr lang="en-US">
                <a:solidFill>
                  <a:srgbClr val="FF0000"/>
                </a:solidFill>
              </a:rPr>
              <a:t>(1)</a:t>
            </a:r>
          </a:p>
        </p:txBody>
      </p:sp>
      <p:sp>
        <p:nvSpPr>
          <p:cNvPr id="23" name="TextBox 22"/>
          <p:cNvSpPr txBox="1"/>
          <p:nvPr/>
        </p:nvSpPr>
        <p:spPr>
          <a:xfrm>
            <a:off x="838200" y="3098800"/>
            <a:ext cx="685800" cy="369332"/>
          </a:xfrm>
          <a:prstGeom prst="rect">
            <a:avLst/>
          </a:prstGeom>
          <a:noFill/>
        </p:spPr>
        <p:txBody>
          <a:bodyPr wrap="square" rtlCol="0">
            <a:spAutoFit/>
          </a:bodyPr>
          <a:lstStyle/>
          <a:p>
            <a:r>
              <a:rPr lang="en-US">
                <a:solidFill>
                  <a:srgbClr val="FF0000"/>
                </a:solidFill>
              </a:rPr>
              <a:t>(2)</a:t>
            </a:r>
          </a:p>
        </p:txBody>
      </p:sp>
      <p:sp>
        <p:nvSpPr>
          <p:cNvPr id="24" name="TextBox 23"/>
          <p:cNvSpPr txBox="1"/>
          <p:nvPr/>
        </p:nvSpPr>
        <p:spPr>
          <a:xfrm>
            <a:off x="2209800" y="3561645"/>
            <a:ext cx="685800" cy="369332"/>
          </a:xfrm>
          <a:prstGeom prst="rect">
            <a:avLst/>
          </a:prstGeom>
          <a:noFill/>
        </p:spPr>
        <p:txBody>
          <a:bodyPr wrap="square" rtlCol="0">
            <a:spAutoFit/>
          </a:bodyPr>
          <a:lstStyle/>
          <a:p>
            <a:r>
              <a:rPr lang="en-US">
                <a:solidFill>
                  <a:srgbClr val="FF0000"/>
                </a:solidFill>
              </a:rPr>
              <a:t>(3)</a:t>
            </a:r>
          </a:p>
        </p:txBody>
      </p:sp>
      <p:sp>
        <p:nvSpPr>
          <p:cNvPr id="25" name="TextBox 24"/>
          <p:cNvSpPr txBox="1"/>
          <p:nvPr/>
        </p:nvSpPr>
        <p:spPr>
          <a:xfrm>
            <a:off x="3810000" y="3556000"/>
            <a:ext cx="685800" cy="369332"/>
          </a:xfrm>
          <a:prstGeom prst="rect">
            <a:avLst/>
          </a:prstGeom>
          <a:noFill/>
        </p:spPr>
        <p:txBody>
          <a:bodyPr wrap="square" rtlCol="0">
            <a:spAutoFit/>
          </a:bodyPr>
          <a:lstStyle/>
          <a:p>
            <a:r>
              <a:rPr lang="en-US">
                <a:solidFill>
                  <a:srgbClr val="FF0000"/>
                </a:solidFill>
              </a:rPr>
              <a:t>(4)</a:t>
            </a:r>
          </a:p>
        </p:txBody>
      </p:sp>
      <p:sp>
        <p:nvSpPr>
          <p:cNvPr id="26" name="TextBox 25"/>
          <p:cNvSpPr txBox="1"/>
          <p:nvPr/>
        </p:nvSpPr>
        <p:spPr>
          <a:xfrm>
            <a:off x="7010400" y="1272822"/>
            <a:ext cx="9906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lót</a:t>
            </a:r>
          </a:p>
        </p:txBody>
      </p:sp>
      <p:sp>
        <p:nvSpPr>
          <p:cNvPr id="27" name="TextBox 26"/>
          <p:cNvSpPr txBox="1"/>
          <p:nvPr/>
        </p:nvSpPr>
        <p:spPr>
          <a:xfrm>
            <a:off x="6705600" y="3505200"/>
            <a:ext cx="685800" cy="369332"/>
          </a:xfrm>
          <a:prstGeom prst="rect">
            <a:avLst/>
          </a:prstGeom>
          <a:noFill/>
        </p:spPr>
        <p:txBody>
          <a:bodyPr wrap="square" rtlCol="0">
            <a:spAutoFit/>
          </a:bodyPr>
          <a:lstStyle/>
          <a:p>
            <a:r>
              <a:rPr lang="en-US">
                <a:solidFill>
                  <a:srgbClr val="FF0000"/>
                </a:solidFill>
              </a:rPr>
              <a:t>(5)</a:t>
            </a:r>
          </a:p>
        </p:txBody>
      </p:sp>
      <p:sp>
        <p:nvSpPr>
          <p:cNvPr id="28" name="TextBox 27"/>
          <p:cNvSpPr txBox="1"/>
          <p:nvPr/>
        </p:nvSpPr>
        <p:spPr>
          <a:xfrm>
            <a:off x="533400" y="1295400"/>
            <a:ext cx="12192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thúc</a:t>
            </a:r>
          </a:p>
        </p:txBody>
      </p:sp>
      <p:sp>
        <p:nvSpPr>
          <p:cNvPr id="30" name="TextBox 29"/>
          <p:cNvSpPr txBox="1"/>
          <p:nvPr/>
        </p:nvSpPr>
        <p:spPr>
          <a:xfrm>
            <a:off x="5410200" y="4038600"/>
            <a:ext cx="685800" cy="369332"/>
          </a:xfrm>
          <a:prstGeom prst="rect">
            <a:avLst/>
          </a:prstGeom>
          <a:noFill/>
        </p:spPr>
        <p:txBody>
          <a:bodyPr wrap="square" rtlCol="0">
            <a:spAutoFit/>
          </a:bodyPr>
          <a:lstStyle/>
          <a:p>
            <a:r>
              <a:rPr lang="en-US">
                <a:solidFill>
                  <a:srgbClr val="FF0000"/>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grpId="1"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linds(horizont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42" presetClass="path" presetSubtype="0" accel="50000" decel="50000" fill="hold" grpId="1" nodeType="withEffect">
                                  <p:stCondLst>
                                    <p:cond delay="0"/>
                                  </p:stCondLst>
                                  <p:childTnLst>
                                    <p:animMotion origin="layout" path="M -3.33333E-6 3.90379E-6 L 0.07917 0.19611 " pathEditMode="relative" rAng="0" ptsTypes="AA">
                                      <p:cBhvr>
                                        <p:cTn id="53" dur="2000" fill="hold"/>
                                        <p:tgtEl>
                                          <p:spTgt spid="26"/>
                                        </p:tgtEl>
                                        <p:attrNameLst>
                                          <p:attrName>ppt_x</p:attrName>
                                          <p:attrName>ppt_y</p:attrName>
                                        </p:attrNameLst>
                                      </p:cBhvr>
                                      <p:rCtr x="4000" y="9800"/>
                                    </p:animMotion>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0" nodeType="clickEffect">
                                  <p:stCondLst>
                                    <p:cond delay="0"/>
                                  </p:stCondLst>
                                  <p:childTnLst>
                                    <p:animEffect transition="out" filter="blinds(horizontal)">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par>
                                <p:cTn id="59" presetID="42" presetClass="path" presetSubtype="0" accel="50000" decel="50000" fill="hold" grpId="1" nodeType="withEffect">
                                  <p:stCondLst>
                                    <p:cond delay="0"/>
                                  </p:stCondLst>
                                  <p:childTnLst>
                                    <p:animMotion origin="layout" path="M 0 4.44444E-6 L 0.00833 0.25972 " pathEditMode="relative" rAng="0" ptsTypes="AA">
                                      <p:cBhvr>
                                        <p:cTn id="60" dur="2000" fill="hold"/>
                                        <p:tgtEl>
                                          <p:spTgt spid="28"/>
                                        </p:tgtEl>
                                        <p:attrNameLst>
                                          <p:attrName>ppt_x</p:attrName>
                                          <p:attrName>ppt_y</p:attrName>
                                        </p:attrNameLst>
                                      </p:cBhvr>
                                      <p:rCtr x="400" y="13000"/>
                                    </p:animMotion>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0" nodeType="clickEffect">
                                  <p:stCondLst>
                                    <p:cond delay="0"/>
                                  </p:stCondLst>
                                  <p:childTnLst>
                                    <p:animEffect transition="out" filter="blinds(horizontal)">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42" presetClass="path" presetSubtype="0" accel="50000" decel="50000" fill="hold" grpId="1" nodeType="withEffect">
                                  <p:stCondLst>
                                    <p:cond delay="0"/>
                                  </p:stCondLst>
                                  <p:childTnLst>
                                    <p:animMotion origin="layout" path="M -3.33333E-6 2.77556E-17 L -0.275 0.32569 " pathEditMode="relative" rAng="0" ptsTypes="AA">
                                      <p:cBhvr>
                                        <p:cTn id="67" dur="2000" fill="hold"/>
                                        <p:tgtEl>
                                          <p:spTgt spid="15"/>
                                        </p:tgtEl>
                                        <p:attrNameLst>
                                          <p:attrName>ppt_x</p:attrName>
                                          <p:attrName>ppt_y</p:attrName>
                                        </p:attrNameLst>
                                      </p:cBhvr>
                                      <p:rCtr x="-13800" y="16300"/>
                                    </p:animMotion>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42" presetClass="path" presetSubtype="0" accel="50000" decel="50000" fill="hold" grpId="1" nodeType="withEffect">
                                  <p:stCondLst>
                                    <p:cond delay="0"/>
                                  </p:stCondLst>
                                  <p:childTnLst>
                                    <p:animMotion origin="layout" path="M 5.55112E-17 2.77556E-17 L 0.05833 0.32569 " pathEditMode="relative" rAng="0" ptsTypes="AA">
                                      <p:cBhvr>
                                        <p:cTn id="74" dur="2000" fill="hold"/>
                                        <p:tgtEl>
                                          <p:spTgt spid="19"/>
                                        </p:tgtEl>
                                        <p:attrNameLst>
                                          <p:attrName>ppt_x</p:attrName>
                                          <p:attrName>ppt_y</p:attrName>
                                        </p:attrNameLst>
                                      </p:cBhvr>
                                      <p:rCtr x="2900" y="16300"/>
                                    </p:animMotion>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27"/>
                                        </p:tgtEl>
                                      </p:cBhvr>
                                    </p:animEffect>
                                    <p:set>
                                      <p:cBhvr>
                                        <p:cTn id="79" dur="1" fill="hold">
                                          <p:stCondLst>
                                            <p:cond delay="499"/>
                                          </p:stCondLst>
                                        </p:cTn>
                                        <p:tgtEl>
                                          <p:spTgt spid="27"/>
                                        </p:tgtEl>
                                        <p:attrNameLst>
                                          <p:attrName>style.visibility</p:attrName>
                                        </p:attrNameLst>
                                      </p:cBhvr>
                                      <p:to>
                                        <p:strVal val="hidden"/>
                                      </p:to>
                                    </p:set>
                                  </p:childTnLst>
                                </p:cTn>
                              </p:par>
                              <p:par>
                                <p:cTn id="80" presetID="42" presetClass="path" presetSubtype="0" accel="50000" decel="50000" fill="hold" grpId="1" nodeType="withEffect">
                                  <p:stCondLst>
                                    <p:cond delay="0"/>
                                  </p:stCondLst>
                                  <p:childTnLst>
                                    <p:animMotion origin="layout" path="M 3.33333E-6 2.77556E-17 L 0.06666 0.32569 " pathEditMode="relative" rAng="0" ptsTypes="AA">
                                      <p:cBhvr>
                                        <p:cTn id="81" dur="2000" fill="hold"/>
                                        <p:tgtEl>
                                          <p:spTgt spid="18"/>
                                        </p:tgtEl>
                                        <p:attrNameLst>
                                          <p:attrName>ppt_x</p:attrName>
                                          <p:attrName>ppt_y</p:attrName>
                                        </p:attrNameLst>
                                      </p:cBhvr>
                                      <p:rCtr x="3300" y="16300"/>
                                    </p:animMotion>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0" nodeType="clickEffect">
                                  <p:stCondLst>
                                    <p:cond delay="0"/>
                                  </p:stCondLst>
                                  <p:childTnLst>
                                    <p:animEffect transition="out" filter="blinds(horizontal)">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42" presetClass="path" presetSubtype="0" accel="50000" decel="50000" fill="hold" grpId="1" nodeType="withEffect">
                                  <p:stCondLst>
                                    <p:cond delay="0"/>
                                  </p:stCondLst>
                                  <p:childTnLst>
                                    <p:animMotion origin="layout" path="M 8.33333E-7 2.35893E-6 L 0.3901 0.392 " pathEditMode="relative" rAng="0" ptsTypes="AA">
                                      <p:cBhvr>
                                        <p:cTn id="88" dur="2000" fill="hold"/>
                                        <p:tgtEl>
                                          <p:spTgt spid="17"/>
                                        </p:tgtEl>
                                        <p:attrNameLst>
                                          <p:attrName>ppt_x</p:attrName>
                                          <p:attrName>ppt_y</p:attrName>
                                        </p:attrNameLst>
                                      </p:cBhvr>
                                      <p:rCtr x="19500" y="19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18" grpId="0"/>
      <p:bldP spid="18" grpId="1"/>
      <p:bldP spid="19" grpId="0"/>
      <p:bldP spid="19" grpId="1"/>
      <p:bldP spid="20" grpId="0"/>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30"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7"/>
          <p:cNvSpPr txBox="1">
            <a:spLocks noChangeArrowheads="1"/>
          </p:cNvSpPr>
          <p:nvPr/>
        </p:nvSpPr>
        <p:spPr bwMode="auto">
          <a:xfrm>
            <a:off x="228600" y="228600"/>
            <a:ext cx="4876800" cy="923330"/>
          </a:xfrm>
          <a:prstGeom prst="rect">
            <a:avLst/>
          </a:prstGeom>
          <a:noFill/>
          <a:ln w="9525">
            <a:noFill/>
            <a:miter lim="800000"/>
            <a:headEnd/>
            <a:tailEnd/>
          </a:ln>
          <a:effectLst/>
        </p:spPr>
        <p:txBody>
          <a:bodyPr wrap="square">
            <a:spAutoFit/>
          </a:bodyPr>
          <a:lstStyle/>
          <a:p>
            <a:pPr eaLnBrk="1" hangingPunct="1">
              <a:spcBef>
                <a:spcPct val="50000"/>
              </a:spcBef>
            </a:pPr>
            <a:r>
              <a:rPr lang="en-US" b="1" u="sng">
                <a:latin typeface="Arial" pitchFamily="34" charset="0"/>
                <a:cs typeface="Arial" pitchFamily="34" charset="0"/>
              </a:rPr>
              <a:t>Bài 3</a:t>
            </a:r>
            <a:r>
              <a:rPr lang="en-US" b="1">
                <a:latin typeface="Arial" pitchFamily="34" charset="0"/>
                <a:cs typeface="Arial" pitchFamily="34" charset="0"/>
              </a:rPr>
              <a:t>: Qua nội dung bài học này, chúng ta có thể làm gì đối với rác thải để góp phần bảo vệ môi trường xung quanh? </a:t>
            </a:r>
          </a:p>
        </p:txBody>
      </p:sp>
      <p:sp>
        <p:nvSpPr>
          <p:cNvPr id="8" name="Text Box 67"/>
          <p:cNvSpPr txBox="1">
            <a:spLocks noChangeArrowheads="1"/>
          </p:cNvSpPr>
          <p:nvPr/>
        </p:nvSpPr>
        <p:spPr bwMode="auto">
          <a:xfrm>
            <a:off x="304800" y="1219200"/>
            <a:ext cx="4419600" cy="1323439"/>
          </a:xfrm>
          <a:prstGeom prst="rect">
            <a:avLst/>
          </a:prstGeom>
          <a:noFill/>
          <a:ln w="9525">
            <a:noFill/>
            <a:miter lim="800000"/>
            <a:headEnd/>
            <a:tailEnd/>
          </a:ln>
          <a:effectLst/>
        </p:spPr>
        <p:txBody>
          <a:bodyPr wrap="square">
            <a:spAutoFit/>
          </a:bodyPr>
          <a:lstStyle/>
          <a:p>
            <a:pPr eaLnBrk="1" hangingPunct="1"/>
            <a:r>
              <a:rPr lang="en-US" sz="2000">
                <a:latin typeface="Times New Roman" pitchFamily="18" charset="0"/>
                <a:cs typeface="Times New Roman" pitchFamily="18" charset="0"/>
              </a:rPr>
              <a:t>- Không vứt rác bừa bãi.</a:t>
            </a:r>
          </a:p>
          <a:p>
            <a:pPr algn="just" eaLnBrk="1" hangingPunct="1"/>
            <a:r>
              <a:rPr lang="en-US" sz="2000">
                <a:latin typeface="Times New Roman" pitchFamily="18" charset="0"/>
                <a:cs typeface="Times New Roman" pitchFamily="18" charset="0"/>
              </a:rPr>
              <a:t>- Thu gom và phân loại rác thải, gom rác thải hữu cơ ủ thành phân hữu cơ làm phân bón.</a:t>
            </a:r>
          </a:p>
        </p:txBody>
      </p:sp>
      <p:pic>
        <p:nvPicPr>
          <p:cNvPr id="7172" name="Picture 4" descr="Kết quả hình ảnh cho xử lý rác thải thành phân hữu cơ"/>
          <p:cNvPicPr>
            <a:picLocks noChangeAspect="1" noChangeArrowheads="1"/>
          </p:cNvPicPr>
          <p:nvPr/>
        </p:nvPicPr>
        <p:blipFill>
          <a:blip r:embed="rId2"/>
          <a:srcRect/>
          <a:stretch>
            <a:fillRect/>
          </a:stretch>
        </p:blipFill>
        <p:spPr bwMode="auto">
          <a:xfrm>
            <a:off x="381000" y="2743200"/>
            <a:ext cx="4670535" cy="3429000"/>
          </a:xfrm>
          <a:prstGeom prst="rect">
            <a:avLst/>
          </a:prstGeom>
          <a:noFill/>
        </p:spPr>
      </p:pic>
      <p:sp>
        <p:nvSpPr>
          <p:cNvPr id="7176" name="AutoShape 8" descr="Kết quả hình ảnh cho xử lý rác thải thành phân hữu c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7" name="Picture 9"/>
          <p:cNvPicPr>
            <a:picLocks noChangeAspect="1" noChangeArrowheads="1"/>
          </p:cNvPicPr>
          <p:nvPr/>
        </p:nvPicPr>
        <p:blipFill>
          <a:blip r:embed="rId3"/>
          <a:srcRect/>
          <a:stretch>
            <a:fillRect/>
          </a:stretch>
        </p:blipFill>
        <p:spPr bwMode="auto">
          <a:xfrm>
            <a:off x="5486400" y="2743200"/>
            <a:ext cx="3474720" cy="2137140"/>
          </a:xfrm>
          <a:prstGeom prst="rect">
            <a:avLst/>
          </a:prstGeom>
          <a:noFill/>
          <a:ln w="9525">
            <a:noFill/>
            <a:miter lim="800000"/>
            <a:headEnd/>
            <a:tailEnd/>
          </a:ln>
          <a:effectLst/>
        </p:spPr>
      </p:pic>
      <p:pic>
        <p:nvPicPr>
          <p:cNvPr id="7179" name="Picture 11" descr="Kết quả hình ảnh cho xử lý rác thải thành phân hữu cơ"/>
          <p:cNvPicPr>
            <a:picLocks noChangeAspect="1" noChangeArrowheads="1"/>
          </p:cNvPicPr>
          <p:nvPr/>
        </p:nvPicPr>
        <p:blipFill>
          <a:blip r:embed="rId4"/>
          <a:srcRect/>
          <a:stretch>
            <a:fillRect/>
          </a:stretch>
        </p:blipFill>
        <p:spPr bwMode="auto">
          <a:xfrm>
            <a:off x="5486400" y="4876800"/>
            <a:ext cx="3581400" cy="1981200"/>
          </a:xfrm>
          <a:prstGeom prst="rect">
            <a:avLst/>
          </a:prstGeom>
          <a:noFill/>
        </p:spPr>
      </p:pic>
      <p:sp>
        <p:nvSpPr>
          <p:cNvPr id="7181" name="AutoShape 13" descr="https://thaprauxanh.com/wp-content/uploads/2017/04/rac-huu-c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82" name="Picture 14"/>
          <p:cNvPicPr>
            <a:picLocks noChangeAspect="1" noChangeArrowheads="1"/>
          </p:cNvPicPr>
          <p:nvPr/>
        </p:nvPicPr>
        <p:blipFill>
          <a:blip r:embed="rId5"/>
          <a:srcRect/>
          <a:stretch>
            <a:fillRect/>
          </a:stretch>
        </p:blipFill>
        <p:spPr bwMode="auto">
          <a:xfrm>
            <a:off x="5473128" y="304800"/>
            <a:ext cx="3474720" cy="23328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blinds(horizontal)">
                                      <p:cBhvr>
                                        <p:cTn id="17" dur="500"/>
                                        <p:tgtEl>
                                          <p:spTgt spid="7182"/>
                                        </p:tgtEl>
                                      </p:cBhvr>
                                    </p:animEffect>
                                  </p:childTnLst>
                                </p:cTn>
                              </p:par>
                              <p:par>
                                <p:cTn id="18" presetID="3" presetClass="entr" presetSubtype="1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blinds(horizontal)">
                                      <p:cBhvr>
                                        <p:cTn id="20" dur="500"/>
                                        <p:tgtEl>
                                          <p:spTgt spid="7177"/>
                                        </p:tgtEl>
                                      </p:cBhvr>
                                    </p:animEffect>
                                  </p:childTnLst>
                                </p:cTn>
                              </p:par>
                              <p:par>
                                <p:cTn id="21" presetID="3" presetClass="entr" presetSubtype="10" fill="hold"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blinds(horizontal)">
                                      <p:cBhvr>
                                        <p:cTn id="23" dur="500"/>
                                        <p:tgtEl>
                                          <p:spTgt spid="7179"/>
                                        </p:tgtEl>
                                      </p:cBhvr>
                                    </p:animEffect>
                                  </p:childTnLst>
                                </p:cTn>
                              </p:par>
                              <p:par>
                                <p:cTn id="24" presetID="3" presetClass="entr" presetSubtype="10"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blinds(horizontal)">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174978"/>
            <a:ext cx="6477000" cy="1981200"/>
          </a:xfrm>
          <a:prstGeom prst="ellipse">
            <a:avLst/>
          </a:prstGeom>
          <a:ln w="127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b="1">
                <a:solidFill>
                  <a:srgbClr val="C00000"/>
                </a:solidFill>
                <a:latin typeface="Arial" pitchFamily="34" charset="0"/>
                <a:cs typeface="Arial" pitchFamily="34" charset="0"/>
              </a:rPr>
              <a:t>CÁCH SỬ DỤNG VÀ BẢO QUẢN MỘT SỐ LOẠI PHÂN BÓN THÔNG THƯỜNG</a:t>
            </a:r>
          </a:p>
        </p:txBody>
      </p:sp>
      <p:cxnSp>
        <p:nvCxnSpPr>
          <p:cNvPr id="6" name="Straight Arrow Connector 5"/>
          <p:cNvCxnSpPr>
            <a:stCxn id="4" idx="4"/>
          </p:cNvCxnSpPr>
          <p:nvPr/>
        </p:nvCxnSpPr>
        <p:spPr>
          <a:xfrm rot="5400000">
            <a:off x="3013429" y="1047751"/>
            <a:ext cx="488244" cy="27050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488041" y="2300815"/>
            <a:ext cx="522111" cy="2328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4642" y="2686755"/>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bón phân</a:t>
            </a:r>
          </a:p>
        </p:txBody>
      </p:sp>
      <p:sp>
        <p:nvSpPr>
          <p:cNvPr id="10" name="TextBox 9"/>
          <p:cNvSpPr txBox="1"/>
          <p:nvPr/>
        </p:nvSpPr>
        <p:spPr>
          <a:xfrm>
            <a:off x="3852336" y="2678289"/>
            <a:ext cx="19812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sử dụng</a:t>
            </a:r>
          </a:p>
        </p:txBody>
      </p:sp>
      <p:sp>
        <p:nvSpPr>
          <p:cNvPr id="11" name="TextBox 10"/>
          <p:cNvSpPr txBox="1"/>
          <p:nvPr/>
        </p:nvSpPr>
        <p:spPr>
          <a:xfrm>
            <a:off x="2302932" y="3776246"/>
            <a:ext cx="137160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Thời kì bón</a:t>
            </a:r>
          </a:p>
        </p:txBody>
      </p:sp>
      <p:cxnSp>
        <p:nvCxnSpPr>
          <p:cNvPr id="12" name="Straight Arrow Connector 11"/>
          <p:cNvCxnSpPr>
            <a:endCxn id="13" idx="0"/>
          </p:cNvCxnSpPr>
          <p:nvPr/>
        </p:nvCxnSpPr>
        <p:spPr>
          <a:xfrm>
            <a:off x="4621389" y="2167466"/>
            <a:ext cx="2991567" cy="5029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84256" y="2683932"/>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bảo quản</a:t>
            </a:r>
          </a:p>
        </p:txBody>
      </p:sp>
      <p:sp>
        <p:nvSpPr>
          <p:cNvPr id="14" name="TextBox 13"/>
          <p:cNvSpPr txBox="1"/>
          <p:nvPr/>
        </p:nvSpPr>
        <p:spPr>
          <a:xfrm>
            <a:off x="400755" y="3776246"/>
            <a:ext cx="163689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Hình thức bón</a:t>
            </a:r>
          </a:p>
        </p:txBody>
      </p:sp>
      <p:sp>
        <p:nvSpPr>
          <p:cNvPr id="15" name="TextBox 14"/>
          <p:cNvSpPr txBox="1"/>
          <p:nvPr/>
        </p:nvSpPr>
        <p:spPr>
          <a:xfrm>
            <a:off x="3358446" y="5192889"/>
            <a:ext cx="57573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lót</a:t>
            </a:r>
          </a:p>
        </p:txBody>
      </p:sp>
      <p:sp>
        <p:nvSpPr>
          <p:cNvPr id="16" name="TextBox 15"/>
          <p:cNvSpPr txBox="1"/>
          <p:nvPr/>
        </p:nvSpPr>
        <p:spPr>
          <a:xfrm>
            <a:off x="4038600" y="5181600"/>
            <a:ext cx="685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thúc</a:t>
            </a:r>
          </a:p>
        </p:txBody>
      </p:sp>
      <p:sp>
        <p:nvSpPr>
          <p:cNvPr id="17" name="TextBox 16"/>
          <p:cNvSpPr txBox="1"/>
          <p:nvPr/>
        </p:nvSpPr>
        <p:spPr>
          <a:xfrm>
            <a:off x="191913" y="5156312"/>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theo hàng</a:t>
            </a:r>
          </a:p>
        </p:txBody>
      </p:sp>
      <p:sp>
        <p:nvSpPr>
          <p:cNvPr id="18" name="TextBox 17"/>
          <p:cNvSpPr txBox="1"/>
          <p:nvPr/>
        </p:nvSpPr>
        <p:spPr>
          <a:xfrm>
            <a:off x="953913" y="5156312"/>
            <a:ext cx="762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theo hốc</a:t>
            </a:r>
          </a:p>
        </p:txBody>
      </p:sp>
      <p:sp>
        <p:nvSpPr>
          <p:cNvPr id="19" name="TextBox 18"/>
          <p:cNvSpPr txBox="1"/>
          <p:nvPr/>
        </p:nvSpPr>
        <p:spPr>
          <a:xfrm>
            <a:off x="1800579" y="5153489"/>
            <a:ext cx="6096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vãi</a:t>
            </a:r>
          </a:p>
          <a:p>
            <a:pPr algn="ctr"/>
            <a:endParaRPr lang="en-US" sz="1600">
              <a:latin typeface="Arial" pitchFamily="34" charset="0"/>
              <a:cs typeface="Arial" pitchFamily="34" charset="0"/>
            </a:endParaRPr>
          </a:p>
        </p:txBody>
      </p:sp>
      <p:sp>
        <p:nvSpPr>
          <p:cNvPr id="20" name="TextBox 19"/>
          <p:cNvSpPr txBox="1"/>
          <p:nvPr/>
        </p:nvSpPr>
        <p:spPr>
          <a:xfrm>
            <a:off x="2514600" y="5181600"/>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Phun trên lá</a:t>
            </a:r>
          </a:p>
        </p:txBody>
      </p:sp>
      <p:sp>
        <p:nvSpPr>
          <p:cNvPr id="21" name="TextBox 20"/>
          <p:cNvSpPr txBox="1"/>
          <p:nvPr/>
        </p:nvSpPr>
        <p:spPr>
          <a:xfrm>
            <a:off x="3855152" y="3668889"/>
            <a:ext cx="1631247"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hữu cơ, phân lân</a:t>
            </a:r>
          </a:p>
        </p:txBody>
      </p:sp>
      <p:sp>
        <p:nvSpPr>
          <p:cNvPr id="23" name="TextBox 22"/>
          <p:cNvSpPr txBox="1"/>
          <p:nvPr/>
        </p:nvSpPr>
        <p:spPr>
          <a:xfrm>
            <a:off x="5604933" y="3666066"/>
            <a:ext cx="11430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đạm, kali</a:t>
            </a:r>
          </a:p>
        </p:txBody>
      </p:sp>
      <p:sp>
        <p:nvSpPr>
          <p:cNvPr id="26" name="TextBox 25"/>
          <p:cNvSpPr txBox="1"/>
          <p:nvPr/>
        </p:nvSpPr>
        <p:spPr>
          <a:xfrm>
            <a:off x="6832599" y="3666066"/>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hóa học</a:t>
            </a:r>
          </a:p>
        </p:txBody>
      </p:sp>
      <p:sp>
        <p:nvSpPr>
          <p:cNvPr id="27" name="TextBox 26"/>
          <p:cNvSpPr txBox="1"/>
          <p:nvPr/>
        </p:nvSpPr>
        <p:spPr>
          <a:xfrm>
            <a:off x="7975599" y="3668889"/>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chuồng</a:t>
            </a:r>
          </a:p>
        </p:txBody>
      </p:sp>
      <p:cxnSp>
        <p:nvCxnSpPr>
          <p:cNvPr id="32" name="Straight Arrow Connector 31"/>
          <p:cNvCxnSpPr>
            <a:stCxn id="9" idx="2"/>
            <a:endCxn id="11" idx="0"/>
          </p:cNvCxnSpPr>
          <p:nvPr/>
        </p:nvCxnSpPr>
        <p:spPr>
          <a:xfrm rot="16200000" flipH="1">
            <a:off x="2111347" y="2898860"/>
            <a:ext cx="689381" cy="106539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4" idx="0"/>
          </p:cNvCxnSpPr>
          <p:nvPr/>
        </p:nvCxnSpPr>
        <p:spPr>
          <a:xfrm rot="5400000">
            <a:off x="1226581" y="3079484"/>
            <a:ext cx="689381" cy="70414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2"/>
            <a:endCxn id="21" idx="0"/>
          </p:cNvCxnSpPr>
          <p:nvPr/>
        </p:nvCxnSpPr>
        <p:spPr>
          <a:xfrm rot="5400000">
            <a:off x="4461611" y="3287564"/>
            <a:ext cx="590490" cy="1721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2"/>
          </p:cNvCxnSpPr>
          <p:nvPr/>
        </p:nvCxnSpPr>
        <p:spPr>
          <a:xfrm rot="16200000" flipH="1">
            <a:off x="7737186" y="2959812"/>
            <a:ext cx="577027" cy="8254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2"/>
            <a:endCxn id="26" idx="0"/>
          </p:cNvCxnSpPr>
          <p:nvPr/>
        </p:nvCxnSpPr>
        <p:spPr>
          <a:xfrm rot="5400000">
            <a:off x="7198466" y="3251576"/>
            <a:ext cx="582024" cy="24695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3" idx="0"/>
          </p:cNvCxnSpPr>
          <p:nvPr/>
        </p:nvCxnSpPr>
        <p:spPr>
          <a:xfrm>
            <a:off x="4820359" y="3078398"/>
            <a:ext cx="1356074" cy="58766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1" idx="2"/>
            <a:endCxn id="15" idx="0"/>
          </p:cNvCxnSpPr>
          <p:nvPr/>
        </p:nvCxnSpPr>
        <p:spPr>
          <a:xfrm rot="16200000" flipH="1">
            <a:off x="2778478" y="4325053"/>
            <a:ext cx="1078089" cy="6575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4" idx="2"/>
          </p:cNvCxnSpPr>
          <p:nvPr/>
        </p:nvCxnSpPr>
        <p:spPr>
          <a:xfrm rot="5400000">
            <a:off x="378833" y="4315943"/>
            <a:ext cx="1041511" cy="639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4" idx="2"/>
            <a:endCxn id="18" idx="0"/>
          </p:cNvCxnSpPr>
          <p:nvPr/>
        </p:nvCxnSpPr>
        <p:spPr>
          <a:xfrm rot="16200000" flipH="1">
            <a:off x="756300" y="4577699"/>
            <a:ext cx="1041512" cy="1157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4" idx="2"/>
          </p:cNvCxnSpPr>
          <p:nvPr/>
        </p:nvCxnSpPr>
        <p:spPr>
          <a:xfrm rot="16200000" flipH="1">
            <a:off x="1137302" y="4196698"/>
            <a:ext cx="1038687" cy="8748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 idx="2"/>
            <a:endCxn id="20" idx="0"/>
          </p:cNvCxnSpPr>
          <p:nvPr/>
        </p:nvCxnSpPr>
        <p:spPr>
          <a:xfrm rot="16200000" flipH="1">
            <a:off x="1504950" y="3829050"/>
            <a:ext cx="1066800" cy="1638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 idx="2"/>
            <a:endCxn id="16" idx="0"/>
          </p:cNvCxnSpPr>
          <p:nvPr/>
        </p:nvCxnSpPr>
        <p:spPr>
          <a:xfrm rot="16200000" flipH="1">
            <a:off x="3151716" y="3951816"/>
            <a:ext cx="1066800" cy="13927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1" idx="2"/>
            <a:endCxn id="15" idx="0"/>
          </p:cNvCxnSpPr>
          <p:nvPr/>
        </p:nvCxnSpPr>
        <p:spPr>
          <a:xfrm rot="5400000">
            <a:off x="3688933" y="4211045"/>
            <a:ext cx="939225" cy="1024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23" idx="2"/>
          </p:cNvCxnSpPr>
          <p:nvPr/>
        </p:nvCxnSpPr>
        <p:spPr>
          <a:xfrm rot="5400000">
            <a:off x="4777607" y="3782773"/>
            <a:ext cx="930758" cy="18668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10800000" flipV="1">
            <a:off x="5562600" y="4267200"/>
            <a:ext cx="1790694"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023557" y="5190937"/>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Chum, vại sành, bao nilon kín</a:t>
            </a:r>
          </a:p>
        </p:txBody>
      </p:sp>
      <p:sp>
        <p:nvSpPr>
          <p:cNvPr id="136" name="TextBox 135"/>
          <p:cNvSpPr txBox="1"/>
          <p:nvPr/>
        </p:nvSpPr>
        <p:spPr>
          <a:xfrm>
            <a:off x="7467600" y="5181600"/>
            <a:ext cx="13716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Ủ tại chuồng hoặc thành đống trát kín bùn</a:t>
            </a:r>
          </a:p>
        </p:txBody>
      </p:sp>
      <p:sp>
        <p:nvSpPr>
          <p:cNvPr id="137" name="TextBox 136"/>
          <p:cNvSpPr txBox="1"/>
          <p:nvPr/>
        </p:nvSpPr>
        <p:spPr>
          <a:xfrm>
            <a:off x="6172200" y="5181600"/>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Cao ráo,</a:t>
            </a:r>
          </a:p>
          <a:p>
            <a:pPr algn="ctr"/>
            <a:r>
              <a:rPr lang="en-US" sz="1600">
                <a:latin typeface="Arial" pitchFamily="34" charset="0"/>
                <a:cs typeface="Arial" pitchFamily="34" charset="0"/>
              </a:rPr>
              <a:t>không trộn lẫn nhau</a:t>
            </a:r>
          </a:p>
        </p:txBody>
      </p:sp>
      <p:cxnSp>
        <p:nvCxnSpPr>
          <p:cNvPr id="139" name="Straight Arrow Connector 138"/>
          <p:cNvCxnSpPr>
            <a:stCxn id="26" idx="2"/>
            <a:endCxn id="137" idx="0"/>
          </p:cNvCxnSpPr>
          <p:nvPr/>
        </p:nvCxnSpPr>
        <p:spPr>
          <a:xfrm rot="5400000">
            <a:off x="6570421" y="4386021"/>
            <a:ext cx="930759" cy="660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27" idx="2"/>
            <a:endCxn id="136" idx="0"/>
          </p:cNvCxnSpPr>
          <p:nvPr/>
        </p:nvCxnSpPr>
        <p:spPr>
          <a:xfrm rot="5400000">
            <a:off x="7867232" y="4539833"/>
            <a:ext cx="927936" cy="3555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2000"/>
                                        <p:tgtEl>
                                          <p:spTgt spid="9"/>
                                        </p:tgtEl>
                                      </p:cBhvr>
                                    </p:animEffect>
                                  </p:childTnLst>
                                </p:cTn>
                              </p:par>
                            </p:childTnLst>
                          </p:cTn>
                        </p:par>
                        <p:par>
                          <p:cTn id="17" fill="hold">
                            <p:stCondLst>
                              <p:cond delay="3000"/>
                            </p:stCondLst>
                            <p:childTnLst>
                              <p:par>
                                <p:cTn id="18" presetID="18" presetClass="entr" presetSubtype="1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1000"/>
                                        <p:tgtEl>
                                          <p:spTgt spid="8"/>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par>
                          <p:cTn id="25" fill="hold">
                            <p:stCondLst>
                              <p:cond delay="6000"/>
                            </p:stCondLst>
                            <p:childTnLst>
                              <p:par>
                                <p:cTn id="26" presetID="18" presetClass="entr" presetSubtype="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Right)">
                                      <p:cBhvr>
                                        <p:cTn id="28" dur="1000"/>
                                        <p:tgtEl>
                                          <p:spTgt spid="12"/>
                                        </p:tgtEl>
                                      </p:cBhvr>
                                    </p:animEffect>
                                  </p:childTnLst>
                                </p:cTn>
                              </p:par>
                            </p:childTnLst>
                          </p:cTn>
                        </p:par>
                        <p:par>
                          <p:cTn id="29" fill="hold">
                            <p:stCondLst>
                              <p:cond delay="7000"/>
                            </p:stCondLst>
                            <p:childTnLst>
                              <p:par>
                                <p:cTn id="30" presetID="6"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par>
                          <p:cTn id="33" fill="hold">
                            <p:stCondLst>
                              <p:cond delay="9000"/>
                            </p:stCondLst>
                            <p:childTnLst>
                              <p:par>
                                <p:cTn id="34" presetID="18" presetClass="entr" presetSubtype="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strips(downRight)">
                                      <p:cBhvr>
                                        <p:cTn id="36" dur="500"/>
                                        <p:tgtEl>
                                          <p:spTgt spid="34"/>
                                        </p:tgtEl>
                                      </p:cBhvr>
                                    </p:animEffect>
                                  </p:childTnLst>
                                </p:cTn>
                              </p:par>
                            </p:childTnLst>
                          </p:cTn>
                        </p:par>
                        <p:par>
                          <p:cTn id="37" fill="hold">
                            <p:stCondLst>
                              <p:cond delay="9500"/>
                            </p:stCondLst>
                            <p:childTnLst>
                              <p:par>
                                <p:cTn id="38" presetID="6"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par>
                          <p:cTn id="41" fill="hold">
                            <p:stCondLst>
                              <p:cond delay="11500"/>
                            </p:stCondLst>
                            <p:childTnLst>
                              <p:par>
                                <p:cTn id="42" presetID="18" presetClass="entr" presetSubtype="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strips(downRight)">
                                      <p:cBhvr>
                                        <p:cTn id="44" dur="1000"/>
                                        <p:tgtEl>
                                          <p:spTgt spid="32"/>
                                        </p:tgtEl>
                                      </p:cBhvr>
                                    </p:animEffect>
                                  </p:childTnLst>
                                </p:cTn>
                              </p:par>
                            </p:childTnLst>
                          </p:cTn>
                        </p:par>
                        <p:par>
                          <p:cTn id="45" fill="hold">
                            <p:stCondLst>
                              <p:cond delay="12500"/>
                            </p:stCondLst>
                            <p:childTnLst>
                              <p:par>
                                <p:cTn id="46" presetID="6"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par>
                          <p:cTn id="49" fill="hold">
                            <p:stCondLst>
                              <p:cond delay="14500"/>
                            </p:stCondLst>
                            <p:childTnLst>
                              <p:par>
                                <p:cTn id="50" presetID="18" presetClass="entr" presetSubtype="12"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strips(downLeft)">
                                      <p:cBhvr>
                                        <p:cTn id="52" dur="1000"/>
                                        <p:tgtEl>
                                          <p:spTgt spid="67"/>
                                        </p:tgtEl>
                                      </p:cBhvr>
                                    </p:animEffect>
                                  </p:childTnLst>
                                </p:cTn>
                              </p:par>
                            </p:childTnLst>
                          </p:cTn>
                        </p:par>
                        <p:par>
                          <p:cTn id="53" fill="hold">
                            <p:stCondLst>
                              <p:cond delay="15500"/>
                            </p:stCondLst>
                            <p:childTnLst>
                              <p:par>
                                <p:cTn id="54" presetID="3" presetClass="entr" presetSubtype="1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linds(horizontal)">
                                      <p:cBhvr>
                                        <p:cTn id="56" dur="2000"/>
                                        <p:tgtEl>
                                          <p:spTgt spid="17"/>
                                        </p:tgtEl>
                                      </p:cBhvr>
                                    </p:animEffect>
                                  </p:childTnLst>
                                </p:cTn>
                              </p:par>
                            </p:childTnLst>
                          </p:cTn>
                        </p:par>
                        <p:par>
                          <p:cTn id="57" fill="hold">
                            <p:stCondLst>
                              <p:cond delay="17500"/>
                            </p:stCondLst>
                            <p:childTnLst>
                              <p:par>
                                <p:cTn id="58" presetID="18" presetClass="entr" presetSubtype="12"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trips(downLeft)">
                                      <p:cBhvr>
                                        <p:cTn id="60" dur="1000"/>
                                        <p:tgtEl>
                                          <p:spTgt spid="68"/>
                                        </p:tgtEl>
                                      </p:cBhvr>
                                    </p:animEffect>
                                  </p:childTnLst>
                                </p:cTn>
                              </p:par>
                            </p:childTnLst>
                          </p:cTn>
                        </p:par>
                        <p:par>
                          <p:cTn id="61" fill="hold">
                            <p:stCondLst>
                              <p:cond delay="18500"/>
                            </p:stCondLst>
                            <p:childTnLst>
                              <p:par>
                                <p:cTn id="62" presetID="3" presetClass="entr" presetSubtype="1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2000"/>
                                        <p:tgtEl>
                                          <p:spTgt spid="18"/>
                                        </p:tgtEl>
                                      </p:cBhvr>
                                    </p:animEffect>
                                  </p:childTnLst>
                                </p:cTn>
                              </p:par>
                            </p:childTnLst>
                          </p:cTn>
                        </p:par>
                        <p:par>
                          <p:cTn id="65" fill="hold">
                            <p:stCondLst>
                              <p:cond delay="20500"/>
                            </p:stCondLst>
                            <p:childTnLst>
                              <p:par>
                                <p:cTn id="66" presetID="18" presetClass="entr" presetSubtype="6"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strips(downRight)">
                                      <p:cBhvr>
                                        <p:cTn id="68" dur="1000"/>
                                        <p:tgtEl>
                                          <p:spTgt spid="69"/>
                                        </p:tgtEl>
                                      </p:cBhvr>
                                    </p:animEffect>
                                  </p:childTnLst>
                                </p:cTn>
                              </p:par>
                            </p:childTnLst>
                          </p:cTn>
                        </p:par>
                        <p:par>
                          <p:cTn id="69" fill="hold">
                            <p:stCondLst>
                              <p:cond delay="21500"/>
                            </p:stCondLst>
                            <p:childTnLst>
                              <p:par>
                                <p:cTn id="70" presetID="3" presetClass="entr" presetSubtype="1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2000"/>
                                        <p:tgtEl>
                                          <p:spTgt spid="19"/>
                                        </p:tgtEl>
                                      </p:cBhvr>
                                    </p:animEffect>
                                  </p:childTnLst>
                                </p:cTn>
                              </p:par>
                            </p:childTnLst>
                          </p:cTn>
                        </p:par>
                        <p:par>
                          <p:cTn id="73" fill="hold">
                            <p:stCondLst>
                              <p:cond delay="23500"/>
                            </p:stCondLst>
                            <p:childTnLst>
                              <p:par>
                                <p:cTn id="74" presetID="18" presetClass="entr" presetSubtype="6"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strips(downRight)">
                                      <p:cBhvr>
                                        <p:cTn id="76" dur="1000"/>
                                        <p:tgtEl>
                                          <p:spTgt spid="70"/>
                                        </p:tgtEl>
                                      </p:cBhvr>
                                    </p:animEffect>
                                  </p:childTnLst>
                                </p:cTn>
                              </p:par>
                            </p:childTnLst>
                          </p:cTn>
                        </p:par>
                        <p:par>
                          <p:cTn id="77" fill="hold">
                            <p:stCondLst>
                              <p:cond delay="24500"/>
                            </p:stCondLst>
                            <p:childTnLst>
                              <p:par>
                                <p:cTn id="78" presetID="3" presetClass="entr" presetSubtype="1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linds(horizontal)">
                                      <p:cBhvr>
                                        <p:cTn id="80" dur="2000"/>
                                        <p:tgtEl>
                                          <p:spTgt spid="20"/>
                                        </p:tgtEl>
                                      </p:cBhvr>
                                    </p:animEffect>
                                  </p:childTnLst>
                                </p:cTn>
                              </p:par>
                            </p:childTnLst>
                          </p:cTn>
                        </p:par>
                        <p:par>
                          <p:cTn id="81" fill="hold">
                            <p:stCondLst>
                              <p:cond delay="26500"/>
                            </p:stCondLst>
                            <p:childTnLst>
                              <p:par>
                                <p:cTn id="82" presetID="18" presetClass="entr" presetSubtype="6"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strips(downRight)">
                                      <p:cBhvr>
                                        <p:cTn id="84" dur="1000"/>
                                        <p:tgtEl>
                                          <p:spTgt spid="66"/>
                                        </p:tgtEl>
                                      </p:cBhvr>
                                    </p:animEffect>
                                  </p:childTnLst>
                                </p:cTn>
                              </p:par>
                            </p:childTnLst>
                          </p:cTn>
                        </p:par>
                        <p:par>
                          <p:cTn id="85" fill="hold">
                            <p:stCondLst>
                              <p:cond delay="27500"/>
                            </p:stCondLst>
                            <p:childTnLst>
                              <p:par>
                                <p:cTn id="86" presetID="3" presetClass="entr" presetSubtype="1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2000"/>
                                        <p:tgtEl>
                                          <p:spTgt spid="15"/>
                                        </p:tgtEl>
                                      </p:cBhvr>
                                    </p:animEffect>
                                  </p:childTnLst>
                                </p:cTn>
                              </p:par>
                            </p:childTnLst>
                          </p:cTn>
                        </p:par>
                        <p:par>
                          <p:cTn id="89" fill="hold">
                            <p:stCondLst>
                              <p:cond delay="29500"/>
                            </p:stCondLst>
                            <p:childTnLst>
                              <p:par>
                                <p:cTn id="90" presetID="18" presetClass="entr" presetSubtype="6" fill="hold"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strips(downRight)">
                                      <p:cBhvr>
                                        <p:cTn id="92" dur="1000"/>
                                        <p:tgtEl>
                                          <p:spTgt spid="71"/>
                                        </p:tgtEl>
                                      </p:cBhvr>
                                    </p:animEffect>
                                  </p:childTnLst>
                                </p:cTn>
                              </p:par>
                            </p:childTnLst>
                          </p:cTn>
                        </p:par>
                        <p:par>
                          <p:cTn id="93" fill="hold">
                            <p:stCondLst>
                              <p:cond delay="30500"/>
                            </p:stCondLst>
                            <p:childTnLst>
                              <p:par>
                                <p:cTn id="94" presetID="18" presetClass="entr" presetSubtype="12"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strips(downLeft)">
                                      <p:cBhvr>
                                        <p:cTn id="96" dur="2000"/>
                                        <p:tgtEl>
                                          <p:spTgt spid="16"/>
                                        </p:tgtEl>
                                      </p:cBhvr>
                                    </p:animEffect>
                                  </p:childTnLst>
                                </p:cTn>
                              </p:par>
                            </p:childTnLst>
                          </p:cTn>
                        </p:par>
                        <p:par>
                          <p:cTn id="97" fill="hold">
                            <p:stCondLst>
                              <p:cond delay="32500"/>
                            </p:stCondLst>
                            <p:childTnLst>
                              <p:par>
                                <p:cTn id="98" presetID="18" presetClass="entr" presetSubtype="12" fill="hold"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Left)">
                                      <p:cBhvr>
                                        <p:cTn id="100" dur="1000"/>
                                        <p:tgtEl>
                                          <p:spTgt spid="49"/>
                                        </p:tgtEl>
                                      </p:cBhvr>
                                    </p:animEffect>
                                  </p:childTnLst>
                                </p:cTn>
                              </p:par>
                            </p:childTnLst>
                          </p:cTn>
                        </p:par>
                        <p:par>
                          <p:cTn id="101" fill="hold">
                            <p:stCondLst>
                              <p:cond delay="33500"/>
                            </p:stCondLst>
                            <p:childTnLst>
                              <p:par>
                                <p:cTn id="102" presetID="3" presetClass="entr" presetSubtype="10"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blinds(horizontal)">
                                      <p:cBhvr>
                                        <p:cTn id="104" dur="2000"/>
                                        <p:tgtEl>
                                          <p:spTgt spid="21"/>
                                        </p:tgtEl>
                                      </p:cBhvr>
                                    </p:animEffect>
                                  </p:childTnLst>
                                </p:cTn>
                              </p:par>
                            </p:childTnLst>
                          </p:cTn>
                        </p:par>
                        <p:par>
                          <p:cTn id="105" fill="hold">
                            <p:stCondLst>
                              <p:cond delay="35500"/>
                            </p:stCondLst>
                            <p:childTnLst>
                              <p:par>
                                <p:cTn id="106" presetID="18" presetClass="entr" presetSubtype="6" fill="hold"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strips(downRight)">
                                      <p:cBhvr>
                                        <p:cTn id="108" dur="1000"/>
                                        <p:tgtEl>
                                          <p:spTgt spid="57"/>
                                        </p:tgtEl>
                                      </p:cBhvr>
                                    </p:animEffect>
                                  </p:childTnLst>
                                </p:cTn>
                              </p:par>
                            </p:childTnLst>
                          </p:cTn>
                        </p:par>
                        <p:par>
                          <p:cTn id="109" fill="hold">
                            <p:stCondLst>
                              <p:cond delay="36500"/>
                            </p:stCondLst>
                            <p:childTnLst>
                              <p:par>
                                <p:cTn id="110" presetID="3" presetClass="entr" presetSubtype="1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linds(horizontal)">
                                      <p:cBhvr>
                                        <p:cTn id="112" dur="2000"/>
                                        <p:tgtEl>
                                          <p:spTgt spid="23"/>
                                        </p:tgtEl>
                                      </p:cBhvr>
                                    </p:animEffect>
                                  </p:childTnLst>
                                </p:cTn>
                              </p:par>
                            </p:childTnLst>
                          </p:cTn>
                        </p:par>
                        <p:par>
                          <p:cTn id="113" fill="hold">
                            <p:stCondLst>
                              <p:cond delay="38500"/>
                            </p:stCondLst>
                            <p:childTnLst>
                              <p:par>
                                <p:cTn id="114" presetID="18" presetClass="entr" presetSubtype="12" fill="hold" nodeType="after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strips(downLeft)">
                                      <p:cBhvr>
                                        <p:cTn id="116" dur="1000"/>
                                        <p:tgtEl>
                                          <p:spTgt spid="113"/>
                                        </p:tgtEl>
                                      </p:cBhvr>
                                    </p:animEffect>
                                  </p:childTnLst>
                                </p:cTn>
                              </p:par>
                            </p:childTnLst>
                          </p:cTn>
                        </p:par>
                        <p:par>
                          <p:cTn id="117" fill="hold">
                            <p:stCondLst>
                              <p:cond delay="39500"/>
                            </p:stCondLst>
                            <p:childTnLst>
                              <p:par>
                                <p:cTn id="118" presetID="18" presetClass="entr" presetSubtype="12" fill="hold" nodeType="afterEffect">
                                  <p:stCondLst>
                                    <p:cond delay="0"/>
                                  </p:stCondLst>
                                  <p:childTnLst>
                                    <p:set>
                                      <p:cBhvr>
                                        <p:cTn id="119" dur="1" fill="hold">
                                          <p:stCondLst>
                                            <p:cond delay="0"/>
                                          </p:stCondLst>
                                        </p:cTn>
                                        <p:tgtEl>
                                          <p:spTgt spid="118"/>
                                        </p:tgtEl>
                                        <p:attrNameLst>
                                          <p:attrName>style.visibility</p:attrName>
                                        </p:attrNameLst>
                                      </p:cBhvr>
                                      <p:to>
                                        <p:strVal val="visible"/>
                                      </p:to>
                                    </p:set>
                                    <p:animEffect transition="in" filter="strips(downLeft)">
                                      <p:cBhvr>
                                        <p:cTn id="120" dur="1000"/>
                                        <p:tgtEl>
                                          <p:spTgt spid="118"/>
                                        </p:tgtEl>
                                      </p:cBhvr>
                                    </p:animEffect>
                                  </p:childTnLst>
                                </p:cTn>
                              </p:par>
                            </p:childTnLst>
                          </p:cTn>
                        </p:par>
                        <p:par>
                          <p:cTn id="121" fill="hold">
                            <p:stCondLst>
                              <p:cond delay="40500"/>
                            </p:stCondLst>
                            <p:childTnLst>
                              <p:par>
                                <p:cTn id="122" presetID="18" presetClass="entr" presetSubtype="1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strips(downLeft)">
                                      <p:cBhvr>
                                        <p:cTn id="124" dur="1000"/>
                                        <p:tgtEl>
                                          <p:spTgt spid="56"/>
                                        </p:tgtEl>
                                      </p:cBhvr>
                                    </p:animEffect>
                                  </p:childTnLst>
                                </p:cTn>
                              </p:par>
                            </p:childTnLst>
                          </p:cTn>
                        </p:par>
                        <p:par>
                          <p:cTn id="125" fill="hold">
                            <p:stCondLst>
                              <p:cond delay="41500"/>
                            </p:stCondLst>
                            <p:childTnLst>
                              <p:par>
                                <p:cTn id="126" presetID="3" presetClass="entr" presetSubtype="1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blinds(horizontal)">
                                      <p:cBhvr>
                                        <p:cTn id="128" dur="2000"/>
                                        <p:tgtEl>
                                          <p:spTgt spid="26"/>
                                        </p:tgtEl>
                                      </p:cBhvr>
                                    </p:animEffect>
                                  </p:childTnLst>
                                </p:cTn>
                              </p:par>
                            </p:childTnLst>
                          </p:cTn>
                        </p:par>
                        <p:par>
                          <p:cTn id="129" fill="hold">
                            <p:stCondLst>
                              <p:cond delay="43500"/>
                            </p:stCondLst>
                            <p:childTnLst>
                              <p:par>
                                <p:cTn id="130" presetID="18" presetClass="entr" presetSubtype="6" fill="hold" nodeType="after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strips(downRight)">
                                      <p:cBhvr>
                                        <p:cTn id="132" dur="1000"/>
                                        <p:tgtEl>
                                          <p:spTgt spid="55"/>
                                        </p:tgtEl>
                                      </p:cBhvr>
                                    </p:animEffect>
                                  </p:childTnLst>
                                </p:cTn>
                              </p:par>
                            </p:childTnLst>
                          </p:cTn>
                        </p:par>
                        <p:par>
                          <p:cTn id="133" fill="hold">
                            <p:stCondLst>
                              <p:cond delay="44500"/>
                            </p:stCondLst>
                            <p:childTnLst>
                              <p:par>
                                <p:cTn id="134" presetID="3" presetClass="entr" presetSubtype="10" fill="hold" grpId="0" nodeType="after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blinds(horizontal)">
                                      <p:cBhvr>
                                        <p:cTn id="136" dur="2000"/>
                                        <p:tgtEl>
                                          <p:spTgt spid="27"/>
                                        </p:tgtEl>
                                      </p:cBhvr>
                                    </p:animEffect>
                                  </p:childTnLst>
                                </p:cTn>
                              </p:par>
                            </p:childTnLst>
                          </p:cTn>
                        </p:par>
                        <p:par>
                          <p:cTn id="137" fill="hold">
                            <p:stCondLst>
                              <p:cond delay="46500"/>
                            </p:stCondLst>
                            <p:childTnLst>
                              <p:par>
                                <p:cTn id="138" presetID="18" presetClass="entr" presetSubtype="12" fill="hold" nodeType="after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strips(downLeft)">
                                      <p:cBhvr>
                                        <p:cTn id="140" dur="1000"/>
                                        <p:tgtEl>
                                          <p:spTgt spid="132"/>
                                        </p:tgtEl>
                                      </p:cBhvr>
                                    </p:animEffect>
                                  </p:childTnLst>
                                </p:cTn>
                              </p:par>
                            </p:childTnLst>
                          </p:cTn>
                        </p:par>
                        <p:par>
                          <p:cTn id="141" fill="hold">
                            <p:stCondLst>
                              <p:cond delay="47500"/>
                            </p:stCondLst>
                            <p:childTnLst>
                              <p:par>
                                <p:cTn id="142" presetID="3" presetClass="entr" presetSubtype="10" fill="hold" grpId="0" nodeType="afterEffect">
                                  <p:stCondLst>
                                    <p:cond delay="0"/>
                                  </p:stCondLst>
                                  <p:childTnLst>
                                    <p:set>
                                      <p:cBhvr>
                                        <p:cTn id="143" dur="1" fill="hold">
                                          <p:stCondLst>
                                            <p:cond delay="0"/>
                                          </p:stCondLst>
                                        </p:cTn>
                                        <p:tgtEl>
                                          <p:spTgt spid="135"/>
                                        </p:tgtEl>
                                        <p:attrNameLst>
                                          <p:attrName>style.visibility</p:attrName>
                                        </p:attrNameLst>
                                      </p:cBhvr>
                                      <p:to>
                                        <p:strVal val="visible"/>
                                      </p:to>
                                    </p:set>
                                    <p:animEffect transition="in" filter="blinds(horizontal)">
                                      <p:cBhvr>
                                        <p:cTn id="144" dur="2000"/>
                                        <p:tgtEl>
                                          <p:spTgt spid="135"/>
                                        </p:tgtEl>
                                      </p:cBhvr>
                                    </p:animEffect>
                                  </p:childTnLst>
                                </p:cTn>
                              </p:par>
                            </p:childTnLst>
                          </p:cTn>
                        </p:par>
                        <p:par>
                          <p:cTn id="145" fill="hold">
                            <p:stCondLst>
                              <p:cond delay="49500"/>
                            </p:stCondLst>
                            <p:childTnLst>
                              <p:par>
                                <p:cTn id="146" presetID="18" presetClass="entr" presetSubtype="12" fill="hold" nodeType="afterEffect">
                                  <p:stCondLst>
                                    <p:cond delay="0"/>
                                  </p:stCondLst>
                                  <p:childTnLst>
                                    <p:set>
                                      <p:cBhvr>
                                        <p:cTn id="147" dur="1" fill="hold">
                                          <p:stCondLst>
                                            <p:cond delay="0"/>
                                          </p:stCondLst>
                                        </p:cTn>
                                        <p:tgtEl>
                                          <p:spTgt spid="139"/>
                                        </p:tgtEl>
                                        <p:attrNameLst>
                                          <p:attrName>style.visibility</p:attrName>
                                        </p:attrNameLst>
                                      </p:cBhvr>
                                      <p:to>
                                        <p:strVal val="visible"/>
                                      </p:to>
                                    </p:set>
                                    <p:animEffect transition="in" filter="strips(downLeft)">
                                      <p:cBhvr>
                                        <p:cTn id="148" dur="1000"/>
                                        <p:tgtEl>
                                          <p:spTgt spid="139"/>
                                        </p:tgtEl>
                                      </p:cBhvr>
                                    </p:animEffect>
                                  </p:childTnLst>
                                </p:cTn>
                              </p:par>
                            </p:childTnLst>
                          </p:cTn>
                        </p:par>
                        <p:par>
                          <p:cTn id="149" fill="hold">
                            <p:stCondLst>
                              <p:cond delay="50500"/>
                            </p:stCondLst>
                            <p:childTnLst>
                              <p:par>
                                <p:cTn id="150" presetID="3" presetClass="entr" presetSubtype="10" fill="hold" grpId="0" nodeType="afterEffect">
                                  <p:stCondLst>
                                    <p:cond delay="0"/>
                                  </p:stCondLst>
                                  <p:childTnLst>
                                    <p:set>
                                      <p:cBhvr>
                                        <p:cTn id="151" dur="1" fill="hold">
                                          <p:stCondLst>
                                            <p:cond delay="0"/>
                                          </p:stCondLst>
                                        </p:cTn>
                                        <p:tgtEl>
                                          <p:spTgt spid="137"/>
                                        </p:tgtEl>
                                        <p:attrNameLst>
                                          <p:attrName>style.visibility</p:attrName>
                                        </p:attrNameLst>
                                      </p:cBhvr>
                                      <p:to>
                                        <p:strVal val="visible"/>
                                      </p:to>
                                    </p:set>
                                    <p:animEffect transition="in" filter="blinds(horizontal)">
                                      <p:cBhvr>
                                        <p:cTn id="152" dur="2000"/>
                                        <p:tgtEl>
                                          <p:spTgt spid="137"/>
                                        </p:tgtEl>
                                      </p:cBhvr>
                                    </p:animEffect>
                                  </p:childTnLst>
                                </p:cTn>
                              </p:par>
                            </p:childTnLst>
                          </p:cTn>
                        </p:par>
                        <p:par>
                          <p:cTn id="153" fill="hold">
                            <p:stCondLst>
                              <p:cond delay="52500"/>
                            </p:stCondLst>
                            <p:childTnLst>
                              <p:par>
                                <p:cTn id="154" presetID="18" presetClass="entr" presetSubtype="12" fill="hold" nodeType="afterEffect">
                                  <p:stCondLst>
                                    <p:cond delay="0"/>
                                  </p:stCondLst>
                                  <p:childTnLst>
                                    <p:set>
                                      <p:cBhvr>
                                        <p:cTn id="155" dur="1" fill="hold">
                                          <p:stCondLst>
                                            <p:cond delay="0"/>
                                          </p:stCondLst>
                                        </p:cTn>
                                        <p:tgtEl>
                                          <p:spTgt spid="142"/>
                                        </p:tgtEl>
                                        <p:attrNameLst>
                                          <p:attrName>style.visibility</p:attrName>
                                        </p:attrNameLst>
                                      </p:cBhvr>
                                      <p:to>
                                        <p:strVal val="visible"/>
                                      </p:to>
                                    </p:set>
                                    <p:animEffect transition="in" filter="strips(downLeft)">
                                      <p:cBhvr>
                                        <p:cTn id="156" dur="1000"/>
                                        <p:tgtEl>
                                          <p:spTgt spid="142"/>
                                        </p:tgtEl>
                                      </p:cBhvr>
                                    </p:animEffect>
                                  </p:childTnLst>
                                </p:cTn>
                              </p:par>
                            </p:childTnLst>
                          </p:cTn>
                        </p:par>
                        <p:par>
                          <p:cTn id="157" fill="hold">
                            <p:stCondLst>
                              <p:cond delay="53500"/>
                            </p:stCondLst>
                            <p:childTnLst>
                              <p:par>
                                <p:cTn id="158" presetID="3" presetClass="entr" presetSubtype="10" fill="hold" grpId="0" nodeType="afterEffect">
                                  <p:stCondLst>
                                    <p:cond delay="0"/>
                                  </p:stCondLst>
                                  <p:childTnLst>
                                    <p:set>
                                      <p:cBhvr>
                                        <p:cTn id="159" dur="1" fill="hold">
                                          <p:stCondLst>
                                            <p:cond delay="0"/>
                                          </p:stCondLst>
                                        </p:cTn>
                                        <p:tgtEl>
                                          <p:spTgt spid="136"/>
                                        </p:tgtEl>
                                        <p:attrNameLst>
                                          <p:attrName>style.visibility</p:attrName>
                                        </p:attrNameLst>
                                      </p:cBhvr>
                                      <p:to>
                                        <p:strVal val="visible"/>
                                      </p:to>
                                    </p:set>
                                    <p:animEffect transition="in" filter="blinds(horizontal)">
                                      <p:cBhvr>
                                        <p:cTn id="160"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135" grpId="0" animBg="1"/>
      <p:bldP spid="136" grpId="0" animBg="1"/>
      <p:bldP spid="1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143000"/>
            <a:ext cx="8198556" cy="707886"/>
          </a:xfrm>
          <a:prstGeom prst="rect">
            <a:avLst/>
          </a:prstGeom>
          <a:noFill/>
        </p:spPr>
        <p:txBody>
          <a:bodyPr wrap="square" rtlCol="0">
            <a:spAutoFit/>
          </a:bodyPr>
          <a:lstStyle/>
          <a:p>
            <a:r>
              <a:rPr lang="en-US" sz="2000" b="1" u="sng" err="1">
                <a:latin typeface="Times New Roman" pitchFamily="18" charset="0"/>
                <a:cs typeface="Times New Roman" pitchFamily="18" charset="0"/>
              </a:rPr>
              <a:t>Câu</a:t>
            </a:r>
            <a:r>
              <a:rPr lang="en-US" sz="2000" b="1" u="sng">
                <a:latin typeface="Times New Roman" pitchFamily="18" charset="0"/>
                <a:cs typeface="Times New Roman" pitchFamily="18" charset="0"/>
              </a:rPr>
              <a:t> 2:</a:t>
            </a:r>
            <a:r>
              <a:rPr lang="en-US" sz="2000" b="1">
                <a:latin typeface="Times New Roman" pitchFamily="18" charset="0"/>
                <a:cs typeface="Times New Roman" pitchFamily="18" charset="0"/>
              </a:rPr>
              <a:t> </a:t>
            </a:r>
            <a:r>
              <a:rPr lang="en-US" sz="2000" b="1" i="1" err="1">
                <a:latin typeface="Times New Roman" pitchFamily="18" charset="0"/>
                <a:cs typeface="Times New Roman" pitchFamily="18" charset="0"/>
              </a:rPr>
              <a:t>Em</a:t>
            </a:r>
            <a:r>
              <a:rPr lang="en-US" sz="2000" b="1" i="1">
                <a:latin typeface="Times New Roman" pitchFamily="18" charset="0"/>
                <a:cs typeface="Times New Roman" pitchFamily="18" charset="0"/>
              </a:rPr>
              <a:t> </a:t>
            </a:r>
            <a:r>
              <a:rPr lang="en-US" sz="2000" b="1" i="1" err="1">
                <a:latin typeface="Times New Roman" pitchFamily="18" charset="0"/>
                <a:cs typeface="Times New Roman" pitchFamily="18" charset="0"/>
              </a:rPr>
              <a:t>hãy</a:t>
            </a:r>
            <a:r>
              <a:rPr lang="en-US" sz="2000" b="1" i="1">
                <a:latin typeface="Times New Roman" pitchFamily="18" charset="0"/>
                <a:cs typeface="Times New Roman" pitchFamily="18" charset="0"/>
              </a:rPr>
              <a:t> cho biết trong những loại phân bón dưới đây, loại nào dễ tan và loại nào không hoặc ít hòa tan trong nước?</a:t>
            </a:r>
            <a:r>
              <a:rPr lang="en-US" sz="2000" b="1" i="1">
                <a:solidFill>
                  <a:srgbClr val="C00000"/>
                </a:solidFill>
                <a:latin typeface="Times New Roman" pitchFamily="18" charset="0"/>
                <a:cs typeface="Times New Roman" pitchFamily="18" charset="0"/>
              </a:rPr>
              <a:t>        </a:t>
            </a:r>
          </a:p>
        </p:txBody>
      </p:sp>
      <p:sp>
        <p:nvSpPr>
          <p:cNvPr id="4" name="TextBox 3"/>
          <p:cNvSpPr txBox="1"/>
          <p:nvPr/>
        </p:nvSpPr>
        <p:spPr>
          <a:xfrm>
            <a:off x="2667000" y="304800"/>
            <a:ext cx="381000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a:latin typeface="Arial" pitchFamily="34" charset="0"/>
                <a:cs typeface="Arial" pitchFamily="34" charset="0"/>
              </a:rPr>
              <a:t>KIỂM TRA BÀI CŨ</a:t>
            </a:r>
          </a:p>
        </p:txBody>
      </p:sp>
      <p:sp>
        <p:nvSpPr>
          <p:cNvPr id="5" name="TextBox 4"/>
          <p:cNvSpPr txBox="1"/>
          <p:nvPr/>
        </p:nvSpPr>
        <p:spPr>
          <a:xfrm>
            <a:off x="685800" y="2698044"/>
            <a:ext cx="7543800" cy="1015663"/>
          </a:xfrm>
          <a:prstGeom prst="rect">
            <a:avLst/>
          </a:prstGeom>
          <a:noFill/>
        </p:spPr>
        <p:txBody>
          <a:bodyPr wrap="square" rtlCol="0">
            <a:spAutoFit/>
          </a:bodyPr>
          <a:lstStyle/>
          <a:p>
            <a:r>
              <a:rPr lang="en-US" sz="2000">
                <a:latin typeface="Times New Roman" pitchFamily="18" charset="0"/>
                <a:cs typeface="Times New Roman" pitchFamily="18" charset="0"/>
              </a:rPr>
              <a:t>- Dễ tan: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Không hoặc ít hòa tan: ...........................................................................</a:t>
            </a:r>
          </a:p>
        </p:txBody>
      </p:sp>
      <p:sp>
        <p:nvSpPr>
          <p:cNvPr id="6" name="TextBox 5"/>
          <p:cNvSpPr txBox="1"/>
          <p:nvPr/>
        </p:nvSpPr>
        <p:spPr>
          <a:xfrm>
            <a:off x="1600200" y="1981200"/>
            <a:ext cx="18288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chuồng;</a:t>
            </a:r>
            <a:endParaRPr lang="en-US" sz="2000">
              <a:latin typeface="Times New Roman" pitchFamily="18" charset="0"/>
              <a:cs typeface="Times New Roman" pitchFamily="18" charset="0"/>
            </a:endParaRPr>
          </a:p>
        </p:txBody>
      </p:sp>
      <p:sp>
        <p:nvSpPr>
          <p:cNvPr id="7" name="TextBox 6"/>
          <p:cNvSpPr txBox="1"/>
          <p:nvPr/>
        </p:nvSpPr>
        <p:spPr>
          <a:xfrm>
            <a:off x="3276600" y="1981200"/>
            <a:ext cx="13716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đạm;</a:t>
            </a:r>
            <a:endParaRPr lang="en-US" sz="2000">
              <a:latin typeface="Times New Roman" pitchFamily="18" charset="0"/>
              <a:cs typeface="Times New Roman" pitchFamily="18" charset="0"/>
            </a:endParaRPr>
          </a:p>
        </p:txBody>
      </p:sp>
      <p:sp>
        <p:nvSpPr>
          <p:cNvPr id="8" name="TextBox 7"/>
          <p:cNvSpPr txBox="1"/>
          <p:nvPr/>
        </p:nvSpPr>
        <p:spPr>
          <a:xfrm>
            <a:off x="4648200" y="1981200"/>
            <a:ext cx="13716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lân;</a:t>
            </a:r>
            <a:endParaRPr lang="en-US" sz="2000">
              <a:latin typeface="Times New Roman" pitchFamily="18" charset="0"/>
              <a:cs typeface="Times New Roman" pitchFamily="18" charset="0"/>
            </a:endParaRPr>
          </a:p>
        </p:txBody>
      </p:sp>
      <p:sp>
        <p:nvSpPr>
          <p:cNvPr id="9" name="TextBox 8"/>
          <p:cNvSpPr txBox="1"/>
          <p:nvPr/>
        </p:nvSpPr>
        <p:spPr>
          <a:xfrm>
            <a:off x="5830710" y="2000955"/>
            <a:ext cx="13716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kali;</a:t>
            </a:r>
            <a:endParaRPr lang="en-US" sz="2000">
              <a:latin typeface="Times New Roman" pitchFamily="18" charset="0"/>
              <a:cs typeface="Times New Roman" pitchFamily="18" charset="0"/>
            </a:endParaRPr>
          </a:p>
        </p:txBody>
      </p:sp>
      <p:sp>
        <p:nvSpPr>
          <p:cNvPr id="11" name="TextBox 10"/>
          <p:cNvSpPr txBox="1"/>
          <p:nvPr/>
        </p:nvSpPr>
        <p:spPr>
          <a:xfrm>
            <a:off x="7162800" y="2000955"/>
            <a:ext cx="13716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rác;</a:t>
            </a:r>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3.33333E-6 4.44444E-6 L -0.15833 0.09305 " pathEditMode="relative" rAng="0" ptsTypes="AA">
                                      <p:cBhvr>
                                        <p:cTn id="29" dur="2000" fill="hold"/>
                                        <p:tgtEl>
                                          <p:spTgt spid="7"/>
                                        </p:tgtEl>
                                        <p:attrNameLst>
                                          <p:attrName>ppt_x</p:attrName>
                                          <p:attrName>ppt_y</p:attrName>
                                        </p:attrNameLst>
                                      </p:cBhvr>
                                      <p:rCtr x="-7900" y="4700"/>
                                    </p:animMotion>
                                  </p:childTnLst>
                                </p:cTn>
                              </p:par>
                              <p:par>
                                <p:cTn id="30" presetID="42" presetClass="path" presetSubtype="0" accel="50000" decel="50000" fill="hold" grpId="1" nodeType="withEffect">
                                  <p:stCondLst>
                                    <p:cond delay="0"/>
                                  </p:stCondLst>
                                  <p:childTnLst>
                                    <p:animMotion origin="layout" path="M -3.61111E-6 -3.33333E-6 L -0.27934 0.09028 " pathEditMode="relative" rAng="0" ptsTypes="AA">
                                      <p:cBhvr>
                                        <p:cTn id="31" dur="2000" fill="hold"/>
                                        <p:tgtEl>
                                          <p:spTgt spid="9"/>
                                        </p:tgtEl>
                                        <p:attrNameLst>
                                          <p:attrName>ppt_x</p:attrName>
                                          <p:attrName>ppt_y</p:attrName>
                                        </p:attrNameLst>
                                      </p:cBhvr>
                                      <p:rCtr x="-14000" y="4500"/>
                                    </p:animMotion>
                                  </p:childTnLst>
                                </p:cTn>
                              </p:par>
                            </p:childTnLst>
                          </p:cTn>
                        </p:par>
                      </p:childTnLst>
                    </p:cTn>
                  </p:par>
                  <p:par>
                    <p:cTn id="32" fill="hold">
                      <p:stCondLst>
                        <p:cond delay="indefinite"/>
                      </p:stCondLst>
                      <p:childTnLst>
                        <p:par>
                          <p:cTn id="33" fill="hold">
                            <p:stCondLst>
                              <p:cond delay="0"/>
                            </p:stCondLst>
                            <p:childTnLst>
                              <p:par>
                                <p:cTn id="34" presetID="49" presetClass="path" presetSubtype="0" accel="50000" decel="50000" fill="hold" grpId="1" nodeType="clickEffect">
                                  <p:stCondLst>
                                    <p:cond delay="0"/>
                                  </p:stCondLst>
                                  <p:childTnLst>
                                    <p:animMotion origin="layout" path="M 0 4.44444E-6 L 0.18333 0.18194 " pathEditMode="relative" rAng="0" ptsTypes="AA">
                                      <p:cBhvr>
                                        <p:cTn id="35" dur="2000" fill="hold"/>
                                        <p:tgtEl>
                                          <p:spTgt spid="6"/>
                                        </p:tgtEl>
                                        <p:attrNameLst>
                                          <p:attrName>ppt_x</p:attrName>
                                          <p:attrName>ppt_y</p:attrName>
                                        </p:attrNameLst>
                                      </p:cBhvr>
                                      <p:rCtr x="9200" y="9100"/>
                                    </p:animMotion>
                                  </p:childTnLst>
                                </p:cTn>
                              </p:par>
                              <p:par>
                                <p:cTn id="36" presetID="42" presetClass="path" presetSubtype="0" accel="50000" decel="50000" fill="hold" grpId="1" nodeType="withEffect">
                                  <p:stCondLst>
                                    <p:cond delay="0"/>
                                  </p:stCondLst>
                                  <p:childTnLst>
                                    <p:animMotion origin="layout" path="M -3.33333E-6 4.44444E-6 L 0.01667 0.18194 " pathEditMode="relative" rAng="0" ptsTypes="AA">
                                      <p:cBhvr>
                                        <p:cTn id="37" dur="2000" fill="hold"/>
                                        <p:tgtEl>
                                          <p:spTgt spid="8"/>
                                        </p:tgtEl>
                                        <p:attrNameLst>
                                          <p:attrName>ppt_x</p:attrName>
                                          <p:attrName>ppt_y</p:attrName>
                                        </p:attrNameLst>
                                      </p:cBhvr>
                                      <p:rCtr x="800" y="9100"/>
                                    </p:animMotion>
                                  </p:childTnLst>
                                </p:cTn>
                              </p:par>
                              <p:par>
                                <p:cTn id="38" presetID="42" presetClass="path" presetSubtype="0" accel="50000" decel="50000" fill="hold" grpId="1" nodeType="withEffect">
                                  <p:stCondLst>
                                    <p:cond delay="0"/>
                                  </p:stCondLst>
                                  <p:childTnLst>
                                    <p:animMotion origin="layout" path="M -3.33333E-6 3.45976E-6 L -0.13333 0.179 " pathEditMode="relative" rAng="0" ptsTypes="AA">
                                      <p:cBhvr>
                                        <p:cTn id="39" dur="2000" fill="hold"/>
                                        <p:tgtEl>
                                          <p:spTgt spid="11"/>
                                        </p:tgtEl>
                                        <p:attrNameLst>
                                          <p:attrName>ppt_x</p:attrName>
                                          <p:attrName>ppt_y</p:attrName>
                                        </p:attrNameLst>
                                      </p:cBhvr>
                                      <p:rCtr x="-6700" y="9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6" grpId="1"/>
      <p:bldP spid="7" grpId="0"/>
      <p:bldP spid="7" grpId="1"/>
      <p:bldP spid="8" grpId="0"/>
      <p:bldP spid="8" grpId="1"/>
      <p:bldP spid="9" grpId="0"/>
      <p:bldP spid="9"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752600"/>
            <a:ext cx="49530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perspectiveBelow"/>
              <a:lightRig rig="threePt" dir="t"/>
            </a:scene3d>
            <a:sp3d extrusionH="57150">
              <a:bevelT w="38100" h="38100" prst="convex"/>
            </a:sp3d>
          </a:bodyPr>
          <a:lstStyle/>
          <a:p>
            <a:pPr algn="ctr"/>
            <a:r>
              <a:rPr lang="en-US" sz="3600" b="1" u="sng" dirty="0" err="1">
                <a:solidFill>
                  <a:schemeClr val="tx2">
                    <a:lumMod val="75000"/>
                  </a:schemeClr>
                </a:solidFill>
                <a:latin typeface="Arial" pitchFamily="34" charset="0"/>
                <a:cs typeface="Arial" pitchFamily="34" charset="0"/>
              </a:rPr>
              <a:t>Tiết</a:t>
            </a:r>
            <a:r>
              <a:rPr lang="en-US" sz="3600" b="1" u="sng" dirty="0">
                <a:solidFill>
                  <a:schemeClr val="tx2">
                    <a:lumMod val="75000"/>
                  </a:schemeClr>
                </a:solidFill>
                <a:latin typeface="Arial" pitchFamily="34" charset="0"/>
                <a:cs typeface="Arial" pitchFamily="34" charset="0"/>
              </a:rPr>
              <a:t> </a:t>
            </a:r>
            <a:r>
              <a:rPr lang="en-US" sz="3600" b="1" u="sng" dirty="0" smtClean="0">
                <a:solidFill>
                  <a:schemeClr val="tx2">
                    <a:lumMod val="75000"/>
                  </a:schemeClr>
                </a:solidFill>
                <a:latin typeface="Arial" pitchFamily="34" charset="0"/>
                <a:cs typeface="Arial" pitchFamily="34" charset="0"/>
              </a:rPr>
              <a:t>6 </a:t>
            </a:r>
            <a:r>
              <a:rPr lang="en-US" sz="3600" b="1" u="sng" dirty="0">
                <a:solidFill>
                  <a:schemeClr val="tx2">
                    <a:lumMod val="75000"/>
                  </a:schemeClr>
                </a:solidFill>
                <a:latin typeface="Arial" pitchFamily="34" charset="0"/>
                <a:cs typeface="Arial" pitchFamily="34" charset="0"/>
              </a:rPr>
              <a:t>– </a:t>
            </a:r>
            <a:r>
              <a:rPr lang="en-US" sz="3600" b="1" u="sng" dirty="0" err="1">
                <a:solidFill>
                  <a:schemeClr val="tx2">
                    <a:lumMod val="75000"/>
                  </a:schemeClr>
                </a:solidFill>
                <a:latin typeface="Arial" pitchFamily="34" charset="0"/>
                <a:cs typeface="Arial" pitchFamily="34" charset="0"/>
              </a:rPr>
              <a:t>Bài</a:t>
            </a:r>
            <a:r>
              <a:rPr lang="en-US" sz="3600" b="1" u="sng" dirty="0">
                <a:solidFill>
                  <a:schemeClr val="tx2">
                    <a:lumMod val="75000"/>
                  </a:schemeClr>
                </a:solidFill>
                <a:latin typeface="Arial" pitchFamily="34" charset="0"/>
                <a:cs typeface="Arial" pitchFamily="34" charset="0"/>
              </a:rPr>
              <a:t> 9</a:t>
            </a:r>
          </a:p>
        </p:txBody>
      </p:sp>
      <p:sp>
        <p:nvSpPr>
          <p:cNvPr id="6" name="Rectangle 5"/>
          <p:cNvSpPr/>
          <p:nvPr/>
        </p:nvSpPr>
        <p:spPr>
          <a:xfrm>
            <a:off x="307623" y="2590800"/>
            <a:ext cx="8839200"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prst="slope"/>
              <a:contourClr>
                <a:schemeClr val="accent1">
                  <a:shade val="75000"/>
                </a:schemeClr>
              </a:contourClr>
            </a:sp3d>
          </a:bodyPr>
          <a:lstStyle/>
          <a:p>
            <a:pPr algn="ctr"/>
            <a:r>
              <a:rPr 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CÁCH SỬ DỤNG VÀ BẢO QUẢN</a:t>
            </a:r>
          </a:p>
          <a:p>
            <a:pPr algn="ctr"/>
            <a:r>
              <a:rPr 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CÁC LOẠI PHÂN BÓN THÔNG THƯỜNG</a:t>
            </a:r>
            <a:endParaRPr lang="en-US" sz="3200" b="1" cap="all" spc="0">
              <a:ln w="0"/>
              <a:effectLst>
                <a:reflection blurRad="12700" stA="50000" endPos="50000" dist="5000" dir="5400000" sy="-100000" rotWithShape="0"/>
              </a:effectLst>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688856" y="3782943"/>
            <a:ext cx="6150114"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023" y="990600"/>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9" name="TextBox 8"/>
          <p:cNvSpPr txBox="1"/>
          <p:nvPr/>
        </p:nvSpPr>
        <p:spPr>
          <a:xfrm>
            <a:off x="141111" y="1346199"/>
            <a:ext cx="3048000" cy="400110"/>
          </a:xfrm>
          <a:prstGeom prst="rect">
            <a:avLst/>
          </a:prstGeom>
          <a:noFill/>
        </p:spPr>
        <p:txBody>
          <a:bodyPr wrap="square" rtlCol="0">
            <a:spAutoFit/>
          </a:bodyPr>
          <a:lstStyle/>
          <a:p>
            <a:r>
              <a:rPr lang="en-US" sz="2000" b="1">
                <a:latin typeface="Times New Roman" pitchFamily="18" charset="0"/>
                <a:cs typeface="Times New Roman" pitchFamily="18" charset="0"/>
              </a:rPr>
              <a:t>1. Thời kì bón</a:t>
            </a:r>
          </a:p>
        </p:txBody>
      </p:sp>
      <p:pic>
        <p:nvPicPr>
          <p:cNvPr id="11" name="Picture 10" descr="6 phan_bon.jpg"/>
          <p:cNvPicPr>
            <a:picLocks noChangeAspect="1"/>
          </p:cNvPicPr>
          <p:nvPr/>
        </p:nvPicPr>
        <p:blipFill>
          <a:blip r:embed="rId3"/>
          <a:stretch>
            <a:fillRect/>
          </a:stretch>
        </p:blipFill>
        <p:spPr>
          <a:xfrm>
            <a:off x="5201355" y="914400"/>
            <a:ext cx="3352800" cy="2243328"/>
          </a:xfrm>
          <a:prstGeom prst="rect">
            <a:avLst/>
          </a:prstGeom>
        </p:spPr>
      </p:pic>
      <p:pic>
        <p:nvPicPr>
          <p:cNvPr id="12" name="Picture 11" descr="zilla.jpg"/>
          <p:cNvPicPr>
            <a:picLocks noChangeAspect="1"/>
          </p:cNvPicPr>
          <p:nvPr/>
        </p:nvPicPr>
        <p:blipFill>
          <a:blip r:embed="rId4"/>
          <a:stretch>
            <a:fillRect/>
          </a:stretch>
        </p:blipFill>
        <p:spPr>
          <a:xfrm>
            <a:off x="5190066" y="3242733"/>
            <a:ext cx="3352800" cy="2715768"/>
          </a:xfrm>
          <a:prstGeom prst="rect">
            <a:avLst/>
          </a:prstGeom>
        </p:spPr>
      </p:pic>
      <p:sp>
        <p:nvSpPr>
          <p:cNvPr id="13" name="TextBox 12"/>
          <p:cNvSpPr txBox="1"/>
          <p:nvPr/>
        </p:nvSpPr>
        <p:spPr>
          <a:xfrm>
            <a:off x="4679244" y="5905500"/>
            <a:ext cx="4464756" cy="707886"/>
          </a:xfrm>
          <a:prstGeom prst="rect">
            <a:avLst/>
          </a:prstGeom>
          <a:noFill/>
        </p:spPr>
        <p:txBody>
          <a:bodyPr wrap="square" rtlCol="0">
            <a:spAutoFit/>
          </a:bodyPr>
          <a:lstStyle/>
          <a:p>
            <a:r>
              <a:rPr lang="en-US" sz="2000" b="1" i="1">
                <a:solidFill>
                  <a:srgbClr val="FF0000"/>
                </a:solidFill>
                <a:latin typeface="Times New Roman" pitchFamily="18" charset="0"/>
                <a:cs typeface="Times New Roman" pitchFamily="18" charset="0"/>
              </a:rPr>
              <a:t> ? Bón phân vào đất trước khi gieo trồng có tác dụng gì?</a:t>
            </a:r>
          </a:p>
        </p:txBody>
      </p:sp>
      <p:sp>
        <p:nvSpPr>
          <p:cNvPr id="14" name="TextBox 13"/>
          <p:cNvSpPr txBox="1"/>
          <p:nvPr/>
        </p:nvSpPr>
        <p:spPr>
          <a:xfrm>
            <a:off x="296334" y="1769532"/>
            <a:ext cx="4495800" cy="1015663"/>
          </a:xfrm>
          <a:prstGeom prst="rect">
            <a:avLst/>
          </a:prstGeom>
          <a:noFill/>
        </p:spPr>
        <p:txBody>
          <a:bodyPr wrap="square" rtlCol="0">
            <a:spAutoFit/>
          </a:bodyPr>
          <a:lstStyle/>
          <a:p>
            <a:pPr algn="just"/>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Bón lót</a:t>
            </a:r>
            <a:r>
              <a:rPr lang="en-US" sz="2000">
                <a:latin typeface="Times New Roman" pitchFamily="18" charset="0"/>
                <a:cs typeface="Times New Roman" pitchFamily="18" charset="0"/>
              </a:rPr>
              <a:t>: là bón phân vào đất trước khi gieo trồng, nhằm cung cấp chất dinh dưỡng cho cây con ngay khi mới bén rễ</a:t>
            </a:r>
          </a:p>
        </p:txBody>
      </p:sp>
      <p:sp>
        <p:nvSpPr>
          <p:cNvPr id="15" name="TextBox 14"/>
          <p:cNvSpPr txBox="1"/>
          <p:nvPr/>
        </p:nvSpPr>
        <p:spPr>
          <a:xfrm>
            <a:off x="296334" y="2819400"/>
            <a:ext cx="4495800" cy="1323439"/>
          </a:xfrm>
          <a:prstGeom prst="rect">
            <a:avLst/>
          </a:prstGeom>
          <a:noFill/>
        </p:spPr>
        <p:txBody>
          <a:bodyPr wrap="square" rtlCol="0">
            <a:spAutoFit/>
          </a:bodyPr>
          <a:lstStyle/>
          <a:p>
            <a:pPr algn="just"/>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Bón thúc</a:t>
            </a:r>
            <a:r>
              <a:rPr lang="en-US" sz="2000">
                <a:latin typeface="Times New Roman" pitchFamily="18" charset="0"/>
                <a:cs typeface="Times New Roman" pitchFamily="18" charset="0"/>
              </a:rPr>
              <a:t>: là bón phân trong thời gian sinh trưởng của cây, nhằm đáp ứng kịp thời nhu cầu dinh dưỡng của cây và tạo điều kiện cho cây phát triển tốt.</a:t>
            </a:r>
          </a:p>
        </p:txBody>
      </p:sp>
      <p:pic>
        <p:nvPicPr>
          <p:cNvPr id="17" name="Picture 16" descr="the_nao_la_bon_lot.jpg"/>
          <p:cNvPicPr>
            <a:picLocks noChangeAspect="1"/>
          </p:cNvPicPr>
          <p:nvPr/>
        </p:nvPicPr>
        <p:blipFill>
          <a:blip r:embed="rId5"/>
          <a:stretch>
            <a:fillRect/>
          </a:stretch>
        </p:blipFill>
        <p:spPr>
          <a:xfrm>
            <a:off x="5384800" y="3581400"/>
            <a:ext cx="3138312" cy="2971800"/>
          </a:xfrm>
          <a:prstGeom prst="rect">
            <a:avLst/>
          </a:prstGeom>
        </p:spPr>
      </p:pic>
      <p:pic>
        <p:nvPicPr>
          <p:cNvPr id="18" name="Picture 14" descr="ANd9GcS8020Nm_C76oN0MdvP25vFdUlRcuddMSqELZJJ29tPmQW7YCma"/>
          <p:cNvPicPr>
            <a:picLocks noChangeAspect="1" noChangeArrowheads="1"/>
          </p:cNvPicPr>
          <p:nvPr/>
        </p:nvPicPr>
        <p:blipFill>
          <a:blip r:embed="rId6"/>
          <a:srcRect/>
          <a:stretch>
            <a:fillRect/>
          </a:stretch>
        </p:blipFill>
        <p:spPr bwMode="auto">
          <a:xfrm>
            <a:off x="5410200" y="838200"/>
            <a:ext cx="3124200" cy="2667000"/>
          </a:xfrm>
          <a:prstGeom prst="rect">
            <a:avLst/>
          </a:prstGeom>
          <a:noFill/>
          <a:ln w="9525">
            <a:noFill/>
            <a:miter lim="800000"/>
            <a:headEnd/>
            <a:tailEnd/>
          </a:ln>
        </p:spPr>
      </p:pic>
      <p:sp>
        <p:nvSpPr>
          <p:cNvPr id="16" name="TextBox 15"/>
          <p:cNvSpPr txBox="1"/>
          <p:nvPr/>
        </p:nvSpPr>
        <p:spPr>
          <a:xfrm>
            <a:off x="4787900" y="6071091"/>
            <a:ext cx="4127500" cy="707886"/>
          </a:xfrm>
          <a:prstGeom prst="rect">
            <a:avLst/>
          </a:prstGeom>
          <a:noFill/>
        </p:spPr>
        <p:txBody>
          <a:bodyPr wrap="square" rtlCol="0">
            <a:spAutoFit/>
          </a:bodyPr>
          <a:lstStyle/>
          <a:p>
            <a:pPr algn="just"/>
            <a:r>
              <a:rPr lang="en-US" sz="2000" b="1" i="1">
                <a:solidFill>
                  <a:srgbClr val="FF0000"/>
                </a:solidFill>
                <a:latin typeface="Times New Roman" pitchFamily="18" charset="0"/>
                <a:cs typeface="Times New Roman" pitchFamily="18" charset="0"/>
              </a:rPr>
              <a:t> =&gt; Tác dụng:</a:t>
            </a:r>
            <a:r>
              <a:rPr lang="en-US" sz="2000" b="1" i="1">
                <a:latin typeface="Times New Roman" pitchFamily="18" charset="0"/>
                <a:cs typeface="Times New Roman" pitchFamily="18" charset="0"/>
              </a:rPr>
              <a:t> cung cấp chất dinh dưỡng cho cây khi mới bén rễ.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3" presetClass="entr" presetSubtype="10" fill="hold" grpId="2"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3" nodeType="clickEffect">
                                  <p:stCondLst>
                                    <p:cond delay="0"/>
                                  </p:stCondLst>
                                  <p:childTnLst>
                                    <p:animEffect transition="out" filter="blinds(horizontal)">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4" presetClass="entr" presetSubtype="16"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par>
                                <p:cTn id="55" presetID="4" presetClass="entr" presetSubtype="16"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par>
                                <p:cTn id="63" presetID="3" presetClass="exit" presetSubtype="10" fill="hold" nodeType="withEffect">
                                  <p:stCondLst>
                                    <p:cond delay="0"/>
                                  </p:stCondLst>
                                  <p:childTnLst>
                                    <p:animEffect transition="out" filter="blinds(horizontal)">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3" grpId="1"/>
      <p:bldP spid="14" grpId="0"/>
      <p:bldP spid="15" grpId="0"/>
      <p:bldP spid="16" grpId="2"/>
      <p:bldP spid="16"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8288" y="2181576"/>
            <a:ext cx="3733800" cy="400110"/>
          </a:xfrm>
          <a:prstGeom prst="rect">
            <a:avLst/>
          </a:prstGeom>
          <a:noFill/>
        </p:spPr>
        <p:txBody>
          <a:bodyPr wrap="square" rtlCol="0">
            <a:spAutoFit/>
          </a:bodyPr>
          <a:lstStyle/>
          <a:p>
            <a:r>
              <a:rPr lang="en-US" sz="2000" b="1">
                <a:latin typeface="Times New Roman" pitchFamily="18" charset="0"/>
                <a:cs typeface="Times New Roman" pitchFamily="18" charset="0"/>
              </a:rPr>
              <a:t>2. Hình thức bón</a:t>
            </a:r>
          </a:p>
        </p:txBody>
      </p:sp>
      <p:sp>
        <p:nvSpPr>
          <p:cNvPr id="6" name="TextBox 5"/>
          <p:cNvSpPr txBox="1"/>
          <p:nvPr/>
        </p:nvSpPr>
        <p:spPr>
          <a:xfrm>
            <a:off x="79023" y="866421"/>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7" name="TextBox 6"/>
          <p:cNvSpPr txBox="1"/>
          <p:nvPr/>
        </p:nvSpPr>
        <p:spPr>
          <a:xfrm>
            <a:off x="118533" y="1222020"/>
            <a:ext cx="3048000" cy="1015663"/>
          </a:xfrm>
          <a:prstGeom prst="rect">
            <a:avLst/>
          </a:prstGeom>
          <a:noFill/>
        </p:spPr>
        <p:txBody>
          <a:bodyPr wrap="square" rtlCol="0">
            <a:spAutoFit/>
          </a:bodyPr>
          <a:lstStyle/>
          <a:p>
            <a:r>
              <a:rPr lang="en-US" sz="2000" b="1">
                <a:latin typeface="Times New Roman" pitchFamily="18" charset="0"/>
                <a:cs typeface="Times New Roman" pitchFamily="18" charset="0"/>
              </a:rPr>
              <a:t>1. Thời kì bón</a:t>
            </a:r>
          </a:p>
          <a:p>
            <a:r>
              <a:rPr lang="en-US" sz="2000">
                <a:latin typeface="Times New Roman" pitchFamily="18" charset="0"/>
                <a:cs typeface="Times New Roman" pitchFamily="18" charset="0"/>
              </a:rPr>
              <a:t>     - Bón lót</a:t>
            </a:r>
          </a:p>
          <a:p>
            <a:r>
              <a:rPr lang="en-US" sz="2000">
                <a:latin typeface="Times New Roman" pitchFamily="18" charset="0"/>
                <a:cs typeface="Times New Roman" pitchFamily="18" charset="0"/>
              </a:rPr>
              <a:t>     - Bón thúc</a:t>
            </a:r>
          </a:p>
        </p:txBody>
      </p:sp>
      <p:sp>
        <p:nvSpPr>
          <p:cNvPr id="8" name="TextBox 7"/>
          <p:cNvSpPr txBox="1"/>
          <p:nvPr/>
        </p:nvSpPr>
        <p:spPr>
          <a:xfrm>
            <a:off x="437445" y="2480733"/>
            <a:ext cx="3048000" cy="1323439"/>
          </a:xfrm>
          <a:prstGeom prst="rect">
            <a:avLst/>
          </a:prstGeom>
          <a:noFill/>
        </p:spPr>
        <p:txBody>
          <a:bodyPr wrap="square" rtlCol="0">
            <a:spAutoFit/>
          </a:bodyPr>
          <a:lstStyle/>
          <a:p>
            <a:r>
              <a:rPr lang="en-US" sz="2000">
                <a:latin typeface="Times New Roman" pitchFamily="18" charset="0"/>
                <a:cs typeface="Times New Roman" pitchFamily="18" charset="0"/>
              </a:rPr>
              <a:t>- Bón vãi;</a:t>
            </a:r>
          </a:p>
          <a:p>
            <a:r>
              <a:rPr lang="en-US" sz="2000">
                <a:latin typeface="Times New Roman" pitchFamily="18" charset="0"/>
                <a:cs typeface="Times New Roman" pitchFamily="18" charset="0"/>
              </a:rPr>
              <a:t>- Bón theo hàng;</a:t>
            </a:r>
          </a:p>
          <a:p>
            <a:r>
              <a:rPr lang="en-US" sz="2000">
                <a:latin typeface="Times New Roman" pitchFamily="18" charset="0"/>
                <a:cs typeface="Times New Roman" pitchFamily="18" charset="0"/>
              </a:rPr>
              <a:t>- Bón theo hốc;</a:t>
            </a:r>
          </a:p>
          <a:p>
            <a:r>
              <a:rPr lang="en-US" sz="2000">
                <a:latin typeface="Times New Roman" pitchFamily="18" charset="0"/>
                <a:cs typeface="Times New Roman" pitchFamily="18" charset="0"/>
              </a:rPr>
              <a:t>- Phun trên lá.</a:t>
            </a:r>
          </a:p>
        </p:txBody>
      </p:sp>
      <p:cxnSp>
        <p:nvCxnSpPr>
          <p:cNvPr id="13" name="Straight Connector 12"/>
          <p:cNvCxnSpPr/>
          <p:nvPr/>
        </p:nvCxnSpPr>
        <p:spPr>
          <a:xfrm rot="5400000">
            <a:off x="326516" y="3782943"/>
            <a:ext cx="6150114"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482625" y="773288"/>
            <a:ext cx="5908605" cy="5875222"/>
            <a:chOff x="3482625" y="773288"/>
            <a:chExt cx="5908605" cy="5875222"/>
          </a:xfrm>
        </p:grpSpPr>
        <p:sp>
          <p:nvSpPr>
            <p:cNvPr id="15" name="TextBox 14"/>
            <p:cNvSpPr txBox="1"/>
            <p:nvPr/>
          </p:nvSpPr>
          <p:spPr>
            <a:xfrm>
              <a:off x="3810000" y="3200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H7: .....................</a:t>
              </a:r>
            </a:p>
          </p:txBody>
        </p:sp>
        <p:sp>
          <p:nvSpPr>
            <p:cNvPr id="16" name="TextBox 15"/>
            <p:cNvSpPr txBox="1"/>
            <p:nvPr/>
          </p:nvSpPr>
          <p:spPr>
            <a:xfrm>
              <a:off x="6644640" y="3200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H8: .........................</a:t>
              </a:r>
            </a:p>
          </p:txBody>
        </p:sp>
        <p:grpSp>
          <p:nvGrpSpPr>
            <p:cNvPr id="23" name="Group 22"/>
            <p:cNvGrpSpPr/>
            <p:nvPr/>
          </p:nvGrpSpPr>
          <p:grpSpPr>
            <a:xfrm>
              <a:off x="3482625" y="773288"/>
              <a:ext cx="5908605" cy="5875222"/>
              <a:chOff x="3482625" y="773288"/>
              <a:chExt cx="5908605" cy="5875222"/>
            </a:xfrm>
          </p:grpSpPr>
          <p:pic>
            <p:nvPicPr>
              <p:cNvPr id="9" name="Picture 11" descr="Cac kieu bon phaN2"/>
              <p:cNvPicPr>
                <a:picLocks noChangeAspect="1" noChangeArrowheads="1"/>
              </p:cNvPicPr>
              <p:nvPr/>
            </p:nvPicPr>
            <p:blipFill>
              <a:blip r:embed="rId2">
                <a:lum bright="-18000" contrast="12000"/>
              </a:blip>
              <a:srcRect/>
              <a:stretch>
                <a:fillRect/>
              </a:stretch>
            </p:blipFill>
            <p:spPr bwMode="auto">
              <a:xfrm>
                <a:off x="3482625" y="773288"/>
                <a:ext cx="2762250" cy="2350911"/>
              </a:xfrm>
              <a:prstGeom prst="rect">
                <a:avLst/>
              </a:prstGeom>
              <a:noFill/>
              <a:ln w="9525">
                <a:solidFill>
                  <a:schemeClr val="tx2">
                    <a:lumMod val="60000"/>
                    <a:lumOff val="40000"/>
                  </a:schemeClr>
                </a:solidFill>
                <a:miter lim="800000"/>
                <a:headEnd/>
                <a:tailEnd/>
              </a:ln>
            </p:spPr>
          </p:pic>
          <p:pic>
            <p:nvPicPr>
              <p:cNvPr id="10" name="Picture 12" descr="Cac kieu bon phan3"/>
              <p:cNvPicPr>
                <a:picLocks noChangeAspect="1" noChangeArrowheads="1"/>
              </p:cNvPicPr>
              <p:nvPr/>
            </p:nvPicPr>
            <p:blipFill>
              <a:blip r:embed="rId3">
                <a:lum bright="-18000" contrast="12000"/>
              </a:blip>
              <a:srcRect/>
              <a:stretch>
                <a:fillRect/>
              </a:stretch>
            </p:blipFill>
            <p:spPr bwMode="auto">
              <a:xfrm>
                <a:off x="6372579" y="773289"/>
                <a:ext cx="2667000" cy="2362200"/>
              </a:xfrm>
              <a:prstGeom prst="rect">
                <a:avLst/>
              </a:prstGeom>
              <a:noFill/>
              <a:ln w="9525">
                <a:solidFill>
                  <a:schemeClr val="tx2">
                    <a:lumMod val="60000"/>
                    <a:lumOff val="40000"/>
                  </a:schemeClr>
                </a:solidFill>
                <a:miter lim="800000"/>
                <a:headEnd/>
                <a:tailEnd/>
              </a:ln>
            </p:spPr>
          </p:pic>
          <p:pic>
            <p:nvPicPr>
              <p:cNvPr id="11" name="Picture 13" descr="Cac kieu bon phan4"/>
              <p:cNvPicPr>
                <a:picLocks noChangeAspect="1" noChangeArrowheads="1"/>
              </p:cNvPicPr>
              <p:nvPr/>
            </p:nvPicPr>
            <p:blipFill>
              <a:blip r:embed="rId4">
                <a:lum bright="-6000" contrast="12000"/>
              </a:blip>
              <a:srcRect/>
              <a:stretch>
                <a:fillRect/>
              </a:stretch>
            </p:blipFill>
            <p:spPr bwMode="auto">
              <a:xfrm>
                <a:off x="3491091" y="3733800"/>
                <a:ext cx="2743200" cy="2370137"/>
              </a:xfrm>
              <a:prstGeom prst="rect">
                <a:avLst/>
              </a:prstGeom>
              <a:noFill/>
              <a:ln w="9525">
                <a:solidFill>
                  <a:schemeClr val="tx2">
                    <a:lumMod val="60000"/>
                    <a:lumOff val="40000"/>
                  </a:schemeClr>
                </a:solidFill>
                <a:miter lim="800000"/>
                <a:headEnd/>
                <a:tailEnd/>
              </a:ln>
            </p:spPr>
          </p:pic>
          <p:pic>
            <p:nvPicPr>
              <p:cNvPr id="12" name="Picture 14" descr="Cac kieu bon phan "/>
              <p:cNvPicPr>
                <a:picLocks noChangeAspect="1" noChangeArrowheads="1"/>
              </p:cNvPicPr>
              <p:nvPr/>
            </p:nvPicPr>
            <p:blipFill>
              <a:blip r:embed="rId5">
                <a:lum bright="-6000" contrast="18000"/>
              </a:blip>
              <a:srcRect/>
              <a:stretch>
                <a:fillRect/>
              </a:stretch>
            </p:blipFill>
            <p:spPr bwMode="auto">
              <a:xfrm>
                <a:off x="6350001" y="3745089"/>
                <a:ext cx="2700338" cy="2351087"/>
              </a:xfrm>
              <a:prstGeom prst="rect">
                <a:avLst/>
              </a:prstGeom>
              <a:noFill/>
              <a:ln w="9525">
                <a:solidFill>
                  <a:schemeClr val="tx2">
                    <a:lumMod val="60000"/>
                    <a:lumOff val="40000"/>
                  </a:schemeClr>
                </a:solidFill>
                <a:miter lim="800000"/>
                <a:headEnd/>
                <a:tailEnd/>
              </a:ln>
            </p:spPr>
          </p:pic>
          <p:sp>
            <p:nvSpPr>
              <p:cNvPr id="14" name="TextBox 13"/>
              <p:cNvSpPr txBox="1"/>
              <p:nvPr/>
            </p:nvSpPr>
            <p:spPr>
              <a:xfrm>
                <a:off x="3911604" y="6248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H9: ..................</a:t>
                </a:r>
              </a:p>
            </p:txBody>
          </p:sp>
          <p:sp>
            <p:nvSpPr>
              <p:cNvPr id="17" name="TextBox 16"/>
              <p:cNvSpPr txBox="1"/>
              <p:nvPr/>
            </p:nvSpPr>
            <p:spPr>
              <a:xfrm>
                <a:off x="6739470" y="6248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H10: ....................</a:t>
                </a:r>
              </a:p>
            </p:txBody>
          </p:sp>
        </p:grpSp>
      </p:grpSp>
      <p:sp>
        <p:nvSpPr>
          <p:cNvPr id="18" name="TextBox 17"/>
          <p:cNvSpPr txBox="1"/>
          <p:nvPr/>
        </p:nvSpPr>
        <p:spPr>
          <a:xfrm>
            <a:off x="4368804" y="6217356"/>
            <a:ext cx="16002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vãi</a:t>
            </a:r>
          </a:p>
        </p:txBody>
      </p:sp>
      <p:sp>
        <p:nvSpPr>
          <p:cNvPr id="19" name="TextBox 18"/>
          <p:cNvSpPr txBox="1"/>
          <p:nvPr/>
        </p:nvSpPr>
        <p:spPr>
          <a:xfrm>
            <a:off x="4222047" y="3166533"/>
            <a:ext cx="16002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theo hốc </a:t>
            </a:r>
          </a:p>
        </p:txBody>
      </p:sp>
      <p:sp>
        <p:nvSpPr>
          <p:cNvPr id="20" name="TextBox 19"/>
          <p:cNvSpPr txBox="1"/>
          <p:nvPr/>
        </p:nvSpPr>
        <p:spPr>
          <a:xfrm>
            <a:off x="7103535" y="3158067"/>
            <a:ext cx="18288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theo hàng</a:t>
            </a:r>
          </a:p>
        </p:txBody>
      </p:sp>
      <p:sp>
        <p:nvSpPr>
          <p:cNvPr id="21" name="TextBox 20"/>
          <p:cNvSpPr txBox="1"/>
          <p:nvPr/>
        </p:nvSpPr>
        <p:spPr>
          <a:xfrm>
            <a:off x="7329315" y="6206067"/>
            <a:ext cx="18288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Phun trên lá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4758267" y="2650525"/>
          <a:ext cx="4301067" cy="3826475"/>
        </p:xfrm>
        <a:graphic>
          <a:graphicData uri="http://schemas.openxmlformats.org/drawingml/2006/table">
            <a:tbl>
              <a:tblPr firstRow="1" bandRow="1">
                <a:effectLst/>
                <a:tableStyleId>{5C22544A-7EE6-4342-B048-85BDC9FD1C3A}</a:tableStyleId>
              </a:tblPr>
              <a:tblGrid>
                <a:gridCol w="1631439">
                  <a:extLst>
                    <a:ext uri="{9D8B030D-6E8A-4147-A177-3AD203B41FA5}">
                      <a16:colId xmlns:a16="http://schemas.microsoft.com/office/drawing/2014/main" xmlns="" val="20000"/>
                    </a:ext>
                  </a:extLst>
                </a:gridCol>
                <a:gridCol w="1112345">
                  <a:extLst>
                    <a:ext uri="{9D8B030D-6E8A-4147-A177-3AD203B41FA5}">
                      <a16:colId xmlns:a16="http://schemas.microsoft.com/office/drawing/2014/main" xmlns="" val="20001"/>
                    </a:ext>
                  </a:extLst>
                </a:gridCol>
                <a:gridCol w="1557283">
                  <a:extLst>
                    <a:ext uri="{9D8B030D-6E8A-4147-A177-3AD203B41FA5}">
                      <a16:colId xmlns:a16="http://schemas.microsoft.com/office/drawing/2014/main" xmlns="" val="20002"/>
                    </a:ext>
                  </a:extLst>
                </a:gridCol>
              </a:tblGrid>
              <a:tr h="609600">
                <a:tc>
                  <a:txBody>
                    <a:bodyPr/>
                    <a:lstStyle/>
                    <a:p>
                      <a:pPr algn="ctr"/>
                      <a:r>
                        <a:rPr lang="en-US" b="1">
                          <a:ln>
                            <a:noFill/>
                          </a:ln>
                          <a:solidFill>
                            <a:schemeClr val="tx1">
                              <a:lumMod val="95000"/>
                              <a:lumOff val="5000"/>
                            </a:schemeClr>
                          </a:solidFill>
                          <a:latin typeface="Times New Roman" pitchFamily="18" charset="0"/>
                          <a:cs typeface="Times New Roman" pitchFamily="18" charset="0"/>
                        </a:rPr>
                        <a:t>Hình</a:t>
                      </a:r>
                      <a:r>
                        <a:rPr lang="en-US" b="1" baseline="0">
                          <a:ln>
                            <a:noFill/>
                          </a:ln>
                          <a:solidFill>
                            <a:schemeClr val="tx1">
                              <a:lumMod val="95000"/>
                              <a:lumOff val="5000"/>
                            </a:schemeClr>
                          </a:solidFill>
                          <a:latin typeface="Times New Roman" pitchFamily="18" charset="0"/>
                          <a:cs typeface="Times New Roman" pitchFamily="18" charset="0"/>
                        </a:rPr>
                        <a:t> thức bón</a:t>
                      </a:r>
                      <a:endParaRPr lang="en-US" b="1">
                        <a:ln>
                          <a:noFill/>
                        </a:ln>
                        <a:solidFill>
                          <a:schemeClr val="tx1">
                            <a:lumMod val="95000"/>
                            <a:lumOff val="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a:ln>
                            <a:noFill/>
                          </a:ln>
                          <a:solidFill>
                            <a:schemeClr val="tx1">
                              <a:lumMod val="95000"/>
                              <a:lumOff val="5000"/>
                            </a:schemeClr>
                          </a:solidFill>
                          <a:latin typeface="Times New Roman" pitchFamily="18" charset="0"/>
                          <a:cs typeface="Times New Roman" pitchFamily="18" charset="0"/>
                        </a:rPr>
                        <a:t>Ưu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ln>
                            <a:noFill/>
                          </a:ln>
                          <a:solidFill>
                            <a:schemeClr val="tx1">
                              <a:lumMod val="95000"/>
                              <a:lumOff val="5000"/>
                            </a:schemeClr>
                          </a:solidFill>
                          <a:latin typeface="Times New Roman" pitchFamily="18" charset="0"/>
                          <a:cs typeface="Times New Roman" pitchFamily="18" charset="0"/>
                        </a:rPr>
                        <a:t>Nhược</a:t>
                      </a:r>
                      <a:r>
                        <a:rPr lang="en-US" baseline="0">
                          <a:ln>
                            <a:noFill/>
                          </a:ln>
                          <a:solidFill>
                            <a:schemeClr val="tx1">
                              <a:lumMod val="95000"/>
                              <a:lumOff val="5000"/>
                            </a:schemeClr>
                          </a:solidFill>
                          <a:latin typeface="Times New Roman" pitchFamily="18" charset="0"/>
                          <a:cs typeface="Times New Roman" pitchFamily="18" charset="0"/>
                        </a:rPr>
                        <a:t> điểm</a:t>
                      </a:r>
                      <a:endParaRPr lang="en-US">
                        <a:ln>
                          <a:noFill/>
                        </a:ln>
                        <a:solidFill>
                          <a:schemeClr val="tx1">
                            <a:lumMod val="95000"/>
                            <a:lumOff val="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834081">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34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70238">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78475">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228600" y="1066800"/>
            <a:ext cx="4343400" cy="1015663"/>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b="1" u="sng">
                <a:latin typeface="Times New Roman" pitchFamily="18" charset="0"/>
                <a:cs typeface="Times New Roman" pitchFamily="18" charset="0"/>
              </a:rPr>
              <a:t>BÀI TẬP</a:t>
            </a:r>
            <a:r>
              <a:rPr lang="en-US" b="1">
                <a:latin typeface="Times New Roman" pitchFamily="18" charset="0"/>
                <a:cs typeface="Times New Roman" pitchFamily="18" charset="0"/>
              </a:rPr>
              <a:t>: </a:t>
            </a:r>
            <a:r>
              <a:rPr lang="en-US" sz="2000" b="1" i="1">
                <a:solidFill>
                  <a:srgbClr val="C00000"/>
                </a:solidFill>
                <a:latin typeface="Times New Roman" pitchFamily="18" charset="0"/>
                <a:cs typeface="Times New Roman" pitchFamily="18" charset="0"/>
              </a:rPr>
              <a:t>Em hãy chọn các câu dưới đây để nêu ưu, nhược điểm của từng cách bón. </a:t>
            </a:r>
          </a:p>
        </p:txBody>
      </p:sp>
      <p:sp>
        <p:nvSpPr>
          <p:cNvPr id="7" name="TextBox 6"/>
          <p:cNvSpPr txBox="1"/>
          <p:nvPr/>
        </p:nvSpPr>
        <p:spPr>
          <a:xfrm>
            <a:off x="222957" y="2150535"/>
            <a:ext cx="4473222" cy="4524315"/>
          </a:xfrm>
          <a:prstGeom prst="rect">
            <a:avLst/>
          </a:prstGeom>
          <a:noFill/>
        </p:spPr>
        <p:txBody>
          <a:bodyPr wrap="square" rtlCol="0">
            <a:spAutoFit/>
          </a:bodyPr>
          <a:lstStyle/>
          <a:p>
            <a:pPr algn="just">
              <a:lnSpc>
                <a:spcPct val="120000"/>
              </a:lnSpc>
            </a:pPr>
            <a:r>
              <a:rPr lang="en-US" sz="2000">
                <a:solidFill>
                  <a:srgbClr val="FF0000"/>
                </a:solidFill>
                <a:latin typeface="Times New Roman" pitchFamily="18" charset="0"/>
                <a:cs typeface="Times New Roman" pitchFamily="18" charset="0"/>
              </a:rPr>
              <a:t>1. </a:t>
            </a:r>
            <a:r>
              <a:rPr lang="en-US" sz="2000">
                <a:latin typeface="Times New Roman" pitchFamily="18" charset="0"/>
                <a:cs typeface="Times New Roman" pitchFamily="18" charset="0"/>
              </a:rPr>
              <a:t>Cây dễ sử dụng.</a:t>
            </a:r>
          </a:p>
          <a:p>
            <a:pPr algn="just">
              <a:lnSpc>
                <a:spcPct val="120000"/>
              </a:lnSpc>
            </a:pPr>
            <a:r>
              <a:rPr lang="en-US" sz="2000">
                <a:solidFill>
                  <a:srgbClr val="FF0000"/>
                </a:solidFill>
                <a:latin typeface="Times New Roman" pitchFamily="18" charset="0"/>
                <a:cs typeface="Times New Roman" pitchFamily="18" charset="0"/>
              </a:rPr>
              <a:t>2. </a:t>
            </a:r>
            <a:r>
              <a:rPr lang="en-US" sz="2000">
                <a:latin typeface="Times New Roman" pitchFamily="18" charset="0"/>
                <a:cs typeface="Times New Roman" pitchFamily="18" charset="0"/>
              </a:rPr>
              <a:t>Phân bón không bị chuyển thành chất khó tan do không tiếp xúc với đất.</a:t>
            </a:r>
          </a:p>
          <a:p>
            <a:pPr algn="just">
              <a:lnSpc>
                <a:spcPct val="120000"/>
              </a:lnSpc>
            </a:pPr>
            <a:r>
              <a:rPr lang="en-US" sz="2000">
                <a:solidFill>
                  <a:srgbClr val="FF0000"/>
                </a:solidFill>
                <a:latin typeface="Times New Roman" pitchFamily="18" charset="0"/>
                <a:cs typeface="Times New Roman" pitchFamily="18" charset="0"/>
              </a:rPr>
              <a:t>3. </a:t>
            </a:r>
            <a:r>
              <a:rPr lang="en-US" sz="2000">
                <a:latin typeface="Times New Roman" pitchFamily="18" charset="0"/>
                <a:cs typeface="Times New Roman" pitchFamily="18" charset="0"/>
              </a:rPr>
              <a:t>Phân bón có thể bị chuyển thành chất khó tan do có tiếp xúc với đất.</a:t>
            </a:r>
          </a:p>
          <a:p>
            <a:pPr algn="just">
              <a:lnSpc>
                <a:spcPct val="120000"/>
              </a:lnSpc>
            </a:pPr>
            <a:r>
              <a:rPr lang="en-US" sz="2000">
                <a:solidFill>
                  <a:srgbClr val="FF0000"/>
                </a:solidFill>
                <a:latin typeface="Times New Roman" pitchFamily="18" charset="0"/>
                <a:cs typeface="Times New Roman" pitchFamily="18" charset="0"/>
              </a:rPr>
              <a:t>4. </a:t>
            </a:r>
            <a:r>
              <a:rPr lang="en-US" sz="2000">
                <a:latin typeface="Times New Roman" pitchFamily="18" charset="0"/>
                <a:cs typeface="Times New Roman" pitchFamily="18" charset="0"/>
              </a:rPr>
              <a:t>Phân bón dễ bị chuyển thành chất khó tan do tiếp xúc với nhiều đất.</a:t>
            </a:r>
          </a:p>
          <a:p>
            <a:pPr algn="just">
              <a:lnSpc>
                <a:spcPct val="120000"/>
              </a:lnSpc>
            </a:pPr>
            <a:r>
              <a:rPr lang="en-US" sz="2000">
                <a:solidFill>
                  <a:srgbClr val="FF0000"/>
                </a:solidFill>
                <a:latin typeface="Times New Roman" pitchFamily="18" charset="0"/>
                <a:cs typeface="Times New Roman" pitchFamily="18" charset="0"/>
              </a:rPr>
              <a:t>5. </a:t>
            </a:r>
            <a:r>
              <a:rPr lang="en-US" sz="2000">
                <a:latin typeface="Times New Roman" pitchFamily="18" charset="0"/>
                <a:cs typeface="Times New Roman" pitchFamily="18" charset="0"/>
              </a:rPr>
              <a:t>Tiết kiệm phân bón.</a:t>
            </a:r>
          </a:p>
          <a:p>
            <a:pPr algn="just">
              <a:lnSpc>
                <a:spcPct val="120000"/>
              </a:lnSpc>
            </a:pPr>
            <a:r>
              <a:rPr lang="en-US" sz="2000">
                <a:solidFill>
                  <a:srgbClr val="FF0000"/>
                </a:solidFill>
                <a:latin typeface="Times New Roman" pitchFamily="18" charset="0"/>
                <a:cs typeface="Times New Roman" pitchFamily="18" charset="0"/>
              </a:rPr>
              <a:t>6. </a:t>
            </a:r>
            <a:r>
              <a:rPr lang="en-US" sz="2000">
                <a:latin typeface="Times New Roman" pitchFamily="18" charset="0"/>
                <a:cs typeface="Times New Roman" pitchFamily="18" charset="0"/>
              </a:rPr>
              <a:t>Dễ thực hiện, cần ít công lao động.</a:t>
            </a:r>
          </a:p>
          <a:p>
            <a:pPr algn="just">
              <a:lnSpc>
                <a:spcPct val="120000"/>
              </a:lnSpc>
            </a:pPr>
            <a:r>
              <a:rPr lang="en-US" sz="2000">
                <a:solidFill>
                  <a:srgbClr val="FF0000"/>
                </a:solidFill>
                <a:latin typeface="Times New Roman" pitchFamily="18" charset="0"/>
                <a:cs typeface="Times New Roman" pitchFamily="18" charset="0"/>
              </a:rPr>
              <a:t>7. </a:t>
            </a:r>
            <a:r>
              <a:rPr lang="en-US" sz="2000">
                <a:latin typeface="Times New Roman" pitchFamily="18" charset="0"/>
                <a:cs typeface="Times New Roman" pitchFamily="18" charset="0"/>
              </a:rPr>
              <a:t>Chỉ bón được lượng nhỏ phân bón.</a:t>
            </a:r>
          </a:p>
          <a:p>
            <a:pPr algn="just">
              <a:lnSpc>
                <a:spcPct val="120000"/>
              </a:lnSpc>
            </a:pPr>
            <a:r>
              <a:rPr lang="en-US" sz="2000">
                <a:solidFill>
                  <a:srgbClr val="FF0000"/>
                </a:solidFill>
                <a:latin typeface="Times New Roman" pitchFamily="18" charset="0"/>
                <a:cs typeface="Times New Roman" pitchFamily="18" charset="0"/>
              </a:rPr>
              <a:t>8. </a:t>
            </a:r>
            <a:r>
              <a:rPr lang="en-US" sz="2000">
                <a:latin typeface="Times New Roman" pitchFamily="18" charset="0"/>
                <a:cs typeface="Times New Roman" pitchFamily="18" charset="0"/>
              </a:rPr>
              <a:t>Cần có dụng cụ, máy móc phức tạp.</a:t>
            </a:r>
          </a:p>
          <a:p>
            <a:pPr algn="just">
              <a:lnSpc>
                <a:spcPct val="120000"/>
              </a:lnSpc>
            </a:pPr>
            <a:r>
              <a:rPr lang="en-US" sz="2000">
                <a:solidFill>
                  <a:srgbClr val="FF0000"/>
                </a:solidFill>
                <a:latin typeface="Times New Roman" pitchFamily="18" charset="0"/>
                <a:cs typeface="Times New Roman" pitchFamily="18" charset="0"/>
              </a:rPr>
              <a:t>9. </a:t>
            </a:r>
            <a:r>
              <a:rPr lang="en-US" sz="2000">
                <a:latin typeface="Times New Roman" pitchFamily="18" charset="0"/>
                <a:cs typeface="Times New Roman" pitchFamily="18" charset="0"/>
              </a:rPr>
              <a:t>Chỉ cần dụng cụ đơn giản.</a:t>
            </a:r>
          </a:p>
        </p:txBody>
      </p:sp>
      <p:sp>
        <p:nvSpPr>
          <p:cNvPr id="12" name="TextBox 11"/>
          <p:cNvSpPr txBox="1"/>
          <p:nvPr/>
        </p:nvSpPr>
        <p:spPr>
          <a:xfrm>
            <a:off x="6536268" y="3528241"/>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1, 9</a:t>
            </a:r>
          </a:p>
        </p:txBody>
      </p:sp>
      <p:sp>
        <p:nvSpPr>
          <p:cNvPr id="13" name="TextBox 12"/>
          <p:cNvSpPr txBox="1"/>
          <p:nvPr/>
        </p:nvSpPr>
        <p:spPr>
          <a:xfrm>
            <a:off x="6572955" y="4366441"/>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1, 9</a:t>
            </a:r>
          </a:p>
        </p:txBody>
      </p:sp>
      <p:sp>
        <p:nvSpPr>
          <p:cNvPr id="14" name="TextBox 13"/>
          <p:cNvSpPr txBox="1"/>
          <p:nvPr/>
        </p:nvSpPr>
        <p:spPr>
          <a:xfrm>
            <a:off x="6603999" y="5128441"/>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6, 9</a:t>
            </a:r>
          </a:p>
        </p:txBody>
      </p:sp>
      <p:sp>
        <p:nvSpPr>
          <p:cNvPr id="15" name="TextBox 14"/>
          <p:cNvSpPr txBox="1"/>
          <p:nvPr/>
        </p:nvSpPr>
        <p:spPr>
          <a:xfrm>
            <a:off x="6477000" y="5890441"/>
            <a:ext cx="9708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1, 2, 5</a:t>
            </a:r>
          </a:p>
        </p:txBody>
      </p:sp>
      <p:sp>
        <p:nvSpPr>
          <p:cNvPr id="16" name="TextBox 15"/>
          <p:cNvSpPr txBox="1"/>
          <p:nvPr/>
        </p:nvSpPr>
        <p:spPr>
          <a:xfrm>
            <a:off x="7910688" y="5921485"/>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7, 8</a:t>
            </a:r>
          </a:p>
        </p:txBody>
      </p:sp>
      <p:sp>
        <p:nvSpPr>
          <p:cNvPr id="17" name="TextBox 16"/>
          <p:cNvSpPr txBox="1"/>
          <p:nvPr/>
        </p:nvSpPr>
        <p:spPr>
          <a:xfrm>
            <a:off x="7893756" y="5139730"/>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4</a:t>
            </a:r>
          </a:p>
        </p:txBody>
      </p:sp>
      <p:sp>
        <p:nvSpPr>
          <p:cNvPr id="18" name="TextBox 17"/>
          <p:cNvSpPr txBox="1"/>
          <p:nvPr/>
        </p:nvSpPr>
        <p:spPr>
          <a:xfrm>
            <a:off x="7879644" y="4394662"/>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3</a:t>
            </a:r>
          </a:p>
        </p:txBody>
      </p:sp>
      <p:sp>
        <p:nvSpPr>
          <p:cNvPr id="19" name="TextBox 18"/>
          <p:cNvSpPr txBox="1"/>
          <p:nvPr/>
        </p:nvSpPr>
        <p:spPr>
          <a:xfrm>
            <a:off x="7842954" y="3536707"/>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3</a:t>
            </a:r>
          </a:p>
        </p:txBody>
      </p:sp>
      <p:sp>
        <p:nvSpPr>
          <p:cNvPr id="20" name="TextBox 19">
            <a:hlinkClick r:id="rId2" action="ppaction://hlinksldjump"/>
          </p:cNvPr>
          <p:cNvSpPr txBox="1"/>
          <p:nvPr/>
        </p:nvSpPr>
        <p:spPr>
          <a:xfrm>
            <a:off x="4769556" y="3497191"/>
            <a:ext cx="1600200" cy="369332"/>
          </a:xfrm>
          <a:prstGeom prst="rect">
            <a:avLst/>
          </a:prstGeom>
          <a:noFill/>
        </p:spPr>
        <p:txBody>
          <a:bodyPr wrap="square" rtlCol="0">
            <a:spAutoFit/>
          </a:bodyPr>
          <a:lstStyle/>
          <a:p>
            <a:r>
              <a:rPr lang="en-US" b="1">
                <a:latin typeface="Times New Roman" pitchFamily="18" charset="0"/>
                <a:cs typeface="Times New Roman" pitchFamily="18" charset="0"/>
              </a:rPr>
              <a:t>Bón theo hốc</a:t>
            </a:r>
            <a:endParaRPr lang="en-US" b="1">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21" name="TextBox 20">
            <a:hlinkClick r:id="rId3" action="ppaction://hlinksldjump"/>
          </p:cNvPr>
          <p:cNvSpPr txBox="1"/>
          <p:nvPr/>
        </p:nvSpPr>
        <p:spPr>
          <a:xfrm>
            <a:off x="4766733" y="4335391"/>
            <a:ext cx="1600200" cy="369332"/>
          </a:xfrm>
          <a:prstGeom prst="rect">
            <a:avLst/>
          </a:prstGeom>
          <a:noFill/>
        </p:spPr>
        <p:txBody>
          <a:bodyPr wrap="square" rtlCol="0">
            <a:spAutoFit/>
          </a:bodyPr>
          <a:lstStyle/>
          <a:p>
            <a:r>
              <a:rPr lang="en-US" b="1">
                <a:latin typeface="Times New Roman" pitchFamily="18" charset="0"/>
                <a:cs typeface="Times New Roman" pitchFamily="18" charset="0"/>
              </a:rPr>
              <a:t>Bón theo hàng</a:t>
            </a:r>
            <a:endParaRPr lang="en-US" b="1">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22" name="TextBox 21">
            <a:hlinkClick r:id="rId4" action="ppaction://hlinksldjump"/>
          </p:cNvPr>
          <p:cNvSpPr txBox="1"/>
          <p:nvPr/>
        </p:nvSpPr>
        <p:spPr>
          <a:xfrm>
            <a:off x="4778022" y="5136904"/>
            <a:ext cx="1600200" cy="369332"/>
          </a:xfrm>
          <a:prstGeom prst="rect">
            <a:avLst/>
          </a:prstGeom>
          <a:noFill/>
        </p:spPr>
        <p:txBody>
          <a:bodyPr wrap="square" rtlCol="0">
            <a:spAutoFit/>
          </a:bodyPr>
          <a:lstStyle/>
          <a:p>
            <a:r>
              <a:rPr lang="en-US" b="1">
                <a:latin typeface="Times New Roman" pitchFamily="18" charset="0"/>
                <a:cs typeface="Times New Roman" pitchFamily="18" charset="0"/>
              </a:rPr>
              <a:t>Bón vãi</a:t>
            </a:r>
            <a:endParaRPr lang="en-US" b="1">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23" name="TextBox 22">
            <a:hlinkClick r:id="rId5" action="ppaction://hlinksldjump"/>
          </p:cNvPr>
          <p:cNvSpPr txBox="1"/>
          <p:nvPr/>
        </p:nvSpPr>
        <p:spPr>
          <a:xfrm>
            <a:off x="4758267" y="5915836"/>
            <a:ext cx="1600200" cy="369332"/>
          </a:xfrm>
          <a:prstGeom prst="rect">
            <a:avLst/>
          </a:prstGeom>
          <a:noFill/>
          <a:ln>
            <a:noFill/>
          </a:ln>
          <a:effectLst/>
        </p:spPr>
        <p:txBody>
          <a:bodyPr wrap="square" rtlCol="0">
            <a:spAutoFit/>
          </a:bodyPr>
          <a:lstStyle/>
          <a:p>
            <a:r>
              <a:rPr lang="en-US" b="1">
                <a:latin typeface="Times New Roman" pitchFamily="18" charset="0"/>
                <a:cs typeface="Times New Roman" pitchFamily="18" charset="0"/>
              </a:rPr>
              <a:t>Phun trên lá</a:t>
            </a:r>
          </a:p>
        </p:txBody>
      </p:sp>
      <p:cxnSp>
        <p:nvCxnSpPr>
          <p:cNvPr id="25" name="Straight Connector 24"/>
          <p:cNvCxnSpPr/>
          <p:nvPr/>
        </p:nvCxnSpPr>
        <p:spPr>
          <a:xfrm rot="5400000">
            <a:off x="1632411" y="3782943"/>
            <a:ext cx="6150114"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80845" y="753534"/>
            <a:ext cx="4267200" cy="1938992"/>
          </a:xfrm>
          <a:prstGeom prst="rect">
            <a:avLst/>
          </a:prstGeom>
          <a:noFill/>
        </p:spPr>
        <p:txBody>
          <a:bodyPr wrap="square" rtlCol="0">
            <a:spAutoFit/>
          </a:bodyPr>
          <a:lstStyle/>
          <a:p>
            <a:pPr algn="just"/>
            <a:r>
              <a:rPr lang="en-US" sz="2000" i="1">
                <a:latin typeface="Times New Roman" pitchFamily="18" charset="0"/>
                <a:cs typeface="Times New Roman" pitchFamily="18" charset="0"/>
              </a:rPr>
              <a:t>Bón phân vào đất có thể bón được lượng nhiều, tuy nhiên phân bón có thể bị đất giữ chặt hoặc chuyển hóa thành dạng khó hòa tan, cây không hấp thu được hoặc cũng có thể bị rửa trôi gây lãng phí.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11" descr="Cac kieu bon phaN2"/>
          <p:cNvPicPr>
            <a:picLocks noChangeAspect="1" noChangeArrowheads="1"/>
          </p:cNvPicPr>
          <p:nvPr/>
        </p:nvPicPr>
        <p:blipFill>
          <a:blip r:embed="rId2">
            <a:lum bright="-18000" contrast="12000"/>
          </a:blip>
          <a:srcRect/>
          <a:stretch>
            <a:fillRect/>
          </a:stretch>
        </p:blipFill>
        <p:spPr bwMode="auto">
          <a:xfrm>
            <a:off x="5562600" y="1219200"/>
            <a:ext cx="2954582" cy="25146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8" name="Picture 7" descr="bón hốc.jpg"/>
          <p:cNvPicPr>
            <a:picLocks noChangeAspect="1"/>
          </p:cNvPicPr>
          <p:nvPr/>
        </p:nvPicPr>
        <p:blipFill>
          <a:blip r:embed="rId3" cstate="print"/>
          <a:stretch>
            <a:fillRect/>
          </a:stretch>
        </p:blipFill>
        <p:spPr>
          <a:xfrm>
            <a:off x="5531556" y="3942642"/>
            <a:ext cx="3017520" cy="1964532"/>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838200" y="1444980"/>
            <a:ext cx="4267200"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a:latin typeface="Times New Roman" pitchFamily="18" charset="0"/>
                <a:cs typeface="Times New Roman" pitchFamily="18" charset="0"/>
              </a:rPr>
              <a:t>Bón theo hốc: </a:t>
            </a:r>
            <a:r>
              <a:rPr lang="en-US" sz="2000">
                <a:latin typeface="Times New Roman" pitchFamily="18" charset="0"/>
                <a:cs typeface="Times New Roman" pitchFamily="18" charset="0"/>
              </a:rPr>
              <a:t>giảm được diện tích tiếp xúc của phân bón với đất nên hạn chế được hiện tượng phân bón bị đất giữ chặt và quá trình chuyển hóa thành các chất khó hòa tan. Bón theo hốc cây trồng có thể sử dụng được ngay. Tuy nhiên nếu bón lượng phân lớn vào gốc cây có thể làm cho cây bị chết. Ngoài ra bón theo hốc tốn công hơn.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289" y="0"/>
            <a:ext cx="9155289" cy="707886"/>
            <a:chOff x="-11289" y="0"/>
            <a:chExt cx="9155289" cy="707886"/>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descr="theo hàng.jpg"/>
          <p:cNvPicPr>
            <a:picLocks noChangeAspect="1"/>
          </p:cNvPicPr>
          <p:nvPr/>
        </p:nvPicPr>
        <p:blipFill>
          <a:blip r:embed="rId2"/>
          <a:stretch>
            <a:fillRect/>
          </a:stretch>
        </p:blipFill>
        <p:spPr>
          <a:xfrm>
            <a:off x="4747846" y="949569"/>
            <a:ext cx="3775048" cy="2743200"/>
          </a:xfrm>
          <a:prstGeom prst="rect">
            <a:avLst/>
          </a:prstGeom>
        </p:spPr>
        <p:style>
          <a:lnRef idx="2">
            <a:schemeClr val="accent1"/>
          </a:lnRef>
          <a:fillRef idx="1">
            <a:schemeClr val="lt1"/>
          </a:fillRef>
          <a:effectRef idx="0">
            <a:schemeClr val="accent1"/>
          </a:effectRef>
          <a:fontRef idx="minor">
            <a:schemeClr val="dk1"/>
          </a:fontRef>
        </p:style>
      </p:pic>
      <p:pic>
        <p:nvPicPr>
          <p:cNvPr id="7" name="Picture 12" descr="Cac kieu bon phan3"/>
          <p:cNvPicPr>
            <a:picLocks noChangeAspect="1" noChangeArrowheads="1"/>
          </p:cNvPicPr>
          <p:nvPr/>
        </p:nvPicPr>
        <p:blipFill>
          <a:blip r:embed="rId3">
            <a:lum bright="-18000" contrast="12000"/>
          </a:blip>
          <a:srcRect/>
          <a:stretch>
            <a:fillRect/>
          </a:stretch>
        </p:blipFill>
        <p:spPr bwMode="auto">
          <a:xfrm>
            <a:off x="732692" y="943708"/>
            <a:ext cx="3097163" cy="27432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685800" y="3810000"/>
            <a:ext cx="784860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a:latin typeface="Times New Roman" pitchFamily="18" charset="0"/>
                <a:cs typeface="Times New Roman" pitchFamily="18" charset="0"/>
              </a:rPr>
              <a:t>Bón theo hàng: </a:t>
            </a:r>
            <a:r>
              <a:rPr lang="en-US" sz="2000">
                <a:latin typeface="Times New Roman" pitchFamily="18" charset="0"/>
                <a:cs typeface="Times New Roman" pitchFamily="18" charset="0"/>
              </a:rPr>
              <a:t>giảm được diện tích tiếp xúc của phân bón với đất nên hạn chế được hiện tượng phân bón bị đất giữ chặt và quá trình chuyển hóa thành các chất khó hòa tan. Bón theo hàng cây trồng có thể sử dụng được ngay. Tuy nhiên nếu bón lượng phân lớn vào gốc cây có thể làm cho cây bị chết. Ngoài ra bón theo hàng tốn công hơn.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289" y="0"/>
            <a:ext cx="9155289" cy="707886"/>
            <a:chOff x="-11289" y="0"/>
            <a:chExt cx="9155289" cy="707886"/>
          </a:xfrm>
        </p:grpSpPr>
        <p:sp>
          <p:nvSpPr>
            <p:cNvPr id="6" name="TextBox 5"/>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err="1">
                  <a:solidFill>
                    <a:schemeClr val="tx2">
                      <a:lumMod val="75000"/>
                    </a:schemeClr>
                  </a:solidFill>
                  <a:latin typeface="Arial" pitchFamily="34" charset="0"/>
                  <a:cs typeface="Arial" pitchFamily="34" charset="0"/>
                </a:rPr>
                <a:t>Tiết</a:t>
              </a:r>
              <a:r>
                <a:rPr lang="en-US" sz="2000" b="1" u="sng" dirty="0">
                  <a:solidFill>
                    <a:schemeClr val="tx2">
                      <a:lumMod val="75000"/>
                    </a:schemeClr>
                  </a:solidFill>
                  <a:latin typeface="Arial" pitchFamily="34" charset="0"/>
                  <a:cs typeface="Arial" pitchFamily="34" charset="0"/>
                </a:rPr>
                <a:t> </a:t>
              </a:r>
              <a:r>
                <a:rPr lang="en-US" sz="2000" b="1" u="sng" dirty="0" smtClean="0">
                  <a:solidFill>
                    <a:schemeClr val="tx2">
                      <a:lumMod val="75000"/>
                    </a:schemeClr>
                  </a:solidFill>
                  <a:latin typeface="Arial" pitchFamily="34" charset="0"/>
                  <a:cs typeface="Arial" pitchFamily="34" charset="0"/>
                </a:rPr>
                <a:t>6 </a:t>
              </a:r>
              <a:r>
                <a:rPr lang="en-US" sz="2000" b="1" u="sng" dirty="0">
                  <a:solidFill>
                    <a:schemeClr val="tx2">
                      <a:lumMod val="75000"/>
                    </a:schemeClr>
                  </a:solidFill>
                  <a:latin typeface="Arial" pitchFamily="34" charset="0"/>
                  <a:cs typeface="Arial" pitchFamily="34" charset="0"/>
                </a:rPr>
                <a:t>– </a:t>
              </a:r>
              <a:r>
                <a:rPr lang="en-US" sz="2000" b="1" u="sng" dirty="0" err="1">
                  <a:solidFill>
                    <a:schemeClr val="tx2">
                      <a:lumMod val="75000"/>
                    </a:schemeClr>
                  </a:solidFill>
                  <a:latin typeface="Arial" pitchFamily="34" charset="0"/>
                  <a:cs typeface="Arial" pitchFamily="34" charset="0"/>
                </a:rPr>
                <a:t>Bài</a:t>
              </a:r>
              <a:r>
                <a:rPr lang="en-US" sz="2000" b="1" u="sng" dirty="0">
                  <a:solidFill>
                    <a:schemeClr val="tx2">
                      <a:lumMod val="75000"/>
                    </a:schemeClr>
                  </a:solidFill>
                  <a:latin typeface="Arial" pitchFamily="34" charset="0"/>
                  <a:cs typeface="Arial" pitchFamily="34" charset="0"/>
                </a:rPr>
                <a:t> 9</a:t>
              </a: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7" name="Straight Connector 6"/>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descr="phan.jpg"/>
          <p:cNvPicPr>
            <a:picLocks noChangeAspect="1"/>
          </p:cNvPicPr>
          <p:nvPr/>
        </p:nvPicPr>
        <p:blipFill>
          <a:blip r:embed="rId2"/>
          <a:stretch>
            <a:fillRect/>
          </a:stretch>
        </p:blipFill>
        <p:spPr>
          <a:xfrm>
            <a:off x="4888089" y="3595518"/>
            <a:ext cx="3624566" cy="2926080"/>
          </a:xfrm>
          <a:prstGeom prst="rect">
            <a:avLst/>
          </a:prstGeom>
        </p:spPr>
        <p:style>
          <a:lnRef idx="2">
            <a:schemeClr val="accent1"/>
          </a:lnRef>
          <a:fillRef idx="1">
            <a:schemeClr val="lt1"/>
          </a:fillRef>
          <a:effectRef idx="0">
            <a:schemeClr val="accent1"/>
          </a:effectRef>
          <a:fontRef idx="minor">
            <a:schemeClr val="dk1"/>
          </a:fontRef>
        </p:style>
      </p:pic>
      <p:pic>
        <p:nvPicPr>
          <p:cNvPr id="13" name="Picture 13" descr="Cac kieu bon phan4"/>
          <p:cNvPicPr>
            <a:picLocks noChangeAspect="1" noChangeArrowheads="1"/>
          </p:cNvPicPr>
          <p:nvPr/>
        </p:nvPicPr>
        <p:blipFill>
          <a:blip r:embed="rId3">
            <a:lum bright="-6000" contrast="12000"/>
          </a:blip>
          <a:srcRect/>
          <a:stretch>
            <a:fillRect/>
          </a:stretch>
        </p:blipFill>
        <p:spPr bwMode="auto">
          <a:xfrm>
            <a:off x="925697" y="3593253"/>
            <a:ext cx="3386650" cy="292608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9" name="TextBox 8"/>
          <p:cNvSpPr txBox="1"/>
          <p:nvPr/>
        </p:nvSpPr>
        <p:spPr>
          <a:xfrm>
            <a:off x="891822" y="1329136"/>
            <a:ext cx="76200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u="sng">
                <a:latin typeface="Times New Roman" pitchFamily="18" charset="0"/>
                <a:cs typeface="Times New Roman" pitchFamily="18" charset="0"/>
              </a:rPr>
              <a:t>Bón vãi:</a:t>
            </a:r>
            <a:r>
              <a:rPr lang="en-US" sz="2000" b="1">
                <a:latin typeface="Times New Roman" pitchFamily="18" charset="0"/>
                <a:cs typeface="Times New Roman" pitchFamily="18" charset="0"/>
              </a:rPr>
              <a:t> </a:t>
            </a:r>
            <a:r>
              <a:rPr lang="en-US" sz="2000">
                <a:latin typeface="Times New Roman" pitchFamily="18" charset="0"/>
                <a:cs typeface="Times New Roman" pitchFamily="18" charset="0"/>
              </a:rPr>
              <a:t>dễ thực hiện, ít tốn công lao động. Tuy nhiên phân bón được giải khăp mặt ruộng, không tập trung vào vùng rễ cây nên cây khó hấp thu và gây lãng phí. Ngoài ra phân bón dễ bị đất giữ chặt hoặc bị chuyển hóa thành dạng khó hòa tan cây không hấp thụ được. </a:t>
            </a:r>
            <a:r>
              <a:rPr lang="en-US" sz="2000" b="1">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1112</TotalTime>
  <Words>1548</Words>
  <Application>Microsoft Office PowerPoint</Application>
  <PresentationFormat>On-screen Show (4:3)</PresentationFormat>
  <Paragraphs>173</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Linh</dc:creator>
  <cp:lastModifiedBy>sony</cp:lastModifiedBy>
  <cp:revision>240</cp:revision>
  <dcterms:created xsi:type="dcterms:W3CDTF">2017-10-04T02:13:02Z</dcterms:created>
  <dcterms:modified xsi:type="dcterms:W3CDTF">2021-10-08T13:28:21Z</dcterms:modified>
</cp:coreProperties>
</file>