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69" r:id="rId3"/>
    <p:sldId id="270" r:id="rId4"/>
    <p:sldId id="258" r:id="rId5"/>
    <p:sldId id="259" r:id="rId6"/>
    <p:sldId id="262" r:id="rId7"/>
    <p:sldId id="260" r:id="rId8"/>
    <p:sldId id="266" r:id="rId9"/>
    <p:sldId id="263" r:id="rId10"/>
    <p:sldId id="271" r:id="rId11"/>
    <p:sldId id="264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74" r:id="rId26"/>
    <p:sldId id="267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6" Type="http://schemas.openxmlformats.org/officeDocument/2006/relationships/image" Target="../media/image12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6" Type="http://schemas.openxmlformats.org/officeDocument/2006/relationships/image" Target="../media/image47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35.wmf"/><Relationship Id="rId1" Type="http://schemas.openxmlformats.org/officeDocument/2006/relationships/image" Target="../media/image53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35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24A3-4760-48D8-A44C-9CBE04685A5E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A80C-1784-4D05-8288-8C32AC1E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A80C-1784-4D05-8288-8C32AC1EF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A80C-1784-4D05-8288-8C32AC1EF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D2D86-F518-4DD6-8143-5139E4D00B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AC5734-DF8E-40D2-9BFC-A19B5AB6A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1219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2DAC26-2847-4C19-B66C-4706B4053C04}" type="datetimeFigureOut">
              <a:rPr lang="en-US" smtClean="0"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6.wmf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5.bin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39.wmf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24" Type="http://schemas.openxmlformats.org/officeDocument/2006/relationships/image" Target="../media/image41.wmf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47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26.bin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4.bin"/><Relationship Id="rId31" Type="http://schemas.openxmlformats.org/officeDocument/2006/relationships/image" Target="../media/image4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40.wmf"/><Relationship Id="rId27" Type="http://schemas.openxmlformats.org/officeDocument/2006/relationships/image" Target="../media/image48.gi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2.wm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1.gif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7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5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wmf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gif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99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      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𝑀𝑃𝑁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(c-g-c)</a:t>
                </a: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166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2132131" y="27680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      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(g-g)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7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2464793" y="60446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ahoma" pitchFamily="34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4600" y="695980"/>
            <a:ext cx="381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14500" y="157228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324100" y="149608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252478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95600" y="176278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286000" y="168658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457980"/>
            <a:ext cx="304800" cy="50579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2184" y="2219980"/>
            <a:ext cx="350520" cy="304800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599" y="2221637"/>
            <a:ext cx="348615" cy="303143"/>
          </a:xfrm>
          <a:prstGeom prst="rect">
            <a:avLst/>
          </a:prstGeom>
          <a:noFill/>
        </p:spPr>
      </p:pic>
      <p:sp>
        <p:nvSpPr>
          <p:cNvPr id="25" name="Title 1"/>
          <p:cNvSpPr txBox="1">
            <a:spLocks/>
          </p:cNvSpPr>
          <p:nvPr/>
        </p:nvSpPr>
        <p:spPr>
          <a:xfrm flipH="1">
            <a:off x="3352800" y="235665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52600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25191" y="157228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0091" y="115318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44291" y="267718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87291" y="15341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763491" y="16103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839691" y="16865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891" y="1305580"/>
            <a:ext cx="350519" cy="304800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5001491" y="772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079673" y="228045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39491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6690" y="2372380"/>
            <a:ext cx="350519" cy="3048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 rot="16200000" flipH="1">
            <a:off x="5268191" y="271528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3824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5348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091" y="2372380"/>
            <a:ext cx="381000" cy="331304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 rot="5400000">
            <a:off x="844898" y="4263525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759298" y="3958725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02098" y="5330325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779" y="4111125"/>
            <a:ext cx="350519" cy="304800"/>
          </a:xfrm>
          <a:prstGeom prst="rect">
            <a:avLst/>
          </a:prstGeom>
          <a:noFill/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1683098" y="3349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02298" y="5254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8698" y="51779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2254" y="5025525"/>
            <a:ext cx="350520" cy="304800"/>
          </a:xfrm>
          <a:prstGeom prst="rect">
            <a:avLst/>
          </a:prstGeom>
          <a:noFill/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298" y="5025524"/>
            <a:ext cx="382905" cy="332961"/>
          </a:xfrm>
          <a:prstGeom prst="rect">
            <a:avLst/>
          </a:prstGeom>
          <a:noFill/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1835498" y="5254125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412673" y="4121516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5479473" y="3892916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55573" y="5302616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068" y="4997816"/>
            <a:ext cx="382905" cy="332961"/>
          </a:xfrm>
          <a:prstGeom prst="rect">
            <a:avLst/>
          </a:prstGeom>
          <a:noFill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373" y="4008873"/>
            <a:ext cx="348615" cy="303143"/>
          </a:xfrm>
          <a:prstGeom prst="rect">
            <a:avLst/>
          </a:prstGeom>
          <a:noFill/>
        </p:spPr>
      </p:pic>
      <p:pic>
        <p:nvPicPr>
          <p:cNvPr id="5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5773" y="4997816"/>
            <a:ext cx="350520" cy="304800"/>
          </a:xfrm>
          <a:prstGeom prst="rect">
            <a:avLst/>
          </a:prstGeom>
          <a:noFill/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5365173" y="33976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8129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2221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792" y="208924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25" grpId="0"/>
      <p:bldP spid="26" grpId="0"/>
      <p:bldP spid="34" grpId="0"/>
      <p:bldP spid="35" grpId="0"/>
      <p:bldP spid="36" grpId="0"/>
      <p:bldP spid="46" grpId="0"/>
      <p:bldP spid="47" grpId="0"/>
      <p:bldP spid="48" grpId="0"/>
      <p:bldP spid="51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9554" y="1628737"/>
            <a:ext cx="106311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152400" y="9144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11" y="75264"/>
            <a:ext cx="8599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554" y="533400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88" y="2627186"/>
            <a:ext cx="51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63" y="4227493"/>
            <a:ext cx="548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(AD = x, DC =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03" y="5181600"/>
            <a:ext cx="685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3300" y="1689895"/>
                <a:ext cx="7819918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4.2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AB = 3cm; AC = 4,5cm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𝐴𝐵𝐷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𝐵𝐶𝐴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00" y="1689895"/>
                <a:ext cx="7819918" cy="968470"/>
              </a:xfrm>
              <a:prstGeom prst="rect">
                <a:avLst/>
              </a:prstGeom>
              <a:blipFill>
                <a:blip r:embed="rId2"/>
                <a:stretch>
                  <a:fillRect l="-1637" t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5111"/>
            <a:ext cx="3749995" cy="29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0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9690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 tam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𝐵𝐶𝐷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(g-g)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085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00000">
            <a:off x="2892462" y="353961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eriod" startAt="2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𝐴𝐷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2(cm) = x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DC = AC – AD = 4,5 – 2 = 2,5 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blipFill rotWithShape="1">
                <a:blip r:embed="rId4"/>
                <a:stretch>
                  <a:fillRect l="-2158" t="-2309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9"/>
          <p:cNvSpPr txBox="1">
            <a:spLocks noChangeArrowheads="1"/>
          </p:cNvSpPr>
          <p:nvPr/>
        </p:nvSpPr>
        <p:spPr bwMode="auto">
          <a:xfrm rot="16200000">
            <a:off x="3042415" y="23094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286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BD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nên :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3,75 (cm)</a:t>
                </a:r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(g-g)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𝐷𝐵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.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2,5(cm)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blipFill rotWithShape="1">
                <a:blip r:embed="rId2"/>
                <a:stretch>
                  <a:fillRect l="-2165" t="-1287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50" y="106806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2683449" y="31476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89604" y="165364"/>
            <a:ext cx="2362200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85800" y="642938"/>
            <a:ext cx="7620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 i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0" i="1" u="sng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400" b="0" i="1" u="sng" dirty="0">
                <a:latin typeface="Times New Roman" panose="02020603050405020304" pitchFamily="18" charset="0"/>
              </a:rPr>
              <a:t> 2</a:t>
            </a:r>
            <a:r>
              <a:rPr lang="en-US" altLang="en-US" sz="2400" b="0" dirty="0">
                <a:latin typeface="Times New Roman" panose="02020603050405020304" pitchFamily="18" charset="0"/>
              </a:rPr>
              <a:t>: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>
                <a:latin typeface="Times New Roman" panose="02020603050405020304" pitchFamily="18" charset="0"/>
              </a:rPr>
              <a:t>Cho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latin typeface="Times New Roman" panose="02020603050405020304" pitchFamily="18" charset="0"/>
              </a:rPr>
              <a:t> ABC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</a:rPr>
              <a:t> A’B’C’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kích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thước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0" dirty="0"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</a:rPr>
              <a:t> 35 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962400" y="1490663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AutoNum type="alphaLcParenR"/>
            </a:pP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68300" y="5695950"/>
            <a:ext cx="239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ABC         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A’B’C’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4767263" y="2297113"/>
            <a:ext cx="158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000" b="0" i="1" u="sng">
                <a:solidFill>
                  <a:srgbClr val="FF0000"/>
                </a:solidFill>
                <a:latin typeface="Verdana" panose="020B0604030504040204" pitchFamily="34" charset="0"/>
              </a:rPr>
              <a:t>Bài giải:</a:t>
            </a:r>
            <a:endParaRPr lang="en-US" altLang="en-US" sz="2000" b="0" i="1" u="sng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12" name="Object 40"/>
          <p:cNvGraphicFramePr>
            <a:graphicFrameLocks noChangeAspect="1"/>
          </p:cNvGraphicFramePr>
          <p:nvPr/>
        </p:nvGraphicFramePr>
        <p:xfrm>
          <a:off x="117475" y="3276600"/>
          <a:ext cx="687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495000" imgH="393480" progId="Equation.DSMT4">
                  <p:embed/>
                </p:oleObj>
              </mc:Choice>
              <mc:Fallback>
                <p:oleObj name="Equation" r:id="rId4" imgW="495000" imgH="393480" progId="Equation.DSMT4">
                  <p:embed/>
                  <p:pic>
                    <p:nvPicPr>
                      <p:cNvPr id="311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276600"/>
                        <a:ext cx="6873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14" name="Object 42"/>
          <p:cNvGraphicFramePr>
            <a:graphicFrameLocks noChangeAspect="1"/>
          </p:cNvGraphicFramePr>
          <p:nvPr/>
        </p:nvGraphicFramePr>
        <p:xfrm>
          <a:off x="2071688" y="3281363"/>
          <a:ext cx="769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31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281363"/>
                        <a:ext cx="7699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16" name="Object 44"/>
          <p:cNvGraphicFramePr>
            <a:graphicFrameLocks noChangeAspect="1"/>
          </p:cNvGraphicFramePr>
          <p:nvPr/>
        </p:nvGraphicFramePr>
        <p:xfrm>
          <a:off x="1089025" y="3276600"/>
          <a:ext cx="69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31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3276600"/>
                        <a:ext cx="698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8" name="Object 46"/>
          <p:cNvGraphicFramePr>
            <a:graphicFrameLocks noChangeAspect="1"/>
          </p:cNvGraphicFramePr>
          <p:nvPr/>
        </p:nvGraphicFramePr>
        <p:xfrm>
          <a:off x="1247775" y="3886200"/>
          <a:ext cx="531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311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3886200"/>
                        <a:ext cx="5318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290513" y="4481513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2" imgW="1270000" imgH="393700" progId="Equation.DSMT4">
                  <p:embed/>
                </p:oleObj>
              </mc:Choice>
              <mc:Fallback>
                <p:oleObj name="Equation" r:id="rId12" imgW="1270000" imgH="393700" progId="Equation.DSMT4">
                  <p:embed/>
                  <p:pic>
                    <p:nvPicPr>
                      <p:cNvPr id="312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481513"/>
                        <a:ext cx="2362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8" name="Object 66"/>
          <p:cNvGraphicFramePr>
            <a:graphicFrameLocks noGrp="1" noChangeAspect="1"/>
          </p:cNvGraphicFramePr>
          <p:nvPr>
            <p:ph sz="half" idx="1"/>
          </p:nvPr>
        </p:nvGraphicFramePr>
        <p:xfrm>
          <a:off x="4519613" y="4221163"/>
          <a:ext cx="27352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4" imgW="1549080" imgH="393480" progId="Equation.DSMT4">
                  <p:embed/>
                </p:oleObj>
              </mc:Choice>
              <mc:Fallback>
                <p:oleObj name="Equation" r:id="rId14" imgW="1549080" imgH="393480" progId="Equation.DSMT4">
                  <p:embed/>
                  <p:pic>
                    <p:nvPicPr>
                      <p:cNvPr id="3138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4221163"/>
                        <a:ext cx="273526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" name="Object 6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71588" y="5162550"/>
          <a:ext cx="43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313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5162550"/>
                        <a:ext cx="431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833813" y="4867275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/>
              <a:t> Nên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ABC     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A’B’C’ (c.c.c)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25" name="Object 53"/>
          <p:cNvGraphicFramePr>
            <a:graphicFrameLocks noChangeAspect="1"/>
          </p:cNvGraphicFramePr>
          <p:nvPr/>
        </p:nvGraphicFramePr>
        <p:xfrm>
          <a:off x="4641850" y="2809875"/>
          <a:ext cx="2170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7" imgW="901440" imgH="393480" progId="Equation.DSMT4">
                  <p:embed/>
                </p:oleObj>
              </mc:Choice>
              <mc:Fallback>
                <p:oleObj name="Equation" r:id="rId17" imgW="901440" imgH="393480" progId="Equation.DSMT4">
                  <p:embed/>
                  <p:pic>
                    <p:nvPicPr>
                      <p:cNvPr id="312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809875"/>
                        <a:ext cx="21701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3233738"/>
            <a:ext cx="182563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27" name="Object 55"/>
          <p:cNvGraphicFramePr>
            <a:graphicFrameLocks noChangeAspect="1"/>
          </p:cNvGraphicFramePr>
          <p:nvPr/>
        </p:nvGraphicFramePr>
        <p:xfrm>
          <a:off x="3467100" y="3429000"/>
          <a:ext cx="21034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9" imgW="952200" imgH="393480" progId="Equation.DSMT4">
                  <p:embed/>
                </p:oleObj>
              </mc:Choice>
              <mc:Fallback>
                <p:oleObj name="Equation" r:id="rId19" imgW="952200" imgH="393480" progId="Equation.DSMT4">
                  <p:embed/>
                  <p:pic>
                    <p:nvPicPr>
                      <p:cNvPr id="312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429000"/>
                        <a:ext cx="2103438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605213" y="2862263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a) Vì:</a:t>
            </a:r>
            <a:endParaRPr lang="en-US" altLang="en-US" sz="20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176588" y="5257800"/>
            <a:ext cx="613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/>
              <a:t>b) Nếu P; P’ lần lượt là chu vi của </a:t>
            </a:r>
            <a:r>
              <a:rPr lang="en-US" altLang="en-US">
                <a:sym typeface="Symbol" panose="05050102010706020507" pitchFamily="18" charset="2"/>
              </a:rPr>
              <a:t></a:t>
            </a:r>
            <a:r>
              <a:rPr lang="en-US" altLang="en-US"/>
              <a:t>ABC và </a:t>
            </a:r>
            <a:r>
              <a:rPr lang="en-US" altLang="en-US">
                <a:sym typeface="Symbol" panose="05050102010706020507" pitchFamily="18" charset="2"/>
              </a:rPr>
              <a:t></a:t>
            </a:r>
            <a:r>
              <a:rPr lang="en-US" altLang="en-US"/>
              <a:t>A’B’C’</a:t>
            </a:r>
            <a:endParaRPr lang="en-US" altLang="en-US" sz="2000"/>
          </a:p>
        </p:txBody>
      </p:sp>
      <p:graphicFrame>
        <p:nvGraphicFramePr>
          <p:cNvPr id="44094" name="Object 62"/>
          <p:cNvGraphicFramePr>
            <a:graphicFrameLocks noChangeAspect="1"/>
          </p:cNvGraphicFramePr>
          <p:nvPr/>
        </p:nvGraphicFramePr>
        <p:xfrm>
          <a:off x="6545263" y="5638800"/>
          <a:ext cx="21034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21" imgW="1117440" imgH="393480" progId="Equation.DSMT4">
                  <p:embed/>
                </p:oleObj>
              </mc:Choice>
              <mc:Fallback>
                <p:oleObj name="Equation" r:id="rId21" imgW="1117440" imgH="393480" progId="Equation.DSMT4">
                  <p:embed/>
                  <p:pic>
                    <p:nvPicPr>
                      <p:cNvPr id="4409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5638800"/>
                        <a:ext cx="21034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8" name="Object 66"/>
          <p:cNvGraphicFramePr>
            <a:graphicFrameLocks noChangeAspect="1"/>
          </p:cNvGraphicFramePr>
          <p:nvPr/>
        </p:nvGraphicFramePr>
        <p:xfrm>
          <a:off x="3949700" y="5657850"/>
          <a:ext cx="49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44098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657850"/>
                        <a:ext cx="49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/>
          <p:cNvGraphicFramePr>
            <a:graphicFrameLocks noChangeAspect="1"/>
          </p:cNvGraphicFramePr>
          <p:nvPr/>
        </p:nvGraphicFramePr>
        <p:xfrm>
          <a:off x="4500563" y="5638800"/>
          <a:ext cx="19827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25" imgW="1206360" imgH="393480" progId="Equation.DSMT4">
                  <p:embed/>
                </p:oleObj>
              </mc:Choice>
              <mc:Fallback>
                <p:oleObj name="Equation" r:id="rId25" imgW="1206360" imgH="393480" progId="Equation.DSMT4">
                  <p:embed/>
                  <p:pic>
                    <p:nvPicPr>
                      <p:cNvPr id="4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638800"/>
                        <a:ext cx="19827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0" name="Rectangle 98"/>
          <p:cNvSpPr>
            <a:spLocks noChangeArrowheads="1"/>
          </p:cNvSpPr>
          <p:nvPr/>
        </p:nvSpPr>
        <p:spPr bwMode="auto">
          <a:xfrm rot="5400000">
            <a:off x="5287169" y="4822032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3171" name="Rectangle 99"/>
          <p:cNvSpPr>
            <a:spLocks noChangeArrowheads="1"/>
          </p:cNvSpPr>
          <p:nvPr/>
        </p:nvSpPr>
        <p:spPr bwMode="auto">
          <a:xfrm rot="5400000">
            <a:off x="1343819" y="5652294"/>
            <a:ext cx="31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3105150" y="2863850"/>
            <a:ext cx="0" cy="39084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3" name="Picture 101" descr="Chitay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125788"/>
            <a:ext cx="455613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" name="Object 10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40425" y="3438525"/>
          <a:ext cx="18938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28" imgW="965160" imgH="393480" progId="Equation.DSMT4">
                  <p:embed/>
                </p:oleObj>
              </mc:Choice>
              <mc:Fallback>
                <p:oleObj name="Equation" r:id="rId28" imgW="965160" imgH="393480" progId="Equation.DSMT4">
                  <p:embed/>
                  <p:pic>
                    <p:nvPicPr>
                      <p:cNvPr id="3174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438525"/>
                        <a:ext cx="18938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" name="Text Box 105"/>
          <p:cNvSpPr txBox="1">
            <a:spLocks noChangeArrowheads="1"/>
          </p:cNvSpPr>
          <p:nvPr/>
        </p:nvSpPr>
        <p:spPr bwMode="auto">
          <a:xfrm>
            <a:off x="3057525" y="5738813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Ta có:</a:t>
            </a:r>
            <a:endParaRPr lang="en-US" altLang="en-US" sz="20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9" name="AutoShape 107"/>
          <p:cNvSpPr>
            <a:spLocks noChangeAspect="1" noChangeArrowheads="1"/>
          </p:cNvSpPr>
          <p:nvPr/>
        </p:nvSpPr>
        <p:spPr bwMode="auto">
          <a:xfrm>
            <a:off x="692150" y="1570038"/>
            <a:ext cx="3429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0" name="Group 108"/>
          <p:cNvGrpSpPr>
            <a:grpSpLocks/>
          </p:cNvGrpSpPr>
          <p:nvPr/>
        </p:nvGrpSpPr>
        <p:grpSpPr bwMode="auto">
          <a:xfrm>
            <a:off x="898525" y="2625725"/>
            <a:ext cx="1506538" cy="352425"/>
            <a:chOff x="197" y="1062"/>
            <a:chExt cx="1345" cy="181"/>
          </a:xfrm>
        </p:grpSpPr>
        <p:sp>
          <p:nvSpPr>
            <p:cNvPr id="3181" name="Line 109"/>
            <p:cNvSpPr>
              <a:spLocks noChangeShapeType="1"/>
            </p:cNvSpPr>
            <p:nvPr/>
          </p:nvSpPr>
          <p:spPr bwMode="auto">
            <a:xfrm>
              <a:off x="197" y="1062"/>
              <a:ext cx="134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804" y="1117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en-US" sz="1600"/>
            </a:p>
          </p:txBody>
        </p:sp>
      </p:grpSp>
      <p:grpSp>
        <p:nvGrpSpPr>
          <p:cNvPr id="3183" name="Group 111"/>
          <p:cNvGrpSpPr>
            <a:grpSpLocks/>
          </p:cNvGrpSpPr>
          <p:nvPr/>
        </p:nvGrpSpPr>
        <p:grpSpPr bwMode="auto">
          <a:xfrm>
            <a:off x="912813" y="1819275"/>
            <a:ext cx="525462" cy="806450"/>
            <a:chOff x="197" y="372"/>
            <a:chExt cx="469" cy="690"/>
          </a:xfrm>
        </p:grpSpPr>
        <p:sp>
          <p:nvSpPr>
            <p:cNvPr id="3184" name="Line 112"/>
            <p:cNvSpPr>
              <a:spLocks noChangeShapeType="1"/>
            </p:cNvSpPr>
            <p:nvPr/>
          </p:nvSpPr>
          <p:spPr bwMode="auto">
            <a:xfrm flipH="1">
              <a:off x="197" y="372"/>
              <a:ext cx="469" cy="69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320" y="536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3186" name="Group 114"/>
          <p:cNvGrpSpPr>
            <a:grpSpLocks/>
          </p:cNvGrpSpPr>
          <p:nvPr/>
        </p:nvGrpSpPr>
        <p:grpSpPr bwMode="auto">
          <a:xfrm>
            <a:off x="1438275" y="1819275"/>
            <a:ext cx="981075" cy="806450"/>
            <a:chOff x="666" y="372"/>
            <a:chExt cx="876" cy="690"/>
          </a:xfrm>
        </p:grpSpPr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>
              <a:off x="666" y="372"/>
              <a:ext cx="876" cy="69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1061" y="468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 sz="1600"/>
            </a:p>
          </p:txBody>
        </p:sp>
      </p:grp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3263900" y="26670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600"/>
          </a:p>
        </p:txBody>
      </p:sp>
      <p:grpSp>
        <p:nvGrpSpPr>
          <p:cNvPr id="3190" name="Group 118"/>
          <p:cNvGrpSpPr>
            <a:grpSpLocks/>
          </p:cNvGrpSpPr>
          <p:nvPr/>
        </p:nvGrpSpPr>
        <p:grpSpPr bwMode="auto">
          <a:xfrm>
            <a:off x="2738438" y="2044700"/>
            <a:ext cx="401637" cy="581025"/>
            <a:chOff x="1826" y="565"/>
            <a:chExt cx="358" cy="497"/>
          </a:xfrm>
        </p:grpSpPr>
        <p:sp>
          <p:nvSpPr>
            <p:cNvPr id="3191" name="Line 119"/>
            <p:cNvSpPr>
              <a:spLocks noChangeShapeType="1"/>
            </p:cNvSpPr>
            <p:nvPr/>
          </p:nvSpPr>
          <p:spPr bwMode="auto">
            <a:xfrm flipH="1">
              <a:off x="1826" y="565"/>
              <a:ext cx="358" cy="49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1885" y="646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3193" name="Group 121"/>
          <p:cNvGrpSpPr>
            <a:grpSpLocks/>
          </p:cNvGrpSpPr>
          <p:nvPr/>
        </p:nvGrpSpPr>
        <p:grpSpPr bwMode="auto">
          <a:xfrm>
            <a:off x="3140075" y="2030413"/>
            <a:ext cx="746125" cy="581025"/>
            <a:chOff x="2184" y="565"/>
            <a:chExt cx="666" cy="497"/>
          </a:xfrm>
        </p:grpSpPr>
        <p:sp>
          <p:nvSpPr>
            <p:cNvPr id="3194" name="Line 122"/>
            <p:cNvSpPr>
              <a:spLocks noChangeShapeType="1"/>
            </p:cNvSpPr>
            <p:nvPr/>
          </p:nvSpPr>
          <p:spPr bwMode="auto">
            <a:xfrm>
              <a:off x="2184" y="565"/>
              <a:ext cx="666" cy="49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2494" y="608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1600"/>
            </a:p>
          </p:txBody>
        </p:sp>
      </p:grp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2182813" y="2887663"/>
            <a:ext cx="608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 b="0" i="1">
                <a:solidFill>
                  <a:srgbClr val="000000"/>
                </a:solidFill>
              </a:rPr>
              <a:t>Hình 35</a:t>
            </a:r>
            <a:endParaRPr lang="en-US" altLang="en-US" sz="1400"/>
          </a:p>
        </p:txBody>
      </p:sp>
      <p:grpSp>
        <p:nvGrpSpPr>
          <p:cNvPr id="3197" name="Group 125"/>
          <p:cNvGrpSpPr>
            <a:grpSpLocks/>
          </p:cNvGrpSpPr>
          <p:nvPr/>
        </p:nvGrpSpPr>
        <p:grpSpPr bwMode="auto">
          <a:xfrm>
            <a:off x="1376363" y="1546225"/>
            <a:ext cx="136525" cy="306388"/>
            <a:chOff x="580" y="138"/>
            <a:chExt cx="210" cy="262"/>
          </a:xfrm>
        </p:grpSpPr>
        <p:sp>
          <p:nvSpPr>
            <p:cNvPr id="3198" name="Oval 126"/>
            <p:cNvSpPr>
              <a:spLocks noChangeArrowheads="1"/>
            </p:cNvSpPr>
            <p:nvPr/>
          </p:nvSpPr>
          <p:spPr bwMode="auto">
            <a:xfrm>
              <a:off x="641" y="345"/>
              <a:ext cx="5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580" y="138"/>
              <a:ext cx="21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1600"/>
            </a:p>
          </p:txBody>
        </p:sp>
      </p:grpSp>
      <p:grpSp>
        <p:nvGrpSpPr>
          <p:cNvPr id="3200" name="Group 128"/>
          <p:cNvGrpSpPr>
            <a:grpSpLocks/>
          </p:cNvGrpSpPr>
          <p:nvPr/>
        </p:nvGrpSpPr>
        <p:grpSpPr bwMode="auto">
          <a:xfrm>
            <a:off x="2724150" y="2571750"/>
            <a:ext cx="173038" cy="300038"/>
            <a:chOff x="1801" y="1034"/>
            <a:chExt cx="230" cy="369"/>
          </a:xfrm>
        </p:grpSpPr>
        <p:sp>
          <p:nvSpPr>
            <p:cNvPr id="3201" name="Oval 129"/>
            <p:cNvSpPr>
              <a:spLocks noChangeArrowheads="1"/>
            </p:cNvSpPr>
            <p:nvPr/>
          </p:nvSpPr>
          <p:spPr bwMode="auto">
            <a:xfrm>
              <a:off x="1801" y="1034"/>
              <a:ext cx="50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1801" y="1102"/>
              <a:ext cx="23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B'</a:t>
              </a:r>
              <a:endParaRPr lang="en-US" altLang="en-US" sz="1600"/>
            </a:p>
          </p:txBody>
        </p:sp>
      </p:grpSp>
      <p:grpSp>
        <p:nvGrpSpPr>
          <p:cNvPr id="3203" name="Group 131"/>
          <p:cNvGrpSpPr>
            <a:grpSpLocks/>
          </p:cNvGrpSpPr>
          <p:nvPr/>
        </p:nvGrpSpPr>
        <p:grpSpPr bwMode="auto">
          <a:xfrm>
            <a:off x="3844925" y="2571750"/>
            <a:ext cx="184150" cy="325438"/>
            <a:chOff x="2801" y="1034"/>
            <a:chExt cx="349" cy="326"/>
          </a:xfrm>
        </p:grpSpPr>
        <p:sp>
          <p:nvSpPr>
            <p:cNvPr id="3204" name="Oval 132"/>
            <p:cNvSpPr>
              <a:spLocks noChangeArrowheads="1"/>
            </p:cNvSpPr>
            <p:nvPr/>
          </p:nvSpPr>
          <p:spPr bwMode="auto">
            <a:xfrm>
              <a:off x="2825" y="1034"/>
              <a:ext cx="50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2801" y="1115"/>
              <a:ext cx="3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C'</a:t>
              </a:r>
              <a:endParaRPr lang="en-US" altLang="en-US" sz="1600"/>
            </a:p>
          </p:txBody>
        </p:sp>
      </p:grpSp>
      <p:grpSp>
        <p:nvGrpSpPr>
          <p:cNvPr id="3206" name="Group 134"/>
          <p:cNvGrpSpPr>
            <a:grpSpLocks/>
          </p:cNvGrpSpPr>
          <p:nvPr/>
        </p:nvGrpSpPr>
        <p:grpSpPr bwMode="auto">
          <a:xfrm>
            <a:off x="3117850" y="1776413"/>
            <a:ext cx="173038" cy="307975"/>
            <a:chOff x="2134" y="303"/>
            <a:chExt cx="236" cy="290"/>
          </a:xfrm>
        </p:grpSpPr>
        <p:sp>
          <p:nvSpPr>
            <p:cNvPr id="3207" name="Oval 135"/>
            <p:cNvSpPr>
              <a:spLocks noChangeArrowheads="1"/>
            </p:cNvSpPr>
            <p:nvPr/>
          </p:nvSpPr>
          <p:spPr bwMode="auto">
            <a:xfrm>
              <a:off x="2159" y="538"/>
              <a:ext cx="5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2134" y="303"/>
              <a:ext cx="2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A'</a:t>
              </a:r>
              <a:endParaRPr lang="en-US" altLang="en-US" sz="1600"/>
            </a:p>
          </p:txBody>
        </p:sp>
      </p:grpSp>
      <p:sp>
        <p:nvSpPr>
          <p:cNvPr id="3209" name="Line 137"/>
          <p:cNvSpPr>
            <a:spLocks noChangeShapeType="1"/>
          </p:cNvSpPr>
          <p:nvPr/>
        </p:nvSpPr>
        <p:spPr bwMode="auto">
          <a:xfrm>
            <a:off x="2738438" y="2595563"/>
            <a:ext cx="1146175" cy="31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10" name="Group 138"/>
          <p:cNvGrpSpPr>
            <a:grpSpLocks/>
          </p:cNvGrpSpPr>
          <p:nvPr/>
        </p:nvGrpSpPr>
        <p:grpSpPr bwMode="auto">
          <a:xfrm>
            <a:off x="858838" y="2606675"/>
            <a:ext cx="134937" cy="314325"/>
            <a:chOff x="123" y="1034"/>
            <a:chExt cx="208" cy="317"/>
          </a:xfrm>
        </p:grpSpPr>
        <p:sp>
          <p:nvSpPr>
            <p:cNvPr id="3211" name="Oval 139"/>
            <p:cNvSpPr>
              <a:spLocks noChangeArrowheads="1"/>
            </p:cNvSpPr>
            <p:nvPr/>
          </p:nvSpPr>
          <p:spPr bwMode="auto">
            <a:xfrm>
              <a:off x="173" y="1034"/>
              <a:ext cx="49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123" y="1105"/>
              <a:ext cx="20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1600"/>
            </a:p>
          </p:txBody>
        </p:sp>
      </p:grpSp>
      <p:grpSp>
        <p:nvGrpSpPr>
          <p:cNvPr id="3213" name="Group 141"/>
          <p:cNvGrpSpPr>
            <a:grpSpLocks/>
          </p:cNvGrpSpPr>
          <p:nvPr/>
        </p:nvGrpSpPr>
        <p:grpSpPr bwMode="auto">
          <a:xfrm>
            <a:off x="2378075" y="2592388"/>
            <a:ext cx="146050" cy="314325"/>
            <a:chOff x="1505" y="1034"/>
            <a:chExt cx="206" cy="317"/>
          </a:xfrm>
        </p:grpSpPr>
        <p:sp>
          <p:nvSpPr>
            <p:cNvPr id="3214" name="Oval 142"/>
            <p:cNvSpPr>
              <a:spLocks noChangeArrowheads="1"/>
            </p:cNvSpPr>
            <p:nvPr/>
          </p:nvSpPr>
          <p:spPr bwMode="auto">
            <a:xfrm>
              <a:off x="1518" y="1034"/>
              <a:ext cx="49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1505" y="1105"/>
              <a:ext cx="20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600"/>
            </a:p>
          </p:txBody>
        </p:sp>
      </p:grpSp>
      <p:sp>
        <p:nvSpPr>
          <p:cNvPr id="3221" name="Rectangle 1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20" name="Object 148"/>
          <p:cNvGraphicFramePr>
            <a:graphicFrameLocks noChangeAspect="1"/>
          </p:cNvGraphicFramePr>
          <p:nvPr/>
        </p:nvGraphicFramePr>
        <p:xfrm>
          <a:off x="8620125" y="5614988"/>
          <a:ext cx="323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0" imgW="152280" imgH="393480" progId="Equation.DSMT4">
                  <p:embed/>
                </p:oleObj>
              </mc:Choice>
              <mc:Fallback>
                <p:oleObj name="Equation" r:id="rId30" imgW="152280" imgH="393480" progId="Equation.DSMT4">
                  <p:embed/>
                  <p:pic>
                    <p:nvPicPr>
                      <p:cNvPr id="322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5614988"/>
                        <a:ext cx="3238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6" name="Rectangle 1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25" name="Object 153"/>
          <p:cNvGraphicFramePr>
            <a:graphicFrameLocks noChangeAspect="1"/>
          </p:cNvGraphicFramePr>
          <p:nvPr/>
        </p:nvGraphicFramePr>
        <p:xfrm>
          <a:off x="768350" y="3248025"/>
          <a:ext cx="3381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2" imgW="203040" imgH="393480" progId="Equation.DSMT4">
                  <p:embed/>
                </p:oleObj>
              </mc:Choice>
              <mc:Fallback>
                <p:oleObj name="Equation" r:id="rId32" imgW="203040" imgH="393480" progId="Equation.DSMT4">
                  <p:embed/>
                  <p:pic>
                    <p:nvPicPr>
                      <p:cNvPr id="3225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248025"/>
                        <a:ext cx="338138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0" name="Object 158"/>
          <p:cNvGraphicFramePr>
            <a:graphicFrameLocks noChangeAspect="1"/>
          </p:cNvGraphicFramePr>
          <p:nvPr/>
        </p:nvGraphicFramePr>
        <p:xfrm>
          <a:off x="1817688" y="3281363"/>
          <a:ext cx="254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4" imgW="203112" imgH="393529" progId="Equation.DSMT4">
                  <p:embed/>
                </p:oleObj>
              </mc:Choice>
              <mc:Fallback>
                <p:oleObj name="Equation" r:id="rId34" imgW="203112" imgH="393529" progId="Equation.DSMT4">
                  <p:embed/>
                  <p:pic>
                    <p:nvPicPr>
                      <p:cNvPr id="323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3281363"/>
                        <a:ext cx="2540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2" name="Object 160"/>
          <p:cNvGraphicFramePr>
            <a:graphicFrameLocks noChangeAspect="1"/>
          </p:cNvGraphicFramePr>
          <p:nvPr/>
        </p:nvGraphicFramePr>
        <p:xfrm>
          <a:off x="2846388" y="3248025"/>
          <a:ext cx="2508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6" imgW="152280" imgH="393480" progId="Equation.DSMT4">
                  <p:embed/>
                </p:oleObj>
              </mc:Choice>
              <mc:Fallback>
                <p:oleObj name="Equation" r:id="rId36" imgW="152280" imgH="393480" progId="Equation.DSMT4">
                  <p:embed/>
                  <p:pic>
                    <p:nvPicPr>
                      <p:cNvPr id="3232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248025"/>
                        <a:ext cx="25082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6061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10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10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770" decel="1000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770" decel="100000"/>
                                        <p:tgtEl>
                                          <p:spTgt spid="3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5" dur="77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7" dur="77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94" grpId="0"/>
      <p:bldP spid="3106" grpId="0"/>
      <p:bldP spid="3108" grpId="0"/>
      <p:bldP spid="3124" grpId="0"/>
      <p:bldP spid="3129" grpId="0"/>
      <p:bldP spid="3170" grpId="0"/>
      <p:bldP spid="3171" grpId="0"/>
      <p:bldP spid="3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786063" y="3367088"/>
            <a:ext cx="58245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vi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087" name="AutoShape 55"/>
          <p:cNvSpPr>
            <a:spLocks noChangeArrowheads="1"/>
          </p:cNvSpPr>
          <p:nvPr/>
        </p:nvSpPr>
        <p:spPr bwMode="auto">
          <a:xfrm>
            <a:off x="2819400" y="228600"/>
            <a:ext cx="6324600" cy="2420938"/>
          </a:xfrm>
          <a:prstGeom prst="cloudCallout">
            <a:avLst>
              <a:gd name="adj1" fmla="val -60042"/>
              <a:gd name="adj2" fmla="val 7400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0">
                <a:solidFill>
                  <a:srgbClr val="6600FF"/>
                </a:solidFill>
                <a:latin typeface="Times New Roman" panose="02020603050405020304" pitchFamily="18" charset="0"/>
              </a:rPr>
              <a:t>Qua bài tập trên, em có nhận xét gì về </a:t>
            </a:r>
            <a:r>
              <a:rPr lang="en-US" altLang="en-US" sz="2400" b="0">
                <a:solidFill>
                  <a:srgbClr val="FF0066"/>
                </a:solidFill>
                <a:latin typeface="Times New Roman" panose="02020603050405020304" pitchFamily="18" charset="0"/>
              </a:rPr>
              <a:t>tỉ số chu vi</a:t>
            </a:r>
            <a:r>
              <a:rPr lang="en-US" altLang="en-US" sz="2400" b="0">
                <a:solidFill>
                  <a:srgbClr val="6600FF"/>
                </a:solidFill>
                <a:latin typeface="Times New Roman" panose="02020603050405020304" pitchFamily="18" charset="0"/>
              </a:rPr>
              <a:t> của hai tam giác đồng dạng và </a:t>
            </a:r>
            <a:r>
              <a:rPr lang="en-US" altLang="en-US" sz="2400" b="0">
                <a:solidFill>
                  <a:srgbClr val="FF0066"/>
                </a:solidFill>
                <a:latin typeface="Times New Roman" panose="02020603050405020304" pitchFamily="18" charset="0"/>
              </a:rPr>
              <a:t>tỉ số đồng dạng</a:t>
            </a:r>
            <a:r>
              <a:rPr lang="en-US" altLang="en-US" sz="2400" b="0">
                <a:solidFill>
                  <a:srgbClr val="6600FF"/>
                </a:solidFill>
                <a:latin typeface="Times New Roman" panose="02020603050405020304" pitchFamily="18" charset="0"/>
              </a:rPr>
              <a:t> của hai tam giác đó?</a:t>
            </a:r>
          </a:p>
        </p:txBody>
      </p:sp>
      <p:pic>
        <p:nvPicPr>
          <p:cNvPr id="102410" name="Picture 10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975"/>
            <a:ext cx="220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12" name="Group 12"/>
          <p:cNvGrpSpPr>
            <a:grpSpLocks/>
          </p:cNvGrpSpPr>
          <p:nvPr/>
        </p:nvGrpSpPr>
        <p:grpSpPr bwMode="auto">
          <a:xfrm rot="16200000">
            <a:off x="0" y="5092700"/>
            <a:ext cx="1689100" cy="1689100"/>
            <a:chOff x="382" y="373"/>
            <a:chExt cx="1064" cy="1064"/>
          </a:xfrm>
        </p:grpSpPr>
        <p:grpSp>
          <p:nvGrpSpPr>
            <p:cNvPr id="102413" name="Group 13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02414" name="Freeform 14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8" name="Freeform 18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9" name="Freeform 19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0" name="Freeform 20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1" name="Freeform 21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3" name="Freeform 23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8" name="Freeform 28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8" name="Freeform 38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9" name="Freeform 39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0" name="Freeform 40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1" name="Freeform 41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5" name="Freeform 45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6" name="Freeform 46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47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8" name="Freeform 48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9" name="Freeform 49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0" name="Freeform 50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1" name="Freeform 51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2" name="Freeform 52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3" name="Freeform 53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4" name="Freeform 54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5" name="Freeform 55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6" name="Freeform 56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7" name="Freeform 57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8" name="Freeform 58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9" name="Freeform 59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0" name="Freeform 60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1" name="Freeform 61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2" name="Freeform 62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3" name="Freeform 63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4" name="Freeform 64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5" name="Freeform 65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6" name="Freeform 66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7" name="Freeform 67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8" name="Freeform 68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9" name="Freeform 69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0" name="Freeform 70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1" name="Freeform 71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2" name="Freeform 72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3" name="Freeform 73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3" name="Freeform 83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4" name="Freeform 84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5" name="Freeform 85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6" name="Freeform 86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0" name="Freeform 90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1" name="Freeform 91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2" name="Freeform 92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3" name="Freeform 93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4" name="Freeform 94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5" name="Freeform 95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6" name="Freeform 96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7" name="Freeform 97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8" name="Freeform 98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9" name="Freeform 99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0" name="Freeform 100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1" name="Freeform 101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2" name="Freeform 102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3" name="Freeform 103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4" name="Freeform 104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5" name="Freeform 105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6" name="Freeform 106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7" name="Freeform 107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8" name="Freeform 108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9" name="Freeform 109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0" name="Freeform 110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1" name="Freeform 111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2" name="Freeform 112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3" name="Freeform 113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4" name="Freeform 114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5" name="Freeform 115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6" name="Freeform 116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7" name="Freeform 117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8" name="Freeform 118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9" name="Freeform 119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0" name="Freeform 120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1" name="Freeform 121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2" name="Freeform 122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3" name="Freeform 123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4" name="Freeform 124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5" name="Freeform 125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6" name="Freeform 126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7" name="Freeform 127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8" name="Freeform 128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9" name="Freeform 129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0" name="Freeform 130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1" name="Freeform 131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2" name="Freeform 132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3" name="Freeform 133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4" name="Freeform 134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5" name="Freeform 135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6" name="Freeform 136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7" name="Freeform 137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8" name="Freeform 138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9" name="Freeform 139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0" name="Freeform 140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1" name="Freeform 141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2" name="Freeform 142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3" name="Freeform 143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4" name="Freeform 144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5" name="Freeform 145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6" name="Freeform 146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7" name="Freeform 147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8" name="Freeform 148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9" name="Freeform 149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0" name="Freeform 150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1" name="Freeform 151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2" name="Freeform 152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3" name="Freeform 153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4" name="Freeform 154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5" name="Freeform 155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6" name="Freeform 156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7" name="Freeform 157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8" name="Freeform 158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9" name="Freeform 159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0" name="Freeform 160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1" name="Freeform 161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2" name="Freeform 162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3" name="Freeform 163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4" name="Freeform 164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5" name="Freeform 165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6" name="Freeform 166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7" name="Freeform 167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8" name="Freeform 168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9" name="Freeform 169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0" name="Freeform 170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1" name="Freeform 171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2" name="Freeform 172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3" name="Freeform 173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4" name="Freeform 174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5" name="Freeform 175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6" name="Freeform 176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7" name="Freeform 177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8" name="Freeform 178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9" name="Freeform 179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0" name="Freeform 180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1" name="Freeform 181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2" name="Freeform 182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3" name="Freeform 183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4" name="Freeform 184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5" name="Freeform 185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6" name="Freeform 186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7" name="Freeform 187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8" name="Freeform 188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9" name="Freeform 189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0" name="Freeform 190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1" name="Freeform 191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2" name="Freeform 192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3" name="Freeform 193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4" name="Freeform 194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5" name="Freeform 195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6" name="Freeform 196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7" name="Freeform 197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8" name="Freeform 198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9" name="Freeform 199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0" name="Freeform 200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1" name="Freeform 201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2" name="Freeform 202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3" name="Freeform 203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4" name="Freeform 204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5" name="Freeform 205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6" name="Freeform 206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7" name="Freeform 207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8" name="Freeform 208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9" name="Freeform 209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0" name="Freeform 210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1" name="Freeform 211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2" name="Freeform 212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3" name="Freeform 213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14" name="Freeform 214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5" name="Freeform 215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6" name="Freeform 216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7" name="Freeform 217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8" name="Freeform 218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9" name="Freeform 219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0" name="Freeform 220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1" name="Freeform 221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2" name="Freeform 222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3" name="Freeform 223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4" name="Freeform 224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5" name="Freeform 225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6" name="Freeform 226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7" name="Freeform 227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8" name="Freeform 228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9" name="Freeform 229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0" name="Freeform 230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1" name="Freeform 231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2" name="Freeform 232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3" name="Freeform 233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4" name="Freeform 234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5" name="Freeform 235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6" name="Freeform 236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7" name="Freeform 237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8" name="Freeform 238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9" name="Freeform 239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0" name="Freeform 240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1" name="Freeform 241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2" name="Freeform 242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3" name="Freeform 243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4" name="Freeform 244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5" name="Freeform 245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6" name="Freeform 246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7" name="Freeform 247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8" name="Freeform 248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9" name="Freeform 249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0" name="Freeform 250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1" name="Freeform 251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2" name="Freeform 252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3" name="Freeform 253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4" name="Freeform 254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5" name="Freeform 255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6" name="Freeform 256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7" name="Freeform 257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8" name="Freeform 258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9" name="Freeform 259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0" name="Freeform 260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1" name="Freeform 261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2" name="Freeform 262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3" name="Freeform 263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4" name="Freeform 264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5" name="Freeform 265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6" name="Freeform 266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7" name="Freeform 267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8" name="Freeform 268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9" name="Freeform 269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0" name="Freeform 270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1" name="Freeform 271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2" name="Freeform 272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3" name="Freeform 273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4" name="Freeform 274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5" name="Freeform 275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6" name="Freeform 276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7" name="Freeform 277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8" name="Freeform 278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9" name="Freeform 279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0" name="Freeform 280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1" name="Freeform 281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2" name="Freeform 282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3" name="Freeform 283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4" name="Freeform 284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5" name="Freeform 285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6" name="Freeform 286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7" name="Freeform 287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8" name="Freeform 288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9" name="Freeform 289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0" name="Freeform 290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1" name="Freeform 291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2" name="Freeform 292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3" name="Freeform 293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4" name="Freeform 294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5" name="Freeform 295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6" name="Freeform 296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7" name="Freeform 297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8" name="Freeform 298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9" name="Freeform 299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0" name="Freeform 300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1" name="Freeform 301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2" name="Freeform 302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3" name="Freeform 303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4" name="Freeform 304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5" name="Freeform 305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6" name="Freeform 306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7" name="Freeform 307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8" name="Freeform 308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9" name="Freeform 309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0" name="Freeform 310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1" name="Freeform 311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2" name="Freeform 312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3" name="Freeform 313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4" name="Freeform 314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5" name="Freeform 315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6" name="Freeform 316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7" name="Freeform 317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8" name="Freeform 318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9" name="Freeform 319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0" name="Freeform 320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1" name="Freeform 321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2" name="Freeform 322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3" name="Freeform 323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4" name="Freeform 324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5" name="Freeform 325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6" name="Freeform 326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7" name="Freeform 327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8" name="Freeform 328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9" name="Freeform 329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0" name="Freeform 330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1" name="Freeform 331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2" name="Freeform 332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3" name="Freeform 333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734" name="Picture 334" descr="j03180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867275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5" name="Picture 335" descr="Chi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581400"/>
            <a:ext cx="4556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66" name="Picture 366" descr="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649538"/>
            <a:ext cx="5683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69" name="Picture 369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976813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85800" y="642938"/>
            <a:ext cx="7620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 i="1" u="sng">
                <a:latin typeface="Times New Roman" panose="02020603050405020304" pitchFamily="18" charset="0"/>
              </a:rPr>
              <a:t>Bài tập 2</a:t>
            </a:r>
            <a:r>
              <a:rPr lang="en-US" altLang="en-US" sz="2400" b="0">
                <a:latin typeface="Times New Roman" panose="02020603050405020304" pitchFamily="18" charset="0"/>
              </a:rPr>
              <a:t>:</a:t>
            </a:r>
            <a:r>
              <a:rPr lang="en-US" altLang="en-US" sz="2800" b="0">
                <a:latin typeface="Times New Roman" panose="02020603050405020304" pitchFamily="18" charset="0"/>
              </a:rPr>
              <a:t> </a:t>
            </a:r>
            <a:r>
              <a:rPr lang="en-US" altLang="en-US" sz="2400" b="0">
                <a:latin typeface="Times New Roman" panose="02020603050405020304" pitchFamily="18" charset="0"/>
              </a:rPr>
              <a:t>Cho hai tam giác ABC và A’B’C’ có kích thước như trong hình 35 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962400" y="1490663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ABC và 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A’B’C’ có đồng dạng với nhau không? Vì sao?</a:t>
            </a:r>
          </a:p>
          <a:p>
            <a:pPr>
              <a:buFontTx/>
              <a:buAutoNum type="alphaLcParenR"/>
            </a:pPr>
            <a:r>
              <a:rPr lang="en-US" alt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Tính tỉ số chu vi của hai tam giác đó?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1589088" y="5264150"/>
            <a:ext cx="6030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Vì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ABC và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A’B’C’ đồng dạng nên ta </a:t>
            </a:r>
            <a:r>
              <a:rPr lang="en-US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lập được tỉ số đồng dạng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và </a:t>
            </a:r>
            <a:r>
              <a:rPr lang="en-US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áp dụng tính chất của dãy tỉ số bằng nhau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ta sẽ tính được độ dài 3 cạnh.</a:t>
            </a:r>
            <a:r>
              <a:rPr lang="en-US" altLang="en-U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2738438" y="2597150"/>
            <a:ext cx="1147762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62" name="Rectangle 22"/>
          <p:cNvSpPr>
            <a:spLocks noChangeArrowheads="1"/>
          </p:cNvSpPr>
          <p:nvPr/>
        </p:nvSpPr>
        <p:spPr bwMode="auto">
          <a:xfrm>
            <a:off x="3263900" y="26670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600"/>
          </a:p>
        </p:txBody>
      </p:sp>
      <p:grpSp>
        <p:nvGrpSpPr>
          <p:cNvPr id="291863" name="Group 23"/>
          <p:cNvGrpSpPr>
            <a:grpSpLocks/>
          </p:cNvGrpSpPr>
          <p:nvPr/>
        </p:nvGrpSpPr>
        <p:grpSpPr bwMode="auto">
          <a:xfrm>
            <a:off x="2738438" y="2044700"/>
            <a:ext cx="401637" cy="581025"/>
            <a:chOff x="1826" y="565"/>
            <a:chExt cx="358" cy="497"/>
          </a:xfrm>
        </p:grpSpPr>
        <p:sp>
          <p:nvSpPr>
            <p:cNvPr id="291864" name="Line 24"/>
            <p:cNvSpPr>
              <a:spLocks noChangeShapeType="1"/>
            </p:cNvSpPr>
            <p:nvPr/>
          </p:nvSpPr>
          <p:spPr bwMode="auto">
            <a:xfrm flipH="1">
              <a:off x="1826" y="565"/>
              <a:ext cx="358" cy="49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65" name="Rectangle 25"/>
            <p:cNvSpPr>
              <a:spLocks noChangeArrowheads="1"/>
            </p:cNvSpPr>
            <p:nvPr/>
          </p:nvSpPr>
          <p:spPr bwMode="auto">
            <a:xfrm>
              <a:off x="1885" y="646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291866" name="Group 26"/>
          <p:cNvGrpSpPr>
            <a:grpSpLocks/>
          </p:cNvGrpSpPr>
          <p:nvPr/>
        </p:nvGrpSpPr>
        <p:grpSpPr bwMode="auto">
          <a:xfrm>
            <a:off x="3140075" y="2030413"/>
            <a:ext cx="746125" cy="581025"/>
            <a:chOff x="2184" y="565"/>
            <a:chExt cx="666" cy="497"/>
          </a:xfrm>
        </p:grpSpPr>
        <p:sp>
          <p:nvSpPr>
            <p:cNvPr id="291867" name="Line 27"/>
            <p:cNvSpPr>
              <a:spLocks noChangeShapeType="1"/>
            </p:cNvSpPr>
            <p:nvPr/>
          </p:nvSpPr>
          <p:spPr bwMode="auto">
            <a:xfrm>
              <a:off x="2184" y="565"/>
              <a:ext cx="666" cy="49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68" name="Rectangle 28"/>
            <p:cNvSpPr>
              <a:spLocks noChangeArrowheads="1"/>
            </p:cNvSpPr>
            <p:nvPr/>
          </p:nvSpPr>
          <p:spPr bwMode="auto">
            <a:xfrm>
              <a:off x="2494" y="608"/>
              <a:ext cx="1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1600"/>
            </a:p>
          </p:txBody>
        </p:sp>
      </p:grpSp>
      <p:sp>
        <p:nvSpPr>
          <p:cNvPr id="291869" name="Rectangle 29"/>
          <p:cNvSpPr>
            <a:spLocks noChangeArrowheads="1"/>
          </p:cNvSpPr>
          <p:nvPr/>
        </p:nvSpPr>
        <p:spPr bwMode="auto">
          <a:xfrm>
            <a:off x="2197100" y="2930525"/>
            <a:ext cx="608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 b="0" i="1">
                <a:solidFill>
                  <a:srgbClr val="000000"/>
                </a:solidFill>
              </a:rPr>
              <a:t>Hình 35</a:t>
            </a:r>
            <a:endParaRPr lang="en-US" altLang="en-US" sz="1400"/>
          </a:p>
        </p:txBody>
      </p:sp>
      <p:grpSp>
        <p:nvGrpSpPr>
          <p:cNvPr id="292295" name="Group 455"/>
          <p:cNvGrpSpPr>
            <a:grpSpLocks/>
          </p:cNvGrpSpPr>
          <p:nvPr/>
        </p:nvGrpSpPr>
        <p:grpSpPr bwMode="auto">
          <a:xfrm>
            <a:off x="858838" y="1546225"/>
            <a:ext cx="1665287" cy="1431925"/>
            <a:chOff x="541" y="974"/>
            <a:chExt cx="1049" cy="902"/>
          </a:xfrm>
        </p:grpSpPr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566" y="1654"/>
              <a:ext cx="949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53" name="Rectangle 13"/>
            <p:cNvSpPr>
              <a:spLocks noChangeArrowheads="1"/>
            </p:cNvSpPr>
            <p:nvPr/>
          </p:nvSpPr>
          <p:spPr bwMode="auto">
            <a:xfrm>
              <a:off x="994" y="1721"/>
              <a:ext cx="1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en-US" sz="1600"/>
            </a:p>
          </p:txBody>
        </p:sp>
        <p:sp>
          <p:nvSpPr>
            <p:cNvPr id="291855" name="Line 15"/>
            <p:cNvSpPr>
              <a:spLocks noChangeShapeType="1"/>
            </p:cNvSpPr>
            <p:nvPr/>
          </p:nvSpPr>
          <p:spPr bwMode="auto">
            <a:xfrm flipH="1">
              <a:off x="575" y="1146"/>
              <a:ext cx="331" cy="50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56" name="Rectangle 16"/>
            <p:cNvSpPr>
              <a:spLocks noChangeArrowheads="1"/>
            </p:cNvSpPr>
            <p:nvPr/>
          </p:nvSpPr>
          <p:spPr bwMode="auto">
            <a:xfrm>
              <a:off x="662" y="126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1600"/>
            </a:p>
          </p:txBody>
        </p:sp>
        <p:sp>
          <p:nvSpPr>
            <p:cNvPr id="291858" name="Line 18"/>
            <p:cNvSpPr>
              <a:spLocks noChangeShapeType="1"/>
            </p:cNvSpPr>
            <p:nvPr/>
          </p:nvSpPr>
          <p:spPr bwMode="auto">
            <a:xfrm>
              <a:off x="906" y="1146"/>
              <a:ext cx="618" cy="50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59" name="Rectangle 19"/>
            <p:cNvSpPr>
              <a:spLocks noChangeArrowheads="1"/>
            </p:cNvSpPr>
            <p:nvPr/>
          </p:nvSpPr>
          <p:spPr bwMode="auto">
            <a:xfrm>
              <a:off x="1185" y="12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 sz="1600"/>
            </a:p>
          </p:txBody>
        </p:sp>
        <p:grpSp>
          <p:nvGrpSpPr>
            <p:cNvPr id="291870" name="Group 30"/>
            <p:cNvGrpSpPr>
              <a:grpSpLocks/>
            </p:cNvGrpSpPr>
            <p:nvPr/>
          </p:nvGrpSpPr>
          <p:grpSpPr bwMode="auto">
            <a:xfrm>
              <a:off x="541" y="1642"/>
              <a:ext cx="85" cy="198"/>
              <a:chOff x="123" y="1034"/>
              <a:chExt cx="208" cy="317"/>
            </a:xfrm>
          </p:grpSpPr>
          <p:sp>
            <p:nvSpPr>
              <p:cNvPr id="291871" name="Oval 31"/>
              <p:cNvSpPr>
                <a:spLocks noChangeArrowheads="1"/>
              </p:cNvSpPr>
              <p:nvPr/>
            </p:nvSpPr>
            <p:spPr bwMode="auto">
              <a:xfrm>
                <a:off x="173" y="1034"/>
                <a:ext cx="49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2" name="Rectangle 32"/>
              <p:cNvSpPr>
                <a:spLocks noChangeArrowheads="1"/>
              </p:cNvSpPr>
              <p:nvPr/>
            </p:nvSpPr>
            <p:spPr bwMode="auto">
              <a:xfrm>
                <a:off x="123" y="1105"/>
                <a:ext cx="20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 sz="1600"/>
              </a:p>
            </p:txBody>
          </p:sp>
        </p:grpSp>
        <p:grpSp>
          <p:nvGrpSpPr>
            <p:cNvPr id="291873" name="Group 33"/>
            <p:cNvGrpSpPr>
              <a:grpSpLocks/>
            </p:cNvGrpSpPr>
            <p:nvPr/>
          </p:nvGrpSpPr>
          <p:grpSpPr bwMode="auto">
            <a:xfrm>
              <a:off x="1498" y="1633"/>
              <a:ext cx="92" cy="198"/>
              <a:chOff x="1505" y="1034"/>
              <a:chExt cx="206" cy="317"/>
            </a:xfrm>
          </p:grpSpPr>
          <p:sp>
            <p:nvSpPr>
              <p:cNvPr id="291874" name="Oval 34"/>
              <p:cNvSpPr>
                <a:spLocks noChangeArrowheads="1"/>
              </p:cNvSpPr>
              <p:nvPr/>
            </p:nvSpPr>
            <p:spPr bwMode="auto">
              <a:xfrm>
                <a:off x="1518" y="1034"/>
                <a:ext cx="49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5" name="Rectangle 35"/>
              <p:cNvSpPr>
                <a:spLocks noChangeArrowheads="1"/>
              </p:cNvSpPr>
              <p:nvPr/>
            </p:nvSpPr>
            <p:spPr bwMode="auto">
              <a:xfrm>
                <a:off x="1505" y="1105"/>
                <a:ext cx="206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 sz="1600"/>
              </a:p>
            </p:txBody>
          </p:sp>
        </p:grpSp>
        <p:grpSp>
          <p:nvGrpSpPr>
            <p:cNvPr id="291876" name="Group 36"/>
            <p:cNvGrpSpPr>
              <a:grpSpLocks/>
            </p:cNvGrpSpPr>
            <p:nvPr/>
          </p:nvGrpSpPr>
          <p:grpSpPr bwMode="auto">
            <a:xfrm>
              <a:off x="867" y="974"/>
              <a:ext cx="86" cy="193"/>
              <a:chOff x="580" y="138"/>
              <a:chExt cx="210" cy="262"/>
            </a:xfrm>
          </p:grpSpPr>
          <p:sp>
            <p:nvSpPr>
              <p:cNvPr id="291877" name="Oval 37"/>
              <p:cNvSpPr>
                <a:spLocks noChangeArrowheads="1"/>
              </p:cNvSpPr>
              <p:nvPr/>
            </p:nvSpPr>
            <p:spPr bwMode="auto">
              <a:xfrm>
                <a:off x="641" y="345"/>
                <a:ext cx="50" cy="5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8" name="Rectangle 38"/>
              <p:cNvSpPr>
                <a:spLocks noChangeArrowheads="1"/>
              </p:cNvSpPr>
              <p:nvPr/>
            </p:nvSpPr>
            <p:spPr bwMode="auto">
              <a:xfrm>
                <a:off x="580" y="138"/>
                <a:ext cx="21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1600"/>
              </a:p>
            </p:txBody>
          </p:sp>
        </p:grpSp>
      </p:grpSp>
      <p:grpSp>
        <p:nvGrpSpPr>
          <p:cNvPr id="291879" name="Group 39"/>
          <p:cNvGrpSpPr>
            <a:grpSpLocks/>
          </p:cNvGrpSpPr>
          <p:nvPr/>
        </p:nvGrpSpPr>
        <p:grpSpPr bwMode="auto">
          <a:xfrm>
            <a:off x="2724150" y="2571750"/>
            <a:ext cx="173038" cy="300038"/>
            <a:chOff x="1801" y="1034"/>
            <a:chExt cx="230" cy="369"/>
          </a:xfrm>
        </p:grpSpPr>
        <p:sp>
          <p:nvSpPr>
            <p:cNvPr id="291880" name="Oval 40"/>
            <p:cNvSpPr>
              <a:spLocks noChangeArrowheads="1"/>
            </p:cNvSpPr>
            <p:nvPr/>
          </p:nvSpPr>
          <p:spPr bwMode="auto">
            <a:xfrm>
              <a:off x="1801" y="1034"/>
              <a:ext cx="50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1" name="Rectangle 41"/>
            <p:cNvSpPr>
              <a:spLocks noChangeArrowheads="1"/>
            </p:cNvSpPr>
            <p:nvPr/>
          </p:nvSpPr>
          <p:spPr bwMode="auto">
            <a:xfrm>
              <a:off x="1801" y="1102"/>
              <a:ext cx="23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B'</a:t>
              </a:r>
              <a:endParaRPr lang="en-US" altLang="en-US" sz="1600"/>
            </a:p>
          </p:txBody>
        </p:sp>
      </p:grpSp>
      <p:grpSp>
        <p:nvGrpSpPr>
          <p:cNvPr id="291882" name="Group 42"/>
          <p:cNvGrpSpPr>
            <a:grpSpLocks/>
          </p:cNvGrpSpPr>
          <p:nvPr/>
        </p:nvGrpSpPr>
        <p:grpSpPr bwMode="auto">
          <a:xfrm>
            <a:off x="3844925" y="2571750"/>
            <a:ext cx="184150" cy="325438"/>
            <a:chOff x="2801" y="1034"/>
            <a:chExt cx="349" cy="326"/>
          </a:xfrm>
        </p:grpSpPr>
        <p:sp>
          <p:nvSpPr>
            <p:cNvPr id="291883" name="Oval 43"/>
            <p:cNvSpPr>
              <a:spLocks noChangeArrowheads="1"/>
            </p:cNvSpPr>
            <p:nvPr/>
          </p:nvSpPr>
          <p:spPr bwMode="auto">
            <a:xfrm>
              <a:off x="2825" y="1034"/>
              <a:ext cx="50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4" name="Rectangle 44"/>
            <p:cNvSpPr>
              <a:spLocks noChangeArrowheads="1"/>
            </p:cNvSpPr>
            <p:nvPr/>
          </p:nvSpPr>
          <p:spPr bwMode="auto">
            <a:xfrm>
              <a:off x="2801" y="1115"/>
              <a:ext cx="3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C'</a:t>
              </a:r>
              <a:endParaRPr lang="en-US" altLang="en-US" sz="1600"/>
            </a:p>
          </p:txBody>
        </p:sp>
      </p:grpSp>
      <p:grpSp>
        <p:nvGrpSpPr>
          <p:cNvPr id="291885" name="Group 45"/>
          <p:cNvGrpSpPr>
            <a:grpSpLocks/>
          </p:cNvGrpSpPr>
          <p:nvPr/>
        </p:nvGrpSpPr>
        <p:grpSpPr bwMode="auto">
          <a:xfrm>
            <a:off x="3117850" y="1776413"/>
            <a:ext cx="173038" cy="307975"/>
            <a:chOff x="2134" y="303"/>
            <a:chExt cx="236" cy="290"/>
          </a:xfrm>
        </p:grpSpPr>
        <p:sp>
          <p:nvSpPr>
            <p:cNvPr id="291886" name="Oval 46"/>
            <p:cNvSpPr>
              <a:spLocks noChangeArrowheads="1"/>
            </p:cNvSpPr>
            <p:nvPr/>
          </p:nvSpPr>
          <p:spPr bwMode="auto">
            <a:xfrm>
              <a:off x="2159" y="538"/>
              <a:ext cx="5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7" name="Rectangle 47"/>
            <p:cNvSpPr>
              <a:spLocks noChangeArrowheads="1"/>
            </p:cNvSpPr>
            <p:nvPr/>
          </p:nvSpPr>
          <p:spPr bwMode="auto">
            <a:xfrm>
              <a:off x="2134" y="303"/>
              <a:ext cx="2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A'</a:t>
              </a:r>
              <a:endParaRPr lang="en-US" altLang="en-US" sz="1600"/>
            </a:p>
          </p:txBody>
        </p:sp>
      </p:grpSp>
      <p:pic>
        <p:nvPicPr>
          <p:cNvPr id="291888" name="Picture 48" descr="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884738"/>
            <a:ext cx="4222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1889" name="Group 49"/>
          <p:cNvGrpSpPr>
            <a:grpSpLocks/>
          </p:cNvGrpSpPr>
          <p:nvPr/>
        </p:nvGrpSpPr>
        <p:grpSpPr bwMode="auto">
          <a:xfrm rot="16200000">
            <a:off x="0" y="5092700"/>
            <a:ext cx="1689100" cy="1689100"/>
            <a:chOff x="382" y="373"/>
            <a:chExt cx="1064" cy="1064"/>
          </a:xfrm>
        </p:grpSpPr>
        <p:grpSp>
          <p:nvGrpSpPr>
            <p:cNvPr id="291890" name="Group 50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91891" name="Freeform 51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2" name="Freeform 52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3" name="Freeform 53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4" name="Freeform 54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5" name="Freeform 55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6" name="Freeform 56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7" name="Freeform 57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8" name="Freeform 58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9" name="Freeform 59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0" name="Freeform 60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1" name="Freeform 61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2" name="Freeform 62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3" name="Freeform 63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4" name="Freeform 64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5" name="Freeform 65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6" name="Freeform 66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7" name="Freeform 67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8" name="Freeform 68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9" name="Freeform 69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0" name="Freeform 70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1" name="Freeform 71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2" name="Freeform 72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3" name="Freeform 73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4" name="Freeform 74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5" name="Freeform 75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6" name="Freeform 76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7" name="Freeform 77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8" name="Freeform 78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9" name="Freeform 79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0" name="Freeform 80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1" name="Freeform 81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2" name="Freeform 82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3" name="Freeform 83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4" name="Freeform 84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5" name="Freeform 85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6" name="Freeform 86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7" name="Freeform 87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8" name="Freeform 88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9" name="Freeform 89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0" name="Freeform 90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1" name="Freeform 91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2" name="Freeform 92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3" name="Freeform 93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4" name="Freeform 94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5" name="Freeform 95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6" name="Freeform 96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7" name="Freeform 97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8" name="Freeform 98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9" name="Freeform 99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0" name="Freeform 100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1" name="Freeform 101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2" name="Freeform 102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3" name="Freeform 103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4" name="Freeform 104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5" name="Freeform 105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6" name="Freeform 106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7" name="Freeform 107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8" name="Freeform 108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9" name="Freeform 109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0" name="Freeform 110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1" name="Freeform 111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2" name="Freeform 112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3" name="Freeform 113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4" name="Freeform 114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5" name="Freeform 115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6" name="Freeform 116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7" name="Freeform 117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8" name="Freeform 118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9" name="Freeform 119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0" name="Freeform 120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1" name="Freeform 121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2" name="Freeform 122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3" name="Freeform 123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4" name="Freeform 124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5" name="Freeform 125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6" name="Freeform 126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7" name="Freeform 127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8" name="Freeform 128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9" name="Freeform 129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0" name="Freeform 130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1" name="Freeform 131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2" name="Freeform 132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3" name="Freeform 133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4" name="Freeform 134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5" name="Freeform 135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6" name="Freeform 136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7" name="Freeform 137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8" name="Freeform 138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9" name="Freeform 139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0" name="Freeform 140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1" name="Freeform 141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2" name="Freeform 142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3" name="Freeform 143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4" name="Freeform 144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5" name="Freeform 145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6" name="Freeform 146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7" name="Freeform 147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8" name="Freeform 148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9" name="Freeform 149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0" name="Freeform 150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1" name="Freeform 151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2" name="Freeform 152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3" name="Freeform 153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4" name="Freeform 154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5" name="Freeform 155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6" name="Freeform 156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7" name="Freeform 157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8" name="Freeform 158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9" name="Freeform 159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0" name="Freeform 160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1" name="Freeform 161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2" name="Freeform 162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3" name="Freeform 163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4" name="Freeform 164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5" name="Freeform 165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6" name="Freeform 166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7" name="Freeform 167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8" name="Freeform 168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9" name="Freeform 169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0" name="Freeform 170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1" name="Freeform 171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2" name="Freeform 172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3" name="Freeform 173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4" name="Freeform 174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5" name="Freeform 175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6" name="Freeform 176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7" name="Freeform 177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8" name="Freeform 178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9" name="Freeform 179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0" name="Freeform 180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1" name="Freeform 181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2" name="Freeform 182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3" name="Freeform 183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4" name="Freeform 184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5" name="Freeform 185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6" name="Freeform 186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7" name="Freeform 187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8" name="Freeform 188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9" name="Freeform 189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0" name="Freeform 190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1" name="Freeform 191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2" name="Freeform 192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3" name="Freeform 193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4" name="Freeform 194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5" name="Freeform 195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6" name="Freeform 196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7" name="Freeform 197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8" name="Freeform 198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9" name="Freeform 199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0" name="Freeform 200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1" name="Freeform 201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2" name="Freeform 202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3" name="Freeform 203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4" name="Freeform 204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5" name="Freeform 205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6" name="Freeform 206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7" name="Freeform 207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8" name="Freeform 208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9" name="Freeform 209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0" name="Freeform 210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1" name="Freeform 211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2" name="Freeform 212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3" name="Freeform 213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4" name="Freeform 214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5" name="Freeform 215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6" name="Freeform 216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7" name="Freeform 217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8" name="Freeform 218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9" name="Freeform 219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0" name="Freeform 220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1" name="Freeform 221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2" name="Freeform 222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3" name="Freeform 223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4" name="Freeform 224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5" name="Freeform 225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6" name="Freeform 226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7" name="Freeform 227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8" name="Freeform 228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9" name="Freeform 229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0" name="Freeform 230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1" name="Freeform 231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2" name="Freeform 232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3" name="Freeform 233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4" name="Freeform 234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5" name="Freeform 235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6" name="Freeform 236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7" name="Freeform 237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8" name="Freeform 238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9" name="Freeform 239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0" name="Freeform 240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1" name="Freeform 241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2" name="Freeform 242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3" name="Freeform 243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4" name="Freeform 244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5" name="Freeform 245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6" name="Freeform 246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7" name="Freeform 247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8" name="Freeform 248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9" name="Freeform 249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0" name="Freeform 250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091" name="Freeform 251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2" name="Freeform 252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3" name="Freeform 253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4" name="Freeform 254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5" name="Freeform 255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6" name="Freeform 256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7" name="Freeform 257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8" name="Freeform 258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99" name="Freeform 259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0" name="Freeform 260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1" name="Freeform 261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2" name="Freeform 262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3" name="Freeform 263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4" name="Freeform 264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5" name="Freeform 265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6" name="Freeform 266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7" name="Freeform 267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8" name="Freeform 268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09" name="Freeform 269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0" name="Freeform 270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1" name="Freeform 271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2" name="Freeform 272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3" name="Freeform 273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4" name="Freeform 274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5" name="Freeform 275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6" name="Freeform 276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7" name="Freeform 277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8" name="Freeform 278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19" name="Freeform 279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0" name="Freeform 280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1" name="Freeform 281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2" name="Freeform 282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3" name="Freeform 283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4" name="Freeform 284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5" name="Freeform 285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6" name="Freeform 286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7" name="Freeform 287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8" name="Freeform 288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29" name="Freeform 289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0" name="Freeform 290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1" name="Freeform 291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2" name="Freeform 292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3" name="Freeform 293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4" name="Freeform 294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5" name="Freeform 295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6" name="Freeform 296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7" name="Freeform 297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8" name="Freeform 298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39" name="Freeform 299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0" name="Freeform 300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1" name="Freeform 301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2" name="Freeform 302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3" name="Freeform 303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4" name="Freeform 304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5" name="Freeform 305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6" name="Freeform 306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7" name="Freeform 307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8" name="Freeform 308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49" name="Freeform 309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0" name="Freeform 310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1" name="Freeform 311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2" name="Freeform 312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3" name="Freeform 313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4" name="Freeform 314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5" name="Freeform 315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6" name="Freeform 316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7" name="Freeform 317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8" name="Freeform 318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59" name="Freeform 319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0" name="Freeform 320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1" name="Freeform 321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2" name="Freeform 322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3" name="Freeform 323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4" name="Freeform 324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5" name="Freeform 325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6" name="Freeform 326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7" name="Freeform 327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8" name="Freeform 328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69" name="Freeform 329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0" name="Freeform 330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1" name="Freeform 331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2" name="Freeform 332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3" name="Freeform 333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4" name="Freeform 334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5" name="Freeform 335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6" name="Freeform 336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7" name="Freeform 337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8" name="Freeform 338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79" name="Freeform 339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0" name="Freeform 340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1" name="Freeform 341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2" name="Freeform 342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3" name="Freeform 343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4" name="Freeform 344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5" name="Freeform 345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6" name="Freeform 346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7" name="Freeform 347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8" name="Freeform 348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89" name="Freeform 349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0" name="Freeform 350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1" name="Freeform 351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2" name="Freeform 352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3" name="Freeform 353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4" name="Freeform 354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5" name="Freeform 355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6" name="Freeform 356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7" name="Freeform 357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8" name="Freeform 358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99" name="Freeform 359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0" name="Freeform 360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1" name="Freeform 361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2" name="Freeform 362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3" name="Freeform 363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4" name="Freeform 364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5" name="Freeform 365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6" name="Freeform 366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7" name="Freeform 367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8" name="Freeform 368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09" name="Freeform 369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10" name="Freeform 370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2211" name="Picture 371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976813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212" name="AutoShape 372"/>
          <p:cNvSpPr>
            <a:spLocks noChangeArrowheads="1"/>
          </p:cNvSpPr>
          <p:nvPr/>
        </p:nvSpPr>
        <p:spPr bwMode="auto">
          <a:xfrm rot="29036" flipH="1">
            <a:off x="2106613" y="2971800"/>
            <a:ext cx="6731000" cy="2373313"/>
          </a:xfrm>
          <a:prstGeom prst="cloudCallout">
            <a:avLst>
              <a:gd name="adj1" fmla="val 66843"/>
              <a:gd name="adj2" fmla="val 4441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Ở bài tập trên nếu vì lí do nào đó </a:t>
            </a:r>
            <a:r>
              <a:rPr lang="en-US" alt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 dài 3 cạnh của một tam giác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bị xóa mất, nếu </a:t>
            </a:r>
            <a:r>
              <a:rPr lang="en-US" alt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 tỉ số chu vi của 2 tam giác đồng dạng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 có thể tìm lại độ dài các cạnh đó được không? Nếu được hãy nêu cách tìm?</a:t>
            </a:r>
          </a:p>
        </p:txBody>
      </p:sp>
      <p:sp>
        <p:nvSpPr>
          <p:cNvPr id="292299" name="Line 459"/>
          <p:cNvSpPr>
            <a:spLocks noChangeShapeType="1"/>
          </p:cNvSpPr>
          <p:nvPr/>
        </p:nvSpPr>
        <p:spPr bwMode="auto">
          <a:xfrm flipH="1">
            <a:off x="911225" y="1830388"/>
            <a:ext cx="525463" cy="8064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301" name="Line 461"/>
          <p:cNvSpPr>
            <a:spLocks noChangeShapeType="1"/>
          </p:cNvSpPr>
          <p:nvPr/>
        </p:nvSpPr>
        <p:spPr bwMode="auto">
          <a:xfrm>
            <a:off x="1436688" y="1830388"/>
            <a:ext cx="981075" cy="8064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2303" name="Group 463"/>
          <p:cNvGrpSpPr>
            <a:grpSpLocks/>
          </p:cNvGrpSpPr>
          <p:nvPr/>
        </p:nvGrpSpPr>
        <p:grpSpPr bwMode="auto">
          <a:xfrm>
            <a:off x="857250" y="2617788"/>
            <a:ext cx="134938" cy="314325"/>
            <a:chOff x="123" y="1034"/>
            <a:chExt cx="208" cy="317"/>
          </a:xfrm>
        </p:grpSpPr>
        <p:sp>
          <p:nvSpPr>
            <p:cNvPr id="292304" name="Oval 464"/>
            <p:cNvSpPr>
              <a:spLocks noChangeArrowheads="1"/>
            </p:cNvSpPr>
            <p:nvPr/>
          </p:nvSpPr>
          <p:spPr bwMode="auto">
            <a:xfrm>
              <a:off x="173" y="1034"/>
              <a:ext cx="49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05" name="Rectangle 465"/>
            <p:cNvSpPr>
              <a:spLocks noChangeArrowheads="1"/>
            </p:cNvSpPr>
            <p:nvPr/>
          </p:nvSpPr>
          <p:spPr bwMode="auto">
            <a:xfrm>
              <a:off x="123" y="1105"/>
              <a:ext cx="20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1600"/>
            </a:p>
          </p:txBody>
        </p:sp>
      </p:grpSp>
      <p:grpSp>
        <p:nvGrpSpPr>
          <p:cNvPr id="292306" name="Group 466"/>
          <p:cNvGrpSpPr>
            <a:grpSpLocks/>
          </p:cNvGrpSpPr>
          <p:nvPr/>
        </p:nvGrpSpPr>
        <p:grpSpPr bwMode="auto">
          <a:xfrm>
            <a:off x="2376488" y="2603500"/>
            <a:ext cx="146050" cy="314325"/>
            <a:chOff x="1505" y="1034"/>
            <a:chExt cx="206" cy="317"/>
          </a:xfrm>
        </p:grpSpPr>
        <p:sp>
          <p:nvSpPr>
            <p:cNvPr id="292307" name="Oval 467"/>
            <p:cNvSpPr>
              <a:spLocks noChangeArrowheads="1"/>
            </p:cNvSpPr>
            <p:nvPr/>
          </p:nvSpPr>
          <p:spPr bwMode="auto">
            <a:xfrm>
              <a:off x="1518" y="1034"/>
              <a:ext cx="49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08" name="Rectangle 468"/>
            <p:cNvSpPr>
              <a:spLocks noChangeArrowheads="1"/>
            </p:cNvSpPr>
            <p:nvPr/>
          </p:nvSpPr>
          <p:spPr bwMode="auto">
            <a:xfrm>
              <a:off x="1505" y="1105"/>
              <a:ext cx="20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600"/>
            </a:p>
          </p:txBody>
        </p:sp>
      </p:grpSp>
      <p:grpSp>
        <p:nvGrpSpPr>
          <p:cNvPr id="292309" name="Group 469"/>
          <p:cNvGrpSpPr>
            <a:grpSpLocks/>
          </p:cNvGrpSpPr>
          <p:nvPr/>
        </p:nvGrpSpPr>
        <p:grpSpPr bwMode="auto">
          <a:xfrm>
            <a:off x="1374775" y="1557338"/>
            <a:ext cx="136525" cy="306387"/>
            <a:chOff x="580" y="138"/>
            <a:chExt cx="210" cy="262"/>
          </a:xfrm>
        </p:grpSpPr>
        <p:sp>
          <p:nvSpPr>
            <p:cNvPr id="292310" name="Oval 470"/>
            <p:cNvSpPr>
              <a:spLocks noChangeArrowheads="1"/>
            </p:cNvSpPr>
            <p:nvPr/>
          </p:nvSpPr>
          <p:spPr bwMode="auto">
            <a:xfrm>
              <a:off x="641" y="345"/>
              <a:ext cx="5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11" name="Rectangle 471"/>
            <p:cNvSpPr>
              <a:spLocks noChangeArrowheads="1"/>
            </p:cNvSpPr>
            <p:nvPr/>
          </p:nvSpPr>
          <p:spPr bwMode="auto">
            <a:xfrm>
              <a:off x="580" y="138"/>
              <a:ext cx="21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8057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9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3000"/>
                                        <p:tgtEl>
                                          <p:spTgt spid="2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91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91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/>
      <p:bldP spid="291846" grpId="0"/>
      <p:bldP spid="291848" grpId="0"/>
      <p:bldP spid="291862" grpId="0"/>
      <p:bldP spid="291869" grpId="0"/>
      <p:bldP spid="292212" grpId="0" build="allAtOnce" animBg="1"/>
      <p:bldP spid="292212" grpId="1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7" name="Text Box 51"/>
          <p:cNvSpPr txBox="1">
            <a:spLocks noChangeArrowheads="1"/>
          </p:cNvSpPr>
          <p:nvPr/>
        </p:nvSpPr>
        <p:spPr bwMode="auto">
          <a:xfrm>
            <a:off x="685800" y="642938"/>
            <a:ext cx="76200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400" b="0" i="1" u="sng">
                <a:latin typeface="Times New Roman" panose="02020603050405020304" pitchFamily="18" charset="0"/>
              </a:rPr>
              <a:t>Bài tập 3</a:t>
            </a:r>
            <a:r>
              <a:rPr lang="en-US" altLang="en-US" sz="2400" b="0">
                <a:latin typeface="Times New Roman" panose="02020603050405020304" pitchFamily="18" charset="0"/>
              </a:rPr>
              <a:t>:</a:t>
            </a:r>
            <a:r>
              <a:rPr lang="en-US" altLang="en-US" sz="2800" b="0">
                <a:latin typeface="Times New Roman" panose="02020603050405020304" pitchFamily="18" charset="0"/>
              </a:rPr>
              <a:t> </a:t>
            </a:r>
            <a:r>
              <a:rPr lang="en-US" altLang="en-US" sz="2400" b="0">
                <a:latin typeface="Times New Roman" panose="02020603050405020304" pitchFamily="18" charset="0"/>
              </a:rPr>
              <a:t>Chứng minh rằng nếu tam giác A’B’C’ đồng dạng  với tam giác ABC theo tỉ số k thì tỉ số của hai đường trung tuyến tương ứng của hai tam giác đó cũng bằng tỉ số k.</a:t>
            </a:r>
          </a:p>
        </p:txBody>
      </p:sp>
      <p:sp>
        <p:nvSpPr>
          <p:cNvPr id="60469" name="Line 53"/>
          <p:cNvSpPr>
            <a:spLocks noChangeShapeType="1"/>
          </p:cNvSpPr>
          <p:nvPr/>
        </p:nvSpPr>
        <p:spPr bwMode="auto">
          <a:xfrm>
            <a:off x="4419600" y="1892300"/>
            <a:ext cx="0" cy="4965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1028700" y="578485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6047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784850"/>
                        <a:ext cx="175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72" name="Object 56"/>
          <p:cNvGraphicFramePr>
            <a:graphicFrameLocks noChangeAspect="1"/>
          </p:cNvGraphicFramePr>
          <p:nvPr/>
        </p:nvGraphicFramePr>
        <p:xfrm>
          <a:off x="1752600" y="5232400"/>
          <a:ext cx="3619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6047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32400"/>
                        <a:ext cx="3619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74" name="Rectangle 58"/>
          <p:cNvSpPr>
            <a:spLocks noChangeArrowheads="1"/>
          </p:cNvSpPr>
          <p:nvPr/>
        </p:nvSpPr>
        <p:spPr bwMode="auto">
          <a:xfrm>
            <a:off x="538163" y="4849813"/>
            <a:ext cx="2684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A’B’M’           </a:t>
            </a:r>
            <a:r>
              <a:rPr lang="en-US" altLang="en-US" sz="2000" b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Times New Roman" panose="02020603050405020304" pitchFamily="18" charset="0"/>
              </a:rPr>
              <a:t>ABM</a:t>
            </a:r>
            <a:endParaRPr lang="en-US" altLang="en-US" sz="2000" b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0476" name="Rectangle 60"/>
          <p:cNvSpPr>
            <a:spLocks noChangeArrowheads="1"/>
          </p:cNvSpPr>
          <p:nvPr/>
        </p:nvSpPr>
        <p:spPr bwMode="auto">
          <a:xfrm rot="5400000">
            <a:off x="1843881" y="4804569"/>
            <a:ext cx="31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60478" name="Rectangle 6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77" name="Object 61"/>
          <p:cNvGraphicFramePr>
            <a:graphicFrameLocks noChangeAspect="1"/>
          </p:cNvGraphicFramePr>
          <p:nvPr/>
        </p:nvGraphicFramePr>
        <p:xfrm>
          <a:off x="104775" y="3378200"/>
          <a:ext cx="1581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914400" imgH="393700" progId="Equation.DSMT4">
                  <p:embed/>
                </p:oleObj>
              </mc:Choice>
              <mc:Fallback>
                <p:oleObj name="Equation" r:id="rId7" imgW="914400" imgH="393700" progId="Equation.DSMT4">
                  <p:embed/>
                  <p:pic>
                    <p:nvPicPr>
                      <p:cNvPr id="60477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378200"/>
                        <a:ext cx="1581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80" name="Rectangle 64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81" name="Object 65"/>
          <p:cNvGraphicFramePr>
            <a:graphicFrameLocks noChangeAspect="1"/>
          </p:cNvGraphicFramePr>
          <p:nvPr/>
        </p:nvGraphicFramePr>
        <p:xfrm>
          <a:off x="1609725" y="2657475"/>
          <a:ext cx="990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60481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657475"/>
                        <a:ext cx="9906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85" name="AutoShape 69"/>
          <p:cNvSpPr>
            <a:spLocks noChangeAspect="1" noChangeArrowheads="1"/>
          </p:cNvSpPr>
          <p:nvPr/>
        </p:nvSpPr>
        <p:spPr bwMode="auto">
          <a:xfrm>
            <a:off x="4648200" y="1824038"/>
            <a:ext cx="403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6" name="Line 70"/>
          <p:cNvSpPr>
            <a:spLocks noChangeShapeType="1"/>
          </p:cNvSpPr>
          <p:nvPr/>
        </p:nvSpPr>
        <p:spPr bwMode="auto">
          <a:xfrm>
            <a:off x="4940300" y="3221038"/>
            <a:ext cx="1865313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7" name="Line 71"/>
          <p:cNvSpPr>
            <a:spLocks noChangeShapeType="1"/>
          </p:cNvSpPr>
          <p:nvPr/>
        </p:nvSpPr>
        <p:spPr bwMode="auto">
          <a:xfrm flipH="1">
            <a:off x="4940300" y="2092325"/>
            <a:ext cx="381000" cy="11287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8" name="Line 72"/>
          <p:cNvSpPr>
            <a:spLocks noChangeShapeType="1"/>
          </p:cNvSpPr>
          <p:nvPr/>
        </p:nvSpPr>
        <p:spPr bwMode="auto">
          <a:xfrm>
            <a:off x="5321300" y="2092325"/>
            <a:ext cx="1484313" cy="11287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9" name="Line 73"/>
          <p:cNvSpPr>
            <a:spLocks noChangeShapeType="1"/>
          </p:cNvSpPr>
          <p:nvPr/>
        </p:nvSpPr>
        <p:spPr bwMode="auto">
          <a:xfrm>
            <a:off x="5321300" y="2092325"/>
            <a:ext cx="552450" cy="1128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0" name="Line 74"/>
          <p:cNvSpPr>
            <a:spLocks noChangeShapeType="1"/>
          </p:cNvSpPr>
          <p:nvPr/>
        </p:nvSpPr>
        <p:spPr bwMode="auto">
          <a:xfrm>
            <a:off x="7185025" y="3221038"/>
            <a:ext cx="1209675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1" name="Line 75"/>
          <p:cNvSpPr>
            <a:spLocks noChangeShapeType="1"/>
          </p:cNvSpPr>
          <p:nvPr/>
        </p:nvSpPr>
        <p:spPr bwMode="auto">
          <a:xfrm flipH="1">
            <a:off x="7185025" y="2493963"/>
            <a:ext cx="241300" cy="7270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2" name="Line 76"/>
          <p:cNvSpPr>
            <a:spLocks noChangeShapeType="1"/>
          </p:cNvSpPr>
          <p:nvPr/>
        </p:nvSpPr>
        <p:spPr bwMode="auto">
          <a:xfrm>
            <a:off x="7426325" y="2493963"/>
            <a:ext cx="968375" cy="7270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3" name="Line 77"/>
          <p:cNvSpPr>
            <a:spLocks noChangeShapeType="1"/>
          </p:cNvSpPr>
          <p:nvPr/>
        </p:nvSpPr>
        <p:spPr bwMode="auto">
          <a:xfrm>
            <a:off x="7426325" y="2493963"/>
            <a:ext cx="361950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5391150" y="3146425"/>
            <a:ext cx="1588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5" name="Line 79"/>
          <p:cNvSpPr>
            <a:spLocks noChangeShapeType="1"/>
          </p:cNvSpPr>
          <p:nvPr/>
        </p:nvSpPr>
        <p:spPr bwMode="auto">
          <a:xfrm>
            <a:off x="5459413" y="3146425"/>
            <a:ext cx="0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6" name="Line 80"/>
          <p:cNvSpPr>
            <a:spLocks noChangeShapeType="1"/>
          </p:cNvSpPr>
          <p:nvPr/>
        </p:nvSpPr>
        <p:spPr bwMode="auto">
          <a:xfrm>
            <a:off x="6235700" y="3146425"/>
            <a:ext cx="1588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7" name="Line 81"/>
          <p:cNvSpPr>
            <a:spLocks noChangeShapeType="1"/>
          </p:cNvSpPr>
          <p:nvPr/>
        </p:nvSpPr>
        <p:spPr bwMode="auto">
          <a:xfrm>
            <a:off x="6305550" y="3146425"/>
            <a:ext cx="1588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8" name="Line 82"/>
          <p:cNvSpPr>
            <a:spLocks noChangeShapeType="1"/>
          </p:cNvSpPr>
          <p:nvPr/>
        </p:nvSpPr>
        <p:spPr bwMode="auto">
          <a:xfrm>
            <a:off x="7461250" y="3146425"/>
            <a:ext cx="1588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9" name="Line 83"/>
          <p:cNvSpPr>
            <a:spLocks noChangeShapeType="1"/>
          </p:cNvSpPr>
          <p:nvPr/>
        </p:nvSpPr>
        <p:spPr bwMode="auto">
          <a:xfrm>
            <a:off x="8029575" y="3146425"/>
            <a:ext cx="1588" cy="149225"/>
          </a:xfrm>
          <a:prstGeom prst="line">
            <a:avLst/>
          </a:prstGeom>
          <a:noFill/>
          <a:ln w="76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721600" y="3155950"/>
            <a:ext cx="209550" cy="433388"/>
            <a:chOff x="2214" y="1290"/>
            <a:chExt cx="216" cy="204"/>
          </a:xfrm>
        </p:grpSpPr>
        <p:sp>
          <p:nvSpPr>
            <p:cNvPr id="60501" name="Oval 85"/>
            <p:cNvSpPr>
              <a:spLocks noChangeArrowheads="1"/>
            </p:cNvSpPr>
            <p:nvPr/>
          </p:nvSpPr>
          <p:spPr bwMode="auto">
            <a:xfrm>
              <a:off x="2238" y="129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Rectangle 86"/>
            <p:cNvSpPr>
              <a:spLocks noChangeArrowheads="1"/>
            </p:cNvSpPr>
            <p:nvPr/>
          </p:nvSpPr>
          <p:spPr bwMode="auto">
            <a:xfrm>
              <a:off x="2214" y="1379"/>
              <a:ext cx="2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M'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03" name="Group 87"/>
          <p:cNvGrpSpPr>
            <a:grpSpLocks/>
          </p:cNvGrpSpPr>
          <p:nvPr/>
        </p:nvGrpSpPr>
        <p:grpSpPr bwMode="auto">
          <a:xfrm>
            <a:off x="7331075" y="2100263"/>
            <a:ext cx="171450" cy="431800"/>
            <a:chOff x="1903" y="481"/>
            <a:chExt cx="188" cy="240"/>
          </a:xfrm>
        </p:grpSpPr>
        <p:sp>
          <p:nvSpPr>
            <p:cNvPr id="60504" name="Oval 88"/>
            <p:cNvSpPr>
              <a:spLocks noChangeArrowheads="1"/>
            </p:cNvSpPr>
            <p:nvPr/>
          </p:nvSpPr>
          <p:spPr bwMode="auto">
            <a:xfrm>
              <a:off x="1977" y="67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Rectangle 89"/>
            <p:cNvSpPr>
              <a:spLocks noChangeArrowheads="1"/>
            </p:cNvSpPr>
            <p:nvPr/>
          </p:nvSpPr>
          <p:spPr bwMode="auto">
            <a:xfrm>
              <a:off x="1903" y="48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A'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06" name="Group 90"/>
          <p:cNvGrpSpPr>
            <a:grpSpLocks/>
          </p:cNvGrpSpPr>
          <p:nvPr/>
        </p:nvGrpSpPr>
        <p:grpSpPr bwMode="auto">
          <a:xfrm>
            <a:off x="5788025" y="3190875"/>
            <a:ext cx="169863" cy="312738"/>
            <a:chOff x="821" y="1290"/>
            <a:chExt cx="196" cy="292"/>
          </a:xfrm>
        </p:grpSpPr>
        <p:sp>
          <p:nvSpPr>
            <p:cNvPr id="60507" name="Oval 91"/>
            <p:cNvSpPr>
              <a:spLocks noChangeArrowheads="1"/>
            </p:cNvSpPr>
            <p:nvPr/>
          </p:nvSpPr>
          <p:spPr bwMode="auto">
            <a:xfrm>
              <a:off x="858" y="129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Rectangle 92"/>
            <p:cNvSpPr>
              <a:spLocks noChangeArrowheads="1"/>
            </p:cNvSpPr>
            <p:nvPr/>
          </p:nvSpPr>
          <p:spPr bwMode="auto">
            <a:xfrm>
              <a:off x="821" y="1354"/>
              <a:ext cx="19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09" name="Group 93"/>
          <p:cNvGrpSpPr>
            <a:grpSpLocks/>
          </p:cNvGrpSpPr>
          <p:nvPr/>
        </p:nvGrpSpPr>
        <p:grpSpPr bwMode="auto">
          <a:xfrm>
            <a:off x="4841875" y="3190875"/>
            <a:ext cx="136525" cy="341313"/>
            <a:chOff x="124" y="1290"/>
            <a:chExt cx="173" cy="318"/>
          </a:xfrm>
        </p:grpSpPr>
        <p:sp>
          <p:nvSpPr>
            <p:cNvPr id="60510" name="Oval 94"/>
            <p:cNvSpPr>
              <a:spLocks noChangeArrowheads="1"/>
            </p:cNvSpPr>
            <p:nvPr/>
          </p:nvSpPr>
          <p:spPr bwMode="auto">
            <a:xfrm>
              <a:off x="186" y="129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Rectangle 95"/>
            <p:cNvSpPr>
              <a:spLocks noChangeArrowheads="1"/>
            </p:cNvSpPr>
            <p:nvPr/>
          </p:nvSpPr>
          <p:spPr bwMode="auto">
            <a:xfrm>
              <a:off x="124" y="1379"/>
              <a:ext cx="1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12" name="Group 96"/>
          <p:cNvGrpSpPr>
            <a:grpSpLocks/>
          </p:cNvGrpSpPr>
          <p:nvPr/>
        </p:nvGrpSpPr>
        <p:grpSpPr bwMode="auto">
          <a:xfrm>
            <a:off x="6753225" y="3190875"/>
            <a:ext cx="144463" cy="312738"/>
            <a:chOff x="1517" y="1290"/>
            <a:chExt cx="170" cy="292"/>
          </a:xfrm>
        </p:grpSpPr>
        <p:sp>
          <p:nvSpPr>
            <p:cNvPr id="60513" name="Oval 97"/>
            <p:cNvSpPr>
              <a:spLocks noChangeArrowheads="1"/>
            </p:cNvSpPr>
            <p:nvPr/>
          </p:nvSpPr>
          <p:spPr bwMode="auto">
            <a:xfrm>
              <a:off x="1530" y="1290"/>
              <a:ext cx="49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Rectangle 98"/>
            <p:cNvSpPr>
              <a:spLocks noChangeArrowheads="1"/>
            </p:cNvSpPr>
            <p:nvPr/>
          </p:nvSpPr>
          <p:spPr bwMode="auto">
            <a:xfrm>
              <a:off x="1517" y="1354"/>
              <a:ext cx="17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15" name="Group 99"/>
          <p:cNvGrpSpPr>
            <a:grpSpLocks/>
          </p:cNvGrpSpPr>
          <p:nvPr/>
        </p:nvGrpSpPr>
        <p:grpSpPr bwMode="auto">
          <a:xfrm>
            <a:off x="5270500" y="1824038"/>
            <a:ext cx="136525" cy="296862"/>
            <a:chOff x="448" y="126"/>
            <a:chExt cx="172" cy="253"/>
          </a:xfrm>
        </p:grpSpPr>
        <p:sp>
          <p:nvSpPr>
            <p:cNvPr id="60516" name="Oval 100"/>
            <p:cNvSpPr>
              <a:spLocks noChangeArrowheads="1"/>
            </p:cNvSpPr>
            <p:nvPr/>
          </p:nvSpPr>
          <p:spPr bwMode="auto">
            <a:xfrm>
              <a:off x="460" y="329"/>
              <a:ext cx="50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448" y="126"/>
              <a:ext cx="17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18" name="Group 102"/>
          <p:cNvGrpSpPr>
            <a:grpSpLocks/>
          </p:cNvGrpSpPr>
          <p:nvPr/>
        </p:nvGrpSpPr>
        <p:grpSpPr bwMode="auto">
          <a:xfrm>
            <a:off x="7099300" y="3155950"/>
            <a:ext cx="173038" cy="433388"/>
            <a:chOff x="1766" y="1290"/>
            <a:chExt cx="190" cy="204"/>
          </a:xfrm>
        </p:grpSpPr>
        <p:sp>
          <p:nvSpPr>
            <p:cNvPr id="60519" name="Oval 103"/>
            <p:cNvSpPr>
              <a:spLocks noChangeArrowheads="1"/>
            </p:cNvSpPr>
            <p:nvPr/>
          </p:nvSpPr>
          <p:spPr bwMode="auto">
            <a:xfrm>
              <a:off x="1803" y="129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Rectangle 104"/>
            <p:cNvSpPr>
              <a:spLocks noChangeArrowheads="1"/>
            </p:cNvSpPr>
            <p:nvPr/>
          </p:nvSpPr>
          <p:spPr bwMode="auto">
            <a:xfrm>
              <a:off x="1766" y="1379"/>
              <a:ext cx="1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B'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0521" name="Group 105"/>
          <p:cNvGrpSpPr>
            <a:grpSpLocks/>
          </p:cNvGrpSpPr>
          <p:nvPr/>
        </p:nvGrpSpPr>
        <p:grpSpPr bwMode="auto">
          <a:xfrm>
            <a:off x="8359775" y="3190875"/>
            <a:ext cx="190500" cy="301625"/>
            <a:chOff x="2674" y="1290"/>
            <a:chExt cx="224" cy="281"/>
          </a:xfrm>
        </p:grpSpPr>
        <p:sp>
          <p:nvSpPr>
            <p:cNvPr id="60522" name="Oval 106"/>
            <p:cNvSpPr>
              <a:spLocks noChangeArrowheads="1"/>
            </p:cNvSpPr>
            <p:nvPr/>
          </p:nvSpPr>
          <p:spPr bwMode="auto">
            <a:xfrm>
              <a:off x="2674" y="1290"/>
              <a:ext cx="49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2674" y="1343"/>
              <a:ext cx="22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C’</a:t>
              </a:r>
              <a:endParaRPr lang="en-US" altLang="en-US" sz="1600" b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60524" name="Object 108"/>
          <p:cNvGraphicFramePr>
            <a:graphicFrameLocks noChangeAspect="1"/>
          </p:cNvGraphicFramePr>
          <p:nvPr/>
        </p:nvGraphicFramePr>
        <p:xfrm>
          <a:off x="6042025" y="5895975"/>
          <a:ext cx="1987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1" imgW="1155700" imgH="393700" progId="Equation.DSMT4">
                  <p:embed/>
                </p:oleObj>
              </mc:Choice>
              <mc:Fallback>
                <p:oleObj name="Equation" r:id="rId11" imgW="1155700" imgH="393700" progId="Equation.DSMT4">
                  <p:embed/>
                  <p:pic>
                    <p:nvPicPr>
                      <p:cNvPr id="60524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895975"/>
                        <a:ext cx="198755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9" name="Rectangle 113"/>
          <p:cNvSpPr>
            <a:spLocks noChangeArrowheads="1"/>
          </p:cNvSpPr>
          <p:nvPr/>
        </p:nvSpPr>
        <p:spPr bwMode="auto">
          <a:xfrm>
            <a:off x="5154613" y="3702050"/>
            <a:ext cx="1082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60531" name="Rectangle 11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532" name="Rectangle 116"/>
          <p:cNvSpPr>
            <a:spLocks noChangeArrowheads="1"/>
          </p:cNvSpPr>
          <p:nvPr/>
        </p:nvSpPr>
        <p:spPr bwMode="auto">
          <a:xfrm>
            <a:off x="4876800" y="5384800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Do đó: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60533" name="Rectangle 117"/>
          <p:cNvSpPr>
            <a:spLocks noChangeArrowheads="1"/>
          </p:cNvSpPr>
          <p:nvPr/>
        </p:nvSpPr>
        <p:spPr bwMode="auto">
          <a:xfrm>
            <a:off x="4800600" y="6010275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9075" algn="l"/>
                <a:tab pos="1130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Suy ra:</a:t>
            </a:r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</a:p>
        </p:txBody>
      </p:sp>
      <p:sp>
        <p:nvSpPr>
          <p:cNvPr id="60534" name="Rectangle 118"/>
          <p:cNvSpPr>
            <a:spLocks noChangeArrowheads="1"/>
          </p:cNvSpPr>
          <p:nvPr/>
        </p:nvSpPr>
        <p:spPr bwMode="auto">
          <a:xfrm>
            <a:off x="5759450" y="5356225"/>
            <a:ext cx="320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A’B’M’          </a:t>
            </a:r>
            <a:r>
              <a:rPr lang="en-US" altLang="en-US" sz="2000" b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Times New Roman" panose="02020603050405020304" pitchFamily="18" charset="0"/>
              </a:rPr>
              <a:t>ABM(c.g.c)</a:t>
            </a:r>
            <a:endParaRPr lang="en-US" altLang="en-US" sz="2000" b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0535" name="Rectangle 119"/>
          <p:cNvSpPr>
            <a:spLocks noChangeArrowheads="1"/>
          </p:cNvSpPr>
          <p:nvPr/>
        </p:nvSpPr>
        <p:spPr bwMode="auto">
          <a:xfrm rot="5400000">
            <a:off x="7000081" y="5298282"/>
            <a:ext cx="31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graphicFrame>
        <p:nvGraphicFramePr>
          <p:cNvPr id="60536" name="Object 120"/>
          <p:cNvGraphicFramePr>
            <a:graphicFrameLocks noChangeAspect="1"/>
          </p:cNvGraphicFramePr>
          <p:nvPr/>
        </p:nvGraphicFramePr>
        <p:xfrm>
          <a:off x="6454775" y="3581400"/>
          <a:ext cx="990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2" imgW="457002" imgH="215806" progId="Equation.DSMT4">
                  <p:embed/>
                </p:oleObj>
              </mc:Choice>
              <mc:Fallback>
                <p:oleObj name="Equation" r:id="rId12" imgW="457002" imgH="215806" progId="Equation.DSMT4">
                  <p:embed/>
                  <p:pic>
                    <p:nvPicPr>
                      <p:cNvPr id="60536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3581400"/>
                        <a:ext cx="9906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37" name="Object 121"/>
          <p:cNvGraphicFramePr>
            <a:graphicFrameLocks noChangeAspect="1"/>
          </p:cNvGraphicFramePr>
          <p:nvPr/>
        </p:nvGraphicFramePr>
        <p:xfrm>
          <a:off x="4546600" y="4368800"/>
          <a:ext cx="1581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3" imgW="914400" imgH="393700" progId="Equation.DSMT4">
                  <p:embed/>
                </p:oleObj>
              </mc:Choice>
              <mc:Fallback>
                <p:oleObj name="Equation" r:id="rId13" imgW="914400" imgH="393700" progId="Equation.DSMT4">
                  <p:embed/>
                  <p:pic>
                    <p:nvPicPr>
                      <p:cNvPr id="60537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368800"/>
                        <a:ext cx="1581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539" name="Picture 123" descr="Chitay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068513"/>
            <a:ext cx="455612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40" name="Picture 1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7513"/>
            <a:ext cx="361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541" name="Picture 1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944813"/>
            <a:ext cx="361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542" name="Object 126"/>
          <p:cNvGraphicFramePr>
            <a:graphicFrameLocks noChangeAspect="1"/>
          </p:cNvGraphicFramePr>
          <p:nvPr/>
        </p:nvGraphicFramePr>
        <p:xfrm>
          <a:off x="1776413" y="4256088"/>
          <a:ext cx="3619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60542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4256088"/>
                        <a:ext cx="36195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3" name="Object 127"/>
          <p:cNvGraphicFramePr>
            <a:graphicFrameLocks noChangeAspect="1"/>
          </p:cNvGraphicFramePr>
          <p:nvPr/>
        </p:nvGraphicFramePr>
        <p:xfrm>
          <a:off x="1776413" y="3059113"/>
          <a:ext cx="261461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7" imgW="1828800" imgH="787400" progId="Equation.DSMT4">
                  <p:embed/>
                </p:oleObj>
              </mc:Choice>
              <mc:Fallback>
                <p:oleObj name="Equation" r:id="rId17" imgW="1828800" imgH="787400" progId="Equation.DSMT4">
                  <p:embed/>
                  <p:pic>
                    <p:nvPicPr>
                      <p:cNvPr id="6054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3059113"/>
                        <a:ext cx="2614612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5" name="Object 129"/>
          <p:cNvGraphicFramePr>
            <a:graphicFrameLocks noChangeAspect="1"/>
          </p:cNvGraphicFramePr>
          <p:nvPr/>
        </p:nvGraphicFramePr>
        <p:xfrm>
          <a:off x="6118225" y="4010025"/>
          <a:ext cx="26146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9" imgW="1828800" imgH="787400" progId="Equation.DSMT4">
                  <p:embed/>
                </p:oleObj>
              </mc:Choice>
              <mc:Fallback>
                <p:oleObj name="Equation" r:id="rId19" imgW="1828800" imgH="787400" progId="Equation.DSMT4">
                  <p:embed/>
                  <p:pic>
                    <p:nvPicPr>
                      <p:cNvPr id="60545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4010025"/>
                        <a:ext cx="2614613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3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60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60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6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60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60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60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10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3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6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6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6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6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2000"/>
                                        <p:tgtEl>
                                          <p:spTgt spid="6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10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3" dur="2000"/>
                                        <p:tgtEl>
                                          <p:spTgt spid="6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8" dur="20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7" grpId="0"/>
      <p:bldP spid="60474" grpId="0"/>
      <p:bldP spid="60476" grpId="0"/>
      <p:bldP spid="60529" grpId="0"/>
      <p:bldP spid="60532" grpId="0"/>
      <p:bldP spid="60533" grpId="0"/>
      <p:bldP spid="60534" grpId="0"/>
      <p:bldP spid="60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0" y="3200400"/>
            <a:ext cx="56388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n-US" altLang="en-US" sz="2800" b="0">
                <a:solidFill>
                  <a:srgbClr val="0000CC"/>
                </a:solidFill>
                <a:latin typeface="Times New Roman" panose="02020603050405020304" pitchFamily="18" charset="0"/>
              </a:rPr>
              <a:t>* Nhận xét: </a:t>
            </a: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Tỉ số</a:t>
            </a: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hai trung tuyến cùng xuất phát từ một đỉnh tương ứng</a:t>
            </a:r>
            <a:r>
              <a:rPr lang="en-US" altLang="en-US" sz="2000" b="0"/>
              <a:t> </a:t>
            </a:r>
            <a:r>
              <a:rPr lang="en-US" altLang="en-US" sz="2400" b="0">
                <a:solidFill>
                  <a:srgbClr val="0000CC"/>
                </a:solidFill>
                <a:latin typeface="Times New Roman" panose="02020603050405020304" pitchFamily="18" charset="0"/>
              </a:rPr>
              <a:t>của hai tam giác đồng dạng </a:t>
            </a: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bằng tỉ số đồng dạng</a:t>
            </a:r>
            <a:r>
              <a:rPr lang="en-US" altLang="en-US" sz="2400" b="0">
                <a:solidFill>
                  <a:srgbClr val="0000CC"/>
                </a:solidFill>
                <a:latin typeface="Times New Roman" panose="02020603050405020304" pitchFamily="18" charset="0"/>
              </a:rPr>
              <a:t> của hai tam giác đó.</a:t>
            </a:r>
          </a:p>
        </p:txBody>
      </p:sp>
      <p:pic>
        <p:nvPicPr>
          <p:cNvPr id="242694" name="Picture 6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220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87" name="AutoShape 55"/>
          <p:cNvSpPr>
            <a:spLocks noChangeArrowheads="1"/>
          </p:cNvSpPr>
          <p:nvPr/>
        </p:nvSpPr>
        <p:spPr bwMode="auto">
          <a:xfrm>
            <a:off x="1981200" y="0"/>
            <a:ext cx="7162800" cy="2286000"/>
          </a:xfrm>
          <a:prstGeom prst="cloudCallout">
            <a:avLst>
              <a:gd name="adj1" fmla="val -50778"/>
              <a:gd name="adj2" fmla="val 73819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0" i="1">
                <a:solidFill>
                  <a:srgbClr val="0000FF"/>
                </a:solidFill>
              </a:rPr>
              <a:t>Em có nhận xét gì về </a:t>
            </a:r>
            <a:r>
              <a:rPr lang="en-US" altLang="en-US" sz="2400" b="0" i="1">
                <a:solidFill>
                  <a:srgbClr val="FF6600"/>
                </a:solidFill>
              </a:rPr>
              <a:t>tỉ số hai trung tuyến cùng xuất phát từ một đỉnh tương ứng</a:t>
            </a:r>
            <a:r>
              <a:rPr lang="en-US" altLang="en-US" sz="2400" b="0" i="1">
                <a:solidFill>
                  <a:srgbClr val="0000FF"/>
                </a:solidFill>
              </a:rPr>
              <a:t> của hai tam giác đồng dạng?</a:t>
            </a:r>
          </a:p>
        </p:txBody>
      </p:sp>
      <p:grpSp>
        <p:nvGrpSpPr>
          <p:cNvPr id="242696" name="Group 8"/>
          <p:cNvGrpSpPr>
            <a:grpSpLocks/>
          </p:cNvGrpSpPr>
          <p:nvPr/>
        </p:nvGrpSpPr>
        <p:grpSpPr bwMode="auto">
          <a:xfrm rot="16200000">
            <a:off x="0" y="5092700"/>
            <a:ext cx="1689100" cy="1689100"/>
            <a:chOff x="382" y="373"/>
            <a:chExt cx="1064" cy="1064"/>
          </a:xfrm>
        </p:grpSpPr>
        <p:grpSp>
          <p:nvGrpSpPr>
            <p:cNvPr id="242697" name="Group 9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42698" name="Freeform 10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99" name="Freeform 11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0" name="Freeform 12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1" name="Freeform 13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2" name="Freeform 14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3" name="Freeform 15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4" name="Freeform 16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5" name="Freeform 17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6" name="Freeform 18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7" name="Freeform 19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8" name="Freeform 20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9" name="Freeform 21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0" name="Freeform 22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1" name="Freeform 23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2" name="Freeform 24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3" name="Freeform 25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4" name="Freeform 26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5" name="Freeform 27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6" name="Freeform 28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7" name="Freeform 29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8" name="Freeform 30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9" name="Freeform 31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0" name="Freeform 32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1" name="Freeform 33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2" name="Freeform 34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3" name="Freeform 35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4" name="Freeform 36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5" name="Freeform 37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6" name="Freeform 38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7" name="Freeform 39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8" name="Freeform 40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9" name="Freeform 41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0" name="Freeform 42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1" name="Freeform 43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2" name="Freeform 44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3" name="Freeform 45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4" name="Freeform 46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5" name="Freeform 47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6" name="Freeform 48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7" name="Freeform 49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8" name="Freeform 50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9" name="Freeform 51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0" name="Freeform 52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1" name="Freeform 53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2" name="Freeform 54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3" name="Freeform 55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4" name="Freeform 56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5" name="Freeform 57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6" name="Freeform 58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7" name="Freeform 59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8" name="Freeform 60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9" name="Freeform 61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0" name="Freeform 62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1" name="Freeform 63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2" name="Freeform 64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3" name="Freeform 65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4" name="Freeform 66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5" name="Freeform 67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6" name="Freeform 68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7" name="Freeform 69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8" name="Freeform 70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9" name="Freeform 71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0" name="Freeform 72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1" name="Freeform 73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2" name="Freeform 74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3" name="Freeform 75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4" name="Freeform 76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5" name="Freeform 77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6" name="Freeform 78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7" name="Freeform 79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8" name="Freeform 80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9" name="Freeform 81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0" name="Freeform 82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1" name="Freeform 83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2" name="Freeform 84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3" name="Freeform 85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4" name="Freeform 86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5" name="Freeform 87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6" name="Freeform 88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7" name="Freeform 89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8" name="Freeform 90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9" name="Freeform 91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0" name="Freeform 92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1" name="Freeform 93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2" name="Freeform 94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3" name="Freeform 95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4" name="Freeform 96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5" name="Freeform 97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6" name="Freeform 98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7" name="Freeform 99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8" name="Freeform 100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9" name="Freeform 101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0" name="Freeform 102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1" name="Freeform 103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2" name="Freeform 104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3" name="Freeform 105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4" name="Freeform 106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5" name="Freeform 107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6" name="Freeform 108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7" name="Freeform 109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8" name="Freeform 110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9" name="Freeform 111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0" name="Freeform 112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1" name="Freeform 113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2" name="Freeform 114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3" name="Freeform 115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4" name="Freeform 116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5" name="Freeform 117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6" name="Freeform 118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7" name="Freeform 119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8" name="Freeform 120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9" name="Freeform 121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0" name="Freeform 122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1" name="Freeform 123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2" name="Freeform 124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3" name="Freeform 125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4" name="Freeform 126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5" name="Freeform 127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6" name="Freeform 128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7" name="Freeform 129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8" name="Freeform 130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9" name="Freeform 131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0" name="Freeform 132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1" name="Freeform 133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2" name="Freeform 134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3" name="Freeform 135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4" name="Freeform 136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5" name="Freeform 137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6" name="Freeform 138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7" name="Freeform 139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8" name="Freeform 140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9" name="Freeform 141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0" name="Freeform 142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1" name="Freeform 143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2" name="Freeform 144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3" name="Freeform 145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4" name="Freeform 146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5" name="Freeform 147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6" name="Freeform 148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7" name="Freeform 149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8" name="Freeform 150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9" name="Freeform 151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0" name="Freeform 152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1" name="Freeform 153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2" name="Freeform 154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3" name="Freeform 155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4" name="Freeform 156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5" name="Freeform 157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6" name="Freeform 158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7" name="Freeform 159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8" name="Freeform 160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9" name="Freeform 161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0" name="Freeform 162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1" name="Freeform 163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2" name="Freeform 164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3" name="Freeform 165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4" name="Freeform 166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5" name="Freeform 167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6" name="Freeform 168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7" name="Freeform 169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8" name="Freeform 170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9" name="Freeform 171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0" name="Freeform 172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1" name="Freeform 173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2" name="Freeform 174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3" name="Freeform 175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4" name="Freeform 176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5" name="Freeform 177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6" name="Freeform 178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7" name="Freeform 179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8" name="Freeform 180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9" name="Freeform 181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0" name="Freeform 182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1" name="Freeform 183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2" name="Freeform 184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3" name="Freeform 185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4" name="Freeform 186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5" name="Freeform 187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6" name="Freeform 188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7" name="Freeform 189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8" name="Freeform 190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9" name="Freeform 191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0" name="Freeform 192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1" name="Freeform 193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2" name="Freeform 194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3" name="Freeform 195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4" name="Freeform 196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5" name="Freeform 197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6" name="Freeform 198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7" name="Freeform 199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8" name="Freeform 200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9" name="Freeform 201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0" name="Freeform 202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1" name="Freeform 203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2" name="Freeform 204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3" name="Freeform 205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4" name="Freeform 206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5" name="Freeform 207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6" name="Freeform 208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7" name="Freeform 209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2898" name="Freeform 210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99" name="Freeform 211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0" name="Freeform 212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1" name="Freeform 213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2" name="Freeform 214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3" name="Freeform 215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4" name="Freeform 216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5" name="Freeform 217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6" name="Freeform 218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7" name="Freeform 219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8" name="Freeform 220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09" name="Freeform 221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0" name="Freeform 222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1" name="Freeform 223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2" name="Freeform 224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3" name="Freeform 225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4" name="Freeform 226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5" name="Freeform 227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6" name="Freeform 228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7" name="Freeform 229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8" name="Freeform 230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19" name="Freeform 231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0" name="Freeform 232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1" name="Freeform 233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2" name="Freeform 234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3" name="Freeform 235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4" name="Freeform 236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5" name="Freeform 237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6" name="Freeform 238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7" name="Freeform 239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8" name="Freeform 240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29" name="Freeform 241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0" name="Freeform 242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1" name="Freeform 243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2" name="Freeform 244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3" name="Freeform 245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4" name="Freeform 246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5" name="Freeform 247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6" name="Freeform 248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7" name="Freeform 249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8" name="Freeform 250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39" name="Freeform 251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0" name="Freeform 252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1" name="Freeform 253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2" name="Freeform 254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3" name="Freeform 255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4" name="Freeform 256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5" name="Freeform 257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6" name="Freeform 258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7" name="Freeform 259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8" name="Freeform 260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49" name="Freeform 261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0" name="Freeform 262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1" name="Freeform 263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2" name="Freeform 264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3" name="Freeform 265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4" name="Freeform 266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5" name="Freeform 267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6" name="Freeform 268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7" name="Freeform 269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8" name="Freeform 270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59" name="Freeform 271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0" name="Freeform 272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1" name="Freeform 273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2" name="Freeform 274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3" name="Freeform 275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4" name="Freeform 276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5" name="Freeform 277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6" name="Freeform 278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7" name="Freeform 279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8" name="Freeform 280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69" name="Freeform 281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0" name="Freeform 282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1" name="Freeform 283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2" name="Freeform 284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3" name="Freeform 285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4" name="Freeform 286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5" name="Freeform 287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6" name="Freeform 288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7" name="Freeform 289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8" name="Freeform 290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79" name="Freeform 291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0" name="Freeform 292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1" name="Freeform 293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2" name="Freeform 294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3" name="Freeform 295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4" name="Freeform 296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5" name="Freeform 297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6" name="Freeform 298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7" name="Freeform 299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8" name="Freeform 300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89" name="Freeform 301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0" name="Freeform 302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1" name="Freeform 303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2" name="Freeform 304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3" name="Freeform 305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4" name="Freeform 306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5" name="Freeform 307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6" name="Freeform 308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7" name="Freeform 309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8" name="Freeform 310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99" name="Freeform 311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0" name="Freeform 312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1" name="Freeform 313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2" name="Freeform 314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3" name="Freeform 315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4" name="Freeform 316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5" name="Freeform 317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6" name="Freeform 318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7" name="Freeform 319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8" name="Freeform 320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09" name="Freeform 321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0" name="Freeform 322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1" name="Freeform 323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2" name="Freeform 324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3" name="Freeform 325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4" name="Freeform 326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5" name="Freeform 327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6" name="Freeform 328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17" name="Freeform 329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3018" name="Picture 330" descr="Chi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352800"/>
            <a:ext cx="45561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057275" y="200025"/>
            <a:ext cx="76200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0" i="1" u="sng">
                <a:latin typeface="Times New Roman" panose="02020603050405020304" pitchFamily="18" charset="0"/>
              </a:rPr>
              <a:t>Bài tập 4</a:t>
            </a:r>
            <a:r>
              <a:rPr lang="en-US" altLang="en-US" sz="2400" b="0">
                <a:latin typeface="Times New Roman" panose="02020603050405020304" pitchFamily="18" charset="0"/>
              </a:rPr>
              <a:t>:</a:t>
            </a:r>
            <a:r>
              <a:rPr lang="en-US" altLang="en-US" sz="2800" b="0">
                <a:latin typeface="Times New Roman" panose="02020603050405020304" pitchFamily="18" charset="0"/>
              </a:rPr>
              <a:t> </a:t>
            </a:r>
            <a:r>
              <a:rPr lang="en-US" altLang="en-US" sz="2400" b="0">
                <a:latin typeface="Times New Roman" panose="02020603050405020304" pitchFamily="18" charset="0"/>
              </a:rPr>
              <a:t>Cho hình thang ABCD(AB//CD). Gọi O là giao điểm của hai đường chéo AC và BD.</a:t>
            </a:r>
          </a:p>
          <a:p>
            <a:pPr>
              <a:buFontTx/>
              <a:buAutoNum type="alphaLcParenR"/>
            </a:pPr>
            <a:r>
              <a:rPr lang="en-US" altLang="en-US" sz="2400" b="0">
                <a:latin typeface="Times New Roman" panose="02020603050405020304" pitchFamily="18" charset="0"/>
              </a:rPr>
              <a:t>Chứng minh rằng OA.OD = OB.OC.</a:t>
            </a:r>
          </a:p>
          <a:p>
            <a:r>
              <a:rPr lang="en-US" altLang="en-US" sz="2400" b="0">
                <a:latin typeface="Times New Roman" panose="02020603050405020304" pitchFamily="18" charset="0"/>
              </a:rPr>
              <a:t>b) Đường thẳng qua O vuông góc với AB và CD theo thứ tự tại H và K. Chứng minh rằng 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5118100" y="1747838"/>
          <a:ext cx="16065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774360" imgH="406080" progId="Equation.DSMT4">
                  <p:embed/>
                </p:oleObj>
              </mc:Choice>
              <mc:Fallback>
                <p:oleObj name="Equation" r:id="rId3" imgW="774360" imgH="406080" progId="Equation.DSMT4">
                  <p:embed/>
                  <p:pic>
                    <p:nvPicPr>
                      <p:cNvPr id="296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747838"/>
                        <a:ext cx="16065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2924175" y="2719388"/>
            <a:ext cx="0" cy="4095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485775" y="6157913"/>
            <a:ext cx="217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0">
                <a:latin typeface="Arial" panose="020B0604020202020204" pitchFamily="34" charset="0"/>
              </a:rPr>
              <a:t> </a:t>
            </a:r>
            <a:r>
              <a:rPr lang="en-US" altLang="en-US" sz="2000" b="0">
                <a:latin typeface="Arial" panose="020B0604020202020204" pitchFamily="34" charset="0"/>
              </a:rPr>
              <a:t>OA.OD = OB.OC</a:t>
            </a:r>
          </a:p>
        </p:txBody>
      </p:sp>
      <p:graphicFrame>
        <p:nvGraphicFramePr>
          <p:cNvPr id="29696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381125" y="5508625"/>
          <a:ext cx="4841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296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508625"/>
                        <a:ext cx="4841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85838" y="4883150"/>
          <a:ext cx="1285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883150"/>
                        <a:ext cx="1285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606425" y="3825875"/>
            <a:ext cx="217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Arial" panose="020B0604020202020204" pitchFamily="34" charset="0"/>
                <a:cs typeface="Times New Roman" panose="02020603050405020304" pitchFamily="18" charset="0"/>
              </a:rPr>
              <a:t>OAB</a:t>
            </a:r>
            <a:r>
              <a:rPr lang="en-US" altLang="en-US" sz="1200" b="0"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b="0"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0">
                <a:latin typeface="Arial" panose="020B0604020202020204" pitchFamily="34" charset="0"/>
              </a:rPr>
              <a:t>OCD</a:t>
            </a:r>
            <a:r>
              <a:rPr lang="en-US" altLang="en-US" b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29697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04938" y="4343400"/>
          <a:ext cx="4318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296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343400"/>
                        <a:ext cx="4318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1" name="Rectangle 11"/>
          <p:cNvSpPr>
            <a:spLocks noChangeArrowheads="1"/>
          </p:cNvSpPr>
          <p:nvPr/>
        </p:nvSpPr>
        <p:spPr bwMode="auto">
          <a:xfrm rot="5400000">
            <a:off x="1500981" y="3775869"/>
            <a:ext cx="31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grpSp>
        <p:nvGrpSpPr>
          <p:cNvPr id="296972" name="Group 12"/>
          <p:cNvGrpSpPr>
            <a:grpSpLocks noChangeAspect="1"/>
          </p:cNvGrpSpPr>
          <p:nvPr/>
        </p:nvGrpSpPr>
        <p:grpSpPr bwMode="auto">
          <a:xfrm>
            <a:off x="4767263" y="2333625"/>
            <a:ext cx="2895600" cy="1657350"/>
            <a:chOff x="8563" y="6906"/>
            <a:chExt cx="2805" cy="2072"/>
          </a:xfrm>
        </p:grpSpPr>
        <p:sp>
          <p:nvSpPr>
            <p:cNvPr id="296973" name="AutoShape 13"/>
            <p:cNvSpPr>
              <a:spLocks noChangeAspect="1" noChangeArrowheads="1"/>
            </p:cNvSpPr>
            <p:nvPr/>
          </p:nvSpPr>
          <p:spPr bwMode="auto">
            <a:xfrm>
              <a:off x="8563" y="6906"/>
              <a:ext cx="28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4" name="Arc 14"/>
            <p:cNvSpPr>
              <a:spLocks/>
            </p:cNvSpPr>
            <p:nvPr/>
          </p:nvSpPr>
          <p:spPr bwMode="auto">
            <a:xfrm>
              <a:off x="9396" y="7308"/>
              <a:ext cx="113" cy="143"/>
            </a:xfrm>
            <a:custGeom>
              <a:avLst/>
              <a:gdLst>
                <a:gd name="G0" fmla="+- 0 0 0"/>
                <a:gd name="G1" fmla="+- 9157 0 0"/>
                <a:gd name="G2" fmla="+- 21600 0 0"/>
                <a:gd name="T0" fmla="*/ 19563 w 21600"/>
                <a:gd name="T1" fmla="*/ 0 h 29905"/>
                <a:gd name="T2" fmla="*/ 6007 w 21600"/>
                <a:gd name="T3" fmla="*/ 29905 h 29905"/>
                <a:gd name="T4" fmla="*/ 0 w 21600"/>
                <a:gd name="T5" fmla="*/ 9157 h 29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905" fill="none" extrusionOk="0">
                  <a:moveTo>
                    <a:pt x="19562" y="0"/>
                  </a:moveTo>
                  <a:cubicBezTo>
                    <a:pt x="20904" y="2866"/>
                    <a:pt x="21600" y="5992"/>
                    <a:pt x="21600" y="9157"/>
                  </a:cubicBezTo>
                  <a:cubicBezTo>
                    <a:pt x="21600" y="18772"/>
                    <a:pt x="15243" y="27230"/>
                    <a:pt x="6006" y="29904"/>
                  </a:cubicBezTo>
                </a:path>
                <a:path w="21600" h="29905" stroke="0" extrusionOk="0">
                  <a:moveTo>
                    <a:pt x="19562" y="0"/>
                  </a:moveTo>
                  <a:cubicBezTo>
                    <a:pt x="20904" y="2866"/>
                    <a:pt x="21600" y="5992"/>
                    <a:pt x="21600" y="9157"/>
                  </a:cubicBezTo>
                  <a:cubicBezTo>
                    <a:pt x="21600" y="18772"/>
                    <a:pt x="15243" y="27230"/>
                    <a:pt x="6006" y="29904"/>
                  </a:cubicBezTo>
                  <a:lnTo>
                    <a:pt x="0" y="9157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5" name="Arc 15"/>
            <p:cNvSpPr>
              <a:spLocks/>
            </p:cNvSpPr>
            <p:nvPr/>
          </p:nvSpPr>
          <p:spPr bwMode="auto">
            <a:xfrm>
              <a:off x="10093" y="7302"/>
              <a:ext cx="104" cy="139"/>
            </a:xfrm>
            <a:custGeom>
              <a:avLst/>
              <a:gdLst>
                <a:gd name="G0" fmla="+- 21600 0 0"/>
                <a:gd name="G1" fmla="+- 9686 0 0"/>
                <a:gd name="G2" fmla="+- 21600 0 0"/>
                <a:gd name="T0" fmla="*/ 22951 w 22951"/>
                <a:gd name="T1" fmla="*/ 31244 h 31286"/>
                <a:gd name="T2" fmla="*/ 2293 w 22951"/>
                <a:gd name="T3" fmla="*/ 0 h 31286"/>
                <a:gd name="T4" fmla="*/ 21600 w 22951"/>
                <a:gd name="T5" fmla="*/ 9686 h 3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51" h="31286" fill="none" extrusionOk="0">
                  <a:moveTo>
                    <a:pt x="22950" y="31243"/>
                  </a:moveTo>
                  <a:cubicBezTo>
                    <a:pt x="22501" y="31271"/>
                    <a:pt x="22050" y="31286"/>
                    <a:pt x="21600" y="31286"/>
                  </a:cubicBezTo>
                  <a:cubicBezTo>
                    <a:pt x="9670" y="31286"/>
                    <a:pt x="0" y="21615"/>
                    <a:pt x="0" y="9686"/>
                  </a:cubicBezTo>
                  <a:cubicBezTo>
                    <a:pt x="0" y="6322"/>
                    <a:pt x="785" y="3006"/>
                    <a:pt x="2293" y="0"/>
                  </a:cubicBezTo>
                </a:path>
                <a:path w="22951" h="31286" stroke="0" extrusionOk="0">
                  <a:moveTo>
                    <a:pt x="22950" y="31243"/>
                  </a:moveTo>
                  <a:cubicBezTo>
                    <a:pt x="22501" y="31271"/>
                    <a:pt x="22050" y="31286"/>
                    <a:pt x="21600" y="31286"/>
                  </a:cubicBezTo>
                  <a:cubicBezTo>
                    <a:pt x="9670" y="31286"/>
                    <a:pt x="0" y="21615"/>
                    <a:pt x="0" y="9686"/>
                  </a:cubicBezTo>
                  <a:cubicBezTo>
                    <a:pt x="0" y="6322"/>
                    <a:pt x="785" y="3006"/>
                    <a:pt x="2293" y="0"/>
                  </a:cubicBezTo>
                  <a:lnTo>
                    <a:pt x="21600" y="9686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6" name="Arc 16"/>
            <p:cNvSpPr>
              <a:spLocks/>
            </p:cNvSpPr>
            <p:nvPr/>
          </p:nvSpPr>
          <p:spPr bwMode="auto">
            <a:xfrm>
              <a:off x="10768" y="8402"/>
              <a:ext cx="134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950 w 27534"/>
                <a:gd name="T1" fmla="*/ 35360 h 35360"/>
                <a:gd name="T2" fmla="*/ 27534 w 27534"/>
                <a:gd name="T3" fmla="*/ 831 h 35360"/>
                <a:gd name="T4" fmla="*/ 21600 w 27534"/>
                <a:gd name="T5" fmla="*/ 21600 h 35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34" h="35360" fill="none" extrusionOk="0">
                  <a:moveTo>
                    <a:pt x="4950" y="35359"/>
                  </a:moveTo>
                  <a:cubicBezTo>
                    <a:pt x="1750" y="31488"/>
                    <a:pt x="0" y="266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606" y="0"/>
                    <a:pt x="25604" y="279"/>
                    <a:pt x="27533" y="831"/>
                  </a:cubicBezTo>
                </a:path>
                <a:path w="27534" h="35360" stroke="0" extrusionOk="0">
                  <a:moveTo>
                    <a:pt x="4950" y="35359"/>
                  </a:moveTo>
                  <a:cubicBezTo>
                    <a:pt x="1750" y="31488"/>
                    <a:pt x="0" y="2662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606" y="0"/>
                    <a:pt x="25604" y="279"/>
                    <a:pt x="27533" y="83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7" name="Arc 17"/>
            <p:cNvSpPr>
              <a:spLocks/>
            </p:cNvSpPr>
            <p:nvPr/>
          </p:nvSpPr>
          <p:spPr bwMode="auto">
            <a:xfrm>
              <a:off x="8961" y="8390"/>
              <a:ext cx="98" cy="162"/>
            </a:xfrm>
            <a:custGeom>
              <a:avLst/>
              <a:gdLst>
                <a:gd name="G0" fmla="+- 0 0 0"/>
                <a:gd name="G1" fmla="+- 21070 0 0"/>
                <a:gd name="G2" fmla="+- 21600 0 0"/>
                <a:gd name="T0" fmla="*/ 4754 w 21600"/>
                <a:gd name="T1" fmla="*/ 0 h 36461"/>
                <a:gd name="T2" fmla="*/ 15155 w 21600"/>
                <a:gd name="T3" fmla="*/ 36461 h 36461"/>
                <a:gd name="T4" fmla="*/ 0 w 21600"/>
                <a:gd name="T5" fmla="*/ 21070 h 36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461" fill="none" extrusionOk="0">
                  <a:moveTo>
                    <a:pt x="4754" y="-1"/>
                  </a:moveTo>
                  <a:cubicBezTo>
                    <a:pt x="14604" y="2222"/>
                    <a:pt x="21600" y="10972"/>
                    <a:pt x="21600" y="21070"/>
                  </a:cubicBezTo>
                  <a:cubicBezTo>
                    <a:pt x="21600" y="26856"/>
                    <a:pt x="19278" y="32401"/>
                    <a:pt x="15155" y="36461"/>
                  </a:cubicBezTo>
                </a:path>
                <a:path w="21600" h="36461" stroke="0" extrusionOk="0">
                  <a:moveTo>
                    <a:pt x="4754" y="-1"/>
                  </a:moveTo>
                  <a:cubicBezTo>
                    <a:pt x="14604" y="2222"/>
                    <a:pt x="21600" y="10972"/>
                    <a:pt x="21600" y="21070"/>
                  </a:cubicBezTo>
                  <a:cubicBezTo>
                    <a:pt x="21600" y="26856"/>
                    <a:pt x="19278" y="32401"/>
                    <a:pt x="15155" y="36461"/>
                  </a:cubicBezTo>
                  <a:lnTo>
                    <a:pt x="0" y="2107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8758" y="8566"/>
              <a:ext cx="2400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9" name="Line 19"/>
            <p:cNvSpPr>
              <a:spLocks noChangeShapeType="1"/>
            </p:cNvSpPr>
            <p:nvPr/>
          </p:nvSpPr>
          <p:spPr bwMode="auto">
            <a:xfrm>
              <a:off x="9178" y="7304"/>
              <a:ext cx="1200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0" name="Line 20"/>
            <p:cNvSpPr>
              <a:spLocks noChangeShapeType="1"/>
            </p:cNvSpPr>
            <p:nvPr/>
          </p:nvSpPr>
          <p:spPr bwMode="auto">
            <a:xfrm flipH="1">
              <a:off x="8758" y="7304"/>
              <a:ext cx="1620" cy="12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1" name="Line 21"/>
            <p:cNvSpPr>
              <a:spLocks noChangeShapeType="1"/>
            </p:cNvSpPr>
            <p:nvPr/>
          </p:nvSpPr>
          <p:spPr bwMode="auto">
            <a:xfrm>
              <a:off x="9178" y="7304"/>
              <a:ext cx="1980" cy="12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2" name="Line 22"/>
            <p:cNvSpPr>
              <a:spLocks noChangeShapeType="1"/>
            </p:cNvSpPr>
            <p:nvPr/>
          </p:nvSpPr>
          <p:spPr bwMode="auto">
            <a:xfrm>
              <a:off x="10378" y="7304"/>
              <a:ext cx="780" cy="12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3" name="Line 23"/>
            <p:cNvSpPr>
              <a:spLocks noChangeShapeType="1"/>
            </p:cNvSpPr>
            <p:nvPr/>
          </p:nvSpPr>
          <p:spPr bwMode="auto">
            <a:xfrm flipH="1">
              <a:off x="8758" y="7304"/>
              <a:ext cx="420" cy="12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4" name="Line 24"/>
            <p:cNvSpPr>
              <a:spLocks noChangeShapeType="1"/>
            </p:cNvSpPr>
            <p:nvPr/>
          </p:nvSpPr>
          <p:spPr bwMode="auto">
            <a:xfrm flipH="1">
              <a:off x="10033" y="7373"/>
              <a:ext cx="135" cy="5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85" name="Line 25"/>
            <p:cNvSpPr>
              <a:spLocks noChangeShapeType="1"/>
            </p:cNvSpPr>
            <p:nvPr/>
          </p:nvSpPr>
          <p:spPr bwMode="auto">
            <a:xfrm flipH="1">
              <a:off x="8998" y="8443"/>
              <a:ext cx="135" cy="4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6986" name="Group 26"/>
            <p:cNvGrpSpPr>
              <a:grpSpLocks/>
            </p:cNvGrpSpPr>
            <p:nvPr/>
          </p:nvGrpSpPr>
          <p:grpSpPr bwMode="auto">
            <a:xfrm>
              <a:off x="8713" y="8539"/>
              <a:ext cx="142" cy="388"/>
              <a:chOff x="8713" y="8539"/>
              <a:chExt cx="274" cy="454"/>
            </a:xfrm>
          </p:grpSpPr>
          <p:sp>
            <p:nvSpPr>
              <p:cNvPr id="296987" name="Oval 27"/>
              <p:cNvSpPr>
                <a:spLocks noChangeArrowheads="1"/>
              </p:cNvSpPr>
              <p:nvPr/>
            </p:nvSpPr>
            <p:spPr bwMode="auto">
              <a:xfrm>
                <a:off x="8728" y="8539"/>
                <a:ext cx="60" cy="5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88" name="Rectangle 28"/>
              <p:cNvSpPr>
                <a:spLocks noChangeArrowheads="1"/>
              </p:cNvSpPr>
              <p:nvPr/>
            </p:nvSpPr>
            <p:spPr bwMode="auto">
              <a:xfrm>
                <a:off x="8713" y="8635"/>
                <a:ext cx="274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 sz="16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11083" y="8539"/>
              <a:ext cx="142" cy="373"/>
              <a:chOff x="11083" y="8539"/>
              <a:chExt cx="274" cy="437"/>
            </a:xfrm>
          </p:grpSpPr>
          <p:sp>
            <p:nvSpPr>
              <p:cNvPr id="296990" name="Oval 30"/>
              <p:cNvSpPr>
                <a:spLocks noChangeArrowheads="1"/>
              </p:cNvSpPr>
              <p:nvPr/>
            </p:nvSpPr>
            <p:spPr bwMode="auto">
              <a:xfrm>
                <a:off x="11128" y="8539"/>
                <a:ext cx="60" cy="5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91" name="Rectangle 31"/>
              <p:cNvSpPr>
                <a:spLocks noChangeArrowheads="1"/>
              </p:cNvSpPr>
              <p:nvPr/>
            </p:nvSpPr>
            <p:spPr bwMode="auto">
              <a:xfrm>
                <a:off x="11083" y="8618"/>
                <a:ext cx="274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 sz="16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992" name="Group 32"/>
            <p:cNvGrpSpPr>
              <a:grpSpLocks/>
            </p:cNvGrpSpPr>
            <p:nvPr/>
          </p:nvGrpSpPr>
          <p:grpSpPr bwMode="auto">
            <a:xfrm>
              <a:off x="9103" y="7043"/>
              <a:ext cx="107" cy="306"/>
              <a:chOff x="9073" y="7043"/>
              <a:chExt cx="225" cy="306"/>
            </a:xfrm>
          </p:grpSpPr>
          <p:sp>
            <p:nvSpPr>
              <p:cNvPr id="296993" name="Oval 33"/>
              <p:cNvSpPr>
                <a:spLocks noChangeArrowheads="1"/>
              </p:cNvSpPr>
              <p:nvPr/>
            </p:nvSpPr>
            <p:spPr bwMode="auto">
              <a:xfrm>
                <a:off x="9148" y="7277"/>
                <a:ext cx="60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94" name="Rectangle 34"/>
              <p:cNvSpPr>
                <a:spLocks noChangeArrowheads="1"/>
              </p:cNvSpPr>
              <p:nvPr/>
            </p:nvSpPr>
            <p:spPr bwMode="auto">
              <a:xfrm>
                <a:off x="9073" y="7043"/>
                <a:ext cx="225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1600" b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6995" name="Group 35"/>
            <p:cNvGrpSpPr>
              <a:grpSpLocks/>
            </p:cNvGrpSpPr>
            <p:nvPr/>
          </p:nvGrpSpPr>
          <p:grpSpPr bwMode="auto">
            <a:xfrm>
              <a:off x="10333" y="7057"/>
              <a:ext cx="131" cy="306"/>
              <a:chOff x="10333" y="7057"/>
              <a:chExt cx="277" cy="306"/>
            </a:xfrm>
          </p:grpSpPr>
          <p:sp>
            <p:nvSpPr>
              <p:cNvPr id="296996" name="Oval 36"/>
              <p:cNvSpPr>
                <a:spLocks noChangeArrowheads="1"/>
              </p:cNvSpPr>
              <p:nvPr/>
            </p:nvSpPr>
            <p:spPr bwMode="auto">
              <a:xfrm>
                <a:off x="10348" y="7277"/>
                <a:ext cx="60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97" name="Rectangle 37"/>
              <p:cNvSpPr>
                <a:spLocks noChangeArrowheads="1"/>
              </p:cNvSpPr>
              <p:nvPr/>
            </p:nvSpPr>
            <p:spPr bwMode="auto">
              <a:xfrm>
                <a:off x="10333" y="7057"/>
                <a:ext cx="277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 sz="1600" b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96998" name="Group 38"/>
          <p:cNvGrpSpPr>
            <a:grpSpLocks/>
          </p:cNvGrpSpPr>
          <p:nvPr/>
        </p:nvGrpSpPr>
        <p:grpSpPr bwMode="auto">
          <a:xfrm>
            <a:off x="5862638" y="2684463"/>
            <a:ext cx="420687" cy="320675"/>
            <a:chOff x="9073" y="7043"/>
            <a:chExt cx="225" cy="288"/>
          </a:xfrm>
        </p:grpSpPr>
        <p:sp>
          <p:nvSpPr>
            <p:cNvPr id="296999" name="Oval 39"/>
            <p:cNvSpPr>
              <a:spLocks noChangeArrowheads="1"/>
            </p:cNvSpPr>
            <p:nvPr/>
          </p:nvSpPr>
          <p:spPr bwMode="auto">
            <a:xfrm>
              <a:off x="9148" y="7277"/>
              <a:ext cx="60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00" name="Rectangle 40"/>
            <p:cNvSpPr>
              <a:spLocks noChangeArrowheads="1"/>
            </p:cNvSpPr>
            <p:nvPr/>
          </p:nvSpPr>
          <p:spPr bwMode="auto">
            <a:xfrm>
              <a:off x="9073" y="7043"/>
              <a:ext cx="2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en-US" sz="1600" b="0">
                  <a:latin typeface="Arial" panose="020B0604020202020204" pitchFamily="34" charset="0"/>
                </a:rPr>
                <a:t>O</a:t>
              </a:r>
            </a:p>
          </p:txBody>
        </p:sp>
      </p:grpSp>
      <p:graphicFrame>
        <p:nvGraphicFramePr>
          <p:cNvPr id="297001" name="Object 41"/>
          <p:cNvGraphicFramePr>
            <a:graphicFrameLocks noChangeAspect="1"/>
          </p:cNvGraphicFramePr>
          <p:nvPr/>
        </p:nvGraphicFramePr>
        <p:xfrm>
          <a:off x="4852988" y="4870450"/>
          <a:ext cx="24860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0" imgW="1257120" imgH="266400" progId="Equation.DSMT4">
                  <p:embed/>
                </p:oleObj>
              </mc:Choice>
              <mc:Fallback>
                <p:oleObj name="Equation" r:id="rId10" imgW="1257120" imgH="266400" progId="Equation.DSMT4">
                  <p:embed/>
                  <p:pic>
                    <p:nvPicPr>
                      <p:cNvPr id="29700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4870450"/>
                        <a:ext cx="24860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2" name="Object 42"/>
          <p:cNvGraphicFramePr>
            <a:graphicFrameLocks noChangeAspect="1"/>
          </p:cNvGraphicFramePr>
          <p:nvPr/>
        </p:nvGraphicFramePr>
        <p:xfrm>
          <a:off x="5094288" y="5670550"/>
          <a:ext cx="15922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2" imgW="685800" imgH="393700" progId="Equation.DSMT4">
                  <p:embed/>
                </p:oleObj>
              </mc:Choice>
              <mc:Fallback>
                <p:oleObj name="Equation" r:id="rId12" imgW="685800" imgH="393700" progId="Equation.DSMT4">
                  <p:embed/>
                  <p:pic>
                    <p:nvPicPr>
                      <p:cNvPr id="29700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5670550"/>
                        <a:ext cx="159226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3" name="Rectangle 43"/>
          <p:cNvSpPr>
            <a:spLocks noChangeArrowheads="1"/>
          </p:cNvSpPr>
          <p:nvPr/>
        </p:nvSpPr>
        <p:spPr bwMode="auto">
          <a:xfrm>
            <a:off x="3076575" y="4081463"/>
            <a:ext cx="606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0">
                <a:latin typeface="Tahoma" panose="020B0604030504040204" pitchFamily="34" charset="0"/>
              </a:rPr>
              <a:t>a)  Xét hai tam giác OAB và OCD ta có AB // DC (gt)</a:t>
            </a:r>
          </a:p>
        </p:txBody>
      </p:sp>
      <p:sp>
        <p:nvSpPr>
          <p:cNvPr id="297005" name="Rectangle 45"/>
          <p:cNvSpPr>
            <a:spLocks noChangeArrowheads="1"/>
          </p:cNvSpPr>
          <p:nvPr/>
        </p:nvSpPr>
        <p:spPr bwMode="auto">
          <a:xfrm>
            <a:off x="3714750" y="5280025"/>
            <a:ext cx="332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2000" b="0">
                <a:latin typeface="Verdana" panose="020B0604030504040204" pitchFamily="34" charset="0"/>
                <a:cs typeface="Times New Roman" panose="02020603050405020304" pitchFamily="18" charset="0"/>
              </a:rPr>
              <a:t>Do đó</a:t>
            </a:r>
            <a:r>
              <a:rPr lang="en-U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OAB       </a:t>
            </a:r>
            <a:r>
              <a:rPr lang="en-US" alt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>
                <a:latin typeface="Times New Roman" panose="02020603050405020304" pitchFamily="18" charset="0"/>
              </a:rPr>
              <a:t>OCD</a:t>
            </a:r>
            <a:endParaRPr lang="en-US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6" name="Rectangle 46"/>
          <p:cNvSpPr>
            <a:spLocks noChangeArrowheads="1"/>
          </p:cNvSpPr>
          <p:nvPr/>
        </p:nvSpPr>
        <p:spPr bwMode="auto">
          <a:xfrm>
            <a:off x="4530725" y="5670550"/>
            <a:ext cx="64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s-E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en-US" sz="2000" b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007" name="Rectangle 47"/>
          <p:cNvSpPr>
            <a:spLocks noChangeArrowheads="1"/>
          </p:cNvSpPr>
          <p:nvPr/>
        </p:nvSpPr>
        <p:spPr bwMode="auto">
          <a:xfrm>
            <a:off x="4051300" y="6246813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s-E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s-ES" altLang="en-US" sz="2000" b="0"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s-ES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OA.OD = OB.OC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29700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09" name="Rectangle 49"/>
          <p:cNvSpPr>
            <a:spLocks noChangeArrowheads="1"/>
          </p:cNvSpPr>
          <p:nvPr/>
        </p:nvSpPr>
        <p:spPr bwMode="auto">
          <a:xfrm rot="5400000">
            <a:off x="5685631" y="5261769"/>
            <a:ext cx="31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297010" name="Rectangle 50"/>
          <p:cNvSpPr>
            <a:spLocks noChangeArrowheads="1"/>
          </p:cNvSpPr>
          <p:nvPr/>
        </p:nvSpPr>
        <p:spPr bwMode="auto">
          <a:xfrm>
            <a:off x="4114800" y="4421188"/>
            <a:ext cx="80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2000" b="0">
                <a:latin typeface="Verdana" panose="020B0604030504040204" pitchFamily="34" charset="0"/>
                <a:cs typeface="Times New Roman" panose="02020603050405020304" pitchFamily="18" charset="0"/>
              </a:rPr>
              <a:t>Nên:</a:t>
            </a:r>
          </a:p>
        </p:txBody>
      </p:sp>
      <p:pic>
        <p:nvPicPr>
          <p:cNvPr id="297012" name="Picture 52" descr="Chitay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655888"/>
            <a:ext cx="455613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3" name="Line 53"/>
          <p:cNvSpPr>
            <a:spLocks noChangeShapeType="1"/>
          </p:cNvSpPr>
          <p:nvPr/>
        </p:nvSpPr>
        <p:spPr bwMode="auto">
          <a:xfrm>
            <a:off x="6072188" y="3533775"/>
            <a:ext cx="76200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4" name="Line 54"/>
          <p:cNvSpPr>
            <a:spLocks noChangeShapeType="1"/>
          </p:cNvSpPr>
          <p:nvPr/>
        </p:nvSpPr>
        <p:spPr bwMode="auto">
          <a:xfrm>
            <a:off x="6151563" y="3521075"/>
            <a:ext cx="0" cy="1412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5" name="Line 55"/>
          <p:cNvSpPr>
            <a:spLocks noChangeShapeType="1"/>
          </p:cNvSpPr>
          <p:nvPr/>
        </p:nvSpPr>
        <p:spPr bwMode="auto">
          <a:xfrm>
            <a:off x="5981700" y="2654300"/>
            <a:ext cx="0" cy="603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6" name="Line 56"/>
          <p:cNvSpPr>
            <a:spLocks noChangeShapeType="1"/>
          </p:cNvSpPr>
          <p:nvPr/>
        </p:nvSpPr>
        <p:spPr bwMode="auto">
          <a:xfrm>
            <a:off x="5980113" y="2728913"/>
            <a:ext cx="65087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1" name="Line 61"/>
          <p:cNvSpPr>
            <a:spLocks noChangeShapeType="1"/>
          </p:cNvSpPr>
          <p:nvPr/>
        </p:nvSpPr>
        <p:spPr bwMode="auto">
          <a:xfrm>
            <a:off x="6059488" y="2630488"/>
            <a:ext cx="0" cy="1019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2" name="Text Box 62"/>
          <p:cNvSpPr txBox="1">
            <a:spLocks noChangeArrowheads="1"/>
          </p:cNvSpPr>
          <p:nvPr/>
        </p:nvSpPr>
        <p:spPr bwMode="auto">
          <a:xfrm>
            <a:off x="5940425" y="227488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97023" name="Text Box 63"/>
          <p:cNvSpPr txBox="1">
            <a:spLocks noChangeArrowheads="1"/>
          </p:cNvSpPr>
          <p:nvPr/>
        </p:nvSpPr>
        <p:spPr bwMode="auto">
          <a:xfrm>
            <a:off x="5922963" y="3705225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0"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297024" name="Text Box 64"/>
          <p:cNvSpPr txBox="1">
            <a:spLocks noChangeArrowheads="1"/>
          </p:cNvSpPr>
          <p:nvPr/>
        </p:nvSpPr>
        <p:spPr bwMode="auto">
          <a:xfrm>
            <a:off x="8061325" y="3179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97032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31" name="Object 71"/>
          <p:cNvGraphicFramePr>
            <a:graphicFrameLocks noChangeAspect="1"/>
          </p:cNvGraphicFramePr>
          <p:nvPr/>
        </p:nvGraphicFramePr>
        <p:xfrm>
          <a:off x="4900613" y="4421188"/>
          <a:ext cx="2438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5" imgW="1117440" imgH="253800" progId="Equation.DSMT4">
                  <p:embed/>
                </p:oleObj>
              </mc:Choice>
              <mc:Fallback>
                <p:oleObj name="Equation" r:id="rId15" imgW="1117440" imgH="253800" progId="Equation.DSMT4">
                  <p:embed/>
                  <p:pic>
                    <p:nvPicPr>
                      <p:cNvPr id="29703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421188"/>
                        <a:ext cx="24384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3" name="Rectangle 73"/>
          <p:cNvSpPr>
            <a:spLocks noChangeArrowheads="1"/>
          </p:cNvSpPr>
          <p:nvPr/>
        </p:nvSpPr>
        <p:spPr bwMode="auto">
          <a:xfrm>
            <a:off x="6910388" y="5272088"/>
            <a:ext cx="73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200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(g.g)</a:t>
            </a:r>
          </a:p>
        </p:txBody>
      </p:sp>
    </p:spTree>
    <p:extLst>
      <p:ext uri="{BB962C8B-B14F-4D97-AF65-F5344CB8AC3E}">
        <p14:creationId xmlns:p14="http://schemas.microsoft.com/office/powerpoint/2010/main" val="38754374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9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155" decel="100000"/>
                                        <p:tgtEl>
                                          <p:spTgt spid="297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155" decel="100000"/>
                                        <p:tgtEl>
                                          <p:spTgt spid="2970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155" fill="hold"/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9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2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9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297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297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9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9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9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297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2970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297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2970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97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970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70" decel="100000"/>
                                        <p:tgtEl>
                                          <p:spTgt spid="297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770" decel="100000"/>
                                        <p:tgtEl>
                                          <p:spTgt spid="297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297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297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29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29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29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29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6" grpId="0"/>
      <p:bldP spid="296969" grpId="0"/>
      <p:bldP spid="296971" grpId="0"/>
      <p:bldP spid="297003" grpId="0"/>
      <p:bldP spid="297005" grpId="0"/>
      <p:bldP spid="297006" grpId="0"/>
      <p:bldP spid="297007" grpId="0"/>
      <p:bldP spid="297009" grpId="0"/>
      <p:bldP spid="297010" grpId="0"/>
      <p:bldP spid="297022" grpId="0"/>
      <p:bldP spid="297023" grpId="0"/>
      <p:bldP spid="2970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9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222021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8" y="4191000"/>
            <a:ext cx="26726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0" y="3365815"/>
            <a:ext cx="3975546" cy="30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0325" y="73025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.VnArial" panose="020B7200000000000000" pitchFamily="34" charset="0"/>
              </a:rPr>
              <a:t>TiÕt 47 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81000" y="1851025"/>
            <a:ext cx="304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fr-FR" altLang="en-US" sz="2400" i="1">
                <a:latin typeface="Times New Roman" panose="02020603050405020304" pitchFamily="18" charset="0"/>
              </a:rPr>
              <a:t>1.</a:t>
            </a:r>
            <a:r>
              <a:rPr lang="fr-FR" altLang="en-US" sz="2400" i="1" u="sng">
                <a:latin typeface="Times New Roman" panose="02020603050405020304" pitchFamily="18" charset="0"/>
              </a:rPr>
              <a:t> Hệ thống lý thuyết</a:t>
            </a:r>
            <a:r>
              <a:rPr lang="fr-FR" altLang="en-US" sz="2400" i="1">
                <a:latin typeface="Times New Roman" panose="02020603050405020304" pitchFamily="18" charset="0"/>
              </a:rPr>
              <a:t>:</a:t>
            </a:r>
            <a:r>
              <a:rPr lang="fr-FR" altLang="en-US" sz="2000" b="0" i="1">
                <a:latin typeface=".VnArial" panose="020B7200000000000000" pitchFamily="34" charset="0"/>
              </a:rPr>
              <a:t> </a:t>
            </a:r>
            <a:endParaRPr lang="en-US" altLang="en-US" sz="2000" b="0" i="1">
              <a:latin typeface=".VnArial" panose="020B7200000000000000" pitchFamily="34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1066800" y="381000"/>
            <a:ext cx="7620000" cy="10842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3200" dirty="0">
                <a:solidFill>
                  <a:srgbClr val="FF0000"/>
                </a:solidFill>
              </a:rPr>
              <a:t>LUYỆN TẬP</a:t>
            </a:r>
          </a:p>
          <a:p>
            <a:pPr algn="ctr" eaLnBrk="0" hangingPunct="0"/>
            <a:r>
              <a:rPr lang="en-US" altLang="en-US" sz="2000" b="0" dirty="0">
                <a:solidFill>
                  <a:srgbClr val="FF0000"/>
                </a:solidFill>
              </a:rPr>
              <a:t>VỀ CÁC TRƯỜNG HỢP ĐỒNG DẠNG CỦA HAI TAM GIÁC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495300" y="2611438"/>
            <a:ext cx="20955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i="1" dirty="0">
                <a:latin typeface="Times New Roman" panose="02020603050405020304" pitchFamily="18" charset="0"/>
              </a:rPr>
              <a:t>2.  </a:t>
            </a:r>
            <a:r>
              <a:rPr lang="en-US" altLang="en-US" sz="2400" i="1" u="sng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40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i="1" u="sng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400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30588" y="1657350"/>
            <a:ext cx="56991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buFontTx/>
              <a:buChar char="•"/>
            </a:pPr>
            <a:r>
              <a:rPr lang="en-US" altLang="en-US" sz="2800" b="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0" hangingPunct="0"/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vi,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000" b="0" dirty="0"/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609600" y="2208213"/>
            <a:ext cx="1512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000" b="0" i="1" u="sng">
                <a:latin typeface="Verdana" panose="020B0604030504040204" pitchFamily="34" charset="0"/>
              </a:rPr>
              <a:t>Bài tập 1:</a:t>
            </a:r>
            <a:endParaRPr lang="en-US" altLang="en-US" sz="2000" b="0" i="1" u="sng">
              <a:latin typeface="Verdana" panose="020B0604030504040204" pitchFamily="34" charset="0"/>
            </a:endParaRPr>
          </a:p>
        </p:txBody>
      </p:sp>
      <p:sp>
        <p:nvSpPr>
          <p:cNvPr id="316437" name="Text Box 21"/>
          <p:cNvSpPr txBox="1">
            <a:spLocks noChangeArrowheads="1"/>
          </p:cNvSpPr>
          <p:nvPr/>
        </p:nvSpPr>
        <p:spPr bwMode="auto">
          <a:xfrm>
            <a:off x="609600" y="3273425"/>
            <a:ext cx="1512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000" b="0" i="1" u="sng">
                <a:latin typeface="Verdana" panose="020B0604030504040204" pitchFamily="34" charset="0"/>
              </a:rPr>
              <a:t>Bài tập 2:</a:t>
            </a:r>
            <a:endParaRPr lang="en-US" altLang="en-US" sz="2000" b="0" i="1" u="sng">
              <a:latin typeface="Verdana" panose="020B0604030504040204" pitchFamily="34" charset="0"/>
            </a:endParaRPr>
          </a:p>
        </p:txBody>
      </p:sp>
      <p:sp>
        <p:nvSpPr>
          <p:cNvPr id="316438" name="Text Box 22"/>
          <p:cNvSpPr txBox="1">
            <a:spLocks noChangeArrowheads="1"/>
          </p:cNvSpPr>
          <p:nvPr/>
        </p:nvSpPr>
        <p:spPr bwMode="auto">
          <a:xfrm>
            <a:off x="544513" y="3895725"/>
            <a:ext cx="1512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000" b="0" i="1" u="sng">
                <a:latin typeface="Verdana" panose="020B0604030504040204" pitchFamily="34" charset="0"/>
              </a:rPr>
              <a:t>Bài tập 3:</a:t>
            </a:r>
            <a:endParaRPr lang="en-US" altLang="en-US" sz="2000" b="0" i="1" u="sng">
              <a:latin typeface="Verdana" panose="020B0604030504040204" pitchFamily="34" charset="0"/>
            </a:endParaRPr>
          </a:p>
        </p:txBody>
      </p: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544513" y="4505325"/>
            <a:ext cx="1512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en-US" sz="2000" b="0" i="1" u="sng">
                <a:latin typeface="Verdana" panose="020B0604030504040204" pitchFamily="34" charset="0"/>
              </a:rPr>
              <a:t>Bài tập 4:</a:t>
            </a:r>
            <a:endParaRPr lang="en-US" altLang="en-US" sz="2000" b="0" i="1" u="sng">
              <a:latin typeface="Verdana" panose="020B0604030504040204" pitchFamily="34" charset="0"/>
            </a:endParaRPr>
          </a:p>
        </p:txBody>
      </p:sp>
      <p:sp>
        <p:nvSpPr>
          <p:cNvPr id="316440" name="Line 24"/>
          <p:cNvSpPr>
            <a:spLocks noChangeShapeType="1"/>
          </p:cNvSpPr>
          <p:nvPr/>
        </p:nvSpPr>
        <p:spPr bwMode="auto">
          <a:xfrm>
            <a:off x="3430588" y="1465263"/>
            <a:ext cx="0" cy="53927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416300" y="4630738"/>
            <a:ext cx="5713413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000" b="0" dirty="0"/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16442" name="Group 26"/>
          <p:cNvGrpSpPr>
            <a:grpSpLocks/>
          </p:cNvGrpSpPr>
          <p:nvPr/>
        </p:nvGrpSpPr>
        <p:grpSpPr bwMode="auto">
          <a:xfrm rot="16200000">
            <a:off x="0" y="5092700"/>
            <a:ext cx="1689100" cy="1689100"/>
            <a:chOff x="382" y="373"/>
            <a:chExt cx="1064" cy="1064"/>
          </a:xfrm>
        </p:grpSpPr>
        <p:grpSp>
          <p:nvGrpSpPr>
            <p:cNvPr id="316443" name="Group 27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316444" name="Freeform 28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5" name="Freeform 29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6" name="Freeform 30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7" name="Freeform 31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8" name="Freeform 32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9" name="Freeform 33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0" name="Freeform 34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1" name="Freeform 35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2" name="Freeform 36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3" name="Freeform 37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4" name="Freeform 38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5" name="Freeform 39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6" name="Freeform 40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7" name="Freeform 41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8" name="Freeform 42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9" name="Freeform 43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0" name="Freeform 44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1" name="Freeform 45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2" name="Freeform 46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3" name="Freeform 47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4" name="Freeform 48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5" name="Freeform 49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6" name="Freeform 50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7" name="Freeform 51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8" name="Freeform 52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9" name="Freeform 53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0" name="Freeform 54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1" name="Freeform 55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2" name="Freeform 56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3" name="Freeform 57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4" name="Freeform 58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5" name="Freeform 59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6" name="Freeform 60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7" name="Freeform 61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8" name="Freeform 62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9" name="Freeform 63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0" name="Freeform 64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1" name="Freeform 65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2" name="Freeform 66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3" name="Freeform 67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4" name="Freeform 68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5" name="Freeform 69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6" name="Freeform 70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7" name="Freeform 71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8" name="Freeform 72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9" name="Freeform 73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0" name="Freeform 74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1" name="Freeform 75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2" name="Freeform 76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3" name="Freeform 77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4" name="Freeform 78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5" name="Freeform 79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6" name="Freeform 80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7" name="Freeform 81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8" name="Freeform 82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9" name="Freeform 83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0" name="Freeform 84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1" name="Freeform 85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2" name="Freeform 86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3" name="Freeform 87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4" name="Freeform 88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5" name="Freeform 89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6" name="Freeform 90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7" name="Freeform 91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8" name="Freeform 92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9" name="Freeform 93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0" name="Freeform 94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1" name="Freeform 95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2" name="Freeform 96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3" name="Freeform 97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4" name="Freeform 98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5" name="Freeform 99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6" name="Freeform 100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7" name="Freeform 101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8" name="Freeform 102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9" name="Freeform 103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0" name="Freeform 104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1" name="Freeform 105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2" name="Freeform 106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3" name="Freeform 107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4" name="Freeform 108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5" name="Freeform 109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6" name="Freeform 110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7" name="Freeform 111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8" name="Freeform 112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9" name="Freeform 113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0" name="Freeform 114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1" name="Freeform 115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2" name="Freeform 116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3" name="Freeform 117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4" name="Freeform 118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5" name="Freeform 119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6" name="Freeform 120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7" name="Freeform 121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8" name="Freeform 122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9" name="Freeform 123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0" name="Freeform 124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1" name="Freeform 125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2" name="Freeform 126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3" name="Freeform 127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4" name="Freeform 128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5" name="Freeform 129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6" name="Freeform 130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7" name="Freeform 131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8" name="Freeform 132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9" name="Freeform 133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0" name="Freeform 134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1" name="Freeform 135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2" name="Freeform 136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3" name="Freeform 137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4" name="Freeform 138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5" name="Freeform 139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6" name="Freeform 140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7" name="Freeform 141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8" name="Freeform 142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9" name="Freeform 143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0" name="Freeform 144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1" name="Freeform 145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2" name="Freeform 146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3" name="Freeform 147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4" name="Freeform 148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5" name="Freeform 149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6" name="Freeform 150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7" name="Freeform 151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8" name="Freeform 152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9" name="Freeform 153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0" name="Freeform 154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1" name="Freeform 155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2" name="Freeform 156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3" name="Freeform 157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4" name="Freeform 158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5" name="Freeform 159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6" name="Freeform 160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7" name="Freeform 161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8" name="Freeform 162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9" name="Freeform 163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0" name="Freeform 164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1" name="Freeform 165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2" name="Freeform 166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3" name="Freeform 167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4" name="Freeform 168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5" name="Freeform 169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6" name="Freeform 170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7" name="Freeform 171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8" name="Freeform 172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9" name="Freeform 173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0" name="Freeform 174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1" name="Freeform 175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2" name="Freeform 176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3" name="Freeform 177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4" name="Freeform 178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5" name="Freeform 179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6" name="Freeform 180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7" name="Freeform 181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8" name="Freeform 182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9" name="Freeform 183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0" name="Freeform 184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1" name="Freeform 185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2" name="Freeform 186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3" name="Freeform 187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4" name="Freeform 188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5" name="Freeform 189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6" name="Freeform 190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7" name="Freeform 191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8" name="Freeform 192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9" name="Freeform 193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0" name="Freeform 194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1" name="Freeform 195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2" name="Freeform 196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3" name="Freeform 197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4" name="Freeform 198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5" name="Freeform 199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6" name="Freeform 200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7" name="Freeform 201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8" name="Freeform 202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9" name="Freeform 203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0" name="Freeform 204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1" name="Freeform 205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2" name="Freeform 206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3" name="Freeform 207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4" name="Freeform 208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5" name="Freeform 209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6" name="Freeform 210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7" name="Freeform 211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8" name="Freeform 212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9" name="Freeform 213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0" name="Freeform 214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1" name="Freeform 215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2" name="Freeform 216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3" name="Freeform 217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4" name="Freeform 218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5" name="Freeform 219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6" name="Freeform 220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7" name="Freeform 221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8" name="Freeform 222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9" name="Freeform 223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0" name="Freeform 224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1" name="Freeform 225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2" name="Freeform 226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3" name="Freeform 227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6644" name="Freeform 228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5" name="Freeform 229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6" name="Freeform 230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7" name="Freeform 231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8" name="Freeform 232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49" name="Freeform 233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0" name="Freeform 234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1" name="Freeform 235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2" name="Freeform 236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3" name="Freeform 237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4" name="Freeform 238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5" name="Freeform 239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6" name="Freeform 240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7" name="Freeform 241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8" name="Freeform 242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59" name="Freeform 243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0" name="Freeform 244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1" name="Freeform 245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2" name="Freeform 246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3" name="Freeform 247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4" name="Freeform 248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5" name="Freeform 249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6" name="Freeform 250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7" name="Freeform 251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8" name="Freeform 252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69" name="Freeform 253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0" name="Freeform 254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1" name="Freeform 255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2" name="Freeform 256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3" name="Freeform 257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4" name="Freeform 258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5" name="Freeform 259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6" name="Freeform 260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7" name="Freeform 261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8" name="Freeform 262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79" name="Freeform 263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0" name="Freeform 264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1" name="Freeform 265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2" name="Freeform 266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3" name="Freeform 267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4" name="Freeform 268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5" name="Freeform 269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6" name="Freeform 270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7" name="Freeform 271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8" name="Freeform 272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89" name="Freeform 273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0" name="Freeform 274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1" name="Freeform 275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2" name="Freeform 276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3" name="Freeform 277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4" name="Freeform 278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5" name="Freeform 279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6" name="Freeform 280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7" name="Freeform 281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8" name="Freeform 282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99" name="Freeform 283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0" name="Freeform 284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1" name="Freeform 285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2" name="Freeform 286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3" name="Freeform 287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4" name="Freeform 288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5" name="Freeform 289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6" name="Freeform 290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7" name="Freeform 291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8" name="Freeform 292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09" name="Freeform 293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0" name="Freeform 294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1" name="Freeform 295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2" name="Freeform 296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3" name="Freeform 297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4" name="Freeform 298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5" name="Freeform 299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6" name="Freeform 300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7" name="Freeform 301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8" name="Freeform 302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19" name="Freeform 303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0" name="Freeform 304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1" name="Freeform 305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2" name="Freeform 306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3" name="Freeform 307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4" name="Freeform 308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5" name="Freeform 309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6" name="Freeform 310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7" name="Freeform 311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8" name="Freeform 312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29" name="Freeform 313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0" name="Freeform 314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1" name="Freeform 315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2" name="Freeform 316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3" name="Freeform 317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4" name="Freeform 318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5" name="Freeform 319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6" name="Freeform 320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7" name="Freeform 321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8" name="Freeform 322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39" name="Freeform 323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0" name="Freeform 324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1" name="Freeform 325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2" name="Freeform 326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3" name="Freeform 327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4" name="Freeform 328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5" name="Freeform 329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6" name="Freeform 330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7" name="Freeform 331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8" name="Freeform 332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49" name="Freeform 333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0" name="Freeform 334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1" name="Freeform 335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2" name="Freeform 336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3" name="Freeform 337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4" name="Freeform 338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5" name="Freeform 339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6" name="Freeform 340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7" name="Freeform 341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8" name="Freeform 342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59" name="Freeform 343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60" name="Freeform 344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61" name="Freeform 345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62" name="Freeform 346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63" name="Freeform 347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416300" y="3689350"/>
            <a:ext cx="57134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n-US" altLang="en-US" b="0">
                <a:solidFill>
                  <a:srgbClr val="0000FF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</a:t>
            </a: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2000" b="0">
                <a:solidFill>
                  <a:srgbClr val="0000CC"/>
                </a:solidFill>
                <a:latin typeface="Tahoma" panose="020B0604030504040204" pitchFamily="34" charset="0"/>
              </a:rPr>
              <a:t>Muốn chứng minh hai cặp đoạn thẳng tỉ lệ ta thường chứng minh </a:t>
            </a:r>
            <a:r>
              <a:rPr lang="en-US" altLang="en-US" sz="2000" b="0">
                <a:solidFill>
                  <a:srgbClr val="FF0066"/>
                </a:solidFill>
                <a:latin typeface="Tahoma" panose="020B0604030504040204" pitchFamily="34" charset="0"/>
              </a:rPr>
              <a:t>hai tam giác đồng dạng </a:t>
            </a:r>
            <a:r>
              <a:rPr lang="en-US" altLang="en-US" sz="2000" b="0">
                <a:solidFill>
                  <a:schemeClr val="tx2"/>
                </a:solidFill>
                <a:latin typeface="Tahoma" panose="020B0604030504040204" pitchFamily="34" charset="0"/>
              </a:rPr>
              <a:t>có các cặp tương ứng tỉ lệ đó.</a:t>
            </a:r>
          </a:p>
        </p:txBody>
      </p:sp>
    </p:spTree>
    <p:extLst>
      <p:ext uri="{BB962C8B-B14F-4D97-AF65-F5344CB8AC3E}">
        <p14:creationId xmlns:p14="http://schemas.microsoft.com/office/powerpoint/2010/main" val="292753078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0" grpId="0"/>
      <p:bldP spid="16" grpId="0" animBg="1"/>
      <p:bldP spid="316434" grpId="0"/>
      <p:bldP spid="316436" grpId="0"/>
      <p:bldP spid="316437" grpId="0"/>
      <p:bldP spid="316438" grpId="0"/>
      <p:bldP spid="316439" grpId="0"/>
      <p:bldP spid="2" grpId="0" build="allAtOnce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676275" y="1704975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</a:rPr>
              <a:t>Em hãy chọn một đáp án đúng trong các câu sau: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033463" y="207645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1)Nếu 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ABC và 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OMN 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có                        thì: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5561013" y="26098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ABC       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OMN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5583238" y="30813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</a:rPr>
              <a:t>ABC       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NMO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862013" y="25669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A.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833438" y="30099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B.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4829175" y="261461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C.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4833938" y="29860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D.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1600200" y="25812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</a:rPr>
              <a:t>ABC       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MNO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1600200" y="30099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</a:rPr>
              <a:t>ABC       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NOM</a:t>
            </a:r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 rot="5400000">
            <a:off x="2647950" y="2439988"/>
            <a:ext cx="312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solidFill>
                  <a:srgbClr val="0000CC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 rot="5400000">
            <a:off x="6543675" y="2492375"/>
            <a:ext cx="312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solidFill>
                  <a:srgbClr val="0000CC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 rot="5400000">
            <a:off x="2633663" y="2881313"/>
            <a:ext cx="312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solidFill>
                  <a:srgbClr val="0000CC"/>
                </a:solidFill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 rot="5400000">
            <a:off x="6599238" y="2952750"/>
            <a:ext cx="312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solidFill>
                  <a:srgbClr val="0000CC"/>
                </a:solidFill>
                <a:latin typeface="Verdana" panose="020B0604030504040204" pitchFamily="34" charset="0"/>
              </a:rPr>
              <a:t>S</a:t>
            </a:r>
          </a:p>
        </p:txBody>
      </p:sp>
      <p:grpSp>
        <p:nvGrpSpPr>
          <p:cNvPr id="318480" name="Group 16"/>
          <p:cNvGrpSpPr>
            <a:grpSpLocks/>
          </p:cNvGrpSpPr>
          <p:nvPr/>
        </p:nvGrpSpPr>
        <p:grpSpPr bwMode="auto">
          <a:xfrm>
            <a:off x="5143500" y="2128838"/>
            <a:ext cx="1790700" cy="415925"/>
            <a:chOff x="2579" y="3421"/>
            <a:chExt cx="1128" cy="262"/>
          </a:xfrm>
        </p:grpSpPr>
        <p:sp>
          <p:nvSpPr>
            <p:cNvPr id="318481" name="Rectangle 17"/>
            <p:cNvSpPr>
              <a:spLocks noChangeArrowheads="1"/>
            </p:cNvSpPr>
            <p:nvPr/>
          </p:nvSpPr>
          <p:spPr bwMode="auto">
            <a:xfrm>
              <a:off x="2584" y="3453"/>
              <a:ext cx="11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B = M ; C = O</a:t>
              </a:r>
              <a:endParaRPr lang="en-US" altLang="en-US" sz="2400" b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8482" name="Group 18"/>
            <p:cNvGrpSpPr>
              <a:grpSpLocks/>
            </p:cNvGrpSpPr>
            <p:nvPr/>
          </p:nvGrpSpPr>
          <p:grpSpPr bwMode="auto">
            <a:xfrm>
              <a:off x="3556" y="3432"/>
              <a:ext cx="144" cy="48"/>
              <a:chOff x="4176" y="2832"/>
              <a:chExt cx="384" cy="144"/>
            </a:xfrm>
          </p:grpSpPr>
          <p:sp>
            <p:nvSpPr>
              <p:cNvPr id="318483" name="Line 19"/>
              <p:cNvSpPr>
                <a:spLocks noChangeShapeType="1"/>
              </p:cNvSpPr>
              <p:nvPr/>
            </p:nvSpPr>
            <p:spPr bwMode="auto">
              <a:xfrm flipV="1">
                <a:off x="4176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4" name="Line 20"/>
              <p:cNvSpPr>
                <a:spLocks noChangeShapeType="1"/>
              </p:cNvSpPr>
              <p:nvPr/>
            </p:nvSpPr>
            <p:spPr bwMode="auto">
              <a:xfrm>
                <a:off x="4368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485" name="Group 21"/>
            <p:cNvGrpSpPr>
              <a:grpSpLocks/>
            </p:cNvGrpSpPr>
            <p:nvPr/>
          </p:nvGrpSpPr>
          <p:grpSpPr bwMode="auto">
            <a:xfrm>
              <a:off x="3238" y="3421"/>
              <a:ext cx="144" cy="48"/>
              <a:chOff x="4176" y="2832"/>
              <a:chExt cx="384" cy="144"/>
            </a:xfrm>
          </p:grpSpPr>
          <p:sp>
            <p:nvSpPr>
              <p:cNvPr id="318486" name="Line 22"/>
              <p:cNvSpPr>
                <a:spLocks noChangeShapeType="1"/>
              </p:cNvSpPr>
              <p:nvPr/>
            </p:nvSpPr>
            <p:spPr bwMode="auto">
              <a:xfrm flipV="1">
                <a:off x="4176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7" name="Line 23"/>
              <p:cNvSpPr>
                <a:spLocks noChangeShapeType="1"/>
              </p:cNvSpPr>
              <p:nvPr/>
            </p:nvSpPr>
            <p:spPr bwMode="auto">
              <a:xfrm>
                <a:off x="4368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488" name="Group 24"/>
            <p:cNvGrpSpPr>
              <a:grpSpLocks/>
            </p:cNvGrpSpPr>
            <p:nvPr/>
          </p:nvGrpSpPr>
          <p:grpSpPr bwMode="auto">
            <a:xfrm>
              <a:off x="2579" y="3434"/>
              <a:ext cx="144" cy="48"/>
              <a:chOff x="4176" y="2832"/>
              <a:chExt cx="384" cy="144"/>
            </a:xfrm>
          </p:grpSpPr>
          <p:sp>
            <p:nvSpPr>
              <p:cNvPr id="318489" name="Line 25"/>
              <p:cNvSpPr>
                <a:spLocks noChangeShapeType="1"/>
              </p:cNvSpPr>
              <p:nvPr/>
            </p:nvSpPr>
            <p:spPr bwMode="auto">
              <a:xfrm flipV="1">
                <a:off x="4176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0" name="Line 26"/>
              <p:cNvSpPr>
                <a:spLocks noChangeShapeType="1"/>
              </p:cNvSpPr>
              <p:nvPr/>
            </p:nvSpPr>
            <p:spPr bwMode="auto">
              <a:xfrm>
                <a:off x="4368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491" name="Group 27"/>
            <p:cNvGrpSpPr>
              <a:grpSpLocks/>
            </p:cNvGrpSpPr>
            <p:nvPr/>
          </p:nvGrpSpPr>
          <p:grpSpPr bwMode="auto">
            <a:xfrm>
              <a:off x="2932" y="3434"/>
              <a:ext cx="144" cy="48"/>
              <a:chOff x="4176" y="2832"/>
              <a:chExt cx="384" cy="144"/>
            </a:xfrm>
          </p:grpSpPr>
          <p:sp>
            <p:nvSpPr>
              <p:cNvPr id="318492" name="Line 28"/>
              <p:cNvSpPr>
                <a:spLocks noChangeShapeType="1"/>
              </p:cNvSpPr>
              <p:nvPr/>
            </p:nvSpPr>
            <p:spPr bwMode="auto">
              <a:xfrm flipV="1">
                <a:off x="4176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3" name="Line 29"/>
              <p:cNvSpPr>
                <a:spLocks noChangeShapeType="1"/>
              </p:cNvSpPr>
              <p:nvPr/>
            </p:nvSpPr>
            <p:spPr bwMode="auto">
              <a:xfrm>
                <a:off x="4368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8494" name="Text Box 30"/>
          <p:cNvSpPr txBox="1">
            <a:spLocks noChangeArrowheads="1"/>
          </p:cNvSpPr>
          <p:nvPr/>
        </p:nvSpPr>
        <p:spPr bwMode="auto">
          <a:xfrm>
            <a:off x="1066800" y="3476625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2)Nếu hai tam giác có các cạnh 2cm; 2cm; 1cm và 1cm; 1cm; 0,5cm 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thì:</a:t>
            </a:r>
          </a:p>
        </p:txBody>
      </p:sp>
      <p:sp>
        <p:nvSpPr>
          <p:cNvPr id="318495" name="Text Box 31"/>
          <p:cNvSpPr txBox="1">
            <a:spLocks noChangeArrowheads="1"/>
          </p:cNvSpPr>
          <p:nvPr/>
        </p:nvSpPr>
        <p:spPr bwMode="auto">
          <a:xfrm>
            <a:off x="1054100" y="4394200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A. Đồng dạng</a:t>
            </a:r>
          </a:p>
        </p:txBody>
      </p:sp>
      <p:sp>
        <p:nvSpPr>
          <p:cNvPr id="318496" name="Text Box 32"/>
          <p:cNvSpPr txBox="1">
            <a:spLocks noChangeArrowheads="1"/>
          </p:cNvSpPr>
          <p:nvPr/>
        </p:nvSpPr>
        <p:spPr bwMode="auto">
          <a:xfrm>
            <a:off x="4559300" y="4418013"/>
            <a:ext cx="3462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B. Không đồng dạng</a:t>
            </a:r>
          </a:p>
        </p:txBody>
      </p:sp>
      <p:sp>
        <p:nvSpPr>
          <p:cNvPr id="318497" name="Oval 33"/>
          <p:cNvSpPr>
            <a:spLocks noChangeArrowheads="1"/>
          </p:cNvSpPr>
          <p:nvPr/>
        </p:nvSpPr>
        <p:spPr bwMode="auto">
          <a:xfrm>
            <a:off x="4724400" y="2981325"/>
            <a:ext cx="609600" cy="6096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 b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318498" name="Oval 34"/>
          <p:cNvSpPr>
            <a:spLocks noChangeArrowheads="1"/>
          </p:cNvSpPr>
          <p:nvPr/>
        </p:nvSpPr>
        <p:spPr bwMode="auto">
          <a:xfrm>
            <a:off x="962025" y="4375150"/>
            <a:ext cx="609600" cy="6096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 b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318499" name="Text Box 35"/>
          <p:cNvSpPr txBox="1">
            <a:spLocks noChangeArrowheads="1"/>
          </p:cNvSpPr>
          <p:nvPr/>
        </p:nvSpPr>
        <p:spPr bwMode="auto">
          <a:xfrm>
            <a:off x="1004888" y="5013325"/>
            <a:ext cx="4813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3)Độ dài x trong hình vẽ bên là:</a:t>
            </a:r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318500" name="Text Box 36"/>
          <p:cNvSpPr txBox="1">
            <a:spLocks noChangeArrowheads="1"/>
          </p:cNvSpPr>
          <p:nvPr/>
        </p:nvSpPr>
        <p:spPr bwMode="auto">
          <a:xfrm>
            <a:off x="950913" y="5532438"/>
            <a:ext cx="954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A. 2</a:t>
            </a:r>
          </a:p>
        </p:txBody>
      </p:sp>
      <p:sp>
        <p:nvSpPr>
          <p:cNvPr id="318501" name="Text Box 37"/>
          <p:cNvSpPr txBox="1">
            <a:spLocks noChangeArrowheads="1"/>
          </p:cNvSpPr>
          <p:nvPr/>
        </p:nvSpPr>
        <p:spPr bwMode="auto">
          <a:xfrm>
            <a:off x="2597150" y="5532438"/>
            <a:ext cx="954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B. 6</a:t>
            </a:r>
          </a:p>
        </p:txBody>
      </p:sp>
      <p:sp>
        <p:nvSpPr>
          <p:cNvPr id="318502" name="Text Box 38"/>
          <p:cNvSpPr txBox="1">
            <a:spLocks noChangeArrowheads="1"/>
          </p:cNvSpPr>
          <p:nvPr/>
        </p:nvSpPr>
        <p:spPr bwMode="auto">
          <a:xfrm>
            <a:off x="4198938" y="5532438"/>
            <a:ext cx="117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C. 1,5</a:t>
            </a:r>
          </a:p>
        </p:txBody>
      </p:sp>
      <p:sp>
        <p:nvSpPr>
          <p:cNvPr id="318504" name="AutoShape 40"/>
          <p:cNvSpPr>
            <a:spLocks noChangeAspect="1" noChangeArrowheads="1"/>
          </p:cNvSpPr>
          <p:nvPr/>
        </p:nvSpPr>
        <p:spPr bwMode="auto">
          <a:xfrm>
            <a:off x="5965825" y="4670425"/>
            <a:ext cx="2616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7" name="Arc 43"/>
          <p:cNvSpPr>
            <a:spLocks/>
          </p:cNvSpPr>
          <p:nvPr/>
        </p:nvSpPr>
        <p:spPr bwMode="auto">
          <a:xfrm>
            <a:off x="6332538" y="6443663"/>
            <a:ext cx="106362" cy="149225"/>
          </a:xfrm>
          <a:custGeom>
            <a:avLst/>
            <a:gdLst>
              <a:gd name="G0" fmla="+- 0 0 0"/>
              <a:gd name="G1" fmla="+- 21070 0 0"/>
              <a:gd name="G2" fmla="+- 21600 0 0"/>
              <a:gd name="T0" fmla="*/ 4754 w 21600"/>
              <a:gd name="T1" fmla="*/ 0 h 33094"/>
              <a:gd name="T2" fmla="*/ 17944 w 21600"/>
              <a:gd name="T3" fmla="*/ 33094 h 33094"/>
              <a:gd name="T4" fmla="*/ 0 w 21600"/>
              <a:gd name="T5" fmla="*/ 21070 h 3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094" fill="none" extrusionOk="0">
                <a:moveTo>
                  <a:pt x="4754" y="-1"/>
                </a:moveTo>
                <a:cubicBezTo>
                  <a:pt x="14604" y="2222"/>
                  <a:pt x="21600" y="10972"/>
                  <a:pt x="21600" y="21070"/>
                </a:cubicBezTo>
                <a:cubicBezTo>
                  <a:pt x="21600" y="25351"/>
                  <a:pt x="20327" y="29536"/>
                  <a:pt x="17943" y="33093"/>
                </a:cubicBezTo>
              </a:path>
              <a:path w="21600" h="33094" stroke="0" extrusionOk="0">
                <a:moveTo>
                  <a:pt x="4754" y="-1"/>
                </a:moveTo>
                <a:cubicBezTo>
                  <a:pt x="14604" y="2222"/>
                  <a:pt x="21600" y="10972"/>
                  <a:pt x="21600" y="21070"/>
                </a:cubicBezTo>
                <a:cubicBezTo>
                  <a:pt x="21600" y="25351"/>
                  <a:pt x="20327" y="29536"/>
                  <a:pt x="17943" y="33093"/>
                </a:cubicBezTo>
                <a:lnTo>
                  <a:pt x="0" y="2107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8" name="Arc 44"/>
          <p:cNvSpPr>
            <a:spLocks/>
          </p:cNvSpPr>
          <p:nvPr/>
        </p:nvSpPr>
        <p:spPr bwMode="auto">
          <a:xfrm>
            <a:off x="7477125" y="5137150"/>
            <a:ext cx="107950" cy="146050"/>
          </a:xfrm>
          <a:custGeom>
            <a:avLst/>
            <a:gdLst>
              <a:gd name="G0" fmla="+- 21600 0 0"/>
              <a:gd name="G1" fmla="+- 17280 0 0"/>
              <a:gd name="G2" fmla="+- 21600 0 0"/>
              <a:gd name="T0" fmla="*/ 28431 w 28431"/>
              <a:gd name="T1" fmla="*/ 37772 h 38880"/>
              <a:gd name="T2" fmla="*/ 8640 w 28431"/>
              <a:gd name="T3" fmla="*/ 0 h 38880"/>
              <a:gd name="T4" fmla="*/ 21600 w 28431"/>
              <a:gd name="T5" fmla="*/ 17280 h 38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431" h="38880" fill="none" extrusionOk="0">
                <a:moveTo>
                  <a:pt x="28430" y="37771"/>
                </a:moveTo>
                <a:cubicBezTo>
                  <a:pt x="26228" y="38505"/>
                  <a:pt x="23921" y="38880"/>
                  <a:pt x="21600" y="38880"/>
                </a:cubicBezTo>
                <a:cubicBezTo>
                  <a:pt x="9670" y="38880"/>
                  <a:pt x="0" y="29209"/>
                  <a:pt x="0" y="17280"/>
                </a:cubicBezTo>
                <a:cubicBezTo>
                  <a:pt x="0" y="10481"/>
                  <a:pt x="3200" y="4079"/>
                  <a:pt x="8639" y="0"/>
                </a:cubicBezTo>
              </a:path>
              <a:path w="28431" h="38880" stroke="0" extrusionOk="0">
                <a:moveTo>
                  <a:pt x="28430" y="37771"/>
                </a:moveTo>
                <a:cubicBezTo>
                  <a:pt x="26228" y="38505"/>
                  <a:pt x="23921" y="38880"/>
                  <a:pt x="21600" y="38880"/>
                </a:cubicBezTo>
                <a:cubicBezTo>
                  <a:pt x="9670" y="38880"/>
                  <a:pt x="0" y="29209"/>
                  <a:pt x="0" y="17280"/>
                </a:cubicBezTo>
                <a:cubicBezTo>
                  <a:pt x="0" y="10481"/>
                  <a:pt x="3200" y="4079"/>
                  <a:pt x="8639" y="0"/>
                </a:cubicBezTo>
                <a:lnTo>
                  <a:pt x="21600" y="1728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509" name="Group 45"/>
          <p:cNvGrpSpPr>
            <a:grpSpLocks/>
          </p:cNvGrpSpPr>
          <p:nvPr/>
        </p:nvGrpSpPr>
        <p:grpSpPr bwMode="auto">
          <a:xfrm>
            <a:off x="6176963" y="6345238"/>
            <a:ext cx="2144712" cy="258762"/>
            <a:chOff x="1176" y="8512"/>
            <a:chExt cx="1980" cy="241"/>
          </a:xfrm>
        </p:grpSpPr>
        <p:sp>
          <p:nvSpPr>
            <p:cNvPr id="318510" name="Line 46"/>
            <p:cNvSpPr>
              <a:spLocks noChangeShapeType="1"/>
            </p:cNvSpPr>
            <p:nvPr/>
          </p:nvSpPr>
          <p:spPr bwMode="auto">
            <a:xfrm>
              <a:off x="1176" y="8752"/>
              <a:ext cx="1980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1" name="Rectangle 47"/>
            <p:cNvSpPr>
              <a:spLocks noChangeArrowheads="1"/>
            </p:cNvSpPr>
            <p:nvPr/>
          </p:nvSpPr>
          <p:spPr bwMode="auto">
            <a:xfrm>
              <a:off x="2046" y="8512"/>
              <a:ext cx="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400" b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18512" name="Group 48"/>
          <p:cNvGrpSpPr>
            <a:grpSpLocks/>
          </p:cNvGrpSpPr>
          <p:nvPr/>
        </p:nvGrpSpPr>
        <p:grpSpPr bwMode="auto">
          <a:xfrm>
            <a:off x="6648450" y="4911725"/>
            <a:ext cx="1104900" cy="214313"/>
            <a:chOff x="1611" y="7177"/>
            <a:chExt cx="1020" cy="216"/>
          </a:xfrm>
        </p:grpSpPr>
        <p:sp>
          <p:nvSpPr>
            <p:cNvPr id="318513" name="Line 49"/>
            <p:cNvSpPr>
              <a:spLocks noChangeShapeType="1"/>
            </p:cNvSpPr>
            <p:nvPr/>
          </p:nvSpPr>
          <p:spPr bwMode="auto">
            <a:xfrm>
              <a:off x="1611" y="7387"/>
              <a:ext cx="1020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4" name="Rectangle 50"/>
            <p:cNvSpPr>
              <a:spLocks noChangeArrowheads="1"/>
            </p:cNvSpPr>
            <p:nvPr/>
          </p:nvSpPr>
          <p:spPr bwMode="auto">
            <a:xfrm>
              <a:off x="2079" y="7177"/>
              <a:ext cx="9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8515" name="Group 51"/>
          <p:cNvGrpSpPr>
            <a:grpSpLocks/>
          </p:cNvGrpSpPr>
          <p:nvPr/>
        </p:nvGrpSpPr>
        <p:grpSpPr bwMode="auto">
          <a:xfrm>
            <a:off x="6176963" y="5137150"/>
            <a:ext cx="1576387" cy="1466850"/>
            <a:chOff x="1176" y="7387"/>
            <a:chExt cx="1455" cy="1365"/>
          </a:xfrm>
        </p:grpSpPr>
        <p:sp>
          <p:nvSpPr>
            <p:cNvPr id="318516" name="Line 52"/>
            <p:cNvSpPr>
              <a:spLocks noChangeShapeType="1"/>
            </p:cNvSpPr>
            <p:nvPr/>
          </p:nvSpPr>
          <p:spPr bwMode="auto">
            <a:xfrm flipH="1">
              <a:off x="1176" y="7387"/>
              <a:ext cx="1455" cy="136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7" name="Rectangle 53"/>
            <p:cNvSpPr>
              <a:spLocks noChangeArrowheads="1"/>
            </p:cNvSpPr>
            <p:nvPr/>
          </p:nvSpPr>
          <p:spPr bwMode="auto">
            <a:xfrm>
              <a:off x="2465" y="7569"/>
              <a:ext cx="9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18518" name="Line 54"/>
          <p:cNvSpPr>
            <a:spLocks noChangeShapeType="1"/>
          </p:cNvSpPr>
          <p:nvPr/>
        </p:nvSpPr>
        <p:spPr bwMode="auto">
          <a:xfrm flipH="1">
            <a:off x="7408863" y="5194300"/>
            <a:ext cx="161925" cy="635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9" name="Line 55"/>
          <p:cNvSpPr>
            <a:spLocks noChangeShapeType="1"/>
          </p:cNvSpPr>
          <p:nvPr/>
        </p:nvSpPr>
        <p:spPr bwMode="auto">
          <a:xfrm flipH="1">
            <a:off x="6353175" y="6454775"/>
            <a:ext cx="146050" cy="80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520" name="Group 56"/>
          <p:cNvGrpSpPr>
            <a:grpSpLocks/>
          </p:cNvGrpSpPr>
          <p:nvPr/>
        </p:nvGrpSpPr>
        <p:grpSpPr bwMode="auto">
          <a:xfrm>
            <a:off x="6648450" y="5137150"/>
            <a:ext cx="1673225" cy="1466850"/>
            <a:chOff x="1611" y="7387"/>
            <a:chExt cx="1545" cy="1365"/>
          </a:xfrm>
        </p:grpSpPr>
        <p:sp>
          <p:nvSpPr>
            <p:cNvPr id="318521" name="Line 57"/>
            <p:cNvSpPr>
              <a:spLocks noChangeShapeType="1"/>
            </p:cNvSpPr>
            <p:nvPr/>
          </p:nvSpPr>
          <p:spPr bwMode="auto">
            <a:xfrm>
              <a:off x="1611" y="7387"/>
              <a:ext cx="1545" cy="136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2" name="Rectangle 58"/>
            <p:cNvSpPr>
              <a:spLocks noChangeArrowheads="1"/>
            </p:cNvSpPr>
            <p:nvPr/>
          </p:nvSpPr>
          <p:spPr bwMode="auto">
            <a:xfrm>
              <a:off x="2646" y="8033"/>
              <a:ext cx="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8523" name="Rectangle 59"/>
          <p:cNvSpPr>
            <a:spLocks noChangeArrowheads="1"/>
          </p:cNvSpPr>
          <p:nvPr/>
        </p:nvSpPr>
        <p:spPr bwMode="auto">
          <a:xfrm>
            <a:off x="6796088" y="53467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4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8524" name="Rectangle 60"/>
          <p:cNvSpPr>
            <a:spLocks noChangeArrowheads="1"/>
          </p:cNvSpPr>
          <p:nvPr/>
        </p:nvSpPr>
        <p:spPr bwMode="auto">
          <a:xfrm>
            <a:off x="6453188" y="59451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400" b="0" i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14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18525" name="Group 61"/>
          <p:cNvGrpSpPr>
            <a:grpSpLocks/>
          </p:cNvGrpSpPr>
          <p:nvPr/>
        </p:nvGrpSpPr>
        <p:grpSpPr bwMode="auto">
          <a:xfrm>
            <a:off x="7199313" y="5522913"/>
            <a:ext cx="246062" cy="212725"/>
            <a:chOff x="2106" y="7732"/>
            <a:chExt cx="352" cy="214"/>
          </a:xfrm>
        </p:grpSpPr>
        <p:sp>
          <p:nvSpPr>
            <p:cNvPr id="318526" name="Oval 62"/>
            <p:cNvSpPr>
              <a:spLocks noChangeArrowheads="1"/>
            </p:cNvSpPr>
            <p:nvPr/>
          </p:nvSpPr>
          <p:spPr bwMode="auto">
            <a:xfrm>
              <a:off x="2106" y="7822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7" name="Rectangle 63"/>
            <p:cNvSpPr>
              <a:spLocks noChangeArrowheads="1"/>
            </p:cNvSpPr>
            <p:nvPr/>
          </p:nvSpPr>
          <p:spPr bwMode="auto">
            <a:xfrm>
              <a:off x="2256" y="7732"/>
              <a:ext cx="20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318528" name="Group 64"/>
          <p:cNvGrpSpPr>
            <a:grpSpLocks/>
          </p:cNvGrpSpPr>
          <p:nvPr/>
        </p:nvGrpSpPr>
        <p:grpSpPr bwMode="auto">
          <a:xfrm>
            <a:off x="6145213" y="6570663"/>
            <a:ext cx="139700" cy="319087"/>
            <a:chOff x="1146" y="8722"/>
            <a:chExt cx="206" cy="319"/>
          </a:xfrm>
        </p:grpSpPr>
        <p:sp>
          <p:nvSpPr>
            <p:cNvPr id="318529" name="Oval 65"/>
            <p:cNvSpPr>
              <a:spLocks noChangeArrowheads="1"/>
            </p:cNvSpPr>
            <p:nvPr/>
          </p:nvSpPr>
          <p:spPr bwMode="auto">
            <a:xfrm>
              <a:off x="1146" y="8722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0" name="Rectangle 66"/>
            <p:cNvSpPr>
              <a:spLocks noChangeArrowheads="1"/>
            </p:cNvSpPr>
            <p:nvPr/>
          </p:nvSpPr>
          <p:spPr bwMode="auto">
            <a:xfrm>
              <a:off x="1160" y="8827"/>
              <a:ext cx="1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318531" name="Group 67"/>
          <p:cNvGrpSpPr>
            <a:grpSpLocks/>
          </p:cNvGrpSpPr>
          <p:nvPr/>
        </p:nvGrpSpPr>
        <p:grpSpPr bwMode="auto">
          <a:xfrm>
            <a:off x="8289925" y="6570663"/>
            <a:ext cx="119063" cy="301625"/>
            <a:chOff x="3126" y="8722"/>
            <a:chExt cx="174" cy="303"/>
          </a:xfrm>
        </p:grpSpPr>
        <p:sp>
          <p:nvSpPr>
            <p:cNvPr id="318532" name="Oval 68"/>
            <p:cNvSpPr>
              <a:spLocks noChangeArrowheads="1"/>
            </p:cNvSpPr>
            <p:nvPr/>
          </p:nvSpPr>
          <p:spPr bwMode="auto">
            <a:xfrm>
              <a:off x="3126" y="8722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3" name="Rectangle 69"/>
            <p:cNvSpPr>
              <a:spLocks noChangeArrowheads="1"/>
            </p:cNvSpPr>
            <p:nvPr/>
          </p:nvSpPr>
          <p:spPr bwMode="auto">
            <a:xfrm>
              <a:off x="3126" y="8811"/>
              <a:ext cx="17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318534" name="Group 70"/>
          <p:cNvGrpSpPr>
            <a:grpSpLocks/>
          </p:cNvGrpSpPr>
          <p:nvPr/>
        </p:nvGrpSpPr>
        <p:grpSpPr bwMode="auto">
          <a:xfrm>
            <a:off x="6583363" y="4830763"/>
            <a:ext cx="128587" cy="339725"/>
            <a:chOff x="1536" y="7102"/>
            <a:chExt cx="194" cy="315"/>
          </a:xfrm>
        </p:grpSpPr>
        <p:sp>
          <p:nvSpPr>
            <p:cNvPr id="318535" name="Oval 71"/>
            <p:cNvSpPr>
              <a:spLocks noChangeArrowheads="1"/>
            </p:cNvSpPr>
            <p:nvPr/>
          </p:nvSpPr>
          <p:spPr bwMode="auto">
            <a:xfrm>
              <a:off x="1581" y="7357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6" name="Rectangle 72"/>
            <p:cNvSpPr>
              <a:spLocks noChangeArrowheads="1"/>
            </p:cNvSpPr>
            <p:nvPr/>
          </p:nvSpPr>
          <p:spPr bwMode="auto">
            <a:xfrm>
              <a:off x="1536" y="7102"/>
              <a:ext cx="19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318537" name="Group 73"/>
          <p:cNvGrpSpPr>
            <a:grpSpLocks/>
          </p:cNvGrpSpPr>
          <p:nvPr/>
        </p:nvGrpSpPr>
        <p:grpSpPr bwMode="auto">
          <a:xfrm>
            <a:off x="7688263" y="4848225"/>
            <a:ext cx="128587" cy="322263"/>
            <a:chOff x="2571" y="7117"/>
            <a:chExt cx="193" cy="300"/>
          </a:xfrm>
        </p:grpSpPr>
        <p:sp>
          <p:nvSpPr>
            <p:cNvPr id="318538" name="Oval 74"/>
            <p:cNvSpPr>
              <a:spLocks noChangeArrowheads="1"/>
            </p:cNvSpPr>
            <p:nvPr/>
          </p:nvSpPr>
          <p:spPr bwMode="auto">
            <a:xfrm>
              <a:off x="2601" y="7357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9" name="Rectangle 75"/>
            <p:cNvSpPr>
              <a:spLocks noChangeArrowheads="1"/>
            </p:cNvSpPr>
            <p:nvPr/>
          </p:nvSpPr>
          <p:spPr bwMode="auto">
            <a:xfrm>
              <a:off x="2571" y="7117"/>
              <a:ext cx="1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318540" name="Oval 76"/>
          <p:cNvSpPr>
            <a:spLocks noChangeArrowheads="1"/>
          </p:cNvSpPr>
          <p:nvPr/>
        </p:nvSpPr>
        <p:spPr bwMode="auto">
          <a:xfrm>
            <a:off x="4100513" y="5503863"/>
            <a:ext cx="609600" cy="60960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600" b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318541" name="Picture 77" descr="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668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3000"/>
                                        <p:tgtEl>
                                          <p:spTgt spid="3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3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3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3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3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1000"/>
                                        <p:tgtEl>
                                          <p:spTgt spid="3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8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7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8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18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18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73"/>
                  </p:tgtEl>
                </p:cond>
              </p:nextCondLst>
            </p:seq>
          </p:childTnLst>
        </p:cTn>
      </p:par>
    </p:tnLst>
    <p:bldLst>
      <p:bldP spid="318466" grpId="0"/>
      <p:bldP spid="318467" grpId="0"/>
      <p:bldP spid="318468" grpId="0"/>
      <p:bldP spid="318469" grpId="0"/>
      <p:bldP spid="318470" grpId="0"/>
      <p:bldP spid="318471" grpId="0"/>
      <p:bldP spid="318472" grpId="0"/>
      <p:bldP spid="318473" grpId="0"/>
      <p:bldP spid="318474" grpId="0"/>
      <p:bldP spid="318475" grpId="0"/>
      <p:bldP spid="318476" grpId="0"/>
      <p:bldP spid="318477" grpId="0"/>
      <p:bldP spid="318478" grpId="0"/>
      <p:bldP spid="318479" grpId="0"/>
      <p:bldP spid="318494" grpId="0"/>
      <p:bldP spid="318495" grpId="0"/>
      <p:bldP spid="318496" grpId="0"/>
      <p:bldP spid="318497" grpId="0" animBg="1"/>
      <p:bldP spid="318498" grpId="0" animBg="1"/>
      <p:bldP spid="318499" grpId="0"/>
      <p:bldP spid="318500" grpId="0"/>
      <p:bldP spid="318501" grpId="0"/>
      <p:bldP spid="318502" grpId="0"/>
      <p:bldP spid="318524" grpId="0"/>
      <p:bldP spid="3185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4552950" cy="765175"/>
          </a:xfrm>
        </p:spPr>
        <p:txBody>
          <a:bodyPr>
            <a:normAutofit fontScale="90000"/>
          </a:bodyPr>
          <a:lstStyle/>
          <a:p>
            <a:r>
              <a:rPr lang="en-US" altLang="en-US" sz="2400" dirty="0" err="1"/>
              <a:t>Bài</a:t>
            </a:r>
            <a:r>
              <a:rPr lang="en-US" altLang="en-US" sz="2400" dirty="0"/>
              <a:t> 40/80 </a:t>
            </a:r>
            <a:r>
              <a:rPr lang="en-US" altLang="en-US" sz="2400" dirty="0" err="1"/>
              <a:t>sgk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tập</a:t>
            </a:r>
            <a:endParaRPr lang="en-US" altLang="en-US" sz="2000" dirty="0"/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193800" y="1057275"/>
            <a:ext cx="76501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0" dirty="0"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/>
              <a:t>Gọi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giao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điểm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của</a:t>
            </a:r>
            <a:r>
              <a:rPr lang="en-US" altLang="en-US" sz="2400" b="0" dirty="0"/>
              <a:t> BE </a:t>
            </a:r>
            <a:r>
              <a:rPr lang="en-US" altLang="en-US" sz="2400" b="0" dirty="0" err="1"/>
              <a:t>va</a:t>
            </a:r>
            <a:r>
              <a:rPr lang="en-US" altLang="en-US" sz="2400" b="0" dirty="0"/>
              <a:t>̀ CD là O. </a:t>
            </a:r>
            <a:r>
              <a:rPr lang="en-US" altLang="en-US" sz="2400" b="0" dirty="0" err="1"/>
              <a:t>Hỏi</a:t>
            </a:r>
            <a:r>
              <a:rPr lang="en-US" altLang="en-US" sz="2400" b="0" dirty="0"/>
              <a:t>: </a:t>
            </a:r>
          </a:p>
          <a:p>
            <a:pPr eaLnBrk="0" hangingPunct="0"/>
            <a:r>
              <a:rPr lang="en-US" altLang="en-US" sz="2400" b="0" dirty="0"/>
              <a:t>+ </a:t>
            </a:r>
            <a:r>
              <a:rPr lang="en-US" altLang="en-US" sz="2400" b="0" dirty="0">
                <a:sym typeface="Symbol" panose="05050102010706020507" pitchFamily="18" charset="2"/>
              </a:rPr>
              <a:t></a:t>
            </a:r>
            <a:r>
              <a:rPr lang="en-US" altLang="en-US" sz="2400" b="0" dirty="0"/>
              <a:t>ABE có </a:t>
            </a:r>
            <a:r>
              <a:rPr lang="en-US" altLang="en-US" sz="2400" b="0" dirty="0" err="1"/>
              <a:t>đồng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dạng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với</a:t>
            </a:r>
            <a:r>
              <a:rPr lang="en-US" altLang="en-US" sz="2400" b="0" dirty="0"/>
              <a:t> </a:t>
            </a:r>
            <a:r>
              <a:rPr lang="en-US" altLang="en-US" sz="2400" b="0" dirty="0">
                <a:sym typeface="Symbol" panose="05050102010706020507" pitchFamily="18" charset="2"/>
              </a:rPr>
              <a:t></a:t>
            </a:r>
            <a:r>
              <a:rPr lang="en-US" altLang="en-US" sz="2400" b="0" dirty="0"/>
              <a:t>ACD </a:t>
            </a:r>
            <a:r>
              <a:rPr lang="en-US" altLang="en-US" sz="2400" b="0" dirty="0" err="1"/>
              <a:t>không</a:t>
            </a:r>
            <a:r>
              <a:rPr lang="en-US" altLang="en-US" sz="2400" b="0" dirty="0"/>
              <a:t>? </a:t>
            </a:r>
            <a:r>
              <a:rPr lang="en-US" altLang="en-US" sz="2400" b="0" dirty="0" err="1"/>
              <a:t>Giải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thích</a:t>
            </a:r>
            <a:r>
              <a:rPr lang="en-US" altLang="en-US" sz="2400" b="0" dirty="0"/>
              <a:t>?</a:t>
            </a:r>
          </a:p>
          <a:p>
            <a:pPr eaLnBrk="0" hangingPunct="0"/>
            <a:r>
              <a:rPr lang="en-US" altLang="en-US" sz="2400" b="0" dirty="0"/>
              <a:t>+ </a:t>
            </a:r>
            <a:r>
              <a:rPr lang="en-US" altLang="en-US" sz="2400" b="0" dirty="0">
                <a:sym typeface="Symbol" panose="05050102010706020507" pitchFamily="18" charset="2"/>
              </a:rPr>
              <a:t></a:t>
            </a:r>
            <a:r>
              <a:rPr lang="en-US" altLang="en-US" sz="2400" b="0" dirty="0"/>
              <a:t>OBD có </a:t>
            </a:r>
            <a:r>
              <a:rPr lang="en-US" altLang="en-US" sz="2400" b="0" dirty="0" err="1"/>
              <a:t>đồng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dạng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với</a:t>
            </a:r>
            <a:r>
              <a:rPr lang="en-US" altLang="en-US" sz="2400" b="0" dirty="0"/>
              <a:t> </a:t>
            </a:r>
            <a:r>
              <a:rPr lang="en-US" altLang="en-US" sz="2400" b="0" dirty="0">
                <a:sym typeface="Symbol" panose="05050102010706020507" pitchFamily="18" charset="2"/>
              </a:rPr>
              <a:t></a:t>
            </a:r>
            <a:r>
              <a:rPr lang="en-US" altLang="en-US" sz="2400" b="0" dirty="0"/>
              <a:t>OCE </a:t>
            </a:r>
            <a:r>
              <a:rPr lang="en-US" altLang="en-US" sz="2400" b="0" dirty="0" err="1"/>
              <a:t>không</a:t>
            </a:r>
            <a:r>
              <a:rPr lang="en-US" altLang="en-US" sz="2400" b="0" dirty="0"/>
              <a:t>? </a:t>
            </a:r>
            <a:r>
              <a:rPr lang="en-US" altLang="en-US" sz="2400" b="0" dirty="0" err="1"/>
              <a:t>Giải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thích</a:t>
            </a:r>
            <a:r>
              <a:rPr lang="en-US" altLang="en-US" sz="2400" b="0" dirty="0"/>
              <a:t>? </a:t>
            </a:r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65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876800" y="609600"/>
            <a:ext cx="215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0">
                <a:solidFill>
                  <a:srgbClr val="FF6600"/>
                </a:solidFill>
                <a:latin typeface="Arial" panose="020B0604020202020204" pitchFamily="34" charset="0"/>
              </a:rPr>
              <a:t>?3 / 77-sgk</a:t>
            </a: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542925" y="2581275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</a:rPr>
              <a:t>Câu hỏi yêu cầu ta cần chứng minh</a:t>
            </a:r>
            <a:r>
              <a:rPr lang="en-US" altLang="en-US" sz="2400" b="0">
                <a:latin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altLang="en-US" sz="2000" b="0"/>
              <a:t>+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ABE            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ACD </a:t>
            </a:r>
          </a:p>
          <a:p>
            <a:pPr eaLnBrk="0" hangingPunct="0"/>
            <a:r>
              <a:rPr lang="en-US" altLang="en-US" sz="2000" b="0"/>
              <a:t>+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OBD            </a:t>
            </a:r>
            <a:r>
              <a:rPr lang="en-US" altLang="en-US" sz="2000" b="0">
                <a:sym typeface="Symbol" panose="05050102010706020507" pitchFamily="18" charset="2"/>
              </a:rPr>
              <a:t></a:t>
            </a:r>
            <a:r>
              <a:rPr lang="en-US" altLang="en-US" sz="2000" b="0"/>
              <a:t>OCE 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 rot="5400000">
            <a:off x="1822450" y="3128963"/>
            <a:ext cx="312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 rot="5400000">
            <a:off x="1822450" y="2795588"/>
            <a:ext cx="312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latin typeface="Verdana" panose="020B0604030504040204" pitchFamily="34" charset="0"/>
              </a:rPr>
              <a:t>S</a:t>
            </a:r>
          </a:p>
        </p:txBody>
      </p:sp>
      <p:grpSp>
        <p:nvGrpSpPr>
          <p:cNvPr id="267274" name="Group 10"/>
          <p:cNvGrpSpPr>
            <a:grpSpLocks/>
          </p:cNvGrpSpPr>
          <p:nvPr/>
        </p:nvGrpSpPr>
        <p:grpSpPr bwMode="auto">
          <a:xfrm rot="16200000">
            <a:off x="0" y="5092700"/>
            <a:ext cx="1689100" cy="1689100"/>
            <a:chOff x="382" y="373"/>
            <a:chExt cx="1064" cy="1064"/>
          </a:xfrm>
        </p:grpSpPr>
        <p:grpSp>
          <p:nvGrpSpPr>
            <p:cNvPr id="267275" name="Group 11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67276" name="Freeform 12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7" name="Freeform 13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8" name="Freeform 14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9" name="Freeform 15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0" name="Freeform 16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1" name="Freeform 17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2" name="Freeform 18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3" name="Freeform 19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4" name="Freeform 20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5" name="Freeform 21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6" name="Freeform 22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7" name="Freeform 23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8" name="Freeform 24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9" name="Freeform 25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0" name="Freeform 26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1" name="Freeform 27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2" name="Freeform 28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3" name="Freeform 29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4" name="Freeform 30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5" name="Freeform 31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6" name="Freeform 32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7" name="Freeform 33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8" name="Freeform 34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9" name="Freeform 35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0" name="Freeform 36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1" name="Freeform 37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2" name="Freeform 38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3" name="Freeform 39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4" name="Freeform 40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5" name="Freeform 41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6" name="Freeform 42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7" name="Freeform 43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8" name="Freeform 44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9" name="Freeform 45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0" name="Freeform 46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1" name="Freeform 47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2" name="Freeform 48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3" name="Freeform 49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4" name="Freeform 50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5" name="Freeform 51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6" name="Freeform 52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7" name="Freeform 53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8" name="Freeform 54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9" name="Freeform 55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0" name="Freeform 56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1" name="Freeform 57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2" name="Freeform 58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3" name="Freeform 59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4" name="Freeform 60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5" name="Freeform 61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6" name="Freeform 62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7" name="Freeform 63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8" name="Freeform 64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9" name="Freeform 65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0" name="Freeform 66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1" name="Freeform 67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2" name="Freeform 68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3" name="Freeform 69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4" name="Freeform 70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5" name="Freeform 71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6" name="Freeform 72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7" name="Freeform 73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8" name="Freeform 74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9" name="Freeform 75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0" name="Freeform 76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1" name="Freeform 77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2" name="Freeform 78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3" name="Freeform 79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4" name="Freeform 80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5" name="Freeform 81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6" name="Freeform 82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7" name="Freeform 83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8" name="Freeform 84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9" name="Freeform 85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0" name="Freeform 86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1" name="Freeform 87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2" name="Freeform 88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3" name="Freeform 89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4" name="Freeform 90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5" name="Freeform 91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6" name="Freeform 92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7" name="Freeform 93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8" name="Freeform 94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9" name="Freeform 95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0" name="Freeform 96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1" name="Freeform 97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2" name="Freeform 98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3" name="Freeform 99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4" name="Freeform 100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5" name="Freeform 101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6" name="Freeform 102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7" name="Freeform 103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8" name="Freeform 104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9" name="Freeform 105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0" name="Freeform 106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1" name="Freeform 107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2" name="Freeform 108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3" name="Freeform 109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4" name="Freeform 110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5" name="Freeform 111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6" name="Freeform 112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7" name="Freeform 113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8" name="Freeform 114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9" name="Freeform 115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0" name="Freeform 116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1" name="Freeform 117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2" name="Freeform 118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3" name="Freeform 119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4" name="Freeform 120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5" name="Freeform 121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6" name="Freeform 122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7" name="Freeform 123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8" name="Freeform 124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9" name="Freeform 125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0" name="Freeform 126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1" name="Freeform 127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2" name="Freeform 128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3" name="Freeform 129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4" name="Freeform 130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5" name="Freeform 131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6" name="Freeform 132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7" name="Freeform 133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8" name="Freeform 134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9" name="Freeform 135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0" name="Freeform 136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1" name="Freeform 137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2" name="Freeform 138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3" name="Freeform 139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4" name="Freeform 140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5" name="Freeform 141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6" name="Freeform 142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7" name="Freeform 143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8" name="Freeform 144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9" name="Freeform 145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0" name="Freeform 146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1" name="Freeform 147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2" name="Freeform 148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3" name="Freeform 149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4" name="Freeform 150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5" name="Freeform 151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6" name="Freeform 152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7" name="Freeform 153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8" name="Freeform 154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9" name="Freeform 155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0" name="Freeform 156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1" name="Freeform 157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2" name="Freeform 158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3" name="Freeform 159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4" name="Freeform 160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5" name="Freeform 161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6" name="Freeform 162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7" name="Freeform 163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8" name="Freeform 164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9" name="Freeform 165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0" name="Freeform 166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1" name="Freeform 167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2" name="Freeform 168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3" name="Freeform 169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4" name="Freeform 170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5" name="Freeform 171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6" name="Freeform 172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7" name="Freeform 173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8" name="Freeform 174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9" name="Freeform 175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0" name="Freeform 176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1" name="Freeform 177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2" name="Freeform 178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3" name="Freeform 179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4" name="Freeform 180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5" name="Freeform 181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6" name="Freeform 182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7" name="Freeform 183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8" name="Freeform 184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9" name="Freeform 185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0" name="Freeform 186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1" name="Freeform 187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2" name="Freeform 188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3" name="Freeform 189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4" name="Freeform 190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5" name="Freeform 191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6" name="Freeform 192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7" name="Freeform 193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8" name="Freeform 194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9" name="Freeform 195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0" name="Freeform 196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1" name="Freeform 197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2" name="Freeform 198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3" name="Freeform 199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4" name="Freeform 200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5" name="Freeform 201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6" name="Freeform 202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7" name="Freeform 203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8" name="Freeform 204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9" name="Freeform 205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0" name="Freeform 206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1" name="Freeform 207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2" name="Freeform 208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3" name="Freeform 209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4" name="Freeform 210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5" name="Freeform 211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476" name="Freeform 212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7" name="Freeform 213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8" name="Freeform 214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9" name="Freeform 215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0" name="Freeform 216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1" name="Freeform 217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2" name="Freeform 218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3" name="Freeform 219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4" name="Freeform 220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5" name="Freeform 221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6" name="Freeform 222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7" name="Freeform 223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8" name="Freeform 224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9" name="Freeform 225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0" name="Freeform 226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1" name="Freeform 227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2" name="Freeform 228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3" name="Freeform 229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4" name="Freeform 230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5" name="Freeform 231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6" name="Freeform 232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7" name="Freeform 233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8" name="Freeform 234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9" name="Freeform 235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0" name="Freeform 236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1" name="Freeform 237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2" name="Freeform 238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3" name="Freeform 239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4" name="Freeform 240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5" name="Freeform 241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6" name="Freeform 242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7" name="Freeform 243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8" name="Freeform 244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9" name="Freeform 245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0" name="Freeform 246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1" name="Freeform 247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2" name="Freeform 248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3" name="Freeform 249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4" name="Freeform 250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5" name="Freeform 251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6" name="Freeform 252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7" name="Freeform 253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8" name="Freeform 254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9" name="Freeform 255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0" name="Freeform 256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1" name="Freeform 257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2" name="Freeform 258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3" name="Freeform 259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4" name="Freeform 260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5" name="Freeform 261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6" name="Freeform 262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7" name="Freeform 263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8" name="Freeform 264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9" name="Freeform 265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0" name="Freeform 266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1" name="Freeform 267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2" name="Freeform 268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3" name="Freeform 269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4" name="Freeform 270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5" name="Freeform 271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6" name="Freeform 272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7" name="Freeform 273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8" name="Freeform 274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9" name="Freeform 275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0" name="Freeform 276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1" name="Freeform 277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2" name="Freeform 278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3" name="Freeform 279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4" name="Freeform 280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5" name="Freeform 281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6" name="Freeform 282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7" name="Freeform 283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8" name="Freeform 284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9" name="Freeform 285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0" name="Freeform 286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1" name="Freeform 287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2" name="Freeform 288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3" name="Freeform 289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4" name="Freeform 290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5" name="Freeform 291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6" name="Freeform 292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7" name="Freeform 293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8" name="Freeform 294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9" name="Freeform 295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0" name="Freeform 296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1" name="Freeform 297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2" name="Freeform 298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3" name="Freeform 299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4" name="Freeform 300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5" name="Freeform 301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6" name="Freeform 302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7" name="Freeform 303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8" name="Freeform 304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9" name="Freeform 305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0" name="Freeform 306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1" name="Freeform 307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2" name="Freeform 308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3" name="Freeform 309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4" name="Freeform 310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5" name="Freeform 311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6" name="Freeform 312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7" name="Freeform 313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8" name="Freeform 314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9" name="Freeform 315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0" name="Freeform 316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1" name="Freeform 317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2" name="Freeform 318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3" name="Freeform 319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4" name="Freeform 320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5" name="Freeform 321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6" name="Freeform 322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7" name="Freeform 323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8" name="Freeform 324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9" name="Freeform 325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0" name="Freeform 326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1" name="Freeform 327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2" name="Freeform 328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3" name="Freeform 329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4" name="Freeform 330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5" name="Freeform 331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7596" name="Object 332"/>
          <p:cNvGraphicFramePr>
            <a:graphicFrameLocks noGrp="1" noChangeAspect="1"/>
          </p:cNvGraphicFramePr>
          <p:nvPr>
            <p:ph idx="1"/>
          </p:nvPr>
        </p:nvGraphicFramePr>
        <p:xfrm>
          <a:off x="249238" y="3521075"/>
          <a:ext cx="3027362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4" imgW="4435200" imgH="3328560" progId="MS_ClipArt_Gallery.2">
                  <p:embed/>
                </p:oleObj>
              </mc:Choice>
              <mc:Fallback>
                <p:oleObj name="Clip" r:id="rId4" imgW="4435200" imgH="3328560" progId="MS_ClipArt_Gallery.2">
                  <p:embed/>
                  <p:pic>
                    <p:nvPicPr>
                      <p:cNvPr id="267596" name="Object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521075"/>
                        <a:ext cx="3027362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599" name="Picture 335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976813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0"/>
                                        <p:tgtEl>
                                          <p:spTgt spid="2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70" grpId="0"/>
      <p:bldP spid="267271" grpId="0"/>
      <p:bldP spid="267272" grpId="0"/>
      <p:bldP spid="2672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02" name="Picture 22" descr="j0195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5763"/>
            <a:ext cx="16097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2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568450"/>
            <a:ext cx="14430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3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047750"/>
            <a:ext cx="11334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4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28575"/>
            <a:ext cx="183991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5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411288"/>
            <a:ext cx="1089025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6" name="Picture 6" descr="image0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23825"/>
            <a:ext cx="2930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7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16063"/>
            <a:ext cx="1541462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8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4713"/>
            <a:ext cx="239553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9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2959100"/>
            <a:ext cx="189865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0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819525"/>
            <a:ext cx="293052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1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860925"/>
            <a:ext cx="28479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3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463800"/>
            <a:ext cx="17287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6" name="Picture 16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514600"/>
            <a:ext cx="18986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745" name="Group 65"/>
          <p:cNvGrpSpPr>
            <a:grpSpLocks/>
          </p:cNvGrpSpPr>
          <p:nvPr/>
        </p:nvGrpSpPr>
        <p:grpSpPr bwMode="auto">
          <a:xfrm>
            <a:off x="30163" y="4324350"/>
            <a:ext cx="2625725" cy="1924050"/>
            <a:chOff x="12" y="2557"/>
            <a:chExt cx="1974" cy="1763"/>
          </a:xfrm>
        </p:grpSpPr>
        <p:pic>
          <p:nvPicPr>
            <p:cNvPr id="199703" name="Picture 23" descr="0630000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2557"/>
              <a:ext cx="1956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704" name="Line 24"/>
            <p:cNvSpPr>
              <a:spLocks noChangeShapeType="1"/>
            </p:cNvSpPr>
            <p:nvPr/>
          </p:nvSpPr>
          <p:spPr bwMode="auto">
            <a:xfrm flipH="1">
              <a:off x="12" y="3429"/>
              <a:ext cx="1140" cy="8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5" name="Line 25"/>
            <p:cNvSpPr>
              <a:spLocks noChangeShapeType="1"/>
            </p:cNvSpPr>
            <p:nvPr/>
          </p:nvSpPr>
          <p:spPr bwMode="auto">
            <a:xfrm>
              <a:off x="1152" y="3429"/>
              <a:ext cx="834" cy="8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Arc 26"/>
            <p:cNvSpPr>
              <a:spLocks/>
            </p:cNvSpPr>
            <p:nvPr/>
          </p:nvSpPr>
          <p:spPr bwMode="auto">
            <a:xfrm>
              <a:off x="414" y="3938"/>
              <a:ext cx="240" cy="355"/>
            </a:xfrm>
            <a:custGeom>
              <a:avLst/>
              <a:gdLst>
                <a:gd name="G0" fmla="+- 0 0 0"/>
                <a:gd name="G1" fmla="+- 17759 0 0"/>
                <a:gd name="G2" fmla="+- 21600 0 0"/>
                <a:gd name="T0" fmla="*/ 12295 w 21600"/>
                <a:gd name="T1" fmla="*/ 0 h 17759"/>
                <a:gd name="T2" fmla="*/ 21600 w 21600"/>
                <a:gd name="T3" fmla="*/ 17759 h 17759"/>
                <a:gd name="T4" fmla="*/ 0 w 21600"/>
                <a:gd name="T5" fmla="*/ 17759 h 17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759" fill="none" extrusionOk="0">
                  <a:moveTo>
                    <a:pt x="12295" y="-1"/>
                  </a:moveTo>
                  <a:cubicBezTo>
                    <a:pt x="18122" y="4034"/>
                    <a:pt x="21600" y="10671"/>
                    <a:pt x="21600" y="17759"/>
                  </a:cubicBezTo>
                </a:path>
                <a:path w="21600" h="17759" stroke="0" extrusionOk="0">
                  <a:moveTo>
                    <a:pt x="12295" y="-1"/>
                  </a:moveTo>
                  <a:cubicBezTo>
                    <a:pt x="18122" y="4034"/>
                    <a:pt x="21600" y="10671"/>
                    <a:pt x="21600" y="17759"/>
                  </a:cubicBezTo>
                  <a:lnTo>
                    <a:pt x="0" y="177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9" name="Line 29"/>
            <p:cNvSpPr>
              <a:spLocks noChangeShapeType="1"/>
            </p:cNvSpPr>
            <p:nvPr/>
          </p:nvSpPr>
          <p:spPr bwMode="auto">
            <a:xfrm flipV="1">
              <a:off x="27" y="4308"/>
              <a:ext cx="1941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9708" name="Line 28"/>
            <p:cNvSpPr>
              <a:spLocks noChangeShapeType="1"/>
            </p:cNvSpPr>
            <p:nvPr/>
          </p:nvSpPr>
          <p:spPr bwMode="auto">
            <a:xfrm flipV="1">
              <a:off x="576" y="4104"/>
              <a:ext cx="96" cy="4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0" name="Arc 30"/>
            <p:cNvSpPr>
              <a:spLocks/>
            </p:cNvSpPr>
            <p:nvPr/>
          </p:nvSpPr>
          <p:spPr bwMode="auto">
            <a:xfrm rot="13657173">
              <a:off x="1620" y="3851"/>
              <a:ext cx="276" cy="432"/>
            </a:xfrm>
            <a:custGeom>
              <a:avLst/>
              <a:gdLst>
                <a:gd name="G0" fmla="+- 6460 0 0"/>
                <a:gd name="G1" fmla="+- 21600 0 0"/>
                <a:gd name="G2" fmla="+- 21600 0 0"/>
                <a:gd name="T0" fmla="*/ 0 w 24853"/>
                <a:gd name="T1" fmla="*/ 989 h 21600"/>
                <a:gd name="T2" fmla="*/ 24853 w 24853"/>
                <a:gd name="T3" fmla="*/ 10275 h 21600"/>
                <a:gd name="T4" fmla="*/ 6460 w 24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53" h="21600" fill="none" extrusionOk="0">
                  <a:moveTo>
                    <a:pt x="-1" y="988"/>
                  </a:moveTo>
                  <a:cubicBezTo>
                    <a:pt x="2090" y="333"/>
                    <a:pt x="4268" y="0"/>
                    <a:pt x="6460" y="0"/>
                  </a:cubicBezTo>
                  <a:cubicBezTo>
                    <a:pt x="13958" y="0"/>
                    <a:pt x="20921" y="3889"/>
                    <a:pt x="24853" y="10274"/>
                  </a:cubicBezTo>
                </a:path>
                <a:path w="24853" h="21600" stroke="0" extrusionOk="0">
                  <a:moveTo>
                    <a:pt x="-1" y="988"/>
                  </a:moveTo>
                  <a:cubicBezTo>
                    <a:pt x="2090" y="333"/>
                    <a:pt x="4268" y="0"/>
                    <a:pt x="6460" y="0"/>
                  </a:cubicBezTo>
                  <a:cubicBezTo>
                    <a:pt x="13958" y="0"/>
                    <a:pt x="20921" y="3889"/>
                    <a:pt x="24853" y="10274"/>
                  </a:cubicBezTo>
                  <a:lnTo>
                    <a:pt x="6460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9692" name="Picture 12" descr="image0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205288"/>
            <a:ext cx="36337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4" name="Picture 14" descr="image0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19188"/>
            <a:ext cx="2717800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95" name="Picture 15" descr="image0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873375"/>
            <a:ext cx="33909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716" name="Rectangle 36"/>
          <p:cNvSpPr>
            <a:spLocks noChangeArrowheads="1"/>
          </p:cNvSpPr>
          <p:nvPr/>
        </p:nvSpPr>
        <p:spPr bwMode="auto">
          <a:xfrm rot="17699393" flipH="1">
            <a:off x="122238" y="2786063"/>
            <a:ext cx="544512" cy="1508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5" name="Rectangle 35"/>
          <p:cNvSpPr>
            <a:spLocks noChangeArrowheads="1"/>
          </p:cNvSpPr>
          <p:nvPr/>
        </p:nvSpPr>
        <p:spPr bwMode="auto">
          <a:xfrm flipH="1">
            <a:off x="306388" y="2587625"/>
            <a:ext cx="150812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8" name="Line 38"/>
          <p:cNvSpPr>
            <a:spLocks noChangeShapeType="1"/>
          </p:cNvSpPr>
          <p:nvPr/>
        </p:nvSpPr>
        <p:spPr bwMode="auto">
          <a:xfrm flipH="1">
            <a:off x="-6350" y="382588"/>
            <a:ext cx="1504950" cy="3148012"/>
          </a:xfrm>
          <a:prstGeom prst="line">
            <a:avLst/>
          </a:prstGeom>
          <a:noFill/>
          <a:ln w="38100">
            <a:solidFill>
              <a:srgbClr val="FF66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719" name="Line 39"/>
          <p:cNvSpPr>
            <a:spLocks noChangeShapeType="1"/>
          </p:cNvSpPr>
          <p:nvPr/>
        </p:nvSpPr>
        <p:spPr bwMode="auto">
          <a:xfrm>
            <a:off x="-6350" y="3502025"/>
            <a:ext cx="15049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721" name="Line 41"/>
          <p:cNvSpPr>
            <a:spLocks noChangeShapeType="1"/>
          </p:cNvSpPr>
          <p:nvPr/>
        </p:nvSpPr>
        <p:spPr bwMode="auto">
          <a:xfrm>
            <a:off x="1498600" y="382588"/>
            <a:ext cx="0" cy="3076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9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9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5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76238"/>
            <a:ext cx="876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WordArt 5"/>
          <p:cNvSpPr>
            <a:spLocks noChangeArrowheads="1" noChangeShapeType="1" noTextEdit="1"/>
          </p:cNvSpPr>
          <p:nvPr/>
        </p:nvSpPr>
        <p:spPr bwMode="auto">
          <a:xfrm>
            <a:off x="685800" y="742950"/>
            <a:ext cx="8305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CHUẨN BỊ</a:t>
            </a:r>
          </a:p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TIẾT HỌC TIẾP THEO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06438" y="2132013"/>
            <a:ext cx="7870825" cy="2743200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nb-NO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Xem và hoàn thành các bài tập tại lớp. Nắm chắc các kiến thức về trường hợp đồng dạng của hai tam giác.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nb-NO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Bài tập về nhà: 40, 41, 43, 44 /80 sgk. </a:t>
            </a:r>
          </a:p>
          <a:p>
            <a:pPr algn="just">
              <a:lnSpc>
                <a:spcPct val="90000"/>
              </a:lnSpc>
            </a:pPr>
            <a:r>
              <a:rPr lang="nb-NO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Chuẩn bị tiết sau tiếp tục luyện tập, cần chuẩn bị bài tập và mang đồ dùng đầy đủ.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90823" name="Picture 7" descr="Chi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189163"/>
            <a:ext cx="455612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4" name="Picture 8" descr="xmascand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6613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0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0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0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0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01" y="863025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85" y="1838821"/>
            <a:ext cx="848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805" y="2625646"/>
            <a:ext cx="846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04" y="3428603"/>
            <a:ext cx="862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     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𝑀𝑁𝑃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blipFill rotWithShape="1">
                <a:blip r:embed="rId2"/>
                <a:stretch>
                  <a:fillRect l="-213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385" y="4605809"/>
            <a:ext cx="8713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8" y="4648907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26" y="1887312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81" y="2687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49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968425"/>
            <a:ext cx="3654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5240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14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0" y="12192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7000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2590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6575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35,36,37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SGK;bài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41 SBT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0" y="36576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8767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0" y="4876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3283" y="27709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7658100" y="286155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3738" name="Picture 10" descr="ag00373_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3962400" y="3962400"/>
            <a:ext cx="1000125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9" name="Picture 11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5715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2286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4114800" y="5410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66280" y="2133601"/>
            <a:ext cx="7644319" cy="1447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CẢM ƠN THẦY CÔ VÀ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EM ĐÃ CHÚ Ý LẮNG NGHE!!!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349" y="1524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41" y="863025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50409"/>
            <a:ext cx="6164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A’B’C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1,5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blipFill rotWithShape="1">
                <a:blip r:embed="rId2"/>
                <a:stretch>
                  <a:fillRect r="-608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blipFill rotWithShape="1">
                <a:blip r:embed="rId3"/>
                <a:stretch>
                  <a:fillRect r="-67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3356332" y="2553633"/>
            <a:ext cx="381653" cy="1327486"/>
          </a:xfrm>
          <a:prstGeom prst="rightBrace">
            <a:avLst>
              <a:gd name="adj1" fmla="val 31865"/>
              <a:gd name="adj2" fmla="val 468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(1)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blipFill rotWithShape="1">
                <a:blip r:embed="rId4"/>
                <a:stretch>
                  <a:fillRect r="-4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(2)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blipFill rotWithShape="1">
                <a:blip r:embed="rId5"/>
                <a:stretch>
                  <a:fillRect t="-4808" r="-158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A’B’C’( c-g-c)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13" t="-14583" r="-87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5668017" y="4768273"/>
            <a:ext cx="47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4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503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152400"/>
            <a:ext cx="5105400" cy="3886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góc.Vậy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???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26765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84">
            <a:off x="905275" y="3284120"/>
            <a:ext cx="3707050" cy="29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4799850" y="3444271"/>
            <a:ext cx="3232753" cy="25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5102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3087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15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64029"/>
              </p:ext>
            </p:extLst>
          </p:nvPr>
        </p:nvGraphicFramePr>
        <p:xfrm>
          <a:off x="4495800" y="3484880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84880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3553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ABC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A’B’C’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blipFill rotWithShape="1">
                <a:blip r:embed="rId11"/>
                <a:stretch>
                  <a:fillRect l="-1923" t="-5263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/>
          <p:cNvSpPr txBox="1">
            <a:spLocks noChangeArrowheads="1"/>
          </p:cNvSpPr>
          <p:nvPr/>
        </p:nvSpPr>
        <p:spPr bwMode="auto">
          <a:xfrm rot="16200000">
            <a:off x="4227203" y="2717177"/>
            <a:ext cx="471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52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46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3418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4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1142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/>
          <p:nvPr/>
        </p:nvCxnSpPr>
        <p:spPr>
          <a:xfrm>
            <a:off x="914400" y="5181600"/>
            <a:ext cx="518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751806" y="3962400"/>
            <a:ext cx="794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25802"/>
              </p:ext>
            </p:extLst>
          </p:nvPr>
        </p:nvGraphicFramePr>
        <p:xfrm>
          <a:off x="4114800" y="4464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4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itle 1"/>
          <p:cNvSpPr txBox="1">
            <a:spLocks/>
          </p:cNvSpPr>
          <p:nvPr/>
        </p:nvSpPr>
        <p:spPr>
          <a:xfrm>
            <a:off x="1752600" y="60960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44021"/>
              </p:ext>
            </p:extLst>
          </p:nvPr>
        </p:nvGraphicFramePr>
        <p:xfrm>
          <a:off x="2133600" y="4089400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" name="Equation" r:id="rId7" imgW="1079280" imgH="177480" progId="Equation.3">
                  <p:embed/>
                </p:oleObj>
              </mc:Choice>
              <mc:Fallback>
                <p:oleObj name="Equation" r:id="rId7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89400"/>
                        <a:ext cx="3810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51283"/>
              </p:ext>
            </p:extLst>
          </p:nvPr>
        </p:nvGraphicFramePr>
        <p:xfrm>
          <a:off x="1981200" y="54102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" name="Equation" r:id="rId9" imgW="545760" imgH="177480" progId="Equation.3">
                  <p:embed/>
                </p:oleObj>
              </mc:Choice>
              <mc:Fallback>
                <p:oleObj name="Equation" r:id="rId9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29287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34197"/>
              </p:ext>
            </p:extLst>
          </p:nvPr>
        </p:nvGraphicFramePr>
        <p:xfrm>
          <a:off x="2133600" y="4648200"/>
          <a:ext cx="251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Equation" r:id="rId12" imgW="888840" imgH="241200" progId="Equation.3">
                  <p:embed/>
                </p:oleObj>
              </mc:Choice>
              <mc:Fallback>
                <p:oleObj name="Equation" r:id="rId12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2514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03611"/>
              </p:ext>
            </p:extLst>
          </p:nvPr>
        </p:nvGraphicFramePr>
        <p:xfrm>
          <a:off x="4114800" y="54102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14" imgW="431640" imgH="177480" progId="Equation.3">
                  <p:embed/>
                </p:oleObj>
              </mc:Choice>
              <mc:Fallback>
                <p:oleObj name="Equation" r:id="rId14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10200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70696" y="4279144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345668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 rot="16200000">
            <a:off x="3526852" y="5398007"/>
            <a:ext cx="413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  <p:pic>
        <p:nvPicPr>
          <p:cNvPr id="41" name="Picture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998">
            <a:off x="2924248" y="1160508"/>
            <a:ext cx="3468049" cy="27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6340707" y="1754298"/>
            <a:ext cx="2558584" cy="19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87705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57853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" name="Equation" r:id="rId19" imgW="114120" imgH="215640" progId="Equation.3">
                  <p:embed/>
                </p:oleObj>
              </mc:Choice>
              <mc:Fallback>
                <p:oleObj name="Equation" r:id="rId1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87946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" name="Equation" r:id="rId20" imgW="114120" imgH="215640" progId="Equation.3">
                  <p:embed/>
                </p:oleObj>
              </mc:Choice>
              <mc:Fallback>
                <p:oleObj name="Equation" r:id="rId2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11595"/>
              </p:ext>
            </p:extLst>
          </p:nvPr>
        </p:nvGraphicFramePr>
        <p:xfrm>
          <a:off x="5140037" y="2518806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" name="Equation" r:id="rId21" imgW="152280" imgH="203040" progId="Equation.3">
                  <p:embed/>
                </p:oleObj>
              </mc:Choice>
              <mc:Fallback>
                <p:oleObj name="Equation" r:id="rId2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037" y="2518806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1979465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807" y="137081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9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7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/>
          <p:nvPr/>
        </p:nvCxnSpPr>
        <p:spPr>
          <a:xfrm flipV="1">
            <a:off x="3103544" y="1400566"/>
            <a:ext cx="4572000" cy="4104551"/>
          </a:xfrm>
          <a:prstGeom prst="curvedConnector3">
            <a:avLst>
              <a:gd name="adj1" fmla="val 5757"/>
            </a:avLst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629138" y="2933700"/>
            <a:ext cx="4833200" cy="1143000"/>
          </a:xfrm>
          <a:prstGeom prst="curvedConnector3">
            <a:avLst>
              <a:gd name="adj1" fmla="val 15315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3699957" y="3668132"/>
            <a:ext cx="5087215" cy="1143000"/>
          </a:xfrm>
          <a:prstGeom prst="curvedConnector3">
            <a:avLst>
              <a:gd name="adj1" fmla="val 10238"/>
            </a:avLst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914400" y="3505200"/>
            <a:ext cx="3642199" cy="278507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 TAM GIÁC ĐỒNG DẠNG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302906">
            <a:off x="3118943" y="1138956"/>
            <a:ext cx="466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c-c-c)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248352">
            <a:off x="4214240" y="244904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c-g-c)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305116">
            <a:off x="4571621" y="4084285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 g-g)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38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51709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đây,những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nhau?Hãy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0500" y="308610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800100" y="30099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71600" y="32766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62000" y="320040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-228600" y="9906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971800"/>
            <a:ext cx="304800" cy="50579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4" y="3733800"/>
            <a:ext cx="350520" cy="3048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3735457"/>
            <a:ext cx="348615" cy="30314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flipH="1">
            <a:off x="1828800" y="38862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8100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90600" y="4038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3581400" y="2590800"/>
            <a:ext cx="1371600" cy="137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4600" y="2895600"/>
            <a:ext cx="13716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39624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386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14800" y="3124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24200" y="28956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438150" cy="3048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062" y="3710609"/>
            <a:ext cx="414338" cy="288234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911" y="2743200"/>
            <a:ext cx="350519" cy="304800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429000" y="2209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953000" y="3733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438400" y="3657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505200" y="3962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b)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5524500" y="278130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629400" y="236220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43600" y="388620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086600" y="27432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7162800" y="28194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7239000" y="28956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14600"/>
            <a:ext cx="350519" cy="304800"/>
          </a:xfrm>
          <a:prstGeom prst="rect">
            <a:avLst/>
          </a:prstGeom>
          <a:noFill/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6400800" y="1981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8478982" y="348947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5638800" y="3505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5999" y="3581400"/>
            <a:ext cx="350519" cy="304800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16200000" flipH="1">
            <a:off x="6667500" y="392430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67818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69342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581400"/>
            <a:ext cx="381000" cy="331304"/>
          </a:xfrm>
          <a:prstGeom prst="rect">
            <a:avLst/>
          </a:prstGeom>
          <a:noFill/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152400" y="54102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1066800" y="5105400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09600" y="6477000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itle 1"/>
          <p:cNvSpPr txBox="1">
            <a:spLocks/>
          </p:cNvSpPr>
          <p:nvPr/>
        </p:nvSpPr>
        <p:spPr>
          <a:xfrm>
            <a:off x="7162800" y="3886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1" y="5257800"/>
            <a:ext cx="350519" cy="304800"/>
          </a:xfrm>
          <a:prstGeom prst="rect">
            <a:avLst/>
          </a:prstGeom>
          <a:noFill/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9906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>
            <a:off x="2209800" y="6400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0" name="Title 1"/>
          <p:cNvSpPr txBox="1">
            <a:spLocks/>
          </p:cNvSpPr>
          <p:nvPr/>
        </p:nvSpPr>
        <p:spPr>
          <a:xfrm>
            <a:off x="7620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9756" y="6172200"/>
            <a:ext cx="350520" cy="304800"/>
          </a:xfrm>
          <a:prstGeom prst="rect">
            <a:avLst/>
          </a:prstGeom>
          <a:noFill/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172199"/>
            <a:ext cx="382905" cy="332961"/>
          </a:xfrm>
          <a:prstGeom prst="rect">
            <a:avLst/>
          </a:prstGeom>
          <a:noFill/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rot="5400000">
            <a:off x="3009900" y="5219700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76700" y="4991100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52800" y="64008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6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295" y="6096000"/>
            <a:ext cx="382905" cy="332961"/>
          </a:xfrm>
          <a:prstGeom prst="rect">
            <a:avLst/>
          </a:prstGeom>
          <a:noFill/>
        </p:spPr>
      </p:pic>
      <p:pic>
        <p:nvPicPr>
          <p:cNvPr id="15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107057"/>
            <a:ext cx="348615" cy="303143"/>
          </a:xfrm>
          <a:prstGeom prst="rect">
            <a:avLst/>
          </a:prstGeom>
          <a:noFill/>
        </p:spPr>
      </p:pic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6096000"/>
            <a:ext cx="350520" cy="304800"/>
          </a:xfrm>
          <a:prstGeom prst="rect">
            <a:avLst/>
          </a:prstGeom>
          <a:noFill/>
        </p:spPr>
      </p:pic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39624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4102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2819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4" name="Title 1"/>
          <p:cNvSpPr txBox="1">
            <a:spLocks/>
          </p:cNvSpPr>
          <p:nvPr/>
        </p:nvSpPr>
        <p:spPr>
          <a:xfrm>
            <a:off x="39624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11430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6248400" y="51816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7277100" y="4762500"/>
            <a:ext cx="1524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705600" y="6248400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itle 1"/>
          <p:cNvSpPr txBox="1">
            <a:spLocks/>
          </p:cNvSpPr>
          <p:nvPr/>
        </p:nvSpPr>
        <p:spPr>
          <a:xfrm>
            <a:off x="7086600" y="4343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M’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8534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64008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N’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8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019800"/>
            <a:ext cx="350520" cy="304800"/>
          </a:xfrm>
          <a:prstGeom prst="rect">
            <a:avLst/>
          </a:prstGeom>
          <a:noFill/>
        </p:spPr>
      </p:pic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370" y="5943600"/>
            <a:ext cx="438150" cy="381000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5240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711" y="4952999"/>
            <a:ext cx="339089" cy="294861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7315200" y="6248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6" name="Title 1"/>
          <p:cNvSpPr txBox="1">
            <a:spLocks/>
          </p:cNvSpPr>
          <p:nvPr/>
        </p:nvSpPr>
        <p:spPr>
          <a:xfrm>
            <a:off x="4114800" y="68580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41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07" y="1551709"/>
            <a:ext cx="5725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9554" y="619780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00" grpId="0"/>
      <p:bldP spid="4103" grpId="0"/>
      <p:bldP spid="4104" grpId="0"/>
      <p:bldP spid="29" grpId="0"/>
      <p:bldP spid="30" grpId="0"/>
      <p:bldP spid="31" grpId="0"/>
      <p:bldP spid="4106" grpId="0"/>
      <p:bldP spid="4107" grpId="0"/>
      <p:bldP spid="4109" grpId="0"/>
      <p:bldP spid="4110" grpId="0"/>
      <p:bldP spid="63" grpId="0"/>
      <p:bldP spid="64" grpId="0"/>
      <p:bldP spid="65" grpId="0"/>
      <p:bldP spid="66" grpId="0"/>
      <p:bldP spid="107" grpId="0"/>
      <p:bldP spid="108" grpId="0"/>
      <p:bldP spid="109" grpId="0"/>
      <p:bldP spid="4112" grpId="0"/>
      <p:bldP spid="4113" grpId="0"/>
      <p:bldP spid="4115" grpId="0"/>
      <p:bldP spid="4116" grpId="0"/>
      <p:bldP spid="136" grpId="0"/>
      <p:bldP spid="138" grpId="0"/>
      <p:bldP spid="139" grpId="0"/>
      <p:bldP spid="140" grpId="0"/>
      <p:bldP spid="4118" grpId="0"/>
      <p:bldP spid="4119" grpId="0"/>
      <p:bldP spid="4121" grpId="0"/>
      <p:bldP spid="4122" grpId="0"/>
      <p:bldP spid="4124" grpId="0"/>
      <p:bldP spid="4125" grpId="0"/>
      <p:bldP spid="161" grpId="0"/>
      <p:bldP spid="162" grpId="0"/>
      <p:bldP spid="163" grpId="0"/>
      <p:bldP spid="164" grpId="0"/>
      <p:bldP spid="165" grpId="0"/>
      <p:bldP spid="175" grpId="0"/>
      <p:bldP spid="176" grpId="0"/>
      <p:bldP spid="177" grpId="0"/>
      <p:bldP spid="4127" grpId="0"/>
      <p:bldP spid="4128" grpId="0"/>
      <p:bldP spid="185" grpId="0"/>
      <p:bldP spid="186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805</TotalTime>
  <Words>1670</Words>
  <Application>Microsoft Office PowerPoint</Application>
  <PresentationFormat>On-screen Show (4:3)</PresentationFormat>
  <Paragraphs>277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.VnArial</vt:lpstr>
      <vt:lpstr>Arial</vt:lpstr>
      <vt:lpstr>Calibri</vt:lpstr>
      <vt:lpstr>Cambria Math</vt:lpstr>
      <vt:lpstr>Century Schoolbook</vt:lpstr>
      <vt:lpstr>Symbol</vt:lpstr>
      <vt:lpstr>Tahoma</vt:lpstr>
      <vt:lpstr>Times New Roman</vt:lpstr>
      <vt:lpstr>Verdana</vt:lpstr>
      <vt:lpstr>Wingdings</vt:lpstr>
      <vt:lpstr>Wingdings 2</vt:lpstr>
      <vt:lpstr>Oriel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ĐỊNH LÍ:</vt:lpstr>
      <vt:lpstr>* ĐỊNH LÍ: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40/80 sgk. Tương tự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QUẢNG NAM</dc:title>
  <dc:creator>PC</dc:creator>
  <cp:lastModifiedBy>Admin</cp:lastModifiedBy>
  <cp:revision>58</cp:revision>
  <dcterms:created xsi:type="dcterms:W3CDTF">2016-02-29T23:51:32Z</dcterms:created>
  <dcterms:modified xsi:type="dcterms:W3CDTF">2020-04-13T13:59:32Z</dcterms:modified>
</cp:coreProperties>
</file>