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8" r:id="rId12"/>
    <p:sldId id="269" r:id="rId13"/>
    <p:sldId id="270" r:id="rId14"/>
    <p:sldId id="271" r:id="rId15"/>
    <p:sldId id="26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B8365-5C55-43D4-8A9F-B6E3AD9B4818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E4ED1-A6D2-43D8-A730-089ED4107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9412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B8365-5C55-43D4-8A9F-B6E3AD9B4818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E4ED1-A6D2-43D8-A730-089ED4107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037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B8365-5C55-43D4-8A9F-B6E3AD9B4818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E4ED1-A6D2-43D8-A730-089ED4107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33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B8365-5C55-43D4-8A9F-B6E3AD9B4818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E4ED1-A6D2-43D8-A730-089ED4107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046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B8365-5C55-43D4-8A9F-B6E3AD9B4818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E4ED1-A6D2-43D8-A730-089ED4107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895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B8365-5C55-43D4-8A9F-B6E3AD9B4818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E4ED1-A6D2-43D8-A730-089ED4107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510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B8365-5C55-43D4-8A9F-B6E3AD9B4818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E4ED1-A6D2-43D8-A730-089ED4107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929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B8365-5C55-43D4-8A9F-B6E3AD9B4818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E4ED1-A6D2-43D8-A730-089ED4107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234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B8365-5C55-43D4-8A9F-B6E3AD9B4818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E4ED1-A6D2-43D8-A730-089ED4107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401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B8365-5C55-43D4-8A9F-B6E3AD9B4818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E4ED1-A6D2-43D8-A730-089ED4107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97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B8365-5C55-43D4-8A9F-B6E3AD9B4818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E4ED1-A6D2-43D8-A730-089ED4107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754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B8365-5C55-43D4-8A9F-B6E3AD9B4818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EE4ED1-A6D2-43D8-A730-089ED4107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06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289976"/>
            <a:ext cx="9144000" cy="1804945"/>
          </a:xfrm>
        </p:spPr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</a:rPr>
              <a:t>Tiết</a:t>
            </a:r>
            <a:r>
              <a:rPr lang="en-US" b="1" dirty="0" smtClean="0">
                <a:solidFill>
                  <a:srgbClr val="FF0000"/>
                </a:solidFill>
              </a:rPr>
              <a:t> 43: </a:t>
            </a:r>
            <a:r>
              <a:rPr lang="en-US" b="1" dirty="0" err="1" smtClean="0">
                <a:solidFill>
                  <a:srgbClr val="FF0000"/>
                </a:solidFill>
              </a:rPr>
              <a:t>Ôn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tập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về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cơ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quan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sinh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sản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của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thực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vật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292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222637" y="228600"/>
            <a:ext cx="10258039" cy="6400800"/>
          </a:xfrm>
          <a:prstGeom prst="rect">
            <a:avLst/>
          </a:prstGeom>
          <a:noFill/>
          <a:ln w="38100" cmpd="dbl">
            <a:solidFill>
              <a:srgbClr val="FF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.VnTime" pitchFamily="34" charset="0"/>
            </a:endParaRPr>
          </a:p>
        </p:txBody>
      </p:sp>
      <p:sp>
        <p:nvSpPr>
          <p:cNvPr id="135175" name="Rectangle 7"/>
          <p:cNvSpPr>
            <a:spLocks noChangeArrowheads="1"/>
          </p:cNvSpPr>
          <p:nvPr/>
        </p:nvSpPr>
        <p:spPr bwMode="auto">
          <a:xfrm>
            <a:off x="286247" y="509547"/>
            <a:ext cx="4038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smtClean="0"/>
              <a:t>c. </a:t>
            </a:r>
            <a:r>
              <a:rPr lang="en-US" altLang="en-US" sz="2800" b="1" dirty="0" err="1"/>
              <a:t>Kết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hạt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và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tạo</a:t>
            </a:r>
            <a:r>
              <a:rPr lang="en-US" altLang="en-US" sz="2800" b="1" dirty="0"/>
              <a:t> quả:</a:t>
            </a:r>
          </a:p>
        </p:txBody>
      </p:sp>
      <p:sp>
        <p:nvSpPr>
          <p:cNvPr id="18440" name="Text Box 14"/>
          <p:cNvSpPr txBox="1">
            <a:spLocks noChangeArrowheads="1"/>
          </p:cNvSpPr>
          <p:nvPr/>
        </p:nvSpPr>
        <p:spPr bwMode="auto">
          <a:xfrm>
            <a:off x="675860" y="1692414"/>
            <a:ext cx="84582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en-US" sz="3600" dirty="0">
                <a:latin typeface="Times New Roman" panose="02020603050405020304" pitchFamily="18" charset="0"/>
              </a:rPr>
              <a:t>- </a:t>
            </a:r>
            <a:r>
              <a:rPr lang="fr-FR" altLang="en-US" sz="3600" dirty="0" err="1">
                <a:latin typeface="Times New Roman" panose="02020603050405020304" pitchFamily="18" charset="0"/>
              </a:rPr>
              <a:t>Hợp</a:t>
            </a:r>
            <a:r>
              <a:rPr lang="fr-FR" altLang="en-US" sz="3600" dirty="0">
                <a:latin typeface="Times New Roman" panose="02020603050405020304" pitchFamily="18" charset="0"/>
              </a:rPr>
              <a:t> </a:t>
            </a:r>
            <a:r>
              <a:rPr lang="fr-FR" altLang="en-US" sz="3600" dirty="0" err="1">
                <a:latin typeface="Times New Roman" panose="02020603050405020304" pitchFamily="18" charset="0"/>
              </a:rPr>
              <a:t>tử</a:t>
            </a:r>
            <a:r>
              <a:rPr lang="fr-FR" altLang="en-US" sz="3600" dirty="0">
                <a:latin typeface="Times New Roman" panose="02020603050405020304" pitchFamily="18" charset="0"/>
              </a:rPr>
              <a:t> </a:t>
            </a:r>
            <a:r>
              <a:rPr lang="fr-FR" altLang="en-US" sz="3600" dirty="0" err="1">
                <a:latin typeface="Times New Roman" panose="02020603050405020304" pitchFamily="18" charset="0"/>
              </a:rPr>
              <a:t>phát</a:t>
            </a:r>
            <a:r>
              <a:rPr lang="fr-FR" altLang="en-US" sz="3600" dirty="0">
                <a:latin typeface="Times New Roman" panose="02020603050405020304" pitchFamily="18" charset="0"/>
              </a:rPr>
              <a:t> </a:t>
            </a:r>
            <a:r>
              <a:rPr lang="fr-FR" altLang="en-US" sz="3600" dirty="0" err="1">
                <a:latin typeface="Times New Roman" panose="02020603050405020304" pitchFamily="18" charset="0"/>
              </a:rPr>
              <a:t>triển</a:t>
            </a:r>
            <a:r>
              <a:rPr lang="fr-FR" altLang="en-US" sz="3600" dirty="0">
                <a:latin typeface="Times New Roman" panose="02020603050405020304" pitchFamily="18" charset="0"/>
              </a:rPr>
              <a:t> </a:t>
            </a:r>
            <a:r>
              <a:rPr lang="fr-FR" altLang="en-US" sz="3600" dirty="0" err="1">
                <a:latin typeface="Times New Roman" panose="02020603050405020304" pitchFamily="18" charset="0"/>
              </a:rPr>
              <a:t>thành</a:t>
            </a:r>
            <a:r>
              <a:rPr lang="fr-FR" altLang="en-US" sz="3600" dirty="0">
                <a:latin typeface="Times New Roman" panose="02020603050405020304" pitchFamily="18" charset="0"/>
              </a:rPr>
              <a:t> </a:t>
            </a:r>
            <a:r>
              <a:rPr lang="fr-FR" altLang="en-US" sz="3600" dirty="0" err="1">
                <a:latin typeface="Times New Roman" panose="02020603050405020304" pitchFamily="18" charset="0"/>
              </a:rPr>
              <a:t>phôi</a:t>
            </a:r>
            <a:r>
              <a:rPr lang="fr-FR" altLang="en-US" sz="3600" dirty="0">
                <a:latin typeface="Times New Roman" panose="02020603050405020304" pitchFamily="18" charset="0"/>
              </a:rPr>
              <a:t>. </a:t>
            </a:r>
            <a:endParaRPr lang="en-US" altLang="en-US" sz="3600" dirty="0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en-US" sz="3600" dirty="0">
                <a:latin typeface="Times New Roman" panose="02020603050405020304" pitchFamily="18" charset="0"/>
              </a:rPr>
              <a:t>- </a:t>
            </a:r>
            <a:r>
              <a:rPr lang="fr-FR" altLang="en-US" sz="3600" dirty="0" err="1">
                <a:latin typeface="Times New Roman" panose="02020603050405020304" pitchFamily="18" charset="0"/>
              </a:rPr>
              <a:t>Noãn</a:t>
            </a:r>
            <a:r>
              <a:rPr lang="fr-FR" altLang="en-US" sz="3600" dirty="0">
                <a:latin typeface="Times New Roman" panose="02020603050405020304" pitchFamily="18" charset="0"/>
              </a:rPr>
              <a:t> </a:t>
            </a:r>
            <a:r>
              <a:rPr lang="fr-FR" altLang="en-US" sz="3600" dirty="0" err="1">
                <a:latin typeface="Times New Roman" panose="02020603050405020304" pitchFamily="18" charset="0"/>
              </a:rPr>
              <a:t>phát</a:t>
            </a:r>
            <a:r>
              <a:rPr lang="fr-FR" altLang="en-US" sz="3600" dirty="0">
                <a:latin typeface="Times New Roman" panose="02020603050405020304" pitchFamily="18" charset="0"/>
              </a:rPr>
              <a:t> </a:t>
            </a:r>
            <a:r>
              <a:rPr lang="fr-FR" altLang="en-US" sz="3600" dirty="0" err="1">
                <a:latin typeface="Times New Roman" panose="02020603050405020304" pitchFamily="18" charset="0"/>
              </a:rPr>
              <a:t>triển</a:t>
            </a:r>
            <a:r>
              <a:rPr lang="fr-FR" altLang="en-US" sz="3600" dirty="0">
                <a:latin typeface="Times New Roman" panose="02020603050405020304" pitchFamily="18" charset="0"/>
              </a:rPr>
              <a:t> </a:t>
            </a:r>
            <a:r>
              <a:rPr lang="fr-FR" altLang="en-US" sz="3600" dirty="0" err="1">
                <a:latin typeface="Times New Roman" panose="02020603050405020304" pitchFamily="18" charset="0"/>
              </a:rPr>
              <a:t>thành</a:t>
            </a:r>
            <a:r>
              <a:rPr lang="fr-FR" altLang="en-US" sz="3600" dirty="0">
                <a:latin typeface="Times New Roman" panose="02020603050405020304" pitchFamily="18" charset="0"/>
              </a:rPr>
              <a:t> </a:t>
            </a:r>
            <a:r>
              <a:rPr lang="fr-FR" altLang="en-US" sz="3600" dirty="0" err="1">
                <a:latin typeface="Times New Roman" panose="02020603050405020304" pitchFamily="18" charset="0"/>
              </a:rPr>
              <a:t>hạt</a:t>
            </a:r>
            <a:r>
              <a:rPr lang="fr-FR" altLang="en-US" sz="3600" dirty="0">
                <a:latin typeface="Times New Roman" panose="02020603050405020304" pitchFamily="18" charset="0"/>
              </a:rPr>
              <a:t> </a:t>
            </a:r>
            <a:r>
              <a:rPr lang="fr-FR" altLang="en-US" sz="3600" dirty="0" err="1">
                <a:latin typeface="Times New Roman" panose="02020603050405020304" pitchFamily="18" charset="0"/>
              </a:rPr>
              <a:t>chứa</a:t>
            </a:r>
            <a:r>
              <a:rPr lang="fr-FR" altLang="en-US" sz="3600" dirty="0">
                <a:latin typeface="Times New Roman" panose="02020603050405020304" pitchFamily="18" charset="0"/>
              </a:rPr>
              <a:t> </a:t>
            </a:r>
            <a:r>
              <a:rPr lang="fr-FR" altLang="en-US" sz="3600" dirty="0" err="1">
                <a:latin typeface="Times New Roman" panose="02020603050405020304" pitchFamily="18" charset="0"/>
              </a:rPr>
              <a:t>phôi</a:t>
            </a:r>
            <a:r>
              <a:rPr lang="fr-FR" altLang="en-US" sz="3600" dirty="0">
                <a:latin typeface="Times New Roman" panose="02020603050405020304" pitchFamily="18" charset="0"/>
              </a:rPr>
              <a:t>.</a:t>
            </a:r>
            <a:endParaRPr lang="en-US" altLang="en-US" sz="3600" dirty="0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en-US" sz="3600" dirty="0">
                <a:latin typeface="Times New Roman" panose="02020603050405020304" pitchFamily="18" charset="0"/>
              </a:rPr>
              <a:t>- </a:t>
            </a:r>
            <a:r>
              <a:rPr lang="fr-FR" altLang="en-US" sz="3600" dirty="0" err="1">
                <a:latin typeface="Times New Roman" panose="02020603050405020304" pitchFamily="18" charset="0"/>
              </a:rPr>
              <a:t>Bầu</a:t>
            </a:r>
            <a:r>
              <a:rPr lang="fr-FR" altLang="en-US" sz="3600" dirty="0">
                <a:latin typeface="Times New Roman" panose="02020603050405020304" pitchFamily="18" charset="0"/>
              </a:rPr>
              <a:t> </a:t>
            </a:r>
            <a:r>
              <a:rPr lang="fr-FR" altLang="en-US" sz="3600" dirty="0" err="1">
                <a:latin typeface="Times New Roman" panose="02020603050405020304" pitchFamily="18" charset="0"/>
              </a:rPr>
              <a:t>nhuỵ</a:t>
            </a:r>
            <a:r>
              <a:rPr lang="fr-FR" altLang="en-US" sz="3600" dirty="0">
                <a:latin typeface="Times New Roman" panose="02020603050405020304" pitchFamily="18" charset="0"/>
              </a:rPr>
              <a:t> </a:t>
            </a:r>
            <a:r>
              <a:rPr lang="fr-FR" altLang="en-US" sz="3600" dirty="0" err="1">
                <a:latin typeface="Times New Roman" panose="02020603050405020304" pitchFamily="18" charset="0"/>
              </a:rPr>
              <a:t>phát</a:t>
            </a:r>
            <a:r>
              <a:rPr lang="fr-FR" altLang="en-US" sz="3600" dirty="0">
                <a:latin typeface="Times New Roman" panose="02020603050405020304" pitchFamily="18" charset="0"/>
              </a:rPr>
              <a:t> </a:t>
            </a:r>
            <a:r>
              <a:rPr lang="fr-FR" altLang="en-US" sz="3600" dirty="0" err="1">
                <a:latin typeface="Times New Roman" panose="02020603050405020304" pitchFamily="18" charset="0"/>
              </a:rPr>
              <a:t>triển</a:t>
            </a:r>
            <a:r>
              <a:rPr lang="fr-FR" altLang="en-US" sz="3600" dirty="0">
                <a:latin typeface="Times New Roman" panose="02020603050405020304" pitchFamily="18" charset="0"/>
              </a:rPr>
              <a:t> </a:t>
            </a:r>
            <a:r>
              <a:rPr lang="fr-FR" altLang="en-US" sz="3600" dirty="0" err="1">
                <a:latin typeface="Times New Roman" panose="02020603050405020304" pitchFamily="18" charset="0"/>
              </a:rPr>
              <a:t>thành</a:t>
            </a:r>
            <a:r>
              <a:rPr lang="fr-FR" altLang="en-US" sz="3600" dirty="0">
                <a:latin typeface="Times New Roman" panose="02020603050405020304" pitchFamily="18" charset="0"/>
              </a:rPr>
              <a:t> </a:t>
            </a:r>
            <a:r>
              <a:rPr lang="fr-FR" altLang="en-US" sz="3600" dirty="0" err="1">
                <a:latin typeface="Times New Roman" panose="02020603050405020304" pitchFamily="18" charset="0"/>
              </a:rPr>
              <a:t>quả</a:t>
            </a:r>
            <a:r>
              <a:rPr lang="fr-FR" altLang="en-US" sz="3600" dirty="0">
                <a:latin typeface="Times New Roman" panose="02020603050405020304" pitchFamily="18" charset="0"/>
              </a:rPr>
              <a:t> </a:t>
            </a:r>
            <a:r>
              <a:rPr lang="fr-FR" altLang="en-US" sz="3600" dirty="0" err="1">
                <a:latin typeface="Times New Roman" panose="02020603050405020304" pitchFamily="18" charset="0"/>
              </a:rPr>
              <a:t>chứa</a:t>
            </a:r>
            <a:r>
              <a:rPr lang="fr-FR" altLang="en-US" sz="3600" dirty="0">
                <a:latin typeface="Times New Roman" panose="02020603050405020304" pitchFamily="18" charset="0"/>
              </a:rPr>
              <a:t> </a:t>
            </a:r>
            <a:r>
              <a:rPr lang="fr-FR" altLang="en-US" sz="3600" dirty="0" err="1">
                <a:latin typeface="Times New Roman" panose="02020603050405020304" pitchFamily="18" charset="0"/>
              </a:rPr>
              <a:t>hạt</a:t>
            </a:r>
            <a:r>
              <a:rPr lang="fr-FR" altLang="en-US" sz="3600" dirty="0">
                <a:latin typeface="Times New Roman" panose="02020603050405020304" pitchFamily="18" charset="0"/>
              </a:rPr>
              <a:t>.  </a:t>
            </a:r>
            <a:endParaRPr lang="en-US" altLang="en-US" sz="36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917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135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5" grpId="0"/>
      <p:bldP spid="1844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93949" y="139350"/>
            <a:ext cx="9144000" cy="944834"/>
          </a:xfrm>
        </p:spPr>
        <p:txBody>
          <a:bodyPr/>
          <a:lstStyle/>
          <a:p>
            <a:r>
              <a:rPr lang="en-US" b="1" dirty="0" err="1" smtClean="0"/>
              <a:t>Câu</a:t>
            </a:r>
            <a:r>
              <a:rPr lang="en-US" b="1" dirty="0" smtClean="0"/>
              <a:t> </a:t>
            </a:r>
            <a:r>
              <a:rPr lang="en-US" b="1" dirty="0" err="1" smtClean="0"/>
              <a:t>hỏi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3592" y="1216479"/>
            <a:ext cx="10504715" cy="1280206"/>
          </a:xfrm>
        </p:spPr>
        <p:txBody>
          <a:bodyPr>
            <a:normAutofit fontScale="85000" lnSpcReduction="10000"/>
          </a:bodyPr>
          <a:lstStyle/>
          <a:p>
            <a:pPr marL="457200" indent="-457200" algn="l">
              <a:buAutoNum type="arabicPeriod"/>
            </a:pPr>
            <a:r>
              <a:rPr lang="en-US" b="1" dirty="0" err="1" smtClean="0">
                <a:latin typeface="+mj-lt"/>
              </a:rPr>
              <a:t>Phân</a:t>
            </a:r>
            <a:r>
              <a:rPr lang="en-US" b="1" dirty="0" smtClean="0">
                <a:latin typeface="+mj-lt"/>
              </a:rPr>
              <a:t> </a:t>
            </a:r>
            <a:r>
              <a:rPr lang="en-US" b="1" dirty="0" err="1" smtClean="0">
                <a:latin typeface="+mj-lt"/>
              </a:rPr>
              <a:t>biệt</a:t>
            </a:r>
            <a:r>
              <a:rPr lang="en-US" b="1" dirty="0" smtClean="0">
                <a:latin typeface="+mj-lt"/>
              </a:rPr>
              <a:t> </a:t>
            </a:r>
            <a:r>
              <a:rPr lang="en-US" b="1" dirty="0" err="1" smtClean="0">
                <a:latin typeface="+mj-lt"/>
              </a:rPr>
              <a:t>hiện</a:t>
            </a:r>
            <a:r>
              <a:rPr lang="en-US" b="1" dirty="0" smtClean="0">
                <a:latin typeface="+mj-lt"/>
              </a:rPr>
              <a:t> </a:t>
            </a:r>
            <a:r>
              <a:rPr lang="en-US" b="1" dirty="0" err="1" smtClean="0">
                <a:latin typeface="+mj-lt"/>
              </a:rPr>
              <a:t>tượng</a:t>
            </a:r>
            <a:r>
              <a:rPr lang="en-US" b="1" dirty="0" smtClean="0">
                <a:latin typeface="+mj-lt"/>
              </a:rPr>
              <a:t> </a:t>
            </a:r>
            <a:r>
              <a:rPr lang="en-US" b="1" dirty="0" err="1" smtClean="0">
                <a:latin typeface="+mj-lt"/>
              </a:rPr>
              <a:t>thụ</a:t>
            </a:r>
            <a:r>
              <a:rPr lang="en-US" b="1" dirty="0" smtClean="0">
                <a:latin typeface="+mj-lt"/>
              </a:rPr>
              <a:t> </a:t>
            </a:r>
            <a:r>
              <a:rPr lang="en-US" b="1" dirty="0" err="1" smtClean="0">
                <a:latin typeface="+mj-lt"/>
              </a:rPr>
              <a:t>phấn</a:t>
            </a:r>
            <a:r>
              <a:rPr lang="en-US" b="1" dirty="0" smtClean="0">
                <a:latin typeface="+mj-lt"/>
              </a:rPr>
              <a:t> </a:t>
            </a:r>
            <a:r>
              <a:rPr lang="en-US" b="1" dirty="0" err="1" smtClean="0">
                <a:latin typeface="+mj-lt"/>
              </a:rPr>
              <a:t>và</a:t>
            </a:r>
            <a:r>
              <a:rPr lang="en-US" b="1" dirty="0" smtClean="0">
                <a:latin typeface="+mj-lt"/>
              </a:rPr>
              <a:t> </a:t>
            </a:r>
            <a:r>
              <a:rPr lang="en-US" b="1" dirty="0" err="1" smtClean="0">
                <a:latin typeface="+mj-lt"/>
              </a:rPr>
              <a:t>hiện</a:t>
            </a:r>
            <a:r>
              <a:rPr lang="en-US" b="1" dirty="0" smtClean="0">
                <a:latin typeface="+mj-lt"/>
              </a:rPr>
              <a:t> </a:t>
            </a:r>
            <a:r>
              <a:rPr lang="en-US" b="1" dirty="0" err="1" smtClean="0">
                <a:latin typeface="+mj-lt"/>
              </a:rPr>
              <a:t>tượng</a:t>
            </a:r>
            <a:r>
              <a:rPr lang="en-US" b="1" dirty="0" smtClean="0">
                <a:latin typeface="+mj-lt"/>
              </a:rPr>
              <a:t> </a:t>
            </a:r>
            <a:r>
              <a:rPr lang="en-US" b="1" dirty="0" err="1" smtClean="0">
                <a:latin typeface="+mj-lt"/>
              </a:rPr>
              <a:t>thụ</a:t>
            </a:r>
            <a:r>
              <a:rPr lang="en-US" b="1" dirty="0" smtClean="0">
                <a:latin typeface="+mj-lt"/>
              </a:rPr>
              <a:t> </a:t>
            </a:r>
            <a:r>
              <a:rPr lang="en-US" b="1" dirty="0" err="1" smtClean="0">
                <a:latin typeface="+mj-lt"/>
              </a:rPr>
              <a:t>tinh</a:t>
            </a:r>
            <a:r>
              <a:rPr lang="en-US" b="1" dirty="0" smtClean="0">
                <a:latin typeface="+mj-lt"/>
              </a:rPr>
              <a:t>. </a:t>
            </a:r>
            <a:r>
              <a:rPr lang="en-US" b="1" dirty="0" err="1" smtClean="0">
                <a:latin typeface="+mj-lt"/>
              </a:rPr>
              <a:t>Thụ</a:t>
            </a:r>
            <a:r>
              <a:rPr lang="en-US" b="1" dirty="0" smtClean="0">
                <a:latin typeface="+mj-lt"/>
              </a:rPr>
              <a:t> </a:t>
            </a:r>
            <a:r>
              <a:rPr lang="en-US" b="1" dirty="0" err="1" smtClean="0">
                <a:latin typeface="+mj-lt"/>
              </a:rPr>
              <a:t>phấn</a:t>
            </a:r>
            <a:r>
              <a:rPr lang="en-US" b="1" dirty="0" smtClean="0">
                <a:latin typeface="+mj-lt"/>
              </a:rPr>
              <a:t> </a:t>
            </a:r>
            <a:r>
              <a:rPr lang="en-US" b="1" dirty="0" err="1" smtClean="0">
                <a:latin typeface="+mj-lt"/>
              </a:rPr>
              <a:t>có</a:t>
            </a:r>
            <a:r>
              <a:rPr lang="en-US" b="1" dirty="0" smtClean="0">
                <a:latin typeface="+mj-lt"/>
              </a:rPr>
              <a:t> </a:t>
            </a:r>
            <a:r>
              <a:rPr lang="en-US" b="1" dirty="0" err="1" smtClean="0">
                <a:latin typeface="+mj-lt"/>
              </a:rPr>
              <a:t>quan</a:t>
            </a:r>
            <a:r>
              <a:rPr lang="en-US" b="1" dirty="0" smtClean="0">
                <a:latin typeface="+mj-lt"/>
              </a:rPr>
              <a:t> </a:t>
            </a:r>
            <a:r>
              <a:rPr lang="en-US" b="1" dirty="0" err="1" smtClean="0">
                <a:latin typeface="+mj-lt"/>
              </a:rPr>
              <a:t>hệ</a:t>
            </a:r>
            <a:r>
              <a:rPr lang="en-US" b="1" dirty="0" smtClean="0">
                <a:latin typeface="+mj-lt"/>
              </a:rPr>
              <a:t> </a:t>
            </a:r>
            <a:r>
              <a:rPr lang="en-US" b="1" dirty="0" err="1" smtClean="0">
                <a:latin typeface="+mj-lt"/>
              </a:rPr>
              <a:t>gì</a:t>
            </a:r>
            <a:r>
              <a:rPr lang="en-US" b="1" dirty="0" smtClean="0">
                <a:latin typeface="+mj-lt"/>
              </a:rPr>
              <a:t> </a:t>
            </a:r>
            <a:r>
              <a:rPr lang="en-US" b="1" dirty="0" err="1" smtClean="0">
                <a:latin typeface="+mj-lt"/>
              </a:rPr>
              <a:t>với</a:t>
            </a:r>
            <a:r>
              <a:rPr lang="en-US" b="1" dirty="0" smtClean="0">
                <a:latin typeface="+mj-lt"/>
              </a:rPr>
              <a:t> </a:t>
            </a:r>
            <a:r>
              <a:rPr lang="en-US" b="1" dirty="0" err="1" smtClean="0">
                <a:latin typeface="+mj-lt"/>
              </a:rPr>
              <a:t>thụ</a:t>
            </a:r>
            <a:r>
              <a:rPr lang="en-US" b="1" dirty="0" smtClean="0">
                <a:latin typeface="+mj-lt"/>
              </a:rPr>
              <a:t> </a:t>
            </a:r>
            <a:r>
              <a:rPr lang="en-US" b="1" dirty="0" err="1" smtClean="0">
                <a:latin typeface="+mj-lt"/>
              </a:rPr>
              <a:t>tinh</a:t>
            </a:r>
            <a:r>
              <a:rPr lang="en-US" b="1" dirty="0" smtClean="0">
                <a:latin typeface="+mj-lt"/>
              </a:rPr>
              <a:t>?</a:t>
            </a:r>
          </a:p>
          <a:p>
            <a:pPr marL="457200" indent="-457200" algn="l">
              <a:buAutoNum type="arabicPeriod"/>
            </a:pPr>
            <a:r>
              <a:rPr lang="en-US" b="1" dirty="0" err="1" smtClean="0">
                <a:latin typeface="+mj-lt"/>
              </a:rPr>
              <a:t>Sinh</a:t>
            </a:r>
            <a:r>
              <a:rPr lang="en-US" b="1" dirty="0" smtClean="0">
                <a:latin typeface="+mj-lt"/>
              </a:rPr>
              <a:t> </a:t>
            </a:r>
            <a:r>
              <a:rPr lang="en-US" b="1" dirty="0" err="1" smtClean="0">
                <a:latin typeface="+mj-lt"/>
              </a:rPr>
              <a:t>sản</a:t>
            </a:r>
            <a:r>
              <a:rPr lang="en-US" b="1" dirty="0" smtClean="0">
                <a:latin typeface="+mj-lt"/>
              </a:rPr>
              <a:t> </a:t>
            </a:r>
            <a:r>
              <a:rPr lang="en-US" b="1" dirty="0" err="1" smtClean="0">
                <a:latin typeface="+mj-lt"/>
              </a:rPr>
              <a:t>hữu</a:t>
            </a:r>
            <a:r>
              <a:rPr lang="en-US" b="1" dirty="0" smtClean="0">
                <a:latin typeface="+mj-lt"/>
              </a:rPr>
              <a:t> </a:t>
            </a:r>
            <a:r>
              <a:rPr lang="en-US" b="1" dirty="0" err="1" smtClean="0">
                <a:latin typeface="+mj-lt"/>
              </a:rPr>
              <a:t>tính</a:t>
            </a:r>
            <a:r>
              <a:rPr lang="en-US" b="1" dirty="0" smtClean="0">
                <a:latin typeface="+mj-lt"/>
              </a:rPr>
              <a:t> </a:t>
            </a:r>
            <a:r>
              <a:rPr lang="en-US" b="1" dirty="0" err="1" smtClean="0">
                <a:latin typeface="+mj-lt"/>
              </a:rPr>
              <a:t>khác</a:t>
            </a:r>
            <a:r>
              <a:rPr lang="en-US" b="1" dirty="0" smtClean="0">
                <a:latin typeface="+mj-lt"/>
              </a:rPr>
              <a:t> </a:t>
            </a:r>
            <a:r>
              <a:rPr lang="en-US" b="1" dirty="0" err="1" smtClean="0">
                <a:latin typeface="+mj-lt"/>
              </a:rPr>
              <a:t>sinh</a:t>
            </a:r>
            <a:r>
              <a:rPr lang="en-US" b="1" dirty="0" smtClean="0">
                <a:latin typeface="+mj-lt"/>
              </a:rPr>
              <a:t> </a:t>
            </a:r>
            <a:r>
              <a:rPr lang="en-US" b="1" dirty="0" err="1" smtClean="0">
                <a:latin typeface="+mj-lt"/>
              </a:rPr>
              <a:t>sản</a:t>
            </a:r>
            <a:r>
              <a:rPr lang="en-US" b="1" dirty="0" smtClean="0">
                <a:latin typeface="+mj-lt"/>
              </a:rPr>
              <a:t> </a:t>
            </a:r>
            <a:r>
              <a:rPr lang="en-US" b="1" dirty="0" err="1" smtClean="0">
                <a:latin typeface="+mj-lt"/>
              </a:rPr>
              <a:t>sinh</a:t>
            </a:r>
            <a:r>
              <a:rPr lang="en-US" b="1" dirty="0" smtClean="0">
                <a:latin typeface="+mj-lt"/>
              </a:rPr>
              <a:t> </a:t>
            </a:r>
            <a:r>
              <a:rPr lang="en-US" b="1" dirty="0" err="1" smtClean="0">
                <a:latin typeface="+mj-lt"/>
              </a:rPr>
              <a:t>dưỡng</a:t>
            </a:r>
            <a:r>
              <a:rPr lang="en-US" b="1" dirty="0" smtClean="0">
                <a:latin typeface="+mj-lt"/>
              </a:rPr>
              <a:t> ở </a:t>
            </a:r>
            <a:r>
              <a:rPr lang="en-US" b="1" dirty="0" err="1" smtClean="0">
                <a:latin typeface="+mj-lt"/>
              </a:rPr>
              <a:t>điểm</a:t>
            </a:r>
            <a:r>
              <a:rPr lang="en-US" b="1" dirty="0" smtClean="0">
                <a:latin typeface="+mj-lt"/>
              </a:rPr>
              <a:t> </a:t>
            </a:r>
            <a:r>
              <a:rPr lang="en-US" b="1" dirty="0" err="1" smtClean="0">
                <a:latin typeface="+mj-lt"/>
              </a:rPr>
              <a:t>nào</a:t>
            </a:r>
            <a:r>
              <a:rPr lang="en-US" b="1" dirty="0" smtClean="0">
                <a:latin typeface="+mj-lt"/>
              </a:rPr>
              <a:t>?</a:t>
            </a:r>
          </a:p>
          <a:p>
            <a:pPr marL="457200" indent="-457200" algn="l">
              <a:buFont typeface="Arial" panose="020B0604020202020204" pitchFamily="34" charset="0"/>
              <a:buAutoNum type="arabicPeriod"/>
            </a:pPr>
            <a:r>
              <a:rPr lang="en-US" altLang="en-US" b="1" dirty="0" err="1">
                <a:latin typeface="+mj-lt"/>
              </a:rPr>
              <a:t>Ghép</a:t>
            </a:r>
            <a:r>
              <a:rPr lang="en-US" altLang="en-US" b="1" dirty="0">
                <a:latin typeface="+mj-lt"/>
              </a:rPr>
              <a:t> </a:t>
            </a:r>
            <a:r>
              <a:rPr lang="en-US" altLang="en-US" b="1" dirty="0" err="1">
                <a:latin typeface="+mj-lt"/>
              </a:rPr>
              <a:t>các</a:t>
            </a:r>
            <a:r>
              <a:rPr lang="en-US" altLang="en-US" b="1" dirty="0">
                <a:latin typeface="+mj-lt"/>
              </a:rPr>
              <a:t> </a:t>
            </a:r>
            <a:r>
              <a:rPr lang="en-US" altLang="en-US" b="1" dirty="0" err="1">
                <a:latin typeface="+mj-lt"/>
              </a:rPr>
              <a:t>bộ</a:t>
            </a:r>
            <a:r>
              <a:rPr lang="en-US" altLang="en-US" b="1" dirty="0">
                <a:latin typeface="+mj-lt"/>
              </a:rPr>
              <a:t> </a:t>
            </a:r>
            <a:r>
              <a:rPr lang="en-US" altLang="en-US" b="1" dirty="0" err="1">
                <a:latin typeface="+mj-lt"/>
              </a:rPr>
              <a:t>phận</a:t>
            </a:r>
            <a:r>
              <a:rPr lang="en-US" altLang="en-US" b="1" dirty="0">
                <a:latin typeface="+mj-lt"/>
              </a:rPr>
              <a:t> ở </a:t>
            </a:r>
            <a:r>
              <a:rPr lang="en-US" altLang="en-US" b="1" dirty="0" err="1">
                <a:latin typeface="+mj-lt"/>
              </a:rPr>
              <a:t>cột</a:t>
            </a:r>
            <a:r>
              <a:rPr lang="en-US" altLang="en-US" b="1" dirty="0">
                <a:latin typeface="+mj-lt"/>
              </a:rPr>
              <a:t> A </a:t>
            </a:r>
            <a:r>
              <a:rPr lang="en-US" altLang="en-US" b="1" dirty="0" err="1">
                <a:latin typeface="+mj-lt"/>
              </a:rPr>
              <a:t>và</a:t>
            </a:r>
            <a:r>
              <a:rPr lang="en-US" altLang="en-US" b="1" dirty="0">
                <a:latin typeface="+mj-lt"/>
              </a:rPr>
              <a:t> B </a:t>
            </a:r>
            <a:r>
              <a:rPr lang="en-US" altLang="en-US" b="1" dirty="0" err="1">
                <a:latin typeface="+mj-lt"/>
              </a:rPr>
              <a:t>sao</a:t>
            </a:r>
            <a:r>
              <a:rPr lang="en-US" altLang="en-US" b="1" dirty="0">
                <a:latin typeface="+mj-lt"/>
              </a:rPr>
              <a:t> </a:t>
            </a:r>
            <a:r>
              <a:rPr lang="en-US" altLang="en-US" b="1" dirty="0" err="1">
                <a:latin typeface="+mj-lt"/>
              </a:rPr>
              <a:t>cho</a:t>
            </a:r>
            <a:r>
              <a:rPr lang="en-US" altLang="en-US" b="1" dirty="0">
                <a:latin typeface="+mj-lt"/>
              </a:rPr>
              <a:t> </a:t>
            </a:r>
            <a:r>
              <a:rPr lang="en-US" altLang="en-US" b="1" dirty="0" err="1">
                <a:latin typeface="+mj-lt"/>
              </a:rPr>
              <a:t>phù</a:t>
            </a:r>
            <a:r>
              <a:rPr lang="en-US" altLang="en-US" b="1" dirty="0">
                <a:latin typeface="+mj-lt"/>
              </a:rPr>
              <a:t> </a:t>
            </a:r>
            <a:r>
              <a:rPr lang="en-US" altLang="en-US" b="1" dirty="0" err="1" smtClean="0">
                <a:latin typeface="+mj-lt"/>
              </a:rPr>
              <a:t>hợp</a:t>
            </a:r>
            <a:r>
              <a:rPr lang="en-US" altLang="en-US" b="1" dirty="0" smtClean="0">
                <a:latin typeface="+mj-lt"/>
              </a:rPr>
              <a:t>:</a:t>
            </a:r>
          </a:p>
          <a:p>
            <a:pPr algn="l"/>
            <a:endParaRPr lang="en-US" altLang="en-US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4" name="Group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2546968"/>
              </p:ext>
            </p:extLst>
          </p:nvPr>
        </p:nvGraphicFramePr>
        <p:xfrm>
          <a:off x="1355271" y="2425904"/>
          <a:ext cx="9266465" cy="4259186"/>
        </p:xfrm>
        <a:graphic>
          <a:graphicData uri="http://schemas.openxmlformats.org/drawingml/2006/table">
            <a:tbl>
              <a:tblPr/>
              <a:tblGrid>
                <a:gridCol w="45844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20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038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Bộ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phận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697" marB="45697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Sau khi thụ tinh phát triển thành</a:t>
                      </a:r>
                    </a:p>
                  </a:txBody>
                  <a:tcPr marT="45697" marB="45697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63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(A)</a:t>
                      </a:r>
                    </a:p>
                  </a:txBody>
                  <a:tcPr marT="45697" marB="45697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(B)</a:t>
                      </a:r>
                    </a:p>
                  </a:txBody>
                  <a:tcPr marT="45697" marB="45697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63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1.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Hợp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tử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697" marB="45697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a. Quả</a:t>
                      </a:r>
                    </a:p>
                  </a:txBody>
                  <a:tcPr marT="45697" marB="45697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07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2. Noãn</a:t>
                      </a:r>
                    </a:p>
                  </a:txBody>
                  <a:tcPr marT="45697" marB="45697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b. Phôi</a:t>
                      </a:r>
                    </a:p>
                  </a:txBody>
                  <a:tcPr marT="45697" marB="45697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63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3.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Vỏ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noãn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697" marB="45697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c. Hạt</a:t>
                      </a:r>
                    </a:p>
                  </a:txBody>
                  <a:tcPr marT="45697" marB="45697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038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4. Phần còn lại của noãn</a:t>
                      </a:r>
                    </a:p>
                  </a:txBody>
                  <a:tcPr marT="45697" marB="45697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d. Vỏ hạt</a:t>
                      </a:r>
                    </a:p>
                  </a:txBody>
                  <a:tcPr marT="45697" marB="45697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038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5.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Bầu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nhụy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697" marB="45697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e.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Bộ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phận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chứa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chất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dự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trữ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cho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hạt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697" marB="45697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3387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9215" y="305935"/>
            <a:ext cx="10020300" cy="124528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1. </a:t>
            </a:r>
            <a:r>
              <a:rPr lang="en-US" sz="4000" b="1" dirty="0" err="1" smtClean="0"/>
              <a:t>Phân</a:t>
            </a:r>
            <a:r>
              <a:rPr lang="en-US" sz="4000" b="1" dirty="0" smtClean="0"/>
              <a:t> </a:t>
            </a:r>
            <a:r>
              <a:rPr lang="en-US" sz="4000" b="1" dirty="0" err="1"/>
              <a:t>biệt</a:t>
            </a:r>
            <a:r>
              <a:rPr lang="en-US" sz="4000" b="1" dirty="0"/>
              <a:t> </a:t>
            </a:r>
            <a:r>
              <a:rPr lang="en-US" sz="4000" b="1" dirty="0" err="1"/>
              <a:t>hiện</a:t>
            </a:r>
            <a:r>
              <a:rPr lang="en-US" sz="4000" b="1" dirty="0"/>
              <a:t> </a:t>
            </a:r>
            <a:r>
              <a:rPr lang="en-US" sz="4000" b="1" dirty="0" err="1"/>
              <a:t>tượng</a:t>
            </a:r>
            <a:r>
              <a:rPr lang="en-US" sz="4000" b="1" dirty="0"/>
              <a:t> </a:t>
            </a:r>
            <a:r>
              <a:rPr lang="en-US" sz="4000" b="1" dirty="0" err="1"/>
              <a:t>thụ</a:t>
            </a:r>
            <a:r>
              <a:rPr lang="en-US" sz="4000" b="1" dirty="0"/>
              <a:t> </a:t>
            </a:r>
            <a:r>
              <a:rPr lang="en-US" sz="4000" b="1" dirty="0" err="1"/>
              <a:t>phấn</a:t>
            </a:r>
            <a:r>
              <a:rPr lang="en-US" sz="4000" b="1" dirty="0"/>
              <a:t> </a:t>
            </a:r>
            <a:r>
              <a:rPr lang="en-US" sz="4000" b="1" dirty="0" err="1"/>
              <a:t>và</a:t>
            </a:r>
            <a:r>
              <a:rPr lang="en-US" sz="4000" b="1" dirty="0"/>
              <a:t> </a:t>
            </a:r>
            <a:r>
              <a:rPr lang="en-US" sz="4000" b="1" dirty="0" err="1"/>
              <a:t>hiện</a:t>
            </a:r>
            <a:r>
              <a:rPr lang="en-US" sz="4000" b="1" dirty="0"/>
              <a:t> </a:t>
            </a:r>
            <a:r>
              <a:rPr lang="en-US" sz="4000" b="1" dirty="0" err="1"/>
              <a:t>tượng</a:t>
            </a:r>
            <a:r>
              <a:rPr lang="en-US" sz="4000" b="1" dirty="0"/>
              <a:t> </a:t>
            </a:r>
            <a:r>
              <a:rPr lang="en-US" sz="4000" b="1" dirty="0" err="1"/>
              <a:t>thụ</a:t>
            </a:r>
            <a:r>
              <a:rPr lang="en-US" sz="4000" b="1" dirty="0"/>
              <a:t> </a:t>
            </a:r>
            <a:r>
              <a:rPr lang="en-US" sz="4000" b="1" dirty="0" err="1"/>
              <a:t>tinh</a:t>
            </a:r>
            <a:r>
              <a:rPr lang="en-US" sz="4000" b="1" dirty="0"/>
              <a:t>. </a:t>
            </a:r>
            <a:r>
              <a:rPr lang="en-US" sz="4000" b="1" dirty="0" err="1"/>
              <a:t>Thụ</a:t>
            </a:r>
            <a:r>
              <a:rPr lang="en-US" sz="4000" b="1" dirty="0"/>
              <a:t> </a:t>
            </a:r>
            <a:r>
              <a:rPr lang="en-US" sz="4000" b="1" dirty="0" err="1"/>
              <a:t>phấn</a:t>
            </a:r>
            <a:r>
              <a:rPr lang="en-US" sz="4000" b="1" dirty="0"/>
              <a:t> </a:t>
            </a:r>
            <a:r>
              <a:rPr lang="en-US" sz="4000" b="1" dirty="0" err="1"/>
              <a:t>có</a:t>
            </a:r>
            <a:r>
              <a:rPr lang="en-US" sz="4000" b="1" dirty="0"/>
              <a:t> </a:t>
            </a:r>
            <a:r>
              <a:rPr lang="en-US" sz="4000" b="1" dirty="0" err="1"/>
              <a:t>quan</a:t>
            </a:r>
            <a:r>
              <a:rPr lang="en-US" sz="4000" b="1" dirty="0"/>
              <a:t> </a:t>
            </a:r>
            <a:r>
              <a:rPr lang="en-US" sz="4000" b="1" dirty="0" err="1"/>
              <a:t>hệ</a:t>
            </a:r>
            <a:r>
              <a:rPr lang="en-US" sz="4000" b="1" dirty="0"/>
              <a:t> </a:t>
            </a:r>
            <a:r>
              <a:rPr lang="en-US" sz="4000" b="1" dirty="0" err="1"/>
              <a:t>gì</a:t>
            </a:r>
            <a:r>
              <a:rPr lang="en-US" sz="4000" b="1" dirty="0"/>
              <a:t> </a:t>
            </a:r>
            <a:r>
              <a:rPr lang="en-US" sz="4000" b="1" dirty="0" err="1"/>
              <a:t>với</a:t>
            </a:r>
            <a:r>
              <a:rPr lang="en-US" sz="4000" b="1" dirty="0"/>
              <a:t> </a:t>
            </a:r>
            <a:r>
              <a:rPr lang="en-US" sz="4000" b="1" dirty="0" err="1"/>
              <a:t>thụ</a:t>
            </a:r>
            <a:r>
              <a:rPr lang="en-US" sz="4000" b="1" dirty="0"/>
              <a:t> </a:t>
            </a:r>
            <a:r>
              <a:rPr lang="en-US" sz="4000" b="1" dirty="0" err="1"/>
              <a:t>tinh</a:t>
            </a:r>
            <a:r>
              <a:rPr lang="en-US" sz="4000" b="1" dirty="0" smtClean="0"/>
              <a:t>?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0293" y="2081893"/>
            <a:ext cx="10466614" cy="3771900"/>
          </a:xfrm>
        </p:spPr>
        <p:txBody>
          <a:bodyPr>
            <a:normAutofit/>
          </a:bodyPr>
          <a:lstStyle/>
          <a:p>
            <a:pPr marL="342900" indent="-342900" algn="l">
              <a:buFontTx/>
              <a:buChar char="-"/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l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Thụ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phấn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phấn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nhuỵ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Thụ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đực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noãn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l">
              <a:buFontTx/>
              <a:buChar char="-"/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thụ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thụ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phấn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phấn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nảy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thụ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phấn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thụ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990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2. </a:t>
            </a:r>
            <a:r>
              <a:rPr lang="en-US" b="1" dirty="0" err="1" smtClean="0"/>
              <a:t>Sinh</a:t>
            </a:r>
            <a:r>
              <a:rPr lang="en-US" b="1" dirty="0" smtClean="0"/>
              <a:t> </a:t>
            </a:r>
            <a:r>
              <a:rPr lang="en-US" b="1" dirty="0" err="1"/>
              <a:t>sản</a:t>
            </a:r>
            <a:r>
              <a:rPr lang="en-US" b="1" dirty="0"/>
              <a:t> </a:t>
            </a:r>
            <a:r>
              <a:rPr lang="en-US" b="1" dirty="0" err="1"/>
              <a:t>hữu</a:t>
            </a:r>
            <a:r>
              <a:rPr lang="en-US" b="1" dirty="0"/>
              <a:t> </a:t>
            </a:r>
            <a:r>
              <a:rPr lang="en-US" b="1" dirty="0" err="1"/>
              <a:t>tính</a:t>
            </a:r>
            <a:r>
              <a:rPr lang="en-US" b="1" dirty="0"/>
              <a:t> </a:t>
            </a:r>
            <a:r>
              <a:rPr lang="en-US" b="1" dirty="0" err="1"/>
              <a:t>khác</a:t>
            </a:r>
            <a:r>
              <a:rPr lang="en-US" b="1" dirty="0"/>
              <a:t> </a:t>
            </a:r>
            <a:r>
              <a:rPr lang="en-US" b="1" dirty="0" err="1"/>
              <a:t>sinh</a:t>
            </a:r>
            <a:r>
              <a:rPr lang="en-US" b="1" dirty="0"/>
              <a:t> </a:t>
            </a:r>
            <a:r>
              <a:rPr lang="en-US" b="1" dirty="0" err="1"/>
              <a:t>sản</a:t>
            </a:r>
            <a:r>
              <a:rPr lang="en-US" b="1" dirty="0"/>
              <a:t> </a:t>
            </a:r>
            <a:r>
              <a:rPr lang="en-US" b="1" dirty="0" err="1"/>
              <a:t>sinh</a:t>
            </a:r>
            <a:r>
              <a:rPr lang="en-US" b="1" dirty="0"/>
              <a:t> </a:t>
            </a:r>
            <a:r>
              <a:rPr lang="en-US" b="1" dirty="0" err="1"/>
              <a:t>dưỡng</a:t>
            </a:r>
            <a:r>
              <a:rPr lang="en-US" b="1" dirty="0"/>
              <a:t> ở </a:t>
            </a:r>
            <a:r>
              <a:rPr lang="en-US" b="1" dirty="0" err="1"/>
              <a:t>điểm</a:t>
            </a:r>
            <a:r>
              <a:rPr lang="en-US" b="1" dirty="0"/>
              <a:t> </a:t>
            </a:r>
            <a:r>
              <a:rPr lang="en-US" b="1" dirty="0" err="1"/>
              <a:t>nào</a:t>
            </a:r>
            <a:r>
              <a:rPr lang="en-US" b="1" dirty="0" smtClean="0"/>
              <a:t>?</a:t>
            </a:r>
            <a:endParaRPr lang="en-US" dirty="0"/>
          </a:p>
        </p:txBody>
      </p:sp>
      <p:graphicFrame>
        <p:nvGraphicFramePr>
          <p:cNvPr id="3" name="Table 2"/>
          <p:cNvGraphicFramePr/>
          <p:nvPr>
            <p:extLst>
              <p:ext uri="{D42A27DB-BD31-4B8C-83A1-F6EECF244321}">
                <p14:modId xmlns:p14="http://schemas.microsoft.com/office/powerpoint/2010/main" val="1532569183"/>
              </p:ext>
            </p:extLst>
          </p:nvPr>
        </p:nvGraphicFramePr>
        <p:xfrm>
          <a:off x="1340154" y="2443480"/>
          <a:ext cx="8353425" cy="3149600"/>
        </p:xfrm>
        <a:graphic>
          <a:graphicData uri="http://schemas.openxmlformats.org/drawingml/2006/table">
            <a:tbl>
              <a:tblPr/>
              <a:tblGrid>
                <a:gridCol w="417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75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15818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vi-VN" altLang="x-none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vi-VN" altLang="x-none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33782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5pPr>
                    </a:lstStyle>
                    <a:p>
                      <a:pPr marL="0" lvl="0" indent="0">
                        <a:buFontTx/>
                        <a:buNone/>
                      </a:pPr>
                      <a:endParaRPr lang="vi-VN" altLang="x-none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>
                        <a:buFontTx/>
                        <a:buNone/>
                      </a:pPr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5pPr>
                    </a:lstStyle>
                    <a:p>
                      <a:pPr marL="0" lvl="0" indent="0">
                        <a:buFontTx/>
                        <a:buNone/>
                      </a:pPr>
                      <a:endParaRPr lang="vi-VN" altLang="x-none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>
                        <a:buFontTx/>
                        <a:buNone/>
                      </a:pPr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Text Box 25"/>
          <p:cNvSpPr txBox="1">
            <a:spLocks noChangeArrowheads="1"/>
          </p:cNvSpPr>
          <p:nvPr/>
        </p:nvSpPr>
        <p:spPr bwMode="auto">
          <a:xfrm>
            <a:off x="1271533" y="2627602"/>
            <a:ext cx="3984625" cy="5222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vi-VN" altLang="x-none" noProof="1">
                <a:solidFill>
                  <a:srgbClr val="FF3300"/>
                </a:solidFill>
                <a:cs typeface="Times New Roman" panose="02020603050405020304" pitchFamily="18" charset="0"/>
                <a:sym typeface="+mn-ea"/>
              </a:rPr>
              <a:t>Sinh sản sinh dưỡng</a:t>
            </a:r>
            <a:endParaRPr lang="vi-VN" altLang="x-none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5" name="Text Box 25"/>
          <p:cNvSpPr txBox="1">
            <a:spLocks noChangeArrowheads="1"/>
          </p:cNvSpPr>
          <p:nvPr/>
        </p:nvSpPr>
        <p:spPr bwMode="auto">
          <a:xfrm>
            <a:off x="5708954" y="2627602"/>
            <a:ext cx="3984625" cy="5222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vi-VN" altLang="x-none" noProof="1">
                <a:solidFill>
                  <a:srgbClr val="FF3300"/>
                </a:solidFill>
                <a:cs typeface="Times New Roman" panose="02020603050405020304" pitchFamily="18" charset="0"/>
                <a:sym typeface="+mn-ea"/>
              </a:rPr>
              <a:t>Sinh sản </a:t>
            </a:r>
            <a:r>
              <a:rPr lang="en-US" altLang="vi-VN" noProof="1">
                <a:solidFill>
                  <a:srgbClr val="FF3300"/>
                </a:solidFill>
                <a:cs typeface="Times New Roman" panose="02020603050405020304" pitchFamily="18" charset="0"/>
                <a:sym typeface="+mn-ea"/>
              </a:rPr>
              <a:t>hữu tính</a:t>
            </a:r>
            <a:endParaRPr lang="en-US" altLang="vi-VN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6" name="Text Box 25"/>
          <p:cNvSpPr txBox="1">
            <a:spLocks noChangeArrowheads="1"/>
          </p:cNvSpPr>
          <p:nvPr/>
        </p:nvSpPr>
        <p:spPr bwMode="auto">
          <a:xfrm>
            <a:off x="1405241" y="3301186"/>
            <a:ext cx="4111625" cy="1382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defRPr/>
            </a:pPr>
            <a:r>
              <a:rPr lang="en-US" altLang="vi-VN" noProof="1">
                <a:solidFill>
                  <a:srgbClr val="000099"/>
                </a:solidFill>
                <a:cs typeface="Times New Roman" panose="02020603050405020304" pitchFamily="18" charset="0"/>
                <a:sym typeface="+mn-ea"/>
              </a:rPr>
              <a:t>- </a:t>
            </a:r>
            <a:r>
              <a:rPr noProof="1">
                <a:solidFill>
                  <a:srgbClr val="000099"/>
                </a:solidFill>
                <a:cs typeface="Times New Roman" panose="02020603050405020304" pitchFamily="18" charset="0"/>
                <a:sym typeface="+mn-ea"/>
              </a:rPr>
              <a:t>Cây mới được hình thành</a:t>
            </a:r>
            <a:r>
              <a:rPr lang="vi-VN" altLang="x-none" noProof="1">
                <a:solidFill>
                  <a:srgbClr val="000099"/>
                </a:solidFill>
                <a:cs typeface="Times New Roman" panose="02020603050405020304" pitchFamily="18" charset="0"/>
                <a:sym typeface="+mn-ea"/>
              </a:rPr>
              <a:t> từ cơ quan sinh dưỡng (rễ, thân, lá...)</a:t>
            </a:r>
            <a:r>
              <a:rPr lang="en-US" altLang="vi-VN" noProof="1">
                <a:solidFill>
                  <a:srgbClr val="000099"/>
                </a:solidFill>
                <a:cs typeface="Times New Roman" panose="02020603050405020304" pitchFamily="18" charset="0"/>
                <a:sym typeface="+mn-ea"/>
              </a:rPr>
              <a:t>.</a:t>
            </a:r>
            <a:endParaRPr lang="en-US" altLang="vi-VN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7" name="Text Box 25"/>
          <p:cNvSpPr txBox="1">
            <a:spLocks noChangeArrowheads="1"/>
          </p:cNvSpPr>
          <p:nvPr/>
        </p:nvSpPr>
        <p:spPr bwMode="auto">
          <a:xfrm>
            <a:off x="5602260" y="3334012"/>
            <a:ext cx="4111625" cy="13843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defRPr/>
            </a:pPr>
            <a:r>
              <a:rPr lang="en-US" altLang="vi-VN" noProof="1">
                <a:solidFill>
                  <a:srgbClr val="000099"/>
                </a:solidFill>
                <a:cs typeface="Times New Roman" panose="02020603050405020304" pitchFamily="18" charset="0"/>
                <a:sym typeface="+mn-ea"/>
              </a:rPr>
              <a:t>- </a:t>
            </a:r>
            <a:r>
              <a:rPr noProof="1">
                <a:solidFill>
                  <a:srgbClr val="000099"/>
                </a:solidFill>
                <a:cs typeface="Times New Roman" panose="02020603050405020304" pitchFamily="18" charset="0"/>
                <a:sym typeface="+mn-ea"/>
              </a:rPr>
              <a:t>Cây mới được hình thành từ cơ quan sinh sản</a:t>
            </a:r>
            <a:r>
              <a:rPr lang="vi-VN" altLang="x-none" noProof="1">
                <a:solidFill>
                  <a:srgbClr val="000099"/>
                </a:solidFill>
                <a:cs typeface="Times New Roman" panose="02020603050405020304" pitchFamily="18" charset="0"/>
                <a:sym typeface="+mn-ea"/>
              </a:rPr>
              <a:t> (hoa, quả, hạt....)</a:t>
            </a:r>
            <a:r>
              <a:rPr lang="en-US" altLang="vi-VN" noProof="1">
                <a:solidFill>
                  <a:srgbClr val="000099"/>
                </a:solidFill>
                <a:cs typeface="Times New Roman" panose="02020603050405020304" pitchFamily="18" charset="0"/>
                <a:sym typeface="+mn-ea"/>
              </a:rPr>
              <a:t>.</a:t>
            </a:r>
            <a:endParaRPr lang="en-US" altLang="vi-VN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8" name="Text Box 25"/>
          <p:cNvSpPr txBox="1">
            <a:spLocks noChangeArrowheads="1"/>
          </p:cNvSpPr>
          <p:nvPr/>
        </p:nvSpPr>
        <p:spPr bwMode="auto">
          <a:xfrm>
            <a:off x="1574938" y="4480650"/>
            <a:ext cx="3984625" cy="9525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defRPr/>
            </a:pPr>
            <a:r>
              <a:rPr lang="en-US" altLang="vi-VN" noProof="1">
                <a:solidFill>
                  <a:srgbClr val="000099"/>
                </a:solidFill>
                <a:cs typeface="Times New Roman" panose="02020603050405020304" pitchFamily="18" charset="0"/>
                <a:sym typeface="+mn-ea"/>
              </a:rPr>
              <a:t>- </a:t>
            </a:r>
            <a:r>
              <a:rPr lang="vi-VN" altLang="x-none" noProof="1">
                <a:solidFill>
                  <a:srgbClr val="000099"/>
                </a:solidFill>
                <a:cs typeface="Times New Roman" panose="02020603050405020304" pitchFamily="18" charset="0"/>
                <a:sym typeface="+mn-ea"/>
              </a:rPr>
              <a:t>Không có sự thụ tinh và </a:t>
            </a:r>
            <a:r>
              <a:rPr lang="en-US" altLang="x-none" noProof="1">
                <a:solidFill>
                  <a:srgbClr val="000099"/>
                </a:solidFill>
                <a:cs typeface="Times New Roman" panose="02020603050405020304" pitchFamily="18" charset="0"/>
                <a:sym typeface="+mn-ea"/>
              </a:rPr>
              <a:t>không </a:t>
            </a:r>
            <a:r>
              <a:rPr lang="vi-VN" altLang="x-none" noProof="1">
                <a:solidFill>
                  <a:srgbClr val="000099"/>
                </a:solidFill>
                <a:cs typeface="Times New Roman" panose="02020603050405020304" pitchFamily="18" charset="0"/>
                <a:sym typeface="+mn-ea"/>
              </a:rPr>
              <a:t>tạo hợp tử</a:t>
            </a:r>
            <a:r>
              <a:rPr lang="en-US" altLang="vi-VN" noProof="1">
                <a:solidFill>
                  <a:srgbClr val="000099"/>
                </a:solidFill>
                <a:cs typeface="Times New Roman" panose="02020603050405020304" pitchFamily="18" charset="0"/>
                <a:sym typeface="+mn-ea"/>
              </a:rPr>
              <a:t>.</a:t>
            </a:r>
            <a:endParaRPr lang="en-US" altLang="vi-VN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9" name="Text Box 25"/>
          <p:cNvSpPr txBox="1">
            <a:spLocks noChangeArrowheads="1"/>
          </p:cNvSpPr>
          <p:nvPr/>
        </p:nvSpPr>
        <p:spPr bwMode="auto">
          <a:xfrm>
            <a:off x="5644957" y="4517016"/>
            <a:ext cx="3983037" cy="9540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defRPr/>
            </a:pPr>
            <a:r>
              <a:rPr lang="en-US" altLang="vi-VN" noProof="1">
                <a:solidFill>
                  <a:srgbClr val="000099"/>
                </a:solidFill>
                <a:cs typeface="Times New Roman" panose="02020603050405020304" pitchFamily="18" charset="0"/>
                <a:sym typeface="+mn-ea"/>
              </a:rPr>
              <a:t>- </a:t>
            </a:r>
            <a:r>
              <a:rPr lang="vi-VN" altLang="x-none" noProof="1">
                <a:solidFill>
                  <a:srgbClr val="000099"/>
                </a:solidFill>
                <a:cs typeface="Times New Roman" panose="02020603050405020304" pitchFamily="18" charset="0"/>
                <a:sym typeface="+mn-ea"/>
              </a:rPr>
              <a:t>Có hiện tượng thụ tinh và tạo hợp tử</a:t>
            </a:r>
            <a:r>
              <a:rPr lang="en-US" altLang="vi-VN" noProof="1">
                <a:solidFill>
                  <a:srgbClr val="000099"/>
                </a:solidFill>
                <a:cs typeface="Times New Roman" panose="02020603050405020304" pitchFamily="18" charset="0"/>
                <a:sym typeface="+mn-ea"/>
              </a:rPr>
              <a:t>.</a:t>
            </a:r>
            <a:endParaRPr lang="en-US" altLang="vi-VN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anose="02020603050405020304" pitchFamily="18" charset="0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004232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27" name="Group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7136724"/>
              </p:ext>
            </p:extLst>
          </p:nvPr>
        </p:nvGraphicFramePr>
        <p:xfrm>
          <a:off x="1046314" y="872309"/>
          <a:ext cx="9958291" cy="5570581"/>
        </p:xfrm>
        <a:graphic>
          <a:graphicData uri="http://schemas.openxmlformats.org/drawingml/2006/table">
            <a:tbl>
              <a:tblPr/>
              <a:tblGrid>
                <a:gridCol w="35627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633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321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734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Bộ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phận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697" marB="45697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Sau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khi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thụ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tinh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phát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triển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thành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697" marB="45697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Ghép</a:t>
                      </a:r>
                    </a:p>
                  </a:txBody>
                  <a:tcPr marT="45697" marB="45697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27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(A)</a:t>
                      </a:r>
                    </a:p>
                  </a:txBody>
                  <a:tcPr marT="45697" marB="45697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(B)</a:t>
                      </a:r>
                    </a:p>
                  </a:txBody>
                  <a:tcPr marT="45697" marB="45697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(A–B)</a:t>
                      </a:r>
                    </a:p>
                  </a:txBody>
                  <a:tcPr marT="45697" marB="45697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27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1. Hợp tử</a:t>
                      </a:r>
                    </a:p>
                  </a:txBody>
                  <a:tcPr marT="45697" marB="45697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a. Quả</a:t>
                      </a:r>
                    </a:p>
                  </a:txBody>
                  <a:tcPr marT="45697" marB="45697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 1 – </a:t>
                      </a:r>
                    </a:p>
                  </a:txBody>
                  <a:tcPr marT="45697" marB="45697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19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2. Noãn</a:t>
                      </a:r>
                    </a:p>
                  </a:txBody>
                  <a:tcPr marT="45697" marB="45697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b. Phôi</a:t>
                      </a:r>
                    </a:p>
                  </a:txBody>
                  <a:tcPr marT="45697" marB="45697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 2 – </a:t>
                      </a:r>
                    </a:p>
                  </a:txBody>
                  <a:tcPr marT="45697" marB="45697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27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3.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Vỏ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noãn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697" marB="45697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c. Hạt</a:t>
                      </a:r>
                    </a:p>
                  </a:txBody>
                  <a:tcPr marT="45697" marB="45697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 3 – </a:t>
                      </a:r>
                    </a:p>
                  </a:txBody>
                  <a:tcPr marT="45697" marB="45697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734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4. Phần còn lại của noãn</a:t>
                      </a:r>
                    </a:p>
                  </a:txBody>
                  <a:tcPr marT="45697" marB="45697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d. Vỏ hạt</a:t>
                      </a:r>
                    </a:p>
                  </a:txBody>
                  <a:tcPr marT="45697" marB="45697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 4 – </a:t>
                      </a:r>
                    </a:p>
                  </a:txBody>
                  <a:tcPr marT="45697" marB="45697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734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5. Bầu nhụy</a:t>
                      </a:r>
                    </a:p>
                  </a:txBody>
                  <a:tcPr marT="45697" marB="45697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e. Bộ phận chứa chất dự trữ cho hạt</a:t>
                      </a:r>
                    </a:p>
                  </a:txBody>
                  <a:tcPr marT="45697" marB="45697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 5 – </a:t>
                      </a:r>
                    </a:p>
                  </a:txBody>
                  <a:tcPr marT="45697" marB="45697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6420" name="Text Box 3"/>
          <p:cNvSpPr txBox="1">
            <a:spLocks noChangeArrowheads="1"/>
          </p:cNvSpPr>
          <p:nvPr/>
        </p:nvSpPr>
        <p:spPr bwMode="auto">
          <a:xfrm>
            <a:off x="354551" y="111002"/>
            <a:ext cx="84899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i="1" dirty="0" smtClean="0">
                <a:latin typeface="Times New Roman" panose="02020603050405020304" pitchFamily="18" charset="0"/>
              </a:rPr>
              <a:t>3. </a:t>
            </a:r>
            <a:r>
              <a:rPr lang="en-US" altLang="en-US" i="1" dirty="0" err="1" smtClean="0">
                <a:latin typeface="Times New Roman" panose="02020603050405020304" pitchFamily="18" charset="0"/>
              </a:rPr>
              <a:t>Ghép</a:t>
            </a:r>
            <a:r>
              <a:rPr lang="en-US" altLang="en-US" i="1" dirty="0" smtClean="0">
                <a:latin typeface="Times New Roman" panose="02020603050405020304" pitchFamily="18" charset="0"/>
              </a:rPr>
              <a:t> </a:t>
            </a:r>
            <a:r>
              <a:rPr lang="en-US" altLang="en-US" i="1" dirty="0" err="1">
                <a:latin typeface="Times New Roman" panose="02020603050405020304" pitchFamily="18" charset="0"/>
              </a:rPr>
              <a:t>các</a:t>
            </a:r>
            <a:r>
              <a:rPr lang="en-US" altLang="en-US" i="1" dirty="0">
                <a:latin typeface="Times New Roman" panose="02020603050405020304" pitchFamily="18" charset="0"/>
              </a:rPr>
              <a:t> </a:t>
            </a:r>
            <a:r>
              <a:rPr lang="en-US" altLang="en-US" i="1" dirty="0" err="1">
                <a:latin typeface="Times New Roman" panose="02020603050405020304" pitchFamily="18" charset="0"/>
              </a:rPr>
              <a:t>bộ</a:t>
            </a:r>
            <a:r>
              <a:rPr lang="en-US" altLang="en-US" i="1" dirty="0">
                <a:latin typeface="Times New Roman" panose="02020603050405020304" pitchFamily="18" charset="0"/>
              </a:rPr>
              <a:t> </a:t>
            </a:r>
            <a:r>
              <a:rPr lang="en-US" altLang="en-US" i="1" dirty="0" err="1">
                <a:latin typeface="Times New Roman" panose="02020603050405020304" pitchFamily="18" charset="0"/>
              </a:rPr>
              <a:t>phận</a:t>
            </a:r>
            <a:r>
              <a:rPr lang="en-US" altLang="en-US" i="1" dirty="0">
                <a:latin typeface="Times New Roman" panose="02020603050405020304" pitchFamily="18" charset="0"/>
              </a:rPr>
              <a:t> ở </a:t>
            </a:r>
            <a:r>
              <a:rPr lang="en-US" altLang="en-US" i="1" dirty="0" err="1">
                <a:latin typeface="Times New Roman" panose="02020603050405020304" pitchFamily="18" charset="0"/>
              </a:rPr>
              <a:t>cột</a:t>
            </a:r>
            <a:r>
              <a:rPr lang="en-US" altLang="en-US" i="1" dirty="0">
                <a:latin typeface="Times New Roman" panose="02020603050405020304" pitchFamily="18" charset="0"/>
              </a:rPr>
              <a:t> A </a:t>
            </a:r>
            <a:r>
              <a:rPr lang="en-US" altLang="en-US" i="1" dirty="0" err="1">
                <a:latin typeface="Times New Roman" panose="02020603050405020304" pitchFamily="18" charset="0"/>
              </a:rPr>
              <a:t>và</a:t>
            </a:r>
            <a:r>
              <a:rPr lang="en-US" altLang="en-US" i="1" dirty="0">
                <a:latin typeface="Times New Roman" panose="02020603050405020304" pitchFamily="18" charset="0"/>
              </a:rPr>
              <a:t> B </a:t>
            </a:r>
            <a:r>
              <a:rPr lang="en-US" altLang="en-US" i="1" dirty="0" err="1">
                <a:latin typeface="Times New Roman" panose="02020603050405020304" pitchFamily="18" charset="0"/>
              </a:rPr>
              <a:t>sao</a:t>
            </a:r>
            <a:r>
              <a:rPr lang="en-US" altLang="en-US" i="1" dirty="0">
                <a:latin typeface="Times New Roman" panose="02020603050405020304" pitchFamily="18" charset="0"/>
              </a:rPr>
              <a:t> </a:t>
            </a:r>
            <a:r>
              <a:rPr lang="en-US" altLang="en-US" i="1" dirty="0" err="1">
                <a:latin typeface="Times New Roman" panose="02020603050405020304" pitchFamily="18" charset="0"/>
              </a:rPr>
              <a:t>cho</a:t>
            </a:r>
            <a:r>
              <a:rPr lang="en-US" altLang="en-US" i="1" dirty="0">
                <a:latin typeface="Times New Roman" panose="02020603050405020304" pitchFamily="18" charset="0"/>
              </a:rPr>
              <a:t> </a:t>
            </a:r>
            <a:r>
              <a:rPr lang="en-US" altLang="en-US" i="1" dirty="0" err="1">
                <a:latin typeface="Times New Roman" panose="02020603050405020304" pitchFamily="18" charset="0"/>
              </a:rPr>
              <a:t>phù</a:t>
            </a:r>
            <a:r>
              <a:rPr lang="en-US" altLang="en-US" i="1" dirty="0">
                <a:latin typeface="Times New Roman" panose="02020603050405020304" pitchFamily="18" charset="0"/>
              </a:rPr>
              <a:t> </a:t>
            </a:r>
            <a:r>
              <a:rPr lang="en-US" altLang="en-US" i="1" dirty="0" err="1">
                <a:latin typeface="Times New Roman" panose="02020603050405020304" pitchFamily="18" charset="0"/>
              </a:rPr>
              <a:t>hợp</a:t>
            </a:r>
            <a:endParaRPr lang="en-US" altLang="en-US" i="1" dirty="0">
              <a:latin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899375" y="2647784"/>
            <a:ext cx="500932" cy="40021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10" name="Rectangle 9"/>
          <p:cNvSpPr/>
          <p:nvPr/>
        </p:nvSpPr>
        <p:spPr>
          <a:xfrm>
            <a:off x="9899375" y="3229870"/>
            <a:ext cx="500932" cy="40021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9919915" y="3841173"/>
            <a:ext cx="500932" cy="40021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899375" y="4623367"/>
            <a:ext cx="500932" cy="40021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e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9919915" y="5651041"/>
            <a:ext cx="480392" cy="457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6626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4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20" grpId="0"/>
      <p:bldP spid="2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inhnen_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84243" y="0"/>
            <a:ext cx="9144000" cy="6858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3555" name="WordArt 3"/>
          <p:cNvSpPr>
            <a:spLocks noChangeArrowheads="1" noChangeShapeType="1" noTextEdit="1"/>
          </p:cNvSpPr>
          <p:nvPr/>
        </p:nvSpPr>
        <p:spPr bwMode="auto">
          <a:xfrm>
            <a:off x="1861345" y="2913062"/>
            <a:ext cx="8215312" cy="1600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cs typeface="Times New Roman" panose="02020603050405020304" pitchFamily="18" charset="0"/>
              </a:rPr>
              <a:t>Chúc</a:t>
            </a:r>
            <a:r>
              <a:rPr lang="en-US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cs typeface="Times New Roman" panose="02020603050405020304" pitchFamily="18" charset="0"/>
              </a:rPr>
              <a:t>các</a:t>
            </a:r>
            <a:r>
              <a:rPr lang="en-US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cs typeface="Times New Roman" panose="02020603050405020304" pitchFamily="18" charset="0"/>
              </a:rPr>
              <a:t>em</a:t>
            </a:r>
            <a:r>
              <a:rPr lang="en-US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cs typeface="Times New Roman" panose="02020603050405020304" pitchFamily="18" charset="0"/>
              </a:rPr>
              <a:t>học</a:t>
            </a:r>
            <a:r>
              <a:rPr lang="en-US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cs typeface="Times New Roman" panose="02020603050405020304" pitchFamily="18" charset="0"/>
              </a:rPr>
              <a:t>sinh</a:t>
            </a:r>
            <a:r>
              <a:rPr lang="en-US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cs typeface="Times New Roman" panose="02020603050405020304" pitchFamily="18" charset="0"/>
              </a:rPr>
              <a:t>chăm</a:t>
            </a:r>
            <a:r>
              <a:rPr lang="en-US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cs typeface="Times New Roman" panose="02020603050405020304" pitchFamily="18" charset="0"/>
              </a:rPr>
              <a:t>ngoan</a:t>
            </a:r>
            <a:r>
              <a:rPr lang="en-US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cs typeface="Times New Roman" panose="02020603050405020304" pitchFamily="18" charset="0"/>
              </a:rPr>
              <a:t>học</a:t>
            </a:r>
            <a:r>
              <a:rPr lang="en-US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cs typeface="Times New Roman" panose="02020603050405020304" pitchFamily="18" charset="0"/>
              </a:rPr>
              <a:t>giỏi</a:t>
            </a:r>
            <a:endParaRPr lang="en-US" sz="3600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24581" name="AutoShape 5"/>
          <p:cNvSpPr>
            <a:spLocks noChangeArrowheads="1"/>
          </p:cNvSpPr>
          <p:nvPr/>
        </p:nvSpPr>
        <p:spPr bwMode="auto">
          <a:xfrm>
            <a:off x="5410201" y="152400"/>
            <a:ext cx="385763" cy="4397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24582" name="AutoShape 6"/>
          <p:cNvSpPr>
            <a:spLocks noChangeArrowheads="1"/>
          </p:cNvSpPr>
          <p:nvPr/>
        </p:nvSpPr>
        <p:spPr bwMode="auto">
          <a:xfrm>
            <a:off x="7391401" y="304800"/>
            <a:ext cx="493713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4583" name="AutoShape 7"/>
          <p:cNvSpPr>
            <a:spLocks noChangeArrowheads="1"/>
          </p:cNvSpPr>
          <p:nvPr/>
        </p:nvSpPr>
        <p:spPr bwMode="auto">
          <a:xfrm>
            <a:off x="3886200" y="5105400"/>
            <a:ext cx="609600" cy="685800"/>
          </a:xfrm>
          <a:prstGeom prst="star5">
            <a:avLst/>
          </a:prstGeom>
          <a:gradFill rotWithShape="1">
            <a:gsLst>
              <a:gs pos="0">
                <a:srgbClr val="1907FD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24584" name="AutoShape 8"/>
          <p:cNvSpPr>
            <a:spLocks noChangeArrowheads="1"/>
          </p:cNvSpPr>
          <p:nvPr/>
        </p:nvSpPr>
        <p:spPr bwMode="auto">
          <a:xfrm>
            <a:off x="1828800" y="4114800"/>
            <a:ext cx="685800" cy="6096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24585" name="AutoShape 9"/>
          <p:cNvSpPr>
            <a:spLocks noChangeArrowheads="1"/>
          </p:cNvSpPr>
          <p:nvPr/>
        </p:nvSpPr>
        <p:spPr bwMode="auto">
          <a:xfrm>
            <a:off x="6934200" y="5791200"/>
            <a:ext cx="4572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4586" name="AutoShape 10"/>
          <p:cNvSpPr>
            <a:spLocks noChangeArrowheads="1"/>
          </p:cNvSpPr>
          <p:nvPr/>
        </p:nvSpPr>
        <p:spPr bwMode="auto">
          <a:xfrm>
            <a:off x="3733800" y="2514600"/>
            <a:ext cx="4572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4587" name="AutoShape 11"/>
          <p:cNvSpPr>
            <a:spLocks noChangeArrowheads="1"/>
          </p:cNvSpPr>
          <p:nvPr/>
        </p:nvSpPr>
        <p:spPr bwMode="auto">
          <a:xfrm>
            <a:off x="9220200" y="3276600"/>
            <a:ext cx="4572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4588" name="AutoShape 12"/>
          <p:cNvSpPr>
            <a:spLocks noChangeArrowheads="1"/>
          </p:cNvSpPr>
          <p:nvPr/>
        </p:nvSpPr>
        <p:spPr bwMode="auto">
          <a:xfrm>
            <a:off x="7467601" y="2819400"/>
            <a:ext cx="366713" cy="431800"/>
          </a:xfrm>
          <a:prstGeom prst="irregularSeal1">
            <a:avLst/>
          </a:prstGeom>
          <a:gradFill rotWithShape="1">
            <a:gsLst>
              <a:gs pos="0">
                <a:srgbClr val="FF0066"/>
              </a:gs>
              <a:gs pos="100000">
                <a:srgbClr val="FF0000">
                  <a:alpha val="3998"/>
                </a:srgbClr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4589" name="AutoShape 13"/>
          <p:cNvSpPr>
            <a:spLocks noChangeArrowheads="1"/>
          </p:cNvSpPr>
          <p:nvPr/>
        </p:nvSpPr>
        <p:spPr bwMode="auto">
          <a:xfrm>
            <a:off x="2590801" y="5638800"/>
            <a:ext cx="366713" cy="431800"/>
          </a:xfrm>
          <a:prstGeom prst="irregularSeal1">
            <a:avLst/>
          </a:prstGeom>
          <a:gradFill rotWithShape="1">
            <a:gsLst>
              <a:gs pos="0">
                <a:srgbClr val="FF0066"/>
              </a:gs>
              <a:gs pos="100000">
                <a:srgbClr val="FF0000">
                  <a:alpha val="3998"/>
                </a:srgbClr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4590" name="AutoShape 14"/>
          <p:cNvSpPr>
            <a:spLocks noChangeArrowheads="1"/>
          </p:cNvSpPr>
          <p:nvPr/>
        </p:nvSpPr>
        <p:spPr bwMode="auto">
          <a:xfrm>
            <a:off x="8229601" y="1447800"/>
            <a:ext cx="366713" cy="431800"/>
          </a:xfrm>
          <a:prstGeom prst="irregularSeal1">
            <a:avLst/>
          </a:prstGeom>
          <a:gradFill rotWithShape="1">
            <a:gsLst>
              <a:gs pos="0">
                <a:srgbClr val="FF0066"/>
              </a:gs>
              <a:gs pos="100000">
                <a:srgbClr val="FF0000">
                  <a:alpha val="3998"/>
                </a:srgbClr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4591" name="AutoShape 15"/>
          <p:cNvSpPr>
            <a:spLocks noChangeArrowheads="1"/>
          </p:cNvSpPr>
          <p:nvPr/>
        </p:nvSpPr>
        <p:spPr bwMode="auto">
          <a:xfrm>
            <a:off x="3124201" y="609600"/>
            <a:ext cx="366713" cy="431800"/>
          </a:xfrm>
          <a:prstGeom prst="irregularSeal1">
            <a:avLst/>
          </a:prstGeom>
          <a:gradFill rotWithShape="1">
            <a:gsLst>
              <a:gs pos="0">
                <a:srgbClr val="FF0066"/>
              </a:gs>
              <a:gs pos="100000">
                <a:srgbClr val="FF0000">
                  <a:alpha val="3998"/>
                </a:srgbClr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4592" name="AutoShape 16"/>
          <p:cNvSpPr>
            <a:spLocks noChangeArrowheads="1"/>
          </p:cNvSpPr>
          <p:nvPr/>
        </p:nvSpPr>
        <p:spPr bwMode="auto">
          <a:xfrm>
            <a:off x="9829801" y="4800600"/>
            <a:ext cx="493713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4593" name="AutoShape 17"/>
          <p:cNvSpPr>
            <a:spLocks noChangeArrowheads="1"/>
          </p:cNvSpPr>
          <p:nvPr/>
        </p:nvSpPr>
        <p:spPr bwMode="auto">
          <a:xfrm>
            <a:off x="5105401" y="5715000"/>
            <a:ext cx="493713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4594" name="AutoShape 18"/>
          <p:cNvSpPr>
            <a:spLocks noChangeArrowheads="1"/>
          </p:cNvSpPr>
          <p:nvPr/>
        </p:nvSpPr>
        <p:spPr bwMode="auto">
          <a:xfrm>
            <a:off x="4953001" y="1752600"/>
            <a:ext cx="493713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23570" name="Picture 19" descr="saxaphone_swaying_hg_clr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1" y="1600200"/>
            <a:ext cx="128587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5-Point Star 18"/>
          <p:cNvSpPr/>
          <p:nvPr/>
        </p:nvSpPr>
        <p:spPr bwMode="auto">
          <a:xfrm>
            <a:off x="8153400" y="1371600"/>
            <a:ext cx="914400" cy="914400"/>
          </a:xfrm>
          <a:prstGeom prst="star5">
            <a:avLst>
              <a:gd name="adj" fmla="val 5468"/>
              <a:gd name="hf" fmla="val 105146"/>
              <a:gd name="vf" fmla="val 110557"/>
            </a:avLst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 algn="ctr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5-Point Star 19"/>
          <p:cNvSpPr/>
          <p:nvPr/>
        </p:nvSpPr>
        <p:spPr bwMode="auto">
          <a:xfrm>
            <a:off x="8534400" y="1828800"/>
            <a:ext cx="381000" cy="46038"/>
          </a:xfrm>
          <a:prstGeom prst="star5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 algn="ctr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5-Point Star 20"/>
          <p:cNvSpPr/>
          <p:nvPr/>
        </p:nvSpPr>
        <p:spPr bwMode="auto">
          <a:xfrm>
            <a:off x="7315200" y="1905000"/>
            <a:ext cx="228600" cy="381000"/>
          </a:xfrm>
          <a:prstGeom prst="star5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 algn="ctr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57075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528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528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528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45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45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4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4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528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45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45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45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45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45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45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45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45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45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45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45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45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45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45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4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4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2" grpId="0" animBg="1"/>
      <p:bldP spid="24585" grpId="0" animBg="1"/>
      <p:bldP spid="24586" grpId="0" animBg="1"/>
      <p:bldP spid="24587" grpId="0" animBg="1"/>
      <p:bldP spid="24588" grpId="0" animBg="1"/>
      <p:bldP spid="24589" grpId="0" animBg="1"/>
      <p:bldP spid="24590" grpId="0" animBg="1"/>
      <p:bldP spid="24591" grpId="0" animBg="1"/>
      <p:bldP spid="24592" grpId="0" animBg="1"/>
      <p:bldP spid="24593" grpId="0" animBg="1"/>
      <p:bldP spid="2459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581" y="83636"/>
            <a:ext cx="5562884" cy="84956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/>
              <a:t>1. </a:t>
            </a:r>
            <a:r>
              <a:rPr lang="en-US" b="1" dirty="0" err="1" smtClean="0"/>
              <a:t>Cấu</a:t>
            </a:r>
            <a:r>
              <a:rPr lang="en-US" b="1" dirty="0" smtClean="0"/>
              <a:t> </a:t>
            </a:r>
            <a:r>
              <a:rPr lang="en-US" b="1" dirty="0" err="1" smtClean="0"/>
              <a:t>tạo</a:t>
            </a:r>
            <a:r>
              <a:rPr lang="en-US" b="1" dirty="0" smtClean="0"/>
              <a:t> </a:t>
            </a:r>
            <a:r>
              <a:rPr lang="en-US" b="1" dirty="0" err="1" smtClean="0"/>
              <a:t>của</a:t>
            </a:r>
            <a:r>
              <a:rPr lang="en-US" b="1" dirty="0" smtClean="0"/>
              <a:t> </a:t>
            </a:r>
            <a:r>
              <a:rPr lang="en-US" b="1" dirty="0" err="1" smtClean="0"/>
              <a:t>hoa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89328"/>
            <a:ext cx="7771295" cy="57686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295" y="3515604"/>
            <a:ext cx="4148561" cy="33423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3645" y="83636"/>
            <a:ext cx="3402198" cy="3431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599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580039" y="137430"/>
            <a:ext cx="4490357" cy="135527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/>
              <a:t>Hoa</a:t>
            </a:r>
            <a:endParaRPr lang="en-US" sz="4000" dirty="0"/>
          </a:p>
        </p:txBody>
      </p:sp>
      <p:sp>
        <p:nvSpPr>
          <p:cNvPr id="3" name="Hexagon 2"/>
          <p:cNvSpPr/>
          <p:nvPr/>
        </p:nvSpPr>
        <p:spPr>
          <a:xfrm>
            <a:off x="209210" y="2604392"/>
            <a:ext cx="2098221" cy="947057"/>
          </a:xfrm>
          <a:prstGeom prst="hexag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/>
              <a:t>Đài</a:t>
            </a:r>
            <a:endParaRPr lang="en-US" sz="3600" dirty="0"/>
          </a:p>
        </p:txBody>
      </p:sp>
      <p:sp>
        <p:nvSpPr>
          <p:cNvPr id="4" name="Hexagon 3"/>
          <p:cNvSpPr/>
          <p:nvPr/>
        </p:nvSpPr>
        <p:spPr>
          <a:xfrm>
            <a:off x="2420370" y="2611205"/>
            <a:ext cx="2098221" cy="947057"/>
          </a:xfrm>
          <a:prstGeom prst="hexag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/>
              <a:t>Tràng</a:t>
            </a:r>
            <a:endParaRPr lang="en-US" sz="3600" dirty="0"/>
          </a:p>
        </p:txBody>
      </p:sp>
      <p:sp>
        <p:nvSpPr>
          <p:cNvPr id="5" name="Hexagon 4"/>
          <p:cNvSpPr/>
          <p:nvPr/>
        </p:nvSpPr>
        <p:spPr>
          <a:xfrm>
            <a:off x="4823392" y="2618682"/>
            <a:ext cx="2098221" cy="947057"/>
          </a:xfrm>
          <a:prstGeom prst="hexag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/>
              <a:t>Nhị</a:t>
            </a:r>
            <a:endParaRPr lang="en-US" sz="3600" dirty="0"/>
          </a:p>
        </p:txBody>
      </p:sp>
      <p:sp>
        <p:nvSpPr>
          <p:cNvPr id="6" name="Hexagon 5"/>
          <p:cNvSpPr/>
          <p:nvPr/>
        </p:nvSpPr>
        <p:spPr>
          <a:xfrm>
            <a:off x="9214587" y="2618682"/>
            <a:ext cx="2098221" cy="947057"/>
          </a:xfrm>
          <a:prstGeom prst="hex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/>
              <a:t>Nhuỵ</a:t>
            </a:r>
            <a:endParaRPr lang="en-US" sz="3600" dirty="0"/>
          </a:p>
        </p:txBody>
      </p:sp>
      <p:cxnSp>
        <p:nvCxnSpPr>
          <p:cNvPr id="8" name="Straight Arrow Connector 7"/>
          <p:cNvCxnSpPr>
            <a:stCxn id="2" idx="4"/>
          </p:cNvCxnSpPr>
          <p:nvPr/>
        </p:nvCxnSpPr>
        <p:spPr>
          <a:xfrm flipH="1">
            <a:off x="1200149" y="1492702"/>
            <a:ext cx="4625069" cy="11185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2" idx="4"/>
          </p:cNvCxnSpPr>
          <p:nvPr/>
        </p:nvCxnSpPr>
        <p:spPr>
          <a:xfrm flipH="1">
            <a:off x="3298370" y="1492702"/>
            <a:ext cx="2526848" cy="11185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5815013" y="1468213"/>
            <a:ext cx="20410" cy="11429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2" idx="4"/>
          </p:cNvCxnSpPr>
          <p:nvPr/>
        </p:nvCxnSpPr>
        <p:spPr>
          <a:xfrm>
            <a:off x="5825218" y="1492702"/>
            <a:ext cx="4480830" cy="11185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3938078" y="4155614"/>
            <a:ext cx="1806348" cy="75111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/>
              <a:t>Chỉ</a:t>
            </a:r>
            <a:r>
              <a:rPr lang="en-US" sz="3200" dirty="0" smtClean="0"/>
              <a:t> </a:t>
            </a:r>
            <a:r>
              <a:rPr lang="en-US" sz="3200" dirty="0" err="1" smtClean="0"/>
              <a:t>nhị</a:t>
            </a:r>
            <a:endParaRPr lang="en-US" sz="3200" dirty="0"/>
          </a:p>
        </p:txBody>
      </p:sp>
      <p:sp>
        <p:nvSpPr>
          <p:cNvPr id="16" name="Rounded Rectangle 15"/>
          <p:cNvSpPr/>
          <p:nvPr/>
        </p:nvSpPr>
        <p:spPr>
          <a:xfrm>
            <a:off x="5826577" y="4167195"/>
            <a:ext cx="1945653" cy="75111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/>
              <a:t>Bao</a:t>
            </a:r>
            <a:r>
              <a:rPr lang="en-US" sz="3200" dirty="0" smtClean="0"/>
              <a:t> </a:t>
            </a:r>
            <a:r>
              <a:rPr lang="en-US" sz="3200" dirty="0" err="1" smtClean="0"/>
              <a:t>phấn</a:t>
            </a:r>
            <a:endParaRPr lang="en-US" sz="3200" dirty="0"/>
          </a:p>
        </p:txBody>
      </p:sp>
      <p:sp>
        <p:nvSpPr>
          <p:cNvPr id="17" name="Rounded Rectangle 16"/>
          <p:cNvSpPr/>
          <p:nvPr/>
        </p:nvSpPr>
        <p:spPr>
          <a:xfrm>
            <a:off x="7900307" y="4155613"/>
            <a:ext cx="1303396" cy="95522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/>
              <a:t>Đầu</a:t>
            </a:r>
            <a:r>
              <a:rPr lang="en-US" sz="3200" dirty="0" smtClean="0"/>
              <a:t> </a:t>
            </a:r>
            <a:r>
              <a:rPr lang="en-US" sz="3200" dirty="0" err="1" smtClean="0"/>
              <a:t>nhuỵ</a:t>
            </a:r>
            <a:endParaRPr lang="en-US" sz="3200" dirty="0"/>
          </a:p>
        </p:txBody>
      </p:sp>
      <p:sp>
        <p:nvSpPr>
          <p:cNvPr id="18" name="Rounded Rectangle 17"/>
          <p:cNvSpPr/>
          <p:nvPr/>
        </p:nvSpPr>
        <p:spPr>
          <a:xfrm>
            <a:off x="9274543" y="4167194"/>
            <a:ext cx="1391332" cy="94364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/>
              <a:t>Vòi</a:t>
            </a:r>
            <a:r>
              <a:rPr lang="en-US" sz="3200" dirty="0" smtClean="0"/>
              <a:t> </a:t>
            </a:r>
            <a:r>
              <a:rPr lang="en-US" sz="3200" dirty="0" err="1" smtClean="0"/>
              <a:t>nhuỵ</a:t>
            </a:r>
            <a:endParaRPr lang="en-US" sz="3200" dirty="0"/>
          </a:p>
        </p:txBody>
      </p:sp>
      <p:sp>
        <p:nvSpPr>
          <p:cNvPr id="19" name="Rounded Rectangle 18"/>
          <p:cNvSpPr/>
          <p:nvPr/>
        </p:nvSpPr>
        <p:spPr>
          <a:xfrm>
            <a:off x="10725831" y="4167195"/>
            <a:ext cx="1445076" cy="94364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/>
              <a:t>Bầu</a:t>
            </a:r>
            <a:r>
              <a:rPr lang="en-US" sz="3200" dirty="0" smtClean="0"/>
              <a:t> </a:t>
            </a:r>
            <a:r>
              <a:rPr lang="en-US" sz="3200" dirty="0" err="1" smtClean="0"/>
              <a:t>nhuỵ</a:t>
            </a:r>
            <a:endParaRPr lang="en-US" sz="3200" dirty="0"/>
          </a:p>
        </p:txBody>
      </p:sp>
      <p:cxnSp>
        <p:nvCxnSpPr>
          <p:cNvPr id="25" name="Straight Arrow Connector 24"/>
          <p:cNvCxnSpPr/>
          <p:nvPr/>
        </p:nvCxnSpPr>
        <p:spPr>
          <a:xfrm flipH="1">
            <a:off x="4859111" y="3559618"/>
            <a:ext cx="1013391" cy="5959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5872502" y="3558262"/>
            <a:ext cx="857250" cy="5987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Flowchart: Terminator 27"/>
          <p:cNvSpPr/>
          <p:nvPr/>
        </p:nvSpPr>
        <p:spPr>
          <a:xfrm>
            <a:off x="5272427" y="5372100"/>
            <a:ext cx="2914649" cy="1281793"/>
          </a:xfrm>
          <a:prstGeom prst="flowChartTermina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/>
              <a:t>Chứa</a:t>
            </a:r>
            <a:r>
              <a:rPr lang="en-US" sz="3200" dirty="0" smtClean="0"/>
              <a:t> </a:t>
            </a:r>
            <a:r>
              <a:rPr lang="en-US" sz="3200" dirty="0" err="1" smtClean="0"/>
              <a:t>nhiều</a:t>
            </a:r>
            <a:r>
              <a:rPr lang="en-US" sz="3200" dirty="0" smtClean="0"/>
              <a:t> </a:t>
            </a:r>
            <a:r>
              <a:rPr lang="en-US" sz="3200" dirty="0" err="1" smtClean="0"/>
              <a:t>hạt</a:t>
            </a:r>
            <a:r>
              <a:rPr lang="en-US" sz="3200" dirty="0" smtClean="0"/>
              <a:t> </a:t>
            </a:r>
            <a:r>
              <a:rPr lang="en-US" sz="3200" dirty="0" err="1" smtClean="0"/>
              <a:t>phấn</a:t>
            </a:r>
            <a:endParaRPr lang="en-US" sz="3200" dirty="0"/>
          </a:p>
        </p:txBody>
      </p:sp>
      <p:cxnSp>
        <p:nvCxnSpPr>
          <p:cNvPr id="30" name="Straight Arrow Connector 29"/>
          <p:cNvCxnSpPr>
            <a:endCxn id="17" idx="0"/>
          </p:cNvCxnSpPr>
          <p:nvPr/>
        </p:nvCxnSpPr>
        <p:spPr>
          <a:xfrm flipH="1">
            <a:off x="8552005" y="3573216"/>
            <a:ext cx="1700808" cy="5823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endCxn id="18" idx="0"/>
          </p:cNvCxnSpPr>
          <p:nvPr/>
        </p:nvCxnSpPr>
        <p:spPr>
          <a:xfrm flipH="1">
            <a:off x="9970209" y="3573216"/>
            <a:ext cx="293488" cy="5939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endCxn id="19" idx="0"/>
          </p:cNvCxnSpPr>
          <p:nvPr/>
        </p:nvCxnSpPr>
        <p:spPr>
          <a:xfrm>
            <a:off x="10306048" y="3573216"/>
            <a:ext cx="1142321" cy="5939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endCxn id="28" idx="0"/>
          </p:cNvCxnSpPr>
          <p:nvPr/>
        </p:nvCxnSpPr>
        <p:spPr>
          <a:xfrm flipH="1">
            <a:off x="6729752" y="4906728"/>
            <a:ext cx="18849" cy="4653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Flowchart: Terminator 36"/>
          <p:cNvSpPr/>
          <p:nvPr/>
        </p:nvSpPr>
        <p:spPr>
          <a:xfrm>
            <a:off x="10156371" y="5453743"/>
            <a:ext cx="2035629" cy="1200150"/>
          </a:xfrm>
          <a:prstGeom prst="flowChartTermina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Chứa</a:t>
            </a:r>
            <a:r>
              <a:rPr lang="en-US" sz="2800" dirty="0" smtClean="0"/>
              <a:t> </a:t>
            </a:r>
            <a:r>
              <a:rPr lang="en-US" sz="2800" dirty="0" err="1" smtClean="0"/>
              <a:t>nhiều</a:t>
            </a:r>
            <a:r>
              <a:rPr lang="en-US" sz="2800" dirty="0" smtClean="0"/>
              <a:t> </a:t>
            </a:r>
            <a:r>
              <a:rPr lang="en-US" sz="2800" dirty="0" err="1" smtClean="0"/>
              <a:t>noãn</a:t>
            </a:r>
            <a:endParaRPr lang="en-US" sz="2800" dirty="0"/>
          </a:p>
        </p:txBody>
      </p:sp>
      <p:cxnSp>
        <p:nvCxnSpPr>
          <p:cNvPr id="39" name="Straight Arrow Connector 38"/>
          <p:cNvCxnSpPr>
            <a:stCxn id="19" idx="2"/>
          </p:cNvCxnSpPr>
          <p:nvPr/>
        </p:nvCxnSpPr>
        <p:spPr>
          <a:xfrm>
            <a:off x="11448369" y="5110841"/>
            <a:ext cx="0" cy="3429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Hexagon 47"/>
          <p:cNvSpPr/>
          <p:nvPr/>
        </p:nvSpPr>
        <p:spPr>
          <a:xfrm>
            <a:off x="205467" y="2604391"/>
            <a:ext cx="2098221" cy="947057"/>
          </a:xfrm>
          <a:prstGeom prst="hexag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/>
              <a:t>Đài</a:t>
            </a:r>
            <a:endParaRPr lang="en-US" sz="3600" dirty="0"/>
          </a:p>
        </p:txBody>
      </p:sp>
      <p:sp>
        <p:nvSpPr>
          <p:cNvPr id="49" name="Hexagon 48"/>
          <p:cNvSpPr/>
          <p:nvPr/>
        </p:nvSpPr>
        <p:spPr>
          <a:xfrm>
            <a:off x="2416627" y="2611205"/>
            <a:ext cx="2098221" cy="947057"/>
          </a:xfrm>
          <a:prstGeom prst="hexag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/>
              <a:t>Tràng</a:t>
            </a:r>
            <a:endParaRPr lang="en-US" sz="3600" dirty="0"/>
          </a:p>
        </p:txBody>
      </p:sp>
      <p:sp>
        <p:nvSpPr>
          <p:cNvPr id="50" name="Hexagon 49"/>
          <p:cNvSpPr/>
          <p:nvPr/>
        </p:nvSpPr>
        <p:spPr>
          <a:xfrm>
            <a:off x="4841252" y="2618682"/>
            <a:ext cx="2098221" cy="947057"/>
          </a:xfrm>
          <a:prstGeom prst="hexag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/>
              <a:t>Nhị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070241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8" grpId="0" animBg="1"/>
      <p:bldP spid="37" grpId="0" animBg="1"/>
      <p:bldP spid="48" grpId="0" animBg="1"/>
      <p:bldP spid="49" grpId="0" animBg="1"/>
      <p:bldP spid="5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96282"/>
          </a:xfrm>
        </p:spPr>
        <p:txBody>
          <a:bodyPr/>
          <a:lstStyle/>
          <a:p>
            <a:r>
              <a:rPr lang="en-US" b="1" dirty="0" smtClean="0"/>
              <a:t>2. </a:t>
            </a:r>
            <a:r>
              <a:rPr lang="en-US" b="1" dirty="0" err="1" smtClean="0"/>
              <a:t>Chức</a:t>
            </a:r>
            <a:r>
              <a:rPr lang="en-US" b="1" dirty="0" smtClean="0"/>
              <a:t> </a:t>
            </a:r>
            <a:r>
              <a:rPr lang="en-US" b="1" dirty="0" err="1" smtClean="0"/>
              <a:t>năng</a:t>
            </a:r>
            <a:r>
              <a:rPr lang="en-US" b="1" dirty="0" smtClean="0"/>
              <a:t> </a:t>
            </a:r>
            <a:r>
              <a:rPr lang="en-US" b="1" dirty="0" err="1" smtClean="0"/>
              <a:t>các</a:t>
            </a:r>
            <a:r>
              <a:rPr lang="en-US" b="1" dirty="0" smtClean="0"/>
              <a:t> </a:t>
            </a:r>
            <a:r>
              <a:rPr lang="en-US" b="1" dirty="0" err="1" smtClean="0"/>
              <a:t>bộ</a:t>
            </a:r>
            <a:r>
              <a:rPr lang="en-US" b="1" dirty="0" smtClean="0"/>
              <a:t> </a:t>
            </a:r>
            <a:r>
              <a:rPr lang="en-US" b="1" dirty="0" err="1" smtClean="0"/>
              <a:t>phận</a:t>
            </a:r>
            <a:r>
              <a:rPr lang="en-US" b="1" dirty="0" smtClean="0"/>
              <a:t> </a:t>
            </a:r>
            <a:r>
              <a:rPr lang="en-US" b="1" dirty="0" err="1" smtClean="0"/>
              <a:t>của</a:t>
            </a:r>
            <a:r>
              <a:rPr lang="en-US" b="1" dirty="0" smtClean="0"/>
              <a:t> </a:t>
            </a:r>
            <a:r>
              <a:rPr lang="en-US" b="1" dirty="0" err="1" smtClean="0"/>
              <a:t>hoa</a:t>
            </a:r>
            <a:endParaRPr lang="en-US" b="1" dirty="0"/>
          </a:p>
        </p:txBody>
      </p:sp>
      <p:sp>
        <p:nvSpPr>
          <p:cNvPr id="3" name="Oval 2"/>
          <p:cNvSpPr/>
          <p:nvPr/>
        </p:nvSpPr>
        <p:spPr>
          <a:xfrm>
            <a:off x="481692" y="2571750"/>
            <a:ext cx="1404257" cy="1396093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Hoa</a:t>
            </a:r>
            <a:endParaRPr lang="en-US" dirty="0"/>
          </a:p>
        </p:txBody>
      </p:sp>
      <p:sp>
        <p:nvSpPr>
          <p:cNvPr id="4" name="Hexagon 3"/>
          <p:cNvSpPr/>
          <p:nvPr/>
        </p:nvSpPr>
        <p:spPr>
          <a:xfrm>
            <a:off x="2762250" y="1333501"/>
            <a:ext cx="1240972" cy="865413"/>
          </a:xfrm>
          <a:prstGeom prst="hex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Đài</a:t>
            </a:r>
            <a:endParaRPr lang="en-US" dirty="0"/>
          </a:p>
        </p:txBody>
      </p:sp>
      <p:sp>
        <p:nvSpPr>
          <p:cNvPr id="5" name="Hexagon 4"/>
          <p:cNvSpPr/>
          <p:nvPr/>
        </p:nvSpPr>
        <p:spPr>
          <a:xfrm>
            <a:off x="2762250" y="5127168"/>
            <a:ext cx="1240972" cy="865413"/>
          </a:xfrm>
          <a:prstGeom prst="hex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Nhuỵ</a:t>
            </a:r>
            <a:endParaRPr lang="en-US" dirty="0"/>
          </a:p>
        </p:txBody>
      </p:sp>
      <p:sp>
        <p:nvSpPr>
          <p:cNvPr id="6" name="Hexagon 5"/>
          <p:cNvSpPr/>
          <p:nvPr/>
        </p:nvSpPr>
        <p:spPr>
          <a:xfrm>
            <a:off x="2762250" y="3809999"/>
            <a:ext cx="1240972" cy="865413"/>
          </a:xfrm>
          <a:prstGeom prst="hex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Nhị</a:t>
            </a:r>
            <a:endParaRPr lang="en-US" dirty="0"/>
          </a:p>
        </p:txBody>
      </p:sp>
      <p:sp>
        <p:nvSpPr>
          <p:cNvPr id="7" name="Hexagon 6"/>
          <p:cNvSpPr/>
          <p:nvPr/>
        </p:nvSpPr>
        <p:spPr>
          <a:xfrm>
            <a:off x="2762250" y="2571750"/>
            <a:ext cx="1240972" cy="865413"/>
          </a:xfrm>
          <a:prstGeom prst="hex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Tràng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5274129" y="1579789"/>
            <a:ext cx="4294414" cy="123824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Làm</a:t>
            </a:r>
            <a:r>
              <a:rPr lang="en-US" dirty="0" smtClean="0"/>
              <a:t> </a:t>
            </a:r>
            <a:r>
              <a:rPr lang="en-US" dirty="0" err="1" smtClean="0"/>
              <a:t>thành</a:t>
            </a:r>
            <a:r>
              <a:rPr lang="en-US" dirty="0" smtClean="0"/>
              <a:t> </a:t>
            </a:r>
            <a:r>
              <a:rPr lang="en-US" dirty="0" err="1" smtClean="0"/>
              <a:t>bao</a:t>
            </a:r>
            <a:r>
              <a:rPr lang="en-US" dirty="0" smtClean="0"/>
              <a:t> </a:t>
            </a:r>
            <a:r>
              <a:rPr lang="en-US" dirty="0" err="1" smtClean="0"/>
              <a:t>hoa</a:t>
            </a:r>
            <a:r>
              <a:rPr lang="en-US" dirty="0" smtClean="0"/>
              <a:t> </a:t>
            </a:r>
            <a:r>
              <a:rPr lang="en-US" dirty="0" err="1" smtClean="0"/>
              <a:t>bảo</a:t>
            </a:r>
            <a:r>
              <a:rPr lang="en-US" dirty="0" smtClean="0"/>
              <a:t> </a:t>
            </a:r>
            <a:r>
              <a:rPr lang="en-US" dirty="0" err="1" smtClean="0"/>
              <a:t>vệ</a:t>
            </a:r>
            <a:r>
              <a:rPr lang="en-US" dirty="0" smtClean="0"/>
              <a:t> </a:t>
            </a:r>
            <a:r>
              <a:rPr lang="en-US" dirty="0" err="1" smtClean="0"/>
              <a:t>nhị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nhuỵ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5274129" y="3809999"/>
            <a:ext cx="2775857" cy="75383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Tế</a:t>
            </a:r>
            <a:r>
              <a:rPr lang="en-US" dirty="0" smtClean="0"/>
              <a:t> </a:t>
            </a:r>
            <a:r>
              <a:rPr lang="en-US" dirty="0" err="1" smtClean="0"/>
              <a:t>bào</a:t>
            </a:r>
            <a:r>
              <a:rPr lang="en-US" dirty="0" smtClean="0"/>
              <a:t> </a:t>
            </a:r>
            <a:r>
              <a:rPr lang="en-US" dirty="0" err="1" smtClean="0"/>
              <a:t>sinh</a:t>
            </a:r>
            <a:r>
              <a:rPr lang="en-US" dirty="0" smtClean="0"/>
              <a:t> </a:t>
            </a:r>
            <a:r>
              <a:rPr lang="en-US" dirty="0" err="1" smtClean="0"/>
              <a:t>dục</a:t>
            </a:r>
            <a:r>
              <a:rPr lang="en-US" dirty="0" smtClean="0"/>
              <a:t> </a:t>
            </a:r>
            <a:r>
              <a:rPr lang="en-US" dirty="0" err="1" smtClean="0"/>
              <a:t>đực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5274128" y="5127168"/>
            <a:ext cx="2775857" cy="75383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Tế</a:t>
            </a:r>
            <a:r>
              <a:rPr lang="en-US" dirty="0" smtClean="0"/>
              <a:t> </a:t>
            </a:r>
            <a:r>
              <a:rPr lang="en-US" dirty="0" err="1" smtClean="0"/>
              <a:t>bào</a:t>
            </a:r>
            <a:r>
              <a:rPr lang="en-US" dirty="0" smtClean="0"/>
              <a:t> </a:t>
            </a:r>
            <a:r>
              <a:rPr lang="en-US" dirty="0" err="1" smtClean="0"/>
              <a:t>sinh</a:t>
            </a:r>
            <a:r>
              <a:rPr lang="en-US" dirty="0" smtClean="0"/>
              <a:t> </a:t>
            </a:r>
            <a:r>
              <a:rPr lang="en-US" dirty="0" err="1" smtClean="0"/>
              <a:t>dục</a:t>
            </a:r>
            <a:r>
              <a:rPr lang="en-US" dirty="0" smtClean="0"/>
              <a:t> </a:t>
            </a:r>
            <a:r>
              <a:rPr lang="en-US" dirty="0" err="1" smtClean="0"/>
              <a:t>cái</a:t>
            </a:r>
            <a:endParaRPr lang="en-US" dirty="0"/>
          </a:p>
        </p:txBody>
      </p:sp>
      <p:sp>
        <p:nvSpPr>
          <p:cNvPr id="11" name="Right Brace 10"/>
          <p:cNvSpPr/>
          <p:nvPr/>
        </p:nvSpPr>
        <p:spPr>
          <a:xfrm>
            <a:off x="8694964" y="3616779"/>
            <a:ext cx="775607" cy="2457450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owchart: Terminator 11"/>
          <p:cNvSpPr/>
          <p:nvPr/>
        </p:nvSpPr>
        <p:spPr>
          <a:xfrm>
            <a:off x="10033908" y="3857625"/>
            <a:ext cx="1698171" cy="1975758"/>
          </a:xfrm>
          <a:prstGeom prst="flowChartTermina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Bộ</a:t>
            </a:r>
            <a:r>
              <a:rPr lang="en-US" dirty="0" smtClean="0"/>
              <a:t> </a:t>
            </a:r>
            <a:r>
              <a:rPr lang="en-US" dirty="0" err="1" smtClean="0"/>
              <a:t>phận</a:t>
            </a:r>
            <a:r>
              <a:rPr lang="en-US" dirty="0" smtClean="0"/>
              <a:t> </a:t>
            </a:r>
            <a:r>
              <a:rPr lang="en-US" dirty="0" err="1" smtClean="0"/>
              <a:t>sinh</a:t>
            </a:r>
            <a:r>
              <a:rPr lang="en-US" dirty="0" smtClean="0"/>
              <a:t> </a:t>
            </a:r>
            <a:r>
              <a:rPr lang="en-US" dirty="0" err="1" smtClean="0"/>
              <a:t>sản</a:t>
            </a:r>
            <a:r>
              <a:rPr lang="en-US" dirty="0" smtClean="0"/>
              <a:t> </a:t>
            </a:r>
            <a:r>
              <a:rPr lang="en-US" dirty="0" err="1" smtClean="0"/>
              <a:t>chủ</a:t>
            </a:r>
            <a:r>
              <a:rPr lang="en-US" dirty="0" smtClean="0"/>
              <a:t> </a:t>
            </a:r>
            <a:r>
              <a:rPr lang="en-US" dirty="0" err="1" smtClean="0"/>
              <a:t>yếu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hoa</a:t>
            </a:r>
            <a:endParaRPr lang="en-US" dirty="0"/>
          </a:p>
        </p:txBody>
      </p:sp>
      <p:cxnSp>
        <p:nvCxnSpPr>
          <p:cNvPr id="14" name="Straight Arrow Connector 13"/>
          <p:cNvCxnSpPr>
            <a:stCxn id="3" idx="6"/>
            <a:endCxn id="4" idx="3"/>
          </p:cNvCxnSpPr>
          <p:nvPr/>
        </p:nvCxnSpPr>
        <p:spPr>
          <a:xfrm flipV="1">
            <a:off x="1885949" y="1766208"/>
            <a:ext cx="876301" cy="15035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3" idx="6"/>
            <a:endCxn id="7" idx="3"/>
          </p:cNvCxnSpPr>
          <p:nvPr/>
        </p:nvCxnSpPr>
        <p:spPr>
          <a:xfrm flipV="1">
            <a:off x="1885949" y="3004457"/>
            <a:ext cx="876301" cy="2653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3" idx="6"/>
            <a:endCxn id="6" idx="3"/>
          </p:cNvCxnSpPr>
          <p:nvPr/>
        </p:nvCxnSpPr>
        <p:spPr>
          <a:xfrm>
            <a:off x="1885949" y="3269797"/>
            <a:ext cx="876301" cy="9729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3" idx="6"/>
            <a:endCxn id="5" idx="3"/>
          </p:cNvCxnSpPr>
          <p:nvPr/>
        </p:nvCxnSpPr>
        <p:spPr>
          <a:xfrm>
            <a:off x="1885949" y="3269797"/>
            <a:ext cx="876301" cy="22900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4" idx="0"/>
            <a:endCxn id="8" idx="1"/>
          </p:cNvCxnSpPr>
          <p:nvPr/>
        </p:nvCxnSpPr>
        <p:spPr>
          <a:xfrm>
            <a:off x="4003222" y="1766208"/>
            <a:ext cx="1270907" cy="4327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7" idx="0"/>
            <a:endCxn id="8" idx="1"/>
          </p:cNvCxnSpPr>
          <p:nvPr/>
        </p:nvCxnSpPr>
        <p:spPr>
          <a:xfrm flipV="1">
            <a:off x="4003222" y="2198914"/>
            <a:ext cx="1270907" cy="8055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6" idx="0"/>
            <a:endCxn id="9" idx="1"/>
          </p:cNvCxnSpPr>
          <p:nvPr/>
        </p:nvCxnSpPr>
        <p:spPr>
          <a:xfrm flipV="1">
            <a:off x="4003222" y="4186918"/>
            <a:ext cx="1270907" cy="557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5" idx="0"/>
            <a:endCxn id="10" idx="1"/>
          </p:cNvCxnSpPr>
          <p:nvPr/>
        </p:nvCxnSpPr>
        <p:spPr>
          <a:xfrm flipV="1">
            <a:off x="4003222" y="5504087"/>
            <a:ext cx="1270906" cy="557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ounded Rectangle 42"/>
          <p:cNvSpPr/>
          <p:nvPr/>
        </p:nvSpPr>
        <p:spPr>
          <a:xfrm>
            <a:off x="5274129" y="1574005"/>
            <a:ext cx="4294414" cy="123824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Làm</a:t>
            </a:r>
            <a:r>
              <a:rPr lang="en-US" dirty="0" smtClean="0"/>
              <a:t> </a:t>
            </a:r>
            <a:r>
              <a:rPr lang="en-US" dirty="0" err="1" smtClean="0"/>
              <a:t>thành</a:t>
            </a:r>
            <a:r>
              <a:rPr lang="en-US" dirty="0" smtClean="0"/>
              <a:t> </a:t>
            </a:r>
            <a:r>
              <a:rPr lang="en-US" dirty="0" err="1" smtClean="0"/>
              <a:t>bao</a:t>
            </a:r>
            <a:r>
              <a:rPr lang="en-US" dirty="0" smtClean="0"/>
              <a:t> </a:t>
            </a:r>
            <a:r>
              <a:rPr lang="en-US" dirty="0" err="1" smtClean="0"/>
              <a:t>hoa</a:t>
            </a:r>
            <a:r>
              <a:rPr lang="en-US" dirty="0" smtClean="0"/>
              <a:t> </a:t>
            </a:r>
            <a:r>
              <a:rPr lang="en-US" dirty="0" err="1" smtClean="0"/>
              <a:t>bảo</a:t>
            </a:r>
            <a:r>
              <a:rPr lang="en-US" dirty="0" smtClean="0"/>
              <a:t> </a:t>
            </a:r>
            <a:r>
              <a:rPr lang="en-US" dirty="0" err="1" smtClean="0"/>
              <a:t>vệ</a:t>
            </a:r>
            <a:r>
              <a:rPr lang="en-US" dirty="0" smtClean="0"/>
              <a:t> </a:t>
            </a:r>
            <a:r>
              <a:rPr lang="en-US" dirty="0" err="1" smtClean="0"/>
              <a:t>nhị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nhuỵ</a:t>
            </a:r>
            <a:endParaRPr lang="en-US" dirty="0"/>
          </a:p>
        </p:txBody>
      </p:sp>
      <p:cxnSp>
        <p:nvCxnSpPr>
          <p:cNvPr id="44" name="Straight Arrow Connector 43"/>
          <p:cNvCxnSpPr>
            <a:endCxn id="43" idx="1"/>
          </p:cNvCxnSpPr>
          <p:nvPr/>
        </p:nvCxnSpPr>
        <p:spPr>
          <a:xfrm>
            <a:off x="4003222" y="1760424"/>
            <a:ext cx="1270907" cy="4327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endCxn id="43" idx="1"/>
          </p:cNvCxnSpPr>
          <p:nvPr/>
        </p:nvCxnSpPr>
        <p:spPr>
          <a:xfrm flipV="1">
            <a:off x="4003222" y="2193130"/>
            <a:ext cx="1270907" cy="8055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3696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4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96043"/>
            <a:ext cx="12192000" cy="5861957"/>
          </a:xfrm>
        </p:spPr>
        <p:txBody>
          <a:bodyPr>
            <a:normAutofit/>
          </a:bodyPr>
          <a:lstStyle/>
          <a:p>
            <a:r>
              <a:rPr lang="nl-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Hãy chọn những từ thích hợp trong các từ </a:t>
            </a:r>
            <a:r>
              <a:rPr lang="nl-NL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hoa đơn tính, hoa đực, hoa lưỡng tính, hoa cái</a:t>
            </a:r>
            <a:r>
              <a:rPr lang="nl-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điền vào chỗ trống trong các câu dưới đây: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nl-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Căn cứ vào bộ phận sinh sản chủ yếu của hoa có thể chia hoa thành 2 nhóm chính: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nl-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Những hoa có đủ nhị và nhuỵ gọi là ...(1)...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nl-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Những hoa thiếu nhị hoặc nhuỵ  gọi là ...(2)...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nl-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Hoa đơn tính chỉ có nhị gọi là ...(3)...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nl-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Hoa đơn tính chỉ có nhuỵ gọi là ...(4</a:t>
            </a:r>
            <a:r>
              <a:rPr lang="nl-N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)...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790462" y="4157844"/>
            <a:ext cx="3214254" cy="604982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lưỡng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361715" y="4762826"/>
            <a:ext cx="2895600" cy="714663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358744" y="5521645"/>
            <a:ext cx="1904999" cy="498021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đực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707334" y="6094259"/>
            <a:ext cx="1904999" cy="564083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2"/>
            <a:ext cx="12192000" cy="11756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nl-N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Phân chia các nhóm hoa căn cứ vào bộ phận sinh sản chủ yếu của hoa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074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4. </a:t>
            </a:r>
            <a:r>
              <a:rPr lang="en-US" b="1" dirty="0" err="1" smtClean="0"/>
              <a:t>Thụ</a:t>
            </a:r>
            <a:r>
              <a:rPr lang="en-US" b="1" dirty="0" smtClean="0"/>
              <a:t> </a:t>
            </a:r>
            <a:r>
              <a:rPr lang="en-US" b="1" dirty="0" err="1" smtClean="0"/>
              <a:t>phấn</a:t>
            </a:r>
            <a:endParaRPr lang="en-US" b="1" dirty="0"/>
          </a:p>
        </p:txBody>
      </p:sp>
      <p:pic>
        <p:nvPicPr>
          <p:cNvPr id="3" name="Picture 4" descr="Hoa tu thu ph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18852" y="365125"/>
            <a:ext cx="5257800" cy="5075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77584" y="2030640"/>
            <a:ext cx="6368143" cy="15348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</a:rPr>
              <a:t>Thụ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phấn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là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hiện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tượng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hạt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phấn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tiếp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xúc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với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đầu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nhuỵ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122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938" y="215915"/>
            <a:ext cx="3715910" cy="929074"/>
          </a:xfrm>
        </p:spPr>
        <p:txBody>
          <a:bodyPr/>
          <a:lstStyle/>
          <a:p>
            <a:r>
              <a:rPr lang="en-US" dirty="0" smtClean="0"/>
              <a:t>5. </a:t>
            </a:r>
            <a:r>
              <a:rPr lang="en-US" dirty="0" err="1" smtClean="0"/>
              <a:t>Thụ</a:t>
            </a:r>
            <a:r>
              <a:rPr lang="en-US" dirty="0" smtClean="0"/>
              <a:t> </a:t>
            </a:r>
            <a:r>
              <a:rPr lang="en-US" dirty="0" err="1" smtClean="0"/>
              <a:t>tinh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7938" y="1075981"/>
            <a:ext cx="7731318" cy="70511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a. </a:t>
            </a:r>
            <a:r>
              <a:rPr lang="en-US" b="1" dirty="0" err="1" smtClean="0"/>
              <a:t>Hiện</a:t>
            </a:r>
            <a:r>
              <a:rPr lang="en-US" b="1" dirty="0" smtClean="0"/>
              <a:t> </a:t>
            </a:r>
            <a:r>
              <a:rPr lang="en-US" b="1" dirty="0" err="1" smtClean="0"/>
              <a:t>tượng</a:t>
            </a:r>
            <a:r>
              <a:rPr lang="en-US" b="1" dirty="0" smtClean="0"/>
              <a:t> </a:t>
            </a:r>
            <a:r>
              <a:rPr lang="en-US" b="1" dirty="0" err="1" smtClean="0"/>
              <a:t>nảy</a:t>
            </a:r>
            <a:r>
              <a:rPr lang="en-US" b="1" dirty="0" smtClean="0"/>
              <a:t> </a:t>
            </a:r>
            <a:r>
              <a:rPr lang="en-US" b="1" dirty="0" err="1" smtClean="0"/>
              <a:t>mầm</a:t>
            </a:r>
            <a:r>
              <a:rPr lang="en-US" b="1" dirty="0" smtClean="0"/>
              <a:t> </a:t>
            </a:r>
            <a:r>
              <a:rPr lang="en-US" b="1" dirty="0" err="1" smtClean="0"/>
              <a:t>của</a:t>
            </a:r>
            <a:r>
              <a:rPr lang="en-US" b="1" dirty="0" smtClean="0"/>
              <a:t> </a:t>
            </a:r>
            <a:r>
              <a:rPr lang="en-US" b="1" dirty="0" err="1" smtClean="0"/>
              <a:t>hạt</a:t>
            </a:r>
            <a:r>
              <a:rPr lang="en-US" b="1" dirty="0" smtClean="0"/>
              <a:t> </a:t>
            </a:r>
            <a:r>
              <a:rPr lang="en-US" b="1" dirty="0" err="1" smtClean="0"/>
              <a:t>phấn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57730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111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82" t="2597" r="19276" b="3896"/>
          <a:stretch>
            <a:fillRect/>
          </a:stretch>
        </p:blipFill>
        <p:spPr bwMode="auto">
          <a:xfrm>
            <a:off x="5029200" y="762000"/>
            <a:ext cx="38100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 descr="5555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01" t="73914" r="47998" b="4347"/>
          <a:stretch>
            <a:fillRect/>
          </a:stretch>
        </p:blipFill>
        <p:spPr bwMode="auto">
          <a:xfrm rot="21104020">
            <a:off x="6667500" y="927100"/>
            <a:ext cx="5334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 descr="222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78" t="9581" r="20267" b="4192"/>
          <a:stretch>
            <a:fillRect/>
          </a:stretch>
        </p:blipFill>
        <p:spPr bwMode="auto">
          <a:xfrm>
            <a:off x="6400800" y="762000"/>
            <a:ext cx="381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 descr="222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78" t="9581" r="20267" b="4192"/>
          <a:stretch>
            <a:fillRect/>
          </a:stretch>
        </p:blipFill>
        <p:spPr bwMode="auto">
          <a:xfrm>
            <a:off x="7086600" y="762000"/>
            <a:ext cx="381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6" descr="222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78" t="9581" r="20267" b="4192"/>
          <a:stretch>
            <a:fillRect/>
          </a:stretch>
        </p:blipFill>
        <p:spPr bwMode="auto">
          <a:xfrm>
            <a:off x="6743700" y="749300"/>
            <a:ext cx="381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7" descr="5555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01" t="73914" r="47998" b="4347"/>
          <a:stretch>
            <a:fillRect/>
          </a:stretch>
        </p:blipFill>
        <p:spPr bwMode="auto">
          <a:xfrm rot="336647">
            <a:off x="6934200" y="990600"/>
            <a:ext cx="533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8534400" y="12192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cs typeface="Arial" panose="020B0604020202020204" pitchFamily="34" charset="0"/>
              </a:rPr>
              <a:t>Ống phấn</a:t>
            </a:r>
          </a:p>
        </p:txBody>
      </p:sp>
      <p:sp>
        <p:nvSpPr>
          <p:cNvPr id="14345" name="Line 9"/>
          <p:cNvSpPr>
            <a:spLocks noChangeShapeType="1"/>
          </p:cNvSpPr>
          <p:nvPr/>
        </p:nvSpPr>
        <p:spPr bwMode="auto">
          <a:xfrm flipH="1">
            <a:off x="7239000" y="1371600"/>
            <a:ext cx="12954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/>
        </p:spPr>
        <p:txBody>
          <a:bodyPr/>
          <a:lstStyle/>
          <a:p>
            <a:pPr algn="ctr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46" name="AutoShape 10"/>
          <p:cNvSpPr>
            <a:spLocks noChangeArrowheads="1"/>
          </p:cNvSpPr>
          <p:nvPr/>
        </p:nvSpPr>
        <p:spPr bwMode="auto">
          <a:xfrm>
            <a:off x="6911976" y="762000"/>
            <a:ext cx="55563" cy="12858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47" name="AutoShape 11"/>
          <p:cNvSpPr>
            <a:spLocks noChangeArrowheads="1"/>
          </p:cNvSpPr>
          <p:nvPr/>
        </p:nvSpPr>
        <p:spPr bwMode="auto">
          <a:xfrm>
            <a:off x="6923088" y="1066800"/>
            <a:ext cx="55562" cy="12858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4343400" y="1600201"/>
            <a:ext cx="1905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 err="1">
                <a:solidFill>
                  <a:srgbClr val="FF0000"/>
                </a:solidFill>
                <a:cs typeface="Arial" panose="020B0604020202020204" pitchFamily="34" charset="0"/>
              </a:rPr>
              <a:t>Tế</a:t>
            </a:r>
            <a:r>
              <a:rPr lang="en-US" altLang="en-US" sz="24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cs typeface="Arial" panose="020B0604020202020204" pitchFamily="34" charset="0"/>
              </a:rPr>
              <a:t>bào</a:t>
            </a:r>
            <a:r>
              <a:rPr lang="en-US" altLang="en-US" sz="24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cs typeface="Arial" panose="020B0604020202020204" pitchFamily="34" charset="0"/>
              </a:rPr>
              <a:t>sinh</a:t>
            </a:r>
            <a:r>
              <a:rPr lang="en-US" altLang="en-US" sz="24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cs typeface="Arial" panose="020B0604020202020204" pitchFamily="34" charset="0"/>
              </a:rPr>
              <a:t>dục</a:t>
            </a:r>
            <a:r>
              <a:rPr lang="en-US" altLang="en-US" sz="24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cs typeface="Arial" panose="020B0604020202020204" pitchFamily="34" charset="0"/>
              </a:rPr>
              <a:t>đực</a:t>
            </a:r>
            <a:endParaRPr lang="en-US" altLang="en-US" sz="24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4349" name="Line 13"/>
          <p:cNvSpPr>
            <a:spLocks noChangeShapeType="1"/>
          </p:cNvSpPr>
          <p:nvPr/>
        </p:nvSpPr>
        <p:spPr bwMode="auto">
          <a:xfrm flipV="1">
            <a:off x="6172200" y="1524000"/>
            <a:ext cx="762000" cy="3810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/>
        </p:spPr>
        <p:txBody>
          <a:bodyPr/>
          <a:lstStyle/>
          <a:p>
            <a:pPr algn="ctr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350" name="Picture 14" descr="5555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01" t="73914" r="47998" b="4347"/>
          <a:stretch>
            <a:fillRect/>
          </a:stretch>
        </p:blipFill>
        <p:spPr bwMode="auto">
          <a:xfrm rot="21452098">
            <a:off x="6686550" y="990600"/>
            <a:ext cx="5334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51" name="AutoShape 15"/>
          <p:cNvSpPr>
            <a:spLocks noChangeArrowheads="1"/>
          </p:cNvSpPr>
          <p:nvPr/>
        </p:nvSpPr>
        <p:spPr bwMode="auto">
          <a:xfrm>
            <a:off x="6934201" y="2081214"/>
            <a:ext cx="55563" cy="12858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52" name="AutoShape 16"/>
          <p:cNvSpPr>
            <a:spLocks noChangeArrowheads="1"/>
          </p:cNvSpPr>
          <p:nvPr/>
        </p:nvSpPr>
        <p:spPr bwMode="auto">
          <a:xfrm>
            <a:off x="6946901" y="1447800"/>
            <a:ext cx="55563" cy="12858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54" name="Line 18"/>
          <p:cNvSpPr>
            <a:spLocks noChangeShapeType="1"/>
          </p:cNvSpPr>
          <p:nvPr/>
        </p:nvSpPr>
        <p:spPr bwMode="auto">
          <a:xfrm>
            <a:off x="5257800" y="838200"/>
            <a:ext cx="13716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/>
        </p:spPr>
        <p:txBody>
          <a:bodyPr/>
          <a:lstStyle/>
          <a:p>
            <a:pPr algn="ctr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55" name="Text Box 19"/>
          <p:cNvSpPr txBox="1">
            <a:spLocks noChangeArrowheads="1"/>
          </p:cNvSpPr>
          <p:nvPr/>
        </p:nvSpPr>
        <p:spPr bwMode="auto">
          <a:xfrm>
            <a:off x="8763000" y="17526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cs typeface="Arial" panose="020B0604020202020204" pitchFamily="34" charset="0"/>
              </a:rPr>
              <a:t>Vòi nhụy</a:t>
            </a:r>
          </a:p>
        </p:txBody>
      </p:sp>
      <p:sp>
        <p:nvSpPr>
          <p:cNvPr id="14356" name="Line 20"/>
          <p:cNvSpPr>
            <a:spLocks noChangeShapeType="1"/>
          </p:cNvSpPr>
          <p:nvPr/>
        </p:nvSpPr>
        <p:spPr bwMode="auto">
          <a:xfrm flipH="1">
            <a:off x="7391400" y="2057400"/>
            <a:ext cx="12954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/>
        </p:spPr>
        <p:txBody>
          <a:bodyPr/>
          <a:lstStyle/>
          <a:p>
            <a:pPr algn="ctr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57" name="Text Box 21"/>
          <p:cNvSpPr txBox="1">
            <a:spLocks noChangeArrowheads="1"/>
          </p:cNvSpPr>
          <p:nvPr/>
        </p:nvSpPr>
        <p:spPr bwMode="auto">
          <a:xfrm>
            <a:off x="8763000" y="7620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cs typeface="Arial" panose="020B0604020202020204" pitchFamily="34" charset="0"/>
              </a:rPr>
              <a:t>Đầu nhụy</a:t>
            </a:r>
          </a:p>
        </p:txBody>
      </p:sp>
      <p:sp>
        <p:nvSpPr>
          <p:cNvPr id="14358" name="Line 22"/>
          <p:cNvSpPr>
            <a:spLocks noChangeShapeType="1"/>
          </p:cNvSpPr>
          <p:nvPr/>
        </p:nvSpPr>
        <p:spPr bwMode="auto">
          <a:xfrm flipH="1">
            <a:off x="7543800" y="990600"/>
            <a:ext cx="12954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/>
        </p:spPr>
        <p:txBody>
          <a:bodyPr/>
          <a:lstStyle/>
          <a:p>
            <a:pPr algn="ctr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59" name="Line 23"/>
          <p:cNvSpPr>
            <a:spLocks noChangeShapeType="1"/>
          </p:cNvSpPr>
          <p:nvPr/>
        </p:nvSpPr>
        <p:spPr bwMode="auto">
          <a:xfrm flipH="1">
            <a:off x="7924800" y="3886200"/>
            <a:ext cx="6858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/>
        </p:spPr>
        <p:txBody>
          <a:bodyPr/>
          <a:lstStyle/>
          <a:p>
            <a:pPr algn="ctr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60" name="Text Box 24"/>
          <p:cNvSpPr txBox="1">
            <a:spLocks noChangeArrowheads="1"/>
          </p:cNvSpPr>
          <p:nvPr/>
        </p:nvSpPr>
        <p:spPr bwMode="auto">
          <a:xfrm>
            <a:off x="8597900" y="36576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cs typeface="Arial" panose="020B0604020202020204" pitchFamily="34" charset="0"/>
              </a:rPr>
              <a:t>Bầu nhụy</a:t>
            </a:r>
          </a:p>
        </p:txBody>
      </p:sp>
      <p:sp>
        <p:nvSpPr>
          <p:cNvPr id="6168" name="Text Box 25"/>
          <p:cNvSpPr txBox="1">
            <a:spLocks noChangeArrowheads="1"/>
          </p:cNvSpPr>
          <p:nvPr/>
        </p:nvSpPr>
        <p:spPr bwMode="auto">
          <a:xfrm>
            <a:off x="3352800" y="6186488"/>
            <a:ext cx="6324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cs typeface="Arial" panose="020B0604020202020204" pitchFamily="34" charset="0"/>
              </a:rPr>
              <a:t>Hiện tượng nảy mầm của hạt phấn</a:t>
            </a:r>
          </a:p>
        </p:txBody>
      </p:sp>
      <p:sp>
        <p:nvSpPr>
          <p:cNvPr id="14363" name="Text Box 27"/>
          <p:cNvSpPr txBox="1">
            <a:spLocks noChangeArrowheads="1"/>
          </p:cNvSpPr>
          <p:nvPr/>
        </p:nvSpPr>
        <p:spPr bwMode="auto">
          <a:xfrm>
            <a:off x="3810000" y="533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 err="1">
                <a:solidFill>
                  <a:srgbClr val="FF0000"/>
                </a:solidFill>
                <a:cs typeface="Arial" panose="020B0604020202020204" pitchFamily="34" charset="0"/>
              </a:rPr>
              <a:t>Hạt</a:t>
            </a:r>
            <a:r>
              <a:rPr lang="en-US" altLang="en-US" sz="24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cs typeface="Arial" panose="020B0604020202020204" pitchFamily="34" charset="0"/>
              </a:rPr>
              <a:t>phấn</a:t>
            </a:r>
            <a:endParaRPr lang="en-US" altLang="en-US" sz="24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26" name="Text Box 68"/>
          <p:cNvSpPr txBox="1">
            <a:spLocks noChangeArrowheads="1"/>
          </p:cNvSpPr>
          <p:nvPr/>
        </p:nvSpPr>
        <p:spPr bwMode="auto">
          <a:xfrm>
            <a:off x="401114" y="1112044"/>
            <a:ext cx="3733800" cy="5191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28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</a:t>
            </a:r>
            <a:r>
              <a:rPr lang="en-US" sz="28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Hạt</a:t>
            </a:r>
            <a:r>
              <a:rPr lang="en-US" sz="28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phấn</a:t>
            </a:r>
            <a:r>
              <a:rPr lang="en-US" sz="28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trương</a:t>
            </a:r>
            <a:r>
              <a:rPr lang="en-US" sz="28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lên</a:t>
            </a:r>
            <a:endParaRPr lang="en-US" sz="2800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7" name="Text Box 69"/>
          <p:cNvSpPr txBox="1">
            <a:spLocks noChangeArrowheads="1"/>
          </p:cNvSpPr>
          <p:nvPr/>
        </p:nvSpPr>
        <p:spPr bwMode="auto">
          <a:xfrm>
            <a:off x="122450" y="1856909"/>
            <a:ext cx="4267200" cy="5232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28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</a:t>
            </a:r>
            <a:r>
              <a:rPr lang="en-US" sz="28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Nảy</a:t>
            </a:r>
            <a:r>
              <a:rPr lang="en-US" sz="28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mầm</a:t>
            </a:r>
            <a:r>
              <a:rPr lang="en-US" sz="28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thành</a:t>
            </a:r>
            <a:r>
              <a:rPr lang="en-US" sz="28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ống</a:t>
            </a:r>
            <a:r>
              <a:rPr lang="en-US" sz="28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phấn</a:t>
            </a:r>
            <a:endParaRPr lang="en-US" sz="2800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8" name="Text Box 70"/>
          <p:cNvSpPr txBox="1">
            <a:spLocks noChangeArrowheads="1"/>
          </p:cNvSpPr>
          <p:nvPr/>
        </p:nvSpPr>
        <p:spPr bwMode="auto">
          <a:xfrm>
            <a:off x="69850" y="2636837"/>
            <a:ext cx="4495800" cy="13731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28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</a:t>
            </a:r>
            <a:r>
              <a:rPr lang="en-US" sz="28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Ống</a:t>
            </a:r>
            <a:r>
              <a:rPr lang="en-US" sz="28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phấn</a:t>
            </a:r>
            <a:r>
              <a:rPr lang="en-US" sz="28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xuyên</a:t>
            </a:r>
            <a:r>
              <a:rPr lang="en-US" sz="28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qua </a:t>
            </a:r>
            <a:r>
              <a:rPr lang="en-US" sz="28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đầu</a:t>
            </a:r>
            <a:r>
              <a:rPr lang="en-US" sz="28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nhụy</a:t>
            </a:r>
            <a:r>
              <a:rPr lang="en-US" sz="28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en-US" sz="28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vòi</a:t>
            </a:r>
            <a:r>
              <a:rPr lang="en-US" sz="28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nhụy</a:t>
            </a:r>
            <a:r>
              <a:rPr lang="en-US" sz="28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vào</a:t>
            </a:r>
            <a:r>
              <a:rPr lang="en-US" sz="28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trong</a:t>
            </a:r>
            <a:r>
              <a:rPr lang="en-US" sz="28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bầu</a:t>
            </a:r>
            <a:r>
              <a:rPr lang="en-US" sz="28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en-US" sz="28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tiếp</a:t>
            </a:r>
            <a:r>
              <a:rPr lang="en-US" sz="28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xúc</a:t>
            </a:r>
            <a:r>
              <a:rPr lang="en-US" sz="28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với</a:t>
            </a:r>
            <a:r>
              <a:rPr lang="en-US" sz="28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noãn</a:t>
            </a:r>
            <a:endParaRPr lang="en-US" sz="2800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9" name="Text Box 44"/>
          <p:cNvSpPr txBox="1">
            <a:spLocks noChangeArrowheads="1"/>
          </p:cNvSpPr>
          <p:nvPr/>
        </p:nvSpPr>
        <p:spPr bwMode="auto">
          <a:xfrm>
            <a:off x="274850" y="4234996"/>
            <a:ext cx="4114800" cy="9461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28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</a:t>
            </a:r>
            <a:r>
              <a:rPr lang="en-US" sz="28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Tế</a:t>
            </a:r>
            <a:r>
              <a:rPr lang="en-US" sz="28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bào</a:t>
            </a:r>
            <a:r>
              <a:rPr lang="en-US" sz="28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sinh</a:t>
            </a:r>
            <a:r>
              <a:rPr lang="en-US" sz="28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dục</a:t>
            </a:r>
            <a:r>
              <a:rPr lang="en-US" sz="28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đực</a:t>
            </a:r>
            <a:r>
              <a:rPr lang="en-US" sz="28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theo</a:t>
            </a:r>
            <a:r>
              <a:rPr lang="en-US" sz="28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ống</a:t>
            </a:r>
            <a:r>
              <a:rPr lang="en-US" sz="28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phấn</a:t>
            </a:r>
            <a:r>
              <a:rPr lang="en-US" sz="28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chui</a:t>
            </a:r>
            <a:r>
              <a:rPr lang="en-US" sz="28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vào</a:t>
            </a:r>
            <a:r>
              <a:rPr lang="en-US" sz="28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noãn</a:t>
            </a:r>
            <a:endParaRPr lang="en-US" sz="2800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642905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4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14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1000"/>
                                        <p:tgtEl>
                                          <p:spTgt spid="14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14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000"/>
                                        <p:tgtEl>
                                          <p:spTgt spid="14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14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14340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14341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14342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30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3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78 0.18125 L 0.00278 0.2463 " pathEditMode="relative" rAng="0" ptsTypes="AA">
                                      <p:cBhvr>
                                        <p:cTn id="64" dur="30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241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0.20348 L -2.77778E-6 0.25741 " pathEditMode="relative" rAng="0" ptsTypes="AA">
                                      <p:cBhvr>
                                        <p:cTn id="66" dur="30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6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2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5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8" dur="5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4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6" dur="5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30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-0.15717 L -0.00139 0.14491 " pathEditMode="relative" rAng="0" ptsTypes="AA">
                                      <p:cBhvr>
                                        <p:cTn id="93" dur="30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15093"/>
                                    </p:animMotion>
                                  </p:childTnLst>
                                </p:cTn>
                              </p:par>
                              <p:par>
                                <p:cTn id="9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0.07616 L -0.00122 0.22407 " pathEditMode="relative" rAng="0" ptsTypes="AA">
                                      <p:cBhvr>
                                        <p:cTn id="95" dur="30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15000"/>
                                    </p:animMotion>
                                  </p:childTnLst>
                                </p:cTn>
                              </p:par>
                              <p:par>
                                <p:cTn id="96" presetID="3" presetClass="exit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500"/>
                                        <p:tgtEl>
                                          <p:spTgt spid="143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0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3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14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1" dur="500"/>
                                        <p:tgtEl>
                                          <p:spTgt spid="143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14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4" grpId="0"/>
      <p:bldP spid="14344" grpId="1"/>
      <p:bldP spid="14346" grpId="0" animBg="1"/>
      <p:bldP spid="14346" grpId="1" animBg="1"/>
      <p:bldP spid="14346" grpId="2" animBg="1"/>
      <p:bldP spid="14347" grpId="0" animBg="1"/>
      <p:bldP spid="14347" grpId="1" animBg="1"/>
      <p:bldP spid="14347" grpId="2" animBg="1"/>
      <p:bldP spid="14348" grpId="0"/>
      <p:bldP spid="14348" grpId="1"/>
      <p:bldP spid="14351" grpId="0" animBg="1"/>
      <p:bldP spid="14351" grpId="1" animBg="1"/>
      <p:bldP spid="14352" grpId="0" animBg="1"/>
      <p:bldP spid="14352" grpId="1" animBg="1"/>
      <p:bldP spid="14355" grpId="0"/>
      <p:bldP spid="14357" grpId="0"/>
      <p:bldP spid="14360" grpId="0"/>
      <p:bldP spid="14363" grpId="0"/>
      <p:bldP spid="14363" grpId="1"/>
      <p:bldP spid="26" grpId="0"/>
      <p:bldP spid="27" grpId="0"/>
      <p:bldP spid="28" grpId="0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1" y="0"/>
            <a:ext cx="10480676" cy="6857999"/>
          </a:xfrm>
          <a:prstGeom prst="rect">
            <a:avLst/>
          </a:prstGeom>
          <a:noFill/>
          <a:ln w="38100" cmpd="dbl">
            <a:solidFill>
              <a:srgbClr val="FF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.VnTime" pitchFamily="34" charset="0"/>
            </a:endParaRPr>
          </a:p>
        </p:txBody>
      </p:sp>
      <p:sp>
        <p:nvSpPr>
          <p:cNvPr id="135174" name="Rectangle 6"/>
          <p:cNvSpPr>
            <a:spLocks noChangeArrowheads="1"/>
          </p:cNvSpPr>
          <p:nvPr/>
        </p:nvSpPr>
        <p:spPr bwMode="auto">
          <a:xfrm>
            <a:off x="230588" y="213216"/>
            <a:ext cx="2438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/>
              <a:t>b</a:t>
            </a:r>
            <a:r>
              <a:rPr lang="en-US" altLang="en-US" sz="2800" b="1" dirty="0" smtClean="0"/>
              <a:t>. </a:t>
            </a:r>
            <a:r>
              <a:rPr lang="en-US" altLang="en-US" sz="2800" b="1" dirty="0" err="1"/>
              <a:t>Thụ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tinh</a:t>
            </a:r>
            <a:r>
              <a:rPr lang="en-US" altLang="en-US" sz="2800" b="1" dirty="0"/>
              <a:t>:</a:t>
            </a:r>
          </a:p>
        </p:txBody>
      </p:sp>
      <p:sp>
        <p:nvSpPr>
          <p:cNvPr id="9223" name="Text Box 14"/>
          <p:cNvSpPr txBox="1">
            <a:spLocks noChangeArrowheads="1"/>
          </p:cNvSpPr>
          <p:nvPr/>
        </p:nvSpPr>
        <p:spPr bwMode="auto">
          <a:xfrm>
            <a:off x="5013325" y="4381501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.VnTime" pitchFamily="34" charset="0"/>
            </a:endParaRPr>
          </a:p>
        </p:txBody>
      </p:sp>
      <p:pic>
        <p:nvPicPr>
          <p:cNvPr id="9224" name="Picture 31" descr="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828800"/>
            <a:ext cx="4191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50" name="AutoShape 18"/>
          <p:cNvSpPr>
            <a:spLocks noChangeArrowheads="1"/>
          </p:cNvSpPr>
          <p:nvPr/>
        </p:nvSpPr>
        <p:spPr bwMode="auto">
          <a:xfrm>
            <a:off x="8001000" y="3657600"/>
            <a:ext cx="76200" cy="76200"/>
          </a:xfrm>
          <a:prstGeom prst="flowChartConnector">
            <a:avLst/>
          </a:prstGeom>
          <a:solidFill>
            <a:srgbClr val="D60093"/>
          </a:solidFill>
          <a:ln w="9525" algn="ctr">
            <a:solidFill>
              <a:srgbClr val="D60093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451" name="AutoShape 19"/>
          <p:cNvSpPr>
            <a:spLocks noChangeArrowheads="1"/>
          </p:cNvSpPr>
          <p:nvPr/>
        </p:nvSpPr>
        <p:spPr bwMode="auto">
          <a:xfrm>
            <a:off x="7848600" y="3810000"/>
            <a:ext cx="76200" cy="76200"/>
          </a:xfrm>
          <a:prstGeom prst="flowChartConnector">
            <a:avLst/>
          </a:prstGeom>
          <a:solidFill>
            <a:srgbClr val="FF6600"/>
          </a:solidFill>
          <a:ln w="9525" algn="ctr">
            <a:solidFill>
              <a:srgbClr val="D60093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452" name="AutoShape 20"/>
          <p:cNvSpPr>
            <a:spLocks noChangeArrowheads="1"/>
          </p:cNvSpPr>
          <p:nvPr/>
        </p:nvSpPr>
        <p:spPr bwMode="auto">
          <a:xfrm>
            <a:off x="8001000" y="3657600"/>
            <a:ext cx="76200" cy="152400"/>
          </a:xfrm>
          <a:prstGeom prst="flowChartConnector">
            <a:avLst/>
          </a:prstGeom>
          <a:solidFill>
            <a:srgbClr val="FF0066"/>
          </a:solidFill>
          <a:ln w="9525" algn="ctr">
            <a:solidFill>
              <a:srgbClr val="D60093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453" name="Line 21"/>
          <p:cNvSpPr>
            <a:spLocks noChangeShapeType="1"/>
          </p:cNvSpPr>
          <p:nvPr/>
        </p:nvSpPr>
        <p:spPr bwMode="auto">
          <a:xfrm flipV="1">
            <a:off x="5943600" y="3886200"/>
            <a:ext cx="1905000" cy="76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/>
        </p:spPr>
        <p:txBody>
          <a:bodyPr/>
          <a:lstStyle/>
          <a:p>
            <a:pPr algn="ctr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229" name="Text Box 23"/>
          <p:cNvSpPr txBox="1">
            <a:spLocks noChangeArrowheads="1"/>
          </p:cNvSpPr>
          <p:nvPr/>
        </p:nvSpPr>
        <p:spPr bwMode="auto">
          <a:xfrm>
            <a:off x="4572000" y="3581401"/>
            <a:ext cx="1905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rgbClr val="FF6600"/>
                </a:solidFill>
                <a:cs typeface="Arial" panose="020B0604020202020204" pitchFamily="34" charset="0"/>
              </a:rPr>
              <a:t>Tế bào sinh dục đực</a:t>
            </a:r>
          </a:p>
        </p:txBody>
      </p:sp>
      <p:sp>
        <p:nvSpPr>
          <p:cNvPr id="18456" name="Line 24"/>
          <p:cNvSpPr>
            <a:spLocks noChangeShapeType="1"/>
          </p:cNvSpPr>
          <p:nvPr/>
        </p:nvSpPr>
        <p:spPr bwMode="auto">
          <a:xfrm>
            <a:off x="6096000" y="3200400"/>
            <a:ext cx="1905000" cy="457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/>
        </p:spPr>
        <p:txBody>
          <a:bodyPr/>
          <a:lstStyle/>
          <a:p>
            <a:pPr algn="ctr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457" name="Text Box 25"/>
          <p:cNvSpPr txBox="1">
            <a:spLocks noChangeArrowheads="1"/>
          </p:cNvSpPr>
          <p:nvPr/>
        </p:nvSpPr>
        <p:spPr bwMode="auto">
          <a:xfrm>
            <a:off x="5105400" y="2514601"/>
            <a:ext cx="1143000" cy="10064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2000" dirty="0" err="1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Tế</a:t>
            </a:r>
            <a:r>
              <a:rPr lang="en-US" sz="2000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en-US" sz="2000" dirty="0" err="1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bào</a:t>
            </a:r>
            <a:r>
              <a:rPr lang="en-US" sz="2000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en-US" sz="2000" dirty="0" err="1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sinh</a:t>
            </a:r>
            <a:r>
              <a:rPr lang="en-US" sz="2000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en-US" sz="2000" dirty="0" err="1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dục</a:t>
            </a:r>
            <a:r>
              <a:rPr lang="en-US" sz="2000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en-US" sz="2000" dirty="0" err="1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cái</a:t>
            </a:r>
            <a:endParaRPr lang="en-US" sz="2000" dirty="0">
              <a:solidFill>
                <a:srgbClr val="FF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18458" name="Line 26"/>
          <p:cNvSpPr>
            <a:spLocks noChangeShapeType="1"/>
          </p:cNvSpPr>
          <p:nvPr/>
        </p:nvSpPr>
        <p:spPr bwMode="auto">
          <a:xfrm flipH="1">
            <a:off x="8077200" y="3733800"/>
            <a:ext cx="12954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/>
        </p:spPr>
        <p:txBody>
          <a:bodyPr/>
          <a:lstStyle/>
          <a:p>
            <a:pPr algn="ctr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460" name="Text Box 28"/>
          <p:cNvSpPr txBox="1">
            <a:spLocks noChangeArrowheads="1"/>
          </p:cNvSpPr>
          <p:nvPr/>
        </p:nvSpPr>
        <p:spPr bwMode="auto">
          <a:xfrm>
            <a:off x="9296400" y="3276601"/>
            <a:ext cx="838200" cy="83099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24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Hợp tử</a:t>
            </a:r>
          </a:p>
        </p:txBody>
      </p:sp>
      <p:sp>
        <p:nvSpPr>
          <p:cNvPr id="107539" name="Text Box 19"/>
          <p:cNvSpPr txBox="1">
            <a:spLocks noChangeArrowheads="1"/>
          </p:cNvSpPr>
          <p:nvPr/>
        </p:nvSpPr>
        <p:spPr bwMode="auto">
          <a:xfrm>
            <a:off x="7086600" y="5486400"/>
            <a:ext cx="2362200" cy="523220"/>
          </a:xfrm>
          <a:prstGeom prst="rect">
            <a:avLst/>
          </a:prstGeom>
          <a:noFill/>
          <a:ln w="28575" algn="ctr">
            <a:solidFill>
              <a:srgbClr val="FF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chemeClr val="accent2"/>
                </a:solidFill>
              </a:rPr>
              <a:t>Sự thụ tinh</a:t>
            </a:r>
          </a:p>
        </p:txBody>
      </p:sp>
      <p:sp>
        <p:nvSpPr>
          <p:cNvPr id="18462" name="Text Box 30"/>
          <p:cNvSpPr txBox="1">
            <a:spLocks noChangeArrowheads="1"/>
          </p:cNvSpPr>
          <p:nvPr/>
        </p:nvSpPr>
        <p:spPr bwMode="auto">
          <a:xfrm>
            <a:off x="1905000" y="2743200"/>
            <a:ext cx="2514600" cy="369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endParaRPr 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8463" name="Text Box 31"/>
          <p:cNvSpPr txBox="1">
            <a:spLocks noChangeArrowheads="1"/>
          </p:cNvSpPr>
          <p:nvPr/>
        </p:nvSpPr>
        <p:spPr bwMode="auto">
          <a:xfrm>
            <a:off x="190831" y="1932619"/>
            <a:ext cx="4228769" cy="378565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3200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Điền</a:t>
            </a:r>
            <a:r>
              <a:rPr lang="en-US" sz="3200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vào</a:t>
            </a:r>
            <a:r>
              <a:rPr lang="en-US" sz="3200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chỗ</a:t>
            </a:r>
            <a:r>
              <a:rPr lang="en-US" sz="3200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trống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sz="3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Thụ</a:t>
            </a:r>
            <a:r>
              <a:rPr lang="en-US" sz="3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tinh</a:t>
            </a:r>
            <a:r>
              <a:rPr lang="en-US" sz="3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là</a:t>
            </a:r>
            <a:r>
              <a:rPr lang="en-US" sz="3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hiện</a:t>
            </a:r>
            <a:r>
              <a:rPr lang="en-US" sz="3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tượng</a:t>
            </a:r>
            <a:r>
              <a:rPr lang="en-US" sz="3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tế</a:t>
            </a:r>
            <a:r>
              <a:rPr lang="en-US" sz="3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bào</a:t>
            </a:r>
            <a:r>
              <a:rPr lang="en-US" sz="3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sinh</a:t>
            </a:r>
            <a:r>
              <a:rPr lang="en-US" sz="3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dục</a:t>
            </a:r>
            <a:r>
              <a:rPr lang="en-US" sz="3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đực</a:t>
            </a:r>
            <a:r>
              <a:rPr lang="en-US" sz="3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kết</a:t>
            </a:r>
            <a:r>
              <a:rPr lang="en-US" sz="3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hợp</a:t>
            </a:r>
            <a:r>
              <a:rPr lang="en-US" sz="3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với</a:t>
            </a:r>
            <a:r>
              <a:rPr lang="en-US" sz="3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.................................. </a:t>
            </a:r>
            <a:r>
              <a:rPr lang="en-US" sz="3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trong</a:t>
            </a:r>
            <a:r>
              <a:rPr lang="en-US" sz="3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noãn</a:t>
            </a:r>
            <a:r>
              <a:rPr lang="en-US" sz="3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thành</a:t>
            </a:r>
            <a:r>
              <a:rPr lang="en-US" sz="3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......................</a:t>
            </a:r>
          </a:p>
        </p:txBody>
      </p:sp>
      <p:sp>
        <p:nvSpPr>
          <p:cNvPr id="18472" name="Text Box 40"/>
          <p:cNvSpPr txBox="1">
            <a:spLocks noChangeArrowheads="1"/>
          </p:cNvSpPr>
          <p:nvPr/>
        </p:nvSpPr>
        <p:spPr bwMode="auto">
          <a:xfrm>
            <a:off x="152400" y="4128156"/>
            <a:ext cx="3200400" cy="5232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tế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bào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sinh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dục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cái</a:t>
            </a:r>
            <a:endParaRPr lang="en-US" sz="28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8473" name="Text Box 41"/>
          <p:cNvSpPr txBox="1">
            <a:spLocks noChangeArrowheads="1"/>
          </p:cNvSpPr>
          <p:nvPr/>
        </p:nvSpPr>
        <p:spPr bwMode="auto">
          <a:xfrm>
            <a:off x="1371601" y="5045151"/>
            <a:ext cx="1676400" cy="5232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hợp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tử</a:t>
            </a:r>
            <a:endParaRPr lang="en-US" sz="28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19820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5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1.11111E-6 L 0.01667 -0.0166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84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00" y="-83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184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184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1845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8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8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1000"/>
                                        <p:tgtEl>
                                          <p:spTgt spid="107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8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8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8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4" grpId="0"/>
      <p:bldP spid="18450" grpId="0" animBg="1"/>
      <p:bldP spid="18451" grpId="0" animBg="1"/>
      <p:bldP spid="18451" grpId="1" animBg="1"/>
      <p:bldP spid="18452" grpId="0" animBg="1"/>
      <p:bldP spid="18452" grpId="1" animBg="1"/>
      <p:bldP spid="18460" grpId="0"/>
      <p:bldP spid="107539" grpId="0" animBg="1"/>
      <p:bldP spid="18463" grpId="0"/>
      <p:bldP spid="18472" grpId="0"/>
      <p:bldP spid="1847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734</Words>
  <Application>Microsoft Office PowerPoint</Application>
  <PresentationFormat>Widescreen</PresentationFormat>
  <Paragraphs>120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.VnTime</vt:lpstr>
      <vt:lpstr>Arial</vt:lpstr>
      <vt:lpstr>Calibri</vt:lpstr>
      <vt:lpstr>Calibri Light</vt:lpstr>
      <vt:lpstr>Times New Roman</vt:lpstr>
      <vt:lpstr>Office Theme</vt:lpstr>
      <vt:lpstr>Tiết 43: Ôn tập về cơ quan sinh sản của thực vật</vt:lpstr>
      <vt:lpstr>1. Cấu tạo của hoa</vt:lpstr>
      <vt:lpstr>PowerPoint Presentation</vt:lpstr>
      <vt:lpstr>2. Chức năng các bộ phận của hoa</vt:lpstr>
      <vt:lpstr>Hãy chọn những từ thích hợp trong các từ hoa đơn tính, hoa đực, hoa lưỡng tính, hoa cái điền vào chỗ trống trong các câu dưới đây: Căn cứ vào bộ phận sinh sản chủ yếu của hoa có thể chia hoa thành 2 nhóm chính:  1. Những hoa có đủ nhị và nhuỵ gọi là ...(1)... 2. Những hoa thiếu nhị hoặc nhuỵ  gọi là ...(2)... + Hoa đơn tính chỉ có nhị gọi là ...(3)... + Hoa đơn tính chỉ có nhuỵ gọi là ...(4)...</vt:lpstr>
      <vt:lpstr>4. Thụ phấn</vt:lpstr>
      <vt:lpstr>5. Thụ tinh</vt:lpstr>
      <vt:lpstr>PowerPoint Presentation</vt:lpstr>
      <vt:lpstr>PowerPoint Presentation</vt:lpstr>
      <vt:lpstr>PowerPoint Presentation</vt:lpstr>
      <vt:lpstr>Câu hỏi</vt:lpstr>
      <vt:lpstr>1. Phân biệt hiện tượng thụ phấn và hiện tượng thụ tinh. Thụ phấn có quan hệ gì với thụ tinh?</vt:lpstr>
      <vt:lpstr>2. Sinh sản hữu tính khác sinh sản sinh dưỡng ở điểm nào?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Tiết 43: Ôn tập về cơ quan sinh sản của thực vật</dc:title>
  <dc:creator>Admin</dc:creator>
  <cp:lastModifiedBy>Admin</cp:lastModifiedBy>
  <cp:revision>12</cp:revision>
  <dcterms:created xsi:type="dcterms:W3CDTF">2021-02-16T15:11:39Z</dcterms:created>
  <dcterms:modified xsi:type="dcterms:W3CDTF">2021-02-16T16:40:09Z</dcterms:modified>
</cp:coreProperties>
</file>