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1"/>
  </p:sldMasterIdLst>
  <p:sldIdLst>
    <p:sldId id="256" r:id="rId2"/>
    <p:sldId id="257" r:id="rId3"/>
    <p:sldId id="259" r:id="rId4"/>
    <p:sldId id="277" r:id="rId5"/>
    <p:sldId id="261" r:id="rId6"/>
    <p:sldId id="268" r:id="rId7"/>
    <p:sldId id="267" r:id="rId8"/>
    <p:sldId id="271" r:id="rId9"/>
    <p:sldId id="272" r:id="rId10"/>
    <p:sldId id="273" r:id="rId11"/>
    <p:sldId id="274" r:id="rId12"/>
    <p:sldId id="275" r:id="rId13"/>
    <p:sldId id="281" r:id="rId14"/>
    <p:sldId id="282" r:id="rId15"/>
    <p:sldId id="280" r:id="rId16"/>
    <p:sldId id="279" r:id="rId17"/>
    <p:sldId id="283" r:id="rId18"/>
    <p:sldId id="284" r:id="rId19"/>
    <p:sldId id="285" r:id="rId20"/>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0F14B85-5D06-4DA6-B6F5-423CE2BD4970}">
          <p14:sldIdLst>
            <p14:sldId id="256"/>
            <p14:sldId id="257"/>
            <p14:sldId id="259"/>
            <p14:sldId id="277"/>
            <p14:sldId id="261"/>
            <p14:sldId id="268"/>
            <p14:sldId id="267"/>
            <p14:sldId id="271"/>
            <p14:sldId id="272"/>
            <p14:sldId id="273"/>
            <p14:sldId id="274"/>
            <p14:sldId id="275"/>
            <p14:sldId id="281"/>
            <p14:sldId id="282"/>
            <p14:sldId id="280"/>
            <p14:sldId id="279"/>
            <p14:sldId id="283"/>
            <p14:sldId id="284"/>
            <p14:sldId id="28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333300"/>
    <a:srgbClr val="E709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0" d="100"/>
          <a:sy n="80" d="100"/>
        </p:scale>
        <p:origin x="37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43D847E3-33C7-4FC4-914F-B00550FB530A}" type="datetimeFigureOut">
              <a:rPr lang="vi-VN" smtClean="0"/>
              <a:t>30/08/2019</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181FED5-712F-469F-8BAC-0A9354D7005B}" type="slidenum">
              <a:rPr lang="vi-VN" smtClean="0"/>
              <a:t>‹#›</a:t>
            </a:fld>
            <a:endParaRPr lang="vi-VN"/>
          </a:p>
        </p:txBody>
      </p:sp>
    </p:spTree>
    <p:extLst>
      <p:ext uri="{BB962C8B-B14F-4D97-AF65-F5344CB8AC3E}">
        <p14:creationId xmlns:p14="http://schemas.microsoft.com/office/powerpoint/2010/main" val="1761812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43D847E3-33C7-4FC4-914F-B00550FB530A}" type="datetimeFigureOut">
              <a:rPr lang="vi-VN" smtClean="0"/>
              <a:t>30/08/2019</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181FED5-712F-469F-8BAC-0A9354D7005B}" type="slidenum">
              <a:rPr lang="vi-VN" smtClean="0"/>
              <a:t>‹#›</a:t>
            </a:fld>
            <a:endParaRPr lang="vi-VN"/>
          </a:p>
        </p:txBody>
      </p:sp>
    </p:spTree>
    <p:extLst>
      <p:ext uri="{BB962C8B-B14F-4D97-AF65-F5344CB8AC3E}">
        <p14:creationId xmlns:p14="http://schemas.microsoft.com/office/powerpoint/2010/main" val="1957788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43D847E3-33C7-4FC4-914F-B00550FB530A}" type="datetimeFigureOut">
              <a:rPr lang="vi-VN" smtClean="0"/>
              <a:t>30/08/2019</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181FED5-712F-469F-8BAC-0A9354D7005B}" type="slidenum">
              <a:rPr lang="vi-VN" smtClean="0"/>
              <a:t>‹#›</a:t>
            </a:fld>
            <a:endParaRPr lang="vi-VN"/>
          </a:p>
        </p:txBody>
      </p:sp>
    </p:spTree>
    <p:extLst>
      <p:ext uri="{BB962C8B-B14F-4D97-AF65-F5344CB8AC3E}">
        <p14:creationId xmlns:p14="http://schemas.microsoft.com/office/powerpoint/2010/main" val="308080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43D847E3-33C7-4FC4-914F-B00550FB530A}" type="datetimeFigureOut">
              <a:rPr lang="vi-VN" smtClean="0"/>
              <a:t>30/08/2019</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181FED5-712F-469F-8BAC-0A9354D7005B}" type="slidenum">
              <a:rPr lang="vi-VN" smtClean="0"/>
              <a:t>‹#›</a:t>
            </a:fld>
            <a:endParaRPr lang="vi-VN"/>
          </a:p>
        </p:txBody>
      </p:sp>
    </p:spTree>
    <p:extLst>
      <p:ext uri="{BB962C8B-B14F-4D97-AF65-F5344CB8AC3E}">
        <p14:creationId xmlns:p14="http://schemas.microsoft.com/office/powerpoint/2010/main" val="696237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D847E3-33C7-4FC4-914F-B00550FB530A}" type="datetimeFigureOut">
              <a:rPr lang="vi-VN" smtClean="0"/>
              <a:t>30/08/2019</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E181FED5-712F-469F-8BAC-0A9354D7005B}" type="slidenum">
              <a:rPr lang="vi-VN" smtClean="0"/>
              <a:t>‹#›</a:t>
            </a:fld>
            <a:endParaRPr lang="vi-VN"/>
          </a:p>
        </p:txBody>
      </p:sp>
    </p:spTree>
    <p:extLst>
      <p:ext uri="{BB962C8B-B14F-4D97-AF65-F5344CB8AC3E}">
        <p14:creationId xmlns:p14="http://schemas.microsoft.com/office/powerpoint/2010/main" val="3709143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43D847E3-33C7-4FC4-914F-B00550FB530A}" type="datetimeFigureOut">
              <a:rPr lang="vi-VN" smtClean="0"/>
              <a:t>30/08/2019</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181FED5-712F-469F-8BAC-0A9354D7005B}" type="slidenum">
              <a:rPr lang="vi-VN" smtClean="0"/>
              <a:t>‹#›</a:t>
            </a:fld>
            <a:endParaRPr lang="vi-VN"/>
          </a:p>
        </p:txBody>
      </p:sp>
    </p:spTree>
    <p:extLst>
      <p:ext uri="{BB962C8B-B14F-4D97-AF65-F5344CB8AC3E}">
        <p14:creationId xmlns:p14="http://schemas.microsoft.com/office/powerpoint/2010/main" val="3608185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43D847E3-33C7-4FC4-914F-B00550FB530A}" type="datetimeFigureOut">
              <a:rPr lang="vi-VN" smtClean="0"/>
              <a:t>30/08/2019</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E181FED5-712F-469F-8BAC-0A9354D7005B}" type="slidenum">
              <a:rPr lang="vi-VN" smtClean="0"/>
              <a:t>‹#›</a:t>
            </a:fld>
            <a:endParaRPr lang="vi-VN"/>
          </a:p>
        </p:txBody>
      </p:sp>
    </p:spTree>
    <p:extLst>
      <p:ext uri="{BB962C8B-B14F-4D97-AF65-F5344CB8AC3E}">
        <p14:creationId xmlns:p14="http://schemas.microsoft.com/office/powerpoint/2010/main" val="2416110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43D847E3-33C7-4FC4-914F-B00550FB530A}" type="datetimeFigureOut">
              <a:rPr lang="vi-VN" smtClean="0"/>
              <a:t>30/08/2019</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E181FED5-712F-469F-8BAC-0A9354D7005B}" type="slidenum">
              <a:rPr lang="vi-VN" smtClean="0"/>
              <a:t>‹#›</a:t>
            </a:fld>
            <a:endParaRPr lang="vi-VN"/>
          </a:p>
        </p:txBody>
      </p:sp>
    </p:spTree>
    <p:extLst>
      <p:ext uri="{BB962C8B-B14F-4D97-AF65-F5344CB8AC3E}">
        <p14:creationId xmlns:p14="http://schemas.microsoft.com/office/powerpoint/2010/main" val="523931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D847E3-33C7-4FC4-914F-B00550FB530A}" type="datetimeFigureOut">
              <a:rPr lang="vi-VN" smtClean="0"/>
              <a:t>30/08/2019</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E181FED5-712F-469F-8BAC-0A9354D7005B}" type="slidenum">
              <a:rPr lang="vi-VN" smtClean="0"/>
              <a:t>‹#›</a:t>
            </a:fld>
            <a:endParaRPr lang="vi-VN"/>
          </a:p>
        </p:txBody>
      </p:sp>
    </p:spTree>
    <p:extLst>
      <p:ext uri="{BB962C8B-B14F-4D97-AF65-F5344CB8AC3E}">
        <p14:creationId xmlns:p14="http://schemas.microsoft.com/office/powerpoint/2010/main" val="1432424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D847E3-33C7-4FC4-914F-B00550FB530A}" type="datetimeFigureOut">
              <a:rPr lang="vi-VN" smtClean="0"/>
              <a:t>30/08/2019</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181FED5-712F-469F-8BAC-0A9354D7005B}" type="slidenum">
              <a:rPr lang="vi-VN" smtClean="0"/>
              <a:t>‹#›</a:t>
            </a:fld>
            <a:endParaRPr lang="vi-VN"/>
          </a:p>
        </p:txBody>
      </p:sp>
    </p:spTree>
    <p:extLst>
      <p:ext uri="{BB962C8B-B14F-4D97-AF65-F5344CB8AC3E}">
        <p14:creationId xmlns:p14="http://schemas.microsoft.com/office/powerpoint/2010/main" val="3557359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D847E3-33C7-4FC4-914F-B00550FB530A}" type="datetimeFigureOut">
              <a:rPr lang="vi-VN" smtClean="0"/>
              <a:t>30/08/2019</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E181FED5-712F-469F-8BAC-0A9354D7005B}" type="slidenum">
              <a:rPr lang="vi-VN" smtClean="0"/>
              <a:t>‹#›</a:t>
            </a:fld>
            <a:endParaRPr lang="vi-VN"/>
          </a:p>
        </p:txBody>
      </p:sp>
    </p:spTree>
    <p:extLst>
      <p:ext uri="{BB962C8B-B14F-4D97-AF65-F5344CB8AC3E}">
        <p14:creationId xmlns:p14="http://schemas.microsoft.com/office/powerpoint/2010/main" val="1964257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D847E3-33C7-4FC4-914F-B00550FB530A}" type="datetimeFigureOut">
              <a:rPr lang="vi-VN" smtClean="0"/>
              <a:t>30/08/2019</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81FED5-712F-469F-8BAC-0A9354D7005B}" type="slidenum">
              <a:rPr lang="vi-VN" smtClean="0"/>
              <a:t>‹#›</a:t>
            </a:fld>
            <a:endParaRPr lang="vi-VN"/>
          </a:p>
        </p:txBody>
      </p:sp>
    </p:spTree>
    <p:extLst>
      <p:ext uri="{BB962C8B-B14F-4D97-AF65-F5344CB8AC3E}">
        <p14:creationId xmlns:p14="http://schemas.microsoft.com/office/powerpoint/2010/main" val="3671930463"/>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1.jpg"/><Relationship Id="rId2" Type="http://schemas.openxmlformats.org/officeDocument/2006/relationships/image" Target="../media/image20.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4932947" y="5895472"/>
            <a:ext cx="5197641" cy="613611"/>
          </a:xfrm>
        </p:spPr>
        <p:txBody>
          <a:bodyPr>
            <a:noAutofit/>
          </a:bodyPr>
          <a:lstStyle/>
          <a:p>
            <a:pPr algn="l"/>
            <a:r>
              <a:rPr lang="en-US" sz="3600" dirty="0">
                <a:solidFill>
                  <a:srgbClr val="7030A0"/>
                </a:solidFill>
              </a:rPr>
              <a:t>T</a:t>
            </a:r>
            <a:r>
              <a:rPr lang="en-US" sz="3600" dirty="0" smtClean="0">
                <a:solidFill>
                  <a:srgbClr val="7030A0"/>
                </a:solidFill>
              </a:rPr>
              <a:t>rình bày: Âu Hồng Phúc</a:t>
            </a:r>
            <a:endParaRPr lang="vi-VN" sz="3600" dirty="0">
              <a:solidFill>
                <a:srgbClr val="7030A0"/>
              </a:solidFill>
            </a:endParaRPr>
          </a:p>
        </p:txBody>
      </p:sp>
      <p:sp>
        <p:nvSpPr>
          <p:cNvPr id="3" name="Subtitle 2"/>
          <p:cNvSpPr>
            <a:spLocks noGrp="1"/>
          </p:cNvSpPr>
          <p:nvPr>
            <p:ph type="subTitle" idx="1"/>
          </p:nvPr>
        </p:nvSpPr>
        <p:spPr>
          <a:xfrm>
            <a:off x="1800726" y="1034716"/>
            <a:ext cx="8590547" cy="1852863"/>
          </a:xfrm>
        </p:spPr>
        <p:txBody>
          <a:bodyPr>
            <a:normAutofit/>
          </a:bodyPr>
          <a:lstStyle/>
          <a:p>
            <a:r>
              <a:rPr lang="en-US" sz="5400" dirty="0" smtClean="0">
                <a:solidFill>
                  <a:srgbClr val="FF0000"/>
                </a:solidFill>
                <a:latin typeface="Times New Roman" panose="02020603050405020304" pitchFamily="18" charset="0"/>
                <a:cs typeface="Times New Roman" panose="02020603050405020304" pitchFamily="18" charset="0"/>
              </a:rPr>
              <a:t>BÁNH TRÔI NƯỚC</a:t>
            </a:r>
          </a:p>
          <a:p>
            <a:r>
              <a:rPr lang="en-US" sz="5400" dirty="0">
                <a:solidFill>
                  <a:srgbClr val="FF0000"/>
                </a:solidFill>
                <a:latin typeface="Times New Roman" panose="02020603050405020304" pitchFamily="18" charset="0"/>
                <a:cs typeface="Times New Roman" panose="02020603050405020304" pitchFamily="18" charset="0"/>
              </a:rPr>
              <a:t> </a:t>
            </a:r>
            <a:r>
              <a:rPr lang="en-US" sz="5400" dirty="0" smtClean="0">
                <a:solidFill>
                  <a:srgbClr val="FF0000"/>
                </a:solidFill>
                <a:latin typeface="Times New Roman" panose="02020603050405020304" pitchFamily="18" charset="0"/>
                <a:cs typeface="Times New Roman" panose="02020603050405020304" pitchFamily="18" charset="0"/>
              </a:rPr>
              <a:t>                           </a:t>
            </a:r>
            <a:r>
              <a:rPr lang="en-US" sz="2800" dirty="0" smtClean="0">
                <a:solidFill>
                  <a:srgbClr val="FF0000"/>
                </a:solidFill>
                <a:latin typeface="Times New Roman" panose="02020603050405020304" pitchFamily="18" charset="0"/>
                <a:cs typeface="Times New Roman" panose="02020603050405020304" pitchFamily="18" charset="0"/>
              </a:rPr>
              <a:t>- HỒ XUÂN HƯƠNG -</a:t>
            </a:r>
            <a:endParaRPr lang="vi-VN" sz="28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02119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Title 1"/>
          <p:cNvSpPr>
            <a:spLocks noGrp="1"/>
          </p:cNvSpPr>
          <p:nvPr>
            <p:ph type="title"/>
          </p:nvPr>
        </p:nvSpPr>
        <p:spPr>
          <a:xfrm>
            <a:off x="453189" y="990767"/>
            <a:ext cx="10515600" cy="1325563"/>
          </a:xfrm>
        </p:spPr>
        <p:txBody>
          <a:bodyPr/>
          <a:lstStyle/>
          <a:p>
            <a:r>
              <a:rPr lang="vi-VN" dirty="0" smtClean="0"/>
              <a:t>Đáp án: </a:t>
            </a:r>
            <a:br>
              <a:rPr lang="vi-VN" dirty="0" smtClean="0"/>
            </a:br>
            <a:r>
              <a:rPr lang="vi-VN" dirty="0"/>
              <a:t> </a:t>
            </a:r>
            <a:r>
              <a:rPr lang="vi-VN" dirty="0" smtClean="0"/>
              <a:t>     D. Ngày 3- Tháng 3 Âm lịch</a:t>
            </a:r>
            <a:endParaRPr lang="vi-VN"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1676" y="3427413"/>
            <a:ext cx="4482621" cy="2901197"/>
          </a:xfrm>
          <a:prstGeom prst="rect">
            <a:avLst/>
          </a:prstGeom>
        </p:spPr>
      </p:pic>
    </p:spTree>
    <p:extLst>
      <p:ext uri="{BB962C8B-B14F-4D97-AF65-F5344CB8AC3E}">
        <p14:creationId xmlns:p14="http://schemas.microsoft.com/office/powerpoint/2010/main" val="258207898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Title 1"/>
          <p:cNvSpPr>
            <a:spLocks noGrp="1"/>
          </p:cNvSpPr>
          <p:nvPr>
            <p:ph type="title"/>
          </p:nvPr>
        </p:nvSpPr>
        <p:spPr>
          <a:xfrm>
            <a:off x="994610" y="1712660"/>
            <a:ext cx="10515600" cy="3472951"/>
          </a:xfrm>
        </p:spPr>
        <p:txBody>
          <a:bodyPr>
            <a:normAutofit/>
          </a:bodyPr>
          <a:lstStyle/>
          <a:p>
            <a:r>
              <a:rPr lang="vi-VN" dirty="0" smtClean="0"/>
              <a:t>Câu hỏi 3: Bài thơ “Bánh trôi nước” thuộc thể thơ gì? Vì sao? </a:t>
            </a:r>
            <a:endParaRPr lang="vi-VN" dirty="0">
              <a:solidFill>
                <a:schemeClr val="tx1">
                  <a:lumMod val="95000"/>
                  <a:lumOff val="5000"/>
                </a:schemeClr>
              </a:solidFill>
            </a:endParaRPr>
          </a:p>
        </p:txBody>
      </p:sp>
    </p:spTree>
    <p:extLst>
      <p:ext uri="{BB962C8B-B14F-4D97-AF65-F5344CB8AC3E}">
        <p14:creationId xmlns:p14="http://schemas.microsoft.com/office/powerpoint/2010/main" val="31644547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Title 1"/>
          <p:cNvSpPr>
            <a:spLocks noGrp="1"/>
          </p:cNvSpPr>
          <p:nvPr>
            <p:ph type="title"/>
          </p:nvPr>
        </p:nvSpPr>
        <p:spPr>
          <a:xfrm>
            <a:off x="397043" y="625641"/>
            <a:ext cx="10487526" cy="2428373"/>
          </a:xfrm>
        </p:spPr>
        <p:txBody>
          <a:bodyPr>
            <a:normAutofit/>
          </a:bodyPr>
          <a:lstStyle/>
          <a:p>
            <a:r>
              <a:rPr lang="vi-VN" sz="3200" dirty="0" smtClean="0"/>
              <a:t>Đáp án:</a:t>
            </a:r>
            <a:r>
              <a:rPr lang="vi-VN" sz="3200" dirty="0">
                <a:solidFill>
                  <a:srgbClr val="000000"/>
                </a:solidFill>
                <a:cs typeface="Times New Roman" panose="02020603050405020304" pitchFamily="18" charset="0"/>
              </a:rPr>
              <a:t> </a:t>
            </a:r>
            <a:r>
              <a:rPr lang="vi-VN" sz="3200" dirty="0" smtClean="0">
                <a:solidFill>
                  <a:srgbClr val="000000"/>
                </a:solidFill>
                <a:cs typeface="Times New Roman" panose="02020603050405020304" pitchFamily="18" charset="0"/>
              </a:rPr>
              <a:t/>
            </a:r>
            <a:br>
              <a:rPr lang="vi-VN" sz="3200" dirty="0" smtClean="0">
                <a:solidFill>
                  <a:srgbClr val="000000"/>
                </a:solidFill>
                <a:cs typeface="Times New Roman" panose="02020603050405020304" pitchFamily="18" charset="0"/>
              </a:rPr>
            </a:br>
            <a:r>
              <a:rPr lang="vi-VN" sz="3200" dirty="0">
                <a:solidFill>
                  <a:srgbClr val="000000"/>
                </a:solidFill>
                <a:cs typeface="Times New Roman" panose="02020603050405020304" pitchFamily="18" charset="0"/>
              </a:rPr>
              <a:t> </a:t>
            </a:r>
            <a:r>
              <a:rPr lang="vi-VN" sz="3200" dirty="0" smtClean="0">
                <a:solidFill>
                  <a:srgbClr val="000000"/>
                </a:solidFill>
                <a:cs typeface="Times New Roman" panose="02020603050405020304" pitchFamily="18" charset="0"/>
              </a:rPr>
              <a:t>    - Thất Ngôn Tứ Tuyệt.</a:t>
            </a:r>
            <a:br>
              <a:rPr lang="vi-VN" sz="3200" dirty="0" smtClean="0">
                <a:solidFill>
                  <a:srgbClr val="000000"/>
                </a:solidFill>
                <a:cs typeface="Times New Roman" panose="02020603050405020304" pitchFamily="18" charset="0"/>
              </a:rPr>
            </a:br>
            <a:r>
              <a:rPr lang="vi-VN" sz="3200" dirty="0" smtClean="0">
                <a:solidFill>
                  <a:srgbClr val="000000"/>
                </a:solidFill>
                <a:cs typeface="Times New Roman" panose="02020603050405020304" pitchFamily="18" charset="0"/>
              </a:rPr>
              <a:t>     - Vì bài thơ là 7 chữ trên mọt dòng thơ</a:t>
            </a:r>
            <a:br>
              <a:rPr lang="vi-VN" sz="3200" dirty="0" smtClean="0">
                <a:solidFill>
                  <a:srgbClr val="000000"/>
                </a:solidFill>
                <a:cs typeface="Times New Roman" panose="02020603050405020304" pitchFamily="18" charset="0"/>
              </a:rPr>
            </a:br>
            <a:r>
              <a:rPr lang="vi-VN" sz="3200" dirty="0" smtClean="0">
                <a:solidFill>
                  <a:srgbClr val="000000"/>
                </a:solidFill>
                <a:cs typeface="Times New Roman" panose="02020603050405020304" pitchFamily="18" charset="0"/>
              </a:rPr>
              <a:t>        và bài thơ có 4 câu thơ trong một bài thơ.</a:t>
            </a:r>
            <a:endParaRPr lang="vi-VN" sz="3200"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2054" y="3054014"/>
            <a:ext cx="6340642" cy="3575386"/>
          </a:xfrm>
          <a:prstGeom prst="rect">
            <a:avLst/>
          </a:prstGeom>
        </p:spPr>
      </p:pic>
    </p:spTree>
    <p:extLst>
      <p:ext uri="{BB962C8B-B14F-4D97-AF65-F5344CB8AC3E}">
        <p14:creationId xmlns:p14="http://schemas.microsoft.com/office/powerpoint/2010/main" val="231716765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6" name="Title 5"/>
          <p:cNvSpPr>
            <a:spLocks noGrp="1"/>
          </p:cNvSpPr>
          <p:nvPr>
            <p:ph type="title"/>
          </p:nvPr>
        </p:nvSpPr>
        <p:spPr>
          <a:xfrm>
            <a:off x="838199" y="818146"/>
            <a:ext cx="10676021" cy="5305927"/>
          </a:xfrm>
        </p:spPr>
        <p:txBody>
          <a:bodyPr>
            <a:normAutofit/>
          </a:bodyPr>
          <a:lstStyle/>
          <a:p>
            <a:r>
              <a:rPr lang="vi-VN" sz="3600" dirty="0" smtClean="0"/>
              <a:t>Câu hỏi 4: Hồ Xuân Hương được mệnh danh </a:t>
            </a:r>
            <a:br>
              <a:rPr lang="vi-VN" sz="3600" dirty="0" smtClean="0"/>
            </a:br>
            <a:r>
              <a:rPr lang="vi-VN" sz="3600" dirty="0" smtClean="0"/>
              <a:t>là gì?  </a:t>
            </a:r>
            <a:br>
              <a:rPr lang="vi-VN" sz="3600" dirty="0" smtClean="0"/>
            </a:br>
            <a:r>
              <a:rPr lang="vi-VN" sz="3600" dirty="0" smtClean="0"/>
              <a:t/>
            </a:r>
            <a:br>
              <a:rPr lang="vi-VN" sz="3600" dirty="0" smtClean="0"/>
            </a:br>
            <a:r>
              <a:rPr lang="vi-VN" sz="3600" dirty="0" smtClean="0"/>
              <a:t>A. Ông hoàng thơ tình Việt Nam</a:t>
            </a:r>
            <a:br>
              <a:rPr lang="vi-VN" sz="3600" dirty="0" smtClean="0"/>
            </a:br>
            <a:r>
              <a:rPr lang="vi-VN" sz="3600" dirty="0" smtClean="0"/>
              <a:t/>
            </a:r>
            <a:br>
              <a:rPr lang="vi-VN" sz="3600" dirty="0" smtClean="0"/>
            </a:br>
            <a:r>
              <a:rPr lang="vi-VN" sz="3600" dirty="0" smtClean="0"/>
              <a:t>B. Bà chúa thơ Nôm</a:t>
            </a:r>
            <a:br>
              <a:rPr lang="vi-VN" sz="3600" dirty="0" smtClean="0"/>
            </a:br>
            <a:r>
              <a:rPr lang="vi-VN" sz="3600" dirty="0" smtClean="0"/>
              <a:t/>
            </a:r>
            <a:br>
              <a:rPr lang="vi-VN" sz="3600" dirty="0" smtClean="0"/>
            </a:br>
            <a:r>
              <a:rPr lang="vi-VN" sz="3600" dirty="0" smtClean="0"/>
              <a:t>C. Ông hoàng thơ Nôm</a:t>
            </a:r>
            <a:br>
              <a:rPr lang="vi-VN" sz="3600" dirty="0" smtClean="0"/>
            </a:br>
            <a:r>
              <a:rPr lang="vi-VN" sz="3600" dirty="0" smtClean="0"/>
              <a:t/>
            </a:r>
            <a:br>
              <a:rPr lang="vi-VN" sz="3600" dirty="0" smtClean="0"/>
            </a:br>
            <a:r>
              <a:rPr lang="vi-VN" sz="3600" dirty="0" smtClean="0"/>
              <a:t>D. Bà hoàng thơ “ thanh tục” Việt Nam</a:t>
            </a:r>
            <a:endParaRPr lang="vi-VN" sz="3600" dirty="0"/>
          </a:p>
        </p:txBody>
      </p:sp>
    </p:spTree>
    <p:extLst>
      <p:ext uri="{BB962C8B-B14F-4D97-AF65-F5344CB8AC3E}">
        <p14:creationId xmlns:p14="http://schemas.microsoft.com/office/powerpoint/2010/main" val="14333841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Title 1"/>
          <p:cNvSpPr>
            <a:spLocks noGrp="1"/>
          </p:cNvSpPr>
          <p:nvPr>
            <p:ph type="title"/>
          </p:nvPr>
        </p:nvSpPr>
        <p:spPr>
          <a:xfrm>
            <a:off x="368968" y="2578936"/>
            <a:ext cx="10515600" cy="1325563"/>
          </a:xfrm>
        </p:spPr>
        <p:txBody>
          <a:bodyPr>
            <a:noAutofit/>
          </a:bodyPr>
          <a:lstStyle/>
          <a:p>
            <a:r>
              <a:rPr lang="vi-VN" sz="4800" dirty="0" smtClean="0"/>
              <a:t>Đáp án:</a:t>
            </a:r>
            <a:br>
              <a:rPr lang="vi-VN" sz="4800" dirty="0" smtClean="0"/>
            </a:br>
            <a:r>
              <a:rPr lang="vi-VN" sz="4800" dirty="0" smtClean="0"/>
              <a:t>       B. Bà chúa thơ Nôm</a:t>
            </a:r>
            <a:endParaRPr lang="vi-VN" sz="4800" dirty="0"/>
          </a:p>
        </p:txBody>
      </p:sp>
    </p:spTree>
    <p:extLst>
      <p:ext uri="{BB962C8B-B14F-4D97-AF65-F5344CB8AC3E}">
        <p14:creationId xmlns:p14="http://schemas.microsoft.com/office/powerpoint/2010/main" val="342877717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Title 1"/>
          <p:cNvSpPr>
            <a:spLocks noGrp="1"/>
          </p:cNvSpPr>
          <p:nvPr>
            <p:ph type="title"/>
          </p:nvPr>
        </p:nvSpPr>
        <p:spPr>
          <a:xfrm>
            <a:off x="577516" y="637674"/>
            <a:ext cx="10776284" cy="4692315"/>
          </a:xfrm>
        </p:spPr>
        <p:txBody>
          <a:bodyPr>
            <a:normAutofit/>
          </a:bodyPr>
          <a:lstStyle/>
          <a:p>
            <a:r>
              <a:rPr lang="vi-VN" dirty="0" smtClean="0"/>
              <a:t>  </a:t>
            </a:r>
            <a:r>
              <a:rPr lang="vi-VN" sz="3600" dirty="0" smtClean="0"/>
              <a:t>Câu hỏi 5 :Chủ đề của tác phẩm là gì?</a:t>
            </a:r>
            <a:br>
              <a:rPr lang="vi-VN" sz="3600" dirty="0" smtClean="0"/>
            </a:br>
            <a:r>
              <a:rPr lang="vi-VN" sz="3600" dirty="0" smtClean="0"/>
              <a:t/>
            </a:r>
            <a:br>
              <a:rPr lang="vi-VN" sz="3600" dirty="0" smtClean="0"/>
            </a:br>
            <a:r>
              <a:rPr lang="vi-VN" sz="3600" dirty="0" smtClean="0"/>
              <a:t>    A. Quy trình làm bánh trôi</a:t>
            </a:r>
            <a:br>
              <a:rPr lang="vi-VN" sz="3600" dirty="0" smtClean="0"/>
            </a:br>
            <a:r>
              <a:rPr lang="vi-VN" sz="3600" dirty="0" smtClean="0"/>
              <a:t/>
            </a:r>
            <a:br>
              <a:rPr lang="vi-VN" sz="3600" dirty="0" smtClean="0"/>
            </a:br>
            <a:r>
              <a:rPr lang="vi-VN" sz="3600" dirty="0" smtClean="0"/>
              <a:t>    B. Nói về cuộc đời người phụ nữ</a:t>
            </a:r>
            <a:br>
              <a:rPr lang="vi-VN" sz="3600" dirty="0" smtClean="0"/>
            </a:br>
            <a:r>
              <a:rPr lang="vi-VN" sz="3600" dirty="0" smtClean="0"/>
              <a:t/>
            </a:r>
            <a:br>
              <a:rPr lang="vi-VN" sz="3600" dirty="0" smtClean="0"/>
            </a:br>
            <a:r>
              <a:rPr lang="vi-VN" sz="3600" dirty="0"/>
              <a:t> </a:t>
            </a:r>
            <a:r>
              <a:rPr lang="vi-VN" sz="3600" dirty="0" smtClean="0"/>
              <a:t>   C. Ca ngợi vẻ đẹp của người  phụ nữ</a:t>
            </a:r>
            <a:endParaRPr lang="vi-VN" sz="3600" dirty="0"/>
          </a:p>
        </p:txBody>
      </p:sp>
    </p:spTree>
    <p:extLst>
      <p:ext uri="{BB962C8B-B14F-4D97-AF65-F5344CB8AC3E}">
        <p14:creationId xmlns:p14="http://schemas.microsoft.com/office/powerpoint/2010/main" val="27173525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Title 1"/>
          <p:cNvSpPr>
            <a:spLocks noGrp="1"/>
          </p:cNvSpPr>
          <p:nvPr>
            <p:ph type="title"/>
          </p:nvPr>
        </p:nvSpPr>
        <p:spPr>
          <a:xfrm>
            <a:off x="441159" y="1780674"/>
            <a:ext cx="5382126" cy="2598821"/>
          </a:xfrm>
        </p:spPr>
        <p:txBody>
          <a:bodyPr/>
          <a:lstStyle/>
          <a:p>
            <a:r>
              <a:rPr lang="vi-VN" dirty="0" smtClean="0"/>
              <a:t>Đáp án: </a:t>
            </a:r>
            <a:br>
              <a:rPr lang="vi-VN" dirty="0" smtClean="0"/>
            </a:br>
            <a:r>
              <a:rPr lang="vi-VN" dirty="0" smtClean="0"/>
              <a:t>      C. Ca ngợi vẻ    đẹp của người phụ nữ</a:t>
            </a:r>
            <a:endParaRPr lang="vi-VN"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13621" y="0"/>
            <a:ext cx="5478379" cy="6858000"/>
          </a:xfrm>
          <a:prstGeom prst="rect">
            <a:avLst/>
          </a:prstGeom>
        </p:spPr>
      </p:pic>
    </p:spTree>
    <p:extLst>
      <p:ext uri="{BB962C8B-B14F-4D97-AF65-F5344CB8AC3E}">
        <p14:creationId xmlns:p14="http://schemas.microsoft.com/office/powerpoint/2010/main" val="192593523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1999" cy="6858000"/>
          </a:xfrm>
        </p:spPr>
      </p:pic>
      <p:sp>
        <p:nvSpPr>
          <p:cNvPr id="2" name="Title 1"/>
          <p:cNvSpPr>
            <a:spLocks noGrp="1"/>
          </p:cNvSpPr>
          <p:nvPr>
            <p:ph type="title"/>
          </p:nvPr>
        </p:nvSpPr>
        <p:spPr>
          <a:xfrm>
            <a:off x="838200" y="365125"/>
            <a:ext cx="10515600" cy="380833"/>
          </a:xfrm>
        </p:spPr>
        <p:txBody>
          <a:bodyPr>
            <a:normAutofit fontScale="90000"/>
          </a:bodyPr>
          <a:lstStyle/>
          <a:p>
            <a:endParaRPr lang="vi-VN" dirty="0"/>
          </a:p>
        </p:txBody>
      </p:sp>
      <p:sp>
        <p:nvSpPr>
          <p:cNvPr id="7" name="TextBox 6"/>
          <p:cNvSpPr txBox="1"/>
          <p:nvPr/>
        </p:nvSpPr>
        <p:spPr>
          <a:xfrm>
            <a:off x="759917" y="3257727"/>
            <a:ext cx="10672163" cy="3046988"/>
          </a:xfrm>
          <a:prstGeom prst="rect">
            <a:avLst/>
          </a:prstGeom>
          <a:noFill/>
        </p:spPr>
        <p:txBody>
          <a:bodyPr wrap="square" rtlCol="0">
            <a:spAutoFit/>
          </a:bodyPr>
          <a:lstStyle/>
          <a:p>
            <a:r>
              <a:rPr lang="en-US" sz="4800" dirty="0" smtClean="0"/>
              <a:t>Câu hỏi 6: </a:t>
            </a:r>
          </a:p>
          <a:p>
            <a:r>
              <a:rPr lang="en-US" sz="4800" dirty="0" smtClean="0"/>
              <a:t>Bà Hồ Xuân Hương có phải là 1 trong những người đứng lên khẳng định vẻ đẹp của phụ nữ không?</a:t>
            </a:r>
          </a:p>
        </p:txBody>
      </p:sp>
    </p:spTree>
    <p:extLst>
      <p:ext uri="{BB962C8B-B14F-4D97-AF65-F5344CB8AC3E}">
        <p14:creationId xmlns:p14="http://schemas.microsoft.com/office/powerpoint/2010/main" val="2323698802"/>
      </p:ext>
    </p:extLst>
  </p:cSld>
  <p:clrMapOvr>
    <a:masterClrMapping/>
  </p:clrMapOvr>
  <p:transition spd="med">
    <p:pull/>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Content Placeholder 1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95090" y="336884"/>
            <a:ext cx="5540500" cy="6027822"/>
          </a:xfrm>
        </p:spPr>
      </p:pic>
      <p:sp>
        <p:nvSpPr>
          <p:cNvPr id="20" name="TextBox 19"/>
          <p:cNvSpPr txBox="1"/>
          <p:nvPr/>
        </p:nvSpPr>
        <p:spPr>
          <a:xfrm>
            <a:off x="637673" y="2689075"/>
            <a:ext cx="4714752" cy="1323439"/>
          </a:xfrm>
          <a:prstGeom prst="rect">
            <a:avLst/>
          </a:prstGeom>
          <a:noFill/>
        </p:spPr>
        <p:txBody>
          <a:bodyPr wrap="none" rtlCol="0">
            <a:spAutoFit/>
          </a:bodyPr>
          <a:lstStyle/>
          <a:p>
            <a:r>
              <a:rPr lang="en-US" sz="8000" dirty="0" smtClean="0"/>
              <a:t>Đáp án: Có</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4716379" cy="2839453"/>
          </a:xfrm>
          <a:prstGeom prst="rect">
            <a:avLst/>
          </a:prstGeom>
        </p:spPr>
      </p:pic>
    </p:spTree>
    <p:extLst>
      <p:ext uri="{BB962C8B-B14F-4D97-AF65-F5344CB8AC3E}">
        <p14:creationId xmlns:p14="http://schemas.microsoft.com/office/powerpoint/2010/main" val="210493625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1"/>
            <a:ext cx="12192000" cy="6858001"/>
          </a:xfr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77727" y="0"/>
            <a:ext cx="3914272" cy="3320716"/>
          </a:xfrm>
          <a:prstGeom prst="rect">
            <a:avLst/>
          </a:prstGeom>
        </p:spPr>
      </p:pic>
    </p:spTree>
    <p:extLst>
      <p:ext uri="{BB962C8B-B14F-4D97-AF65-F5344CB8AC3E}">
        <p14:creationId xmlns:p14="http://schemas.microsoft.com/office/powerpoint/2010/main" val="28517456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p:txBody>
          <a:bodyPr/>
          <a:lstStyle/>
          <a:p>
            <a:endParaRPr lang="vi-VN" dirty="0"/>
          </a:p>
        </p:txBody>
      </p:sp>
      <p:sp>
        <p:nvSpPr>
          <p:cNvPr id="3" name="Subtitle 2"/>
          <p:cNvSpPr>
            <a:spLocks noGrp="1"/>
          </p:cNvSpPr>
          <p:nvPr>
            <p:ph type="subTitle" idx="1"/>
          </p:nvPr>
        </p:nvSpPr>
        <p:spPr>
          <a:xfrm>
            <a:off x="0" y="180473"/>
            <a:ext cx="11806989" cy="6174957"/>
          </a:xfrm>
        </p:spPr>
        <p:txBody>
          <a:bodyPr>
            <a:normAutofit fontScale="92500" lnSpcReduction="10000"/>
          </a:bodyPr>
          <a:lstStyle/>
          <a:p>
            <a:pPr marL="914400" indent="-914400" algn="l">
              <a:buAutoNum type="alphaUcPeriod"/>
            </a:pPr>
            <a:r>
              <a:rPr lang="en-US" sz="4800" dirty="0" smtClean="0">
                <a:solidFill>
                  <a:srgbClr val="FF0066"/>
                </a:solidFill>
              </a:rPr>
              <a:t>Tìm hiểu chung</a:t>
            </a:r>
          </a:p>
          <a:p>
            <a:pPr algn="l"/>
            <a:r>
              <a:rPr lang="en-US" sz="4000" dirty="0" smtClean="0">
                <a:solidFill>
                  <a:srgbClr val="0070C0"/>
                </a:solidFill>
                <a:latin typeface="Times New Roman" panose="02020603050405020304" pitchFamily="18" charset="0"/>
                <a:cs typeface="Times New Roman" panose="02020603050405020304" pitchFamily="18" charset="0"/>
              </a:rPr>
              <a:t>Tác giả</a:t>
            </a:r>
          </a:p>
          <a:p>
            <a:pPr marL="742950" indent="-742950" algn="l">
              <a:buAutoNum type="arabicPeriod"/>
            </a:pPr>
            <a:endParaRPr lang="en-US" sz="4000" dirty="0" smtClean="0">
              <a:solidFill>
                <a:srgbClr val="0070C0"/>
              </a:solidFill>
              <a:latin typeface="Times New Roman" panose="02020603050405020304" pitchFamily="18" charset="0"/>
              <a:cs typeface="Times New Roman" panose="02020603050405020304" pitchFamily="18" charset="0"/>
            </a:endParaRPr>
          </a:p>
          <a:p>
            <a:pPr marL="457200" indent="-457200" algn="l">
              <a:buFontTx/>
              <a:buChar char="-"/>
            </a:pPr>
            <a:r>
              <a:rPr lang="en-US" sz="3000" dirty="0" smtClean="0">
                <a:solidFill>
                  <a:srgbClr val="333300"/>
                </a:solidFill>
                <a:latin typeface="Times New Roman" panose="02020603050405020304" pitchFamily="18" charset="0"/>
                <a:cs typeface="Times New Roman" panose="02020603050405020304" pitchFamily="18" charset="0"/>
              </a:rPr>
              <a:t>Hồ Xuân Hương (? - ?)</a:t>
            </a:r>
          </a:p>
          <a:p>
            <a:pPr marL="457200" indent="-457200" algn="l">
              <a:buFontTx/>
              <a:buChar char="-"/>
            </a:pPr>
            <a:r>
              <a:rPr lang="en-US" sz="3000" dirty="0" smtClean="0">
                <a:solidFill>
                  <a:srgbClr val="333300"/>
                </a:solidFill>
                <a:latin typeface="Times New Roman" panose="02020603050405020304" pitchFamily="18" charset="0"/>
                <a:cs typeface="Times New Roman" panose="02020603050405020304" pitchFamily="18" charset="0"/>
              </a:rPr>
              <a:t>Quê quán: Nghệ An.</a:t>
            </a:r>
          </a:p>
          <a:p>
            <a:pPr marL="457200" indent="-457200" algn="l">
              <a:buFontTx/>
              <a:buChar char="-"/>
            </a:pPr>
            <a:r>
              <a:rPr lang="en-US" sz="3000" dirty="0" smtClean="0">
                <a:solidFill>
                  <a:srgbClr val="333300"/>
                </a:solidFill>
                <a:latin typeface="Times New Roman" panose="02020603050405020304" pitchFamily="18" charset="0"/>
                <a:cs typeface="Times New Roman" panose="02020603050405020304" pitchFamily="18" charset="0"/>
              </a:rPr>
              <a:t>Được mệnh danh là “Bà chúa thơ Nôm”.</a:t>
            </a:r>
          </a:p>
          <a:p>
            <a:pPr marL="457200" indent="-457200" algn="l">
              <a:buFontTx/>
              <a:buChar char="-"/>
            </a:pPr>
            <a:r>
              <a:rPr lang="en-US" sz="3000" dirty="0" smtClean="0">
                <a:solidFill>
                  <a:srgbClr val="333300"/>
                </a:solidFill>
                <a:latin typeface="Times New Roman" panose="02020603050405020304" pitchFamily="18" charset="0"/>
                <a:cs typeface="Times New Roman" panose="02020603050405020304" pitchFamily="18" charset="0"/>
              </a:rPr>
              <a:t>Người phụ nữ có tài có sắc nhưng trong cuộc sống gặp nhiều trắc trở, khó khăn. Là một trong những người phụ nữ dám đứng lên khẳng định vẻ đẹp của người phụ nữ xưa, đấu tranh với xã hội phong kiến.</a:t>
            </a:r>
          </a:p>
          <a:p>
            <a:pPr marL="457200" indent="-457200" algn="l">
              <a:buFontTx/>
              <a:buChar char="-"/>
            </a:pPr>
            <a:r>
              <a:rPr lang="vi-VN" sz="3000" dirty="0">
                <a:solidFill>
                  <a:srgbClr val="333300"/>
                </a:solidFill>
                <a:latin typeface="Times New Roman" panose="02020603050405020304" pitchFamily="18" charset="0"/>
                <a:cs typeface="Times New Roman" panose="02020603050405020304" pitchFamily="18" charset="0"/>
              </a:rPr>
              <a:t>Hầu hết thi ca </a:t>
            </a:r>
            <a:r>
              <a:rPr lang="vi-VN" sz="3000" dirty="0" smtClean="0">
                <a:solidFill>
                  <a:srgbClr val="333300"/>
                </a:solidFill>
                <a:latin typeface="Times New Roman" panose="02020603050405020304" pitchFamily="18" charset="0"/>
                <a:cs typeface="Times New Roman" panose="02020603050405020304" pitchFamily="18" charset="0"/>
              </a:rPr>
              <a:t>của bà </a:t>
            </a:r>
            <a:r>
              <a:rPr lang="vi-VN" sz="3000" dirty="0">
                <a:solidFill>
                  <a:srgbClr val="333300"/>
                </a:solidFill>
                <a:latin typeface="Times New Roman" panose="02020603050405020304" pitchFamily="18" charset="0"/>
                <a:cs typeface="Times New Roman" panose="02020603050405020304" pitchFamily="18" charset="0"/>
              </a:rPr>
              <a:t>theo dòng chảy chung đã thoát được các quan </a:t>
            </a:r>
            <a:r>
              <a:rPr lang="vi-VN" sz="3000" dirty="0" smtClean="0">
                <a:solidFill>
                  <a:srgbClr val="333300"/>
                </a:solidFill>
                <a:latin typeface="Times New Roman" panose="02020603050405020304" pitchFamily="18" charset="0"/>
                <a:cs typeface="Times New Roman" panose="02020603050405020304" pitchFamily="18" charset="0"/>
              </a:rPr>
              <a:t>thniệm </a:t>
            </a:r>
            <a:r>
              <a:rPr lang="vi-VN" sz="3000" dirty="0">
                <a:solidFill>
                  <a:srgbClr val="333300"/>
                </a:solidFill>
                <a:latin typeface="Times New Roman" panose="02020603050405020304" pitchFamily="18" charset="0"/>
                <a:cs typeface="Times New Roman" panose="02020603050405020304" pitchFamily="18" charset="0"/>
              </a:rPr>
              <a:t>sáng tác cố hữu vốn đề cao niêm luật chặt chẽ để bộc lộ được tiếng nói của thời đại mình, có nhiều người cho rằng đặc sắc của thơ bà là "thanh </a:t>
            </a:r>
            <a:r>
              <a:rPr lang="vi-VN" sz="3000" dirty="0" smtClean="0">
                <a:solidFill>
                  <a:srgbClr val="333300"/>
                </a:solidFill>
                <a:latin typeface="Times New Roman" panose="02020603050405020304" pitchFamily="18" charset="0"/>
                <a:cs typeface="Times New Roman" panose="02020603050405020304" pitchFamily="18" charset="0"/>
              </a:rPr>
              <a:t>anh </a:t>
            </a:r>
            <a:r>
              <a:rPr lang="vi-VN" sz="3000" dirty="0">
                <a:solidFill>
                  <a:srgbClr val="333300"/>
                </a:solidFill>
                <a:latin typeface="Times New Roman" panose="02020603050405020304" pitchFamily="18" charset="0"/>
                <a:cs typeface="Times New Roman" panose="02020603050405020304" pitchFamily="18" charset="0"/>
              </a:rPr>
              <a:t>tục </a:t>
            </a:r>
            <a:r>
              <a:rPr lang="vi-VN" sz="3000" dirty="0" smtClean="0">
                <a:solidFill>
                  <a:srgbClr val="333300"/>
                </a:solidFill>
                <a:latin typeface="Times New Roman" panose="02020603050405020304" pitchFamily="18" charset="0"/>
                <a:cs typeface="Times New Roman" panose="02020603050405020304" pitchFamily="18" charset="0"/>
              </a:rPr>
              <a:t>tục” .</a:t>
            </a:r>
            <a:endParaRPr lang="en-US" sz="3000" dirty="0" smtClean="0">
              <a:solidFill>
                <a:srgbClr val="333300"/>
              </a:solidFill>
              <a:latin typeface="Times New Roman" panose="02020603050405020304" pitchFamily="18" charset="0"/>
              <a:cs typeface="Times New Roman" panose="02020603050405020304" pitchFamily="18" charset="0"/>
            </a:endParaRPr>
          </a:p>
          <a:p>
            <a:pPr marL="457200" indent="-457200" algn="l">
              <a:buFontTx/>
              <a:buChar char="-"/>
            </a:pPr>
            <a:endParaRPr lang="en-US" sz="3200" dirty="0">
              <a:solidFill>
                <a:srgbClr val="333300"/>
              </a:solidFill>
              <a:latin typeface="Times New Roman" panose="02020603050405020304" pitchFamily="18" charset="0"/>
              <a:cs typeface="Times New Roman" panose="02020603050405020304" pitchFamily="18" charset="0"/>
            </a:endParaRPr>
          </a:p>
          <a:p>
            <a:pPr algn="l"/>
            <a:endParaRPr lang="vi-VN" sz="3200" dirty="0">
              <a:solidFill>
                <a:srgbClr val="333300"/>
              </a:solidFill>
              <a:latin typeface="+mj-lt"/>
            </a:endParaRPr>
          </a:p>
        </p:txBody>
      </p:sp>
    </p:spTree>
    <p:extLst>
      <p:ext uri="{BB962C8B-B14F-4D97-AF65-F5344CB8AC3E}">
        <p14:creationId xmlns:p14="http://schemas.microsoft.com/office/powerpoint/2010/main" val="29546173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p:cTn id="5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Title 1"/>
          <p:cNvSpPr>
            <a:spLocks noGrp="1"/>
          </p:cNvSpPr>
          <p:nvPr>
            <p:ph type="title"/>
          </p:nvPr>
        </p:nvSpPr>
        <p:spPr>
          <a:xfrm>
            <a:off x="120316" y="324853"/>
            <a:ext cx="11514221" cy="6087979"/>
          </a:xfrm>
        </p:spPr>
        <p:txBody>
          <a:bodyPr>
            <a:normAutofit fontScale="90000"/>
          </a:bodyPr>
          <a:lstStyle/>
          <a:p>
            <a:pPr marL="742950" indent="-742950">
              <a:lnSpc>
                <a:spcPct val="100000"/>
              </a:lnSpc>
              <a:buFont typeface="+mj-lt"/>
              <a:buAutoNum type="arabicPeriod"/>
            </a:pPr>
            <a:r>
              <a:rPr lang="en-US" dirty="0" smtClean="0">
                <a:solidFill>
                  <a:srgbClr val="FF0066"/>
                </a:solidFill>
                <a:latin typeface="Times New Roman" panose="02020603050405020304" pitchFamily="18" charset="0"/>
                <a:cs typeface="Times New Roman" panose="02020603050405020304" pitchFamily="18" charset="0"/>
              </a:rPr>
              <a:t>2. Tác phẩm </a:t>
            </a:r>
            <a:br>
              <a:rPr lang="en-US" dirty="0" smtClean="0">
                <a:solidFill>
                  <a:srgbClr val="FF0066"/>
                </a:solidFill>
                <a:latin typeface="Times New Roman" panose="02020603050405020304" pitchFamily="18" charset="0"/>
                <a:cs typeface="Times New Roman" panose="02020603050405020304" pitchFamily="18" charset="0"/>
              </a:rPr>
            </a:br>
            <a:r>
              <a:rPr lang="en-US" dirty="0">
                <a:solidFill>
                  <a:srgbClr val="FF0066"/>
                </a:solidFill>
                <a:latin typeface="Times New Roman" panose="02020603050405020304" pitchFamily="18" charset="0"/>
                <a:cs typeface="Times New Roman" panose="02020603050405020304" pitchFamily="18" charset="0"/>
              </a:rPr>
              <a:t/>
            </a:r>
            <a:br>
              <a:rPr lang="en-US" dirty="0">
                <a:solidFill>
                  <a:srgbClr val="FF0066"/>
                </a:solidFill>
                <a:latin typeface="Times New Roman" panose="02020603050405020304" pitchFamily="18" charset="0"/>
                <a:cs typeface="Times New Roman" panose="02020603050405020304" pitchFamily="18" charset="0"/>
              </a:rPr>
            </a:br>
            <a:r>
              <a:rPr lang="en-US" sz="3100" dirty="0" smtClean="0">
                <a:solidFill>
                  <a:srgbClr val="333300"/>
                </a:solidFill>
                <a:latin typeface="Times New Roman" panose="02020603050405020304" pitchFamily="18" charset="0"/>
                <a:cs typeface="Times New Roman" panose="02020603050405020304" pitchFamily="18" charset="0"/>
              </a:rPr>
              <a:t>- Thể thơ : Thất Ngôn Tứ Tuyệt.</a:t>
            </a:r>
            <a:br>
              <a:rPr lang="en-US" sz="3100" dirty="0" smtClean="0">
                <a:solidFill>
                  <a:srgbClr val="333300"/>
                </a:solidFill>
                <a:latin typeface="Times New Roman" panose="02020603050405020304" pitchFamily="18" charset="0"/>
                <a:cs typeface="Times New Roman" panose="02020603050405020304" pitchFamily="18" charset="0"/>
              </a:rPr>
            </a:br>
            <a:r>
              <a:rPr lang="en-US" sz="3100" dirty="0" smtClean="0">
                <a:solidFill>
                  <a:srgbClr val="333300"/>
                </a:solidFill>
                <a:latin typeface="Times New Roman" panose="02020603050405020304" pitchFamily="18" charset="0"/>
                <a:cs typeface="Times New Roman" panose="02020603050405020304" pitchFamily="18" charset="0"/>
              </a:rPr>
              <a:t>- Ý nghĩa nhan đề: Có hai lớp nghĩa</a:t>
            </a:r>
            <a:br>
              <a:rPr lang="en-US" sz="3100" dirty="0" smtClean="0">
                <a:solidFill>
                  <a:srgbClr val="333300"/>
                </a:solidFill>
                <a:latin typeface="Times New Roman" panose="02020603050405020304" pitchFamily="18" charset="0"/>
                <a:cs typeface="Times New Roman" panose="02020603050405020304" pitchFamily="18" charset="0"/>
              </a:rPr>
            </a:br>
            <a:r>
              <a:rPr lang="en-US" sz="3100" dirty="0" smtClean="0">
                <a:solidFill>
                  <a:srgbClr val="333300"/>
                </a:solidFill>
                <a:latin typeface="Times New Roman" panose="02020603050405020304" pitchFamily="18" charset="0"/>
                <a:cs typeface="Times New Roman" panose="02020603050405020304" pitchFamily="18" charset="0"/>
              </a:rPr>
              <a:t>+ Nghĩa đen : Đề cập tới một món ăn quen thuộc, dân giã của nhân dân ta.</a:t>
            </a:r>
            <a:br>
              <a:rPr lang="en-US" sz="3100" dirty="0" smtClean="0">
                <a:solidFill>
                  <a:srgbClr val="333300"/>
                </a:solidFill>
                <a:latin typeface="Times New Roman" panose="02020603050405020304" pitchFamily="18" charset="0"/>
                <a:cs typeface="Times New Roman" panose="02020603050405020304" pitchFamily="18" charset="0"/>
              </a:rPr>
            </a:br>
            <a:r>
              <a:rPr lang="en-US" sz="3100" dirty="0" smtClean="0">
                <a:solidFill>
                  <a:srgbClr val="333300"/>
                </a:solidFill>
                <a:latin typeface="Times New Roman" panose="02020603050405020304" pitchFamily="18" charset="0"/>
                <a:cs typeface="Times New Roman" panose="02020603050405020304" pitchFamily="18" charset="0"/>
              </a:rPr>
              <a:t>+ </a:t>
            </a:r>
            <a:r>
              <a:rPr lang="en-US" sz="3100" dirty="0">
                <a:solidFill>
                  <a:srgbClr val="333300"/>
                </a:solidFill>
                <a:latin typeface="Times New Roman" panose="02020603050405020304" pitchFamily="18" charset="0"/>
                <a:cs typeface="Times New Roman" panose="02020603050405020304" pitchFamily="18" charset="0"/>
              </a:rPr>
              <a:t>N</a:t>
            </a:r>
            <a:r>
              <a:rPr lang="en-US" sz="3100" dirty="0" smtClean="0">
                <a:solidFill>
                  <a:srgbClr val="333300"/>
                </a:solidFill>
                <a:latin typeface="Times New Roman" panose="02020603050405020304" pitchFamily="18" charset="0"/>
                <a:cs typeface="Times New Roman" panose="02020603050405020304" pitchFamily="18" charset="0"/>
              </a:rPr>
              <a:t>ghĩa bóng: Đằng sau món ăn quen thuộc, dân giã đã khẳng định, đề cao, ca ngợi về vẻ đẹp hình thể phẩm chất của người phụ nữ thời xưa.</a:t>
            </a:r>
            <a:br>
              <a:rPr lang="en-US" sz="3100" dirty="0" smtClean="0">
                <a:solidFill>
                  <a:srgbClr val="333300"/>
                </a:solidFill>
                <a:latin typeface="Times New Roman" panose="02020603050405020304" pitchFamily="18" charset="0"/>
                <a:cs typeface="Times New Roman" panose="02020603050405020304" pitchFamily="18" charset="0"/>
              </a:rPr>
            </a:br>
            <a:r>
              <a:rPr lang="en-US" sz="3100" dirty="0" smtClean="0">
                <a:solidFill>
                  <a:srgbClr val="333300"/>
                </a:solidFill>
                <a:latin typeface="Times New Roman" panose="02020603050405020304" pitchFamily="18" charset="0"/>
                <a:cs typeface="Times New Roman" panose="02020603050405020304" pitchFamily="18" charset="0"/>
              </a:rPr>
              <a:t>- Nhan đề bài thơ thể hiện chủ đề tác phẩm:</a:t>
            </a:r>
            <a:br>
              <a:rPr lang="en-US" sz="3100" dirty="0" smtClean="0">
                <a:solidFill>
                  <a:srgbClr val="333300"/>
                </a:solidFill>
                <a:latin typeface="Times New Roman" panose="02020603050405020304" pitchFamily="18" charset="0"/>
                <a:cs typeface="Times New Roman" panose="02020603050405020304" pitchFamily="18" charset="0"/>
              </a:rPr>
            </a:br>
            <a:r>
              <a:rPr lang="en-US" sz="3100" dirty="0" smtClean="0">
                <a:solidFill>
                  <a:srgbClr val="333300"/>
                </a:solidFill>
                <a:latin typeface="Times New Roman" panose="02020603050405020304" pitchFamily="18" charset="0"/>
                <a:cs typeface="Times New Roman" panose="02020603050405020304" pitchFamily="18" charset="0"/>
              </a:rPr>
              <a:t>+ CĐTP: Ca ngợi vẻ đẹp của người phụ nữ </a:t>
            </a:r>
            <a:br>
              <a:rPr lang="en-US" sz="3100" dirty="0" smtClean="0">
                <a:solidFill>
                  <a:srgbClr val="333300"/>
                </a:solidFill>
                <a:latin typeface="Times New Roman" panose="02020603050405020304" pitchFamily="18" charset="0"/>
                <a:cs typeface="Times New Roman" panose="02020603050405020304" pitchFamily="18" charset="0"/>
              </a:rPr>
            </a:br>
            <a:r>
              <a:rPr lang="en-US" sz="3100" dirty="0" smtClean="0">
                <a:solidFill>
                  <a:srgbClr val="333300"/>
                </a:solidFill>
                <a:latin typeface="Times New Roman" panose="02020603050405020304" pitchFamily="18" charset="0"/>
                <a:cs typeface="Times New Roman" panose="02020603050405020304" pitchFamily="18" charset="0"/>
              </a:rPr>
              <a:t>+ NDC: Bài thơ miêu tả quá trình làm bánh trôi. Đồng thời khẳng định ca ngợi vẻ đẹp, phẩm chất sắt son của người phụ nữ. Bài thơ còn bày tỏ lòng cảm thương, chân thành sâu sắc với số phận chìm nổi của Hồ Xuân Hương với người phụ nữ thời phong kiến.</a:t>
            </a:r>
            <a:br>
              <a:rPr lang="en-US" sz="3100" dirty="0" smtClean="0">
                <a:solidFill>
                  <a:srgbClr val="333300"/>
                </a:solidFill>
                <a:latin typeface="Times New Roman" panose="02020603050405020304" pitchFamily="18" charset="0"/>
                <a:cs typeface="Times New Roman" panose="02020603050405020304" pitchFamily="18" charset="0"/>
              </a:rPr>
            </a:br>
            <a:endParaRPr lang="vi-VN" sz="3100" dirty="0">
              <a:solidFill>
                <a:srgbClr val="3333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5686322"/>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p:spPr>
      </p:pic>
      <p:sp>
        <p:nvSpPr>
          <p:cNvPr id="2" name="Title 1"/>
          <p:cNvSpPr>
            <a:spLocks noGrp="1"/>
          </p:cNvSpPr>
          <p:nvPr>
            <p:ph type="title"/>
          </p:nvPr>
        </p:nvSpPr>
        <p:spPr>
          <a:xfrm>
            <a:off x="838200" y="365125"/>
            <a:ext cx="10515600" cy="6107864"/>
          </a:xfrm>
        </p:spPr>
        <p:txBody>
          <a:bodyPr>
            <a:normAutofit/>
          </a:bodyPr>
          <a:lstStyle/>
          <a:p>
            <a:r>
              <a:rPr lang="en-US" sz="4800" dirty="0" smtClean="0">
                <a:solidFill>
                  <a:srgbClr val="FF0066"/>
                </a:solidFill>
              </a:rPr>
              <a:t>Nghệ thuật:</a:t>
            </a:r>
            <a:br>
              <a:rPr lang="en-US" sz="4800" dirty="0" smtClean="0">
                <a:solidFill>
                  <a:srgbClr val="FF0066"/>
                </a:solidFill>
              </a:rPr>
            </a:br>
            <a:r>
              <a:rPr lang="en-US" sz="4800" dirty="0" smtClean="0"/>
              <a:t/>
            </a:r>
            <a:br>
              <a:rPr lang="en-US" sz="4800" dirty="0" smtClean="0"/>
            </a:br>
            <a:r>
              <a:rPr lang="en-US" dirty="0" smtClean="0"/>
              <a:t>+ Sử dụng hình ảnh so sánh, hình ảnh ẩn dụ</a:t>
            </a:r>
            <a:br>
              <a:rPr lang="en-US" dirty="0" smtClean="0"/>
            </a:br>
            <a:r>
              <a:rPr lang="en-US" dirty="0" smtClean="0"/>
              <a:t>+ Ngôn ngữ bình dị</a:t>
            </a:r>
            <a:br>
              <a:rPr lang="en-US" dirty="0" smtClean="0"/>
            </a:br>
            <a:r>
              <a:rPr lang="en-US" dirty="0" smtClean="0"/>
              <a:t>+ Thành ngữ: “ Ba chìm bảy nổi” </a:t>
            </a:r>
            <a:br>
              <a:rPr lang="en-US" dirty="0" smtClean="0"/>
            </a:br>
            <a:r>
              <a:rPr lang="en-US" dirty="0" smtClean="0"/>
              <a:t>- Thể hiện tài năng, phong cách thơ của bà, là tiếng nói khát vọng giải phóng người phụ nữ trong xã hội xưa</a:t>
            </a:r>
            <a:endParaRPr lang="vi-VN" dirty="0"/>
          </a:p>
        </p:txBody>
      </p:sp>
    </p:spTree>
    <p:extLst>
      <p:ext uri="{BB962C8B-B14F-4D97-AF65-F5344CB8AC3E}">
        <p14:creationId xmlns:p14="http://schemas.microsoft.com/office/powerpoint/2010/main" val="33396925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solidFill>
                  <a:srgbClr val="00B0F0"/>
                </a:solidFill>
                <a:latin typeface="Times New Roman" panose="02020603050405020304" pitchFamily="18" charset="0"/>
                <a:cs typeface="Times New Roman" panose="02020603050405020304" pitchFamily="18" charset="0"/>
              </a:rPr>
              <a:t>Một số tác phẩm của Hồ Xuân Hương</a:t>
            </a:r>
            <a:endParaRPr lang="vi-VN" sz="4800" dirty="0">
              <a:solidFill>
                <a:srgbClr val="00B0F0"/>
              </a:solidFill>
              <a:latin typeface="Times New Roman" panose="02020603050405020304" pitchFamily="18" charset="0"/>
              <a:cs typeface="Times New Roman" panose="02020603050405020304" pitchFamily="18" charset="0"/>
            </a:endParaRP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16503" y="1973179"/>
            <a:ext cx="3048001" cy="4054642"/>
          </a:xfr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89558" y="1973179"/>
            <a:ext cx="3031958" cy="4054642"/>
          </a:xfrm>
          <a:prstGeom prst="rect">
            <a:avLst/>
          </a:prstGeom>
        </p:spPr>
      </p:pic>
    </p:spTree>
    <p:extLst>
      <p:ext uri="{BB962C8B-B14F-4D97-AF65-F5344CB8AC3E}">
        <p14:creationId xmlns:p14="http://schemas.microsoft.com/office/powerpoint/2010/main" val="85414198"/>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06475"/>
          </a:xfrm>
        </p:spPr>
        <p:txBody>
          <a:bodyPr/>
          <a:lstStyle/>
          <a:p>
            <a:endParaRPr lang="vi-VN" dirty="0"/>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7999"/>
          </a:xfrm>
        </p:spPr>
      </p:pic>
    </p:spTree>
    <p:extLst>
      <p:ext uri="{BB962C8B-B14F-4D97-AF65-F5344CB8AC3E}">
        <p14:creationId xmlns:p14="http://schemas.microsoft.com/office/powerpoint/2010/main" val="40752460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Title 1"/>
          <p:cNvSpPr>
            <a:spLocks noGrp="1"/>
          </p:cNvSpPr>
          <p:nvPr>
            <p:ph type="title"/>
          </p:nvPr>
        </p:nvSpPr>
        <p:spPr>
          <a:xfrm>
            <a:off x="1034716" y="589547"/>
            <a:ext cx="10443410" cy="5919536"/>
          </a:xfrm>
        </p:spPr>
        <p:txBody>
          <a:bodyPr>
            <a:normAutofit fontScale="90000"/>
          </a:bodyPr>
          <a:lstStyle/>
          <a:p>
            <a:r>
              <a:rPr lang="vi-VN" sz="4000" dirty="0" smtClean="0"/>
              <a:t>Câu hỏi 1: Trong các tác phẩm sau đây, tác phẩm nào là của tác giả Hồ Xuân Hương?</a:t>
            </a:r>
            <a:br>
              <a:rPr lang="vi-VN" sz="4000" dirty="0" smtClean="0"/>
            </a:br>
            <a:r>
              <a:rPr lang="vi-VN" sz="4000" dirty="0" smtClean="0"/>
              <a:t/>
            </a:r>
            <a:br>
              <a:rPr lang="vi-VN" sz="4000" dirty="0" smtClean="0"/>
            </a:br>
            <a:r>
              <a:rPr lang="vi-VN" sz="4000" dirty="0" smtClean="0"/>
              <a:t>a. Bà Lang khóc chồng</a:t>
            </a:r>
            <a:br>
              <a:rPr lang="vi-VN" sz="4000" dirty="0" smtClean="0"/>
            </a:br>
            <a:r>
              <a:rPr lang="vi-VN" sz="4000" dirty="0" smtClean="0"/>
              <a:t/>
            </a:r>
            <a:br>
              <a:rPr lang="vi-VN" sz="4000" dirty="0" smtClean="0"/>
            </a:br>
            <a:r>
              <a:rPr lang="vi-VN" sz="4000" dirty="0" smtClean="0"/>
              <a:t>b.Tiếng gà trưa</a:t>
            </a:r>
            <a:br>
              <a:rPr lang="vi-VN" sz="4000" dirty="0" smtClean="0"/>
            </a:br>
            <a:r>
              <a:rPr lang="vi-VN" sz="4000" dirty="0"/>
              <a:t/>
            </a:r>
            <a:br>
              <a:rPr lang="vi-VN" sz="4000" dirty="0"/>
            </a:br>
            <a:r>
              <a:rPr lang="vi-VN" sz="4000" dirty="0" smtClean="0"/>
              <a:t>c. Khi con tu hú</a:t>
            </a:r>
            <a:br>
              <a:rPr lang="vi-VN" sz="4000" dirty="0" smtClean="0"/>
            </a:br>
            <a:r>
              <a:rPr lang="vi-VN" sz="4000" dirty="0" smtClean="0"/>
              <a:t/>
            </a:r>
            <a:br>
              <a:rPr lang="vi-VN" sz="4000" dirty="0" smtClean="0"/>
            </a:br>
            <a:r>
              <a:rPr lang="vi-VN" sz="4000" dirty="0" smtClean="0"/>
              <a:t>d. Từ ấy</a:t>
            </a:r>
            <a:br>
              <a:rPr lang="vi-VN" sz="4000" dirty="0" smtClean="0"/>
            </a:br>
            <a:endParaRPr lang="vi-VN" sz="4000" dirty="0"/>
          </a:p>
        </p:txBody>
      </p:sp>
    </p:spTree>
    <p:extLst>
      <p:ext uri="{BB962C8B-B14F-4D97-AF65-F5344CB8AC3E}">
        <p14:creationId xmlns:p14="http://schemas.microsoft.com/office/powerpoint/2010/main" val="37785610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Title 1"/>
          <p:cNvSpPr>
            <a:spLocks noGrp="1"/>
          </p:cNvSpPr>
          <p:nvPr>
            <p:ph type="title"/>
          </p:nvPr>
        </p:nvSpPr>
        <p:spPr>
          <a:xfrm>
            <a:off x="573506" y="1285289"/>
            <a:ext cx="10515600" cy="3587499"/>
          </a:xfrm>
        </p:spPr>
        <p:txBody>
          <a:bodyPr>
            <a:noAutofit/>
          </a:bodyPr>
          <a:lstStyle/>
          <a:p>
            <a:r>
              <a:rPr lang="en-US" sz="4000" dirty="0" smtClean="0">
                <a:latin typeface="Times New Roman" panose="02020603050405020304" pitchFamily="18" charset="0"/>
                <a:cs typeface="Times New Roman" panose="02020603050405020304" pitchFamily="18" charset="0"/>
              </a:rPr>
              <a:t>Đáp án:</a:t>
            </a:r>
            <a:br>
              <a:rPr lang="en-US" sz="4000" dirty="0" smtClean="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 </a:t>
            </a:r>
            <a:r>
              <a:rPr lang="en-US" sz="4000" dirty="0" smtClean="0">
                <a:latin typeface="Times New Roman" panose="02020603050405020304" pitchFamily="18" charset="0"/>
                <a:cs typeface="Times New Roman" panose="02020603050405020304" pitchFamily="18" charset="0"/>
              </a:rPr>
              <a:t>     A. Bà Lang khóc chồng </a:t>
            </a:r>
            <a:endParaRPr lang="vi-VN" sz="4000" dirty="0">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9800" y="3820908"/>
            <a:ext cx="2181726" cy="3037091"/>
          </a:xfrm>
          <a:prstGeom prst="rect">
            <a:avLst/>
          </a:prstGeom>
        </p:spPr>
      </p:pic>
    </p:spTree>
    <p:extLst>
      <p:ext uri="{BB962C8B-B14F-4D97-AF65-F5344CB8AC3E}">
        <p14:creationId xmlns:p14="http://schemas.microsoft.com/office/powerpoint/2010/main" val="63619474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Title 1"/>
          <p:cNvSpPr>
            <a:spLocks noGrp="1"/>
          </p:cNvSpPr>
          <p:nvPr>
            <p:ph type="title"/>
          </p:nvPr>
        </p:nvSpPr>
        <p:spPr>
          <a:xfrm>
            <a:off x="838200" y="228600"/>
            <a:ext cx="10515600" cy="6136105"/>
          </a:xfrm>
        </p:spPr>
        <p:txBody>
          <a:bodyPr>
            <a:normAutofit/>
          </a:bodyPr>
          <a:lstStyle/>
          <a:p>
            <a:r>
              <a:rPr lang="vi-VN" sz="3600" dirty="0" smtClean="0"/>
              <a:t>Câu hỏi 2: Tục làm và cúng bánh trôi, ở miền bắc ta là vào ngày bao nhiêu, tháng bao nhiêu?</a:t>
            </a:r>
            <a:br>
              <a:rPr lang="vi-VN" sz="3600" dirty="0" smtClean="0"/>
            </a:br>
            <a:r>
              <a:rPr lang="vi-VN" sz="3600" dirty="0" smtClean="0"/>
              <a:t/>
            </a:r>
            <a:br>
              <a:rPr lang="vi-VN" sz="3600" dirty="0" smtClean="0"/>
            </a:br>
            <a:r>
              <a:rPr lang="vi-VN" sz="3600" dirty="0" smtClean="0"/>
              <a:t>A. 13-3 âm lịch</a:t>
            </a:r>
            <a:br>
              <a:rPr lang="vi-VN" sz="3600" dirty="0" smtClean="0"/>
            </a:br>
            <a:r>
              <a:rPr lang="vi-VN" sz="3600" dirty="0" smtClean="0"/>
              <a:t/>
            </a:r>
            <a:br>
              <a:rPr lang="vi-VN" sz="3600" dirty="0" smtClean="0"/>
            </a:br>
            <a:r>
              <a:rPr lang="vi-VN" sz="3600" dirty="0" smtClean="0"/>
              <a:t>B. 3-3 dương lịch</a:t>
            </a:r>
            <a:br>
              <a:rPr lang="vi-VN" sz="3600" dirty="0" smtClean="0"/>
            </a:br>
            <a:r>
              <a:rPr lang="vi-VN" sz="3600" dirty="0" smtClean="0"/>
              <a:t/>
            </a:r>
            <a:br>
              <a:rPr lang="vi-VN" sz="3600" dirty="0" smtClean="0"/>
            </a:br>
            <a:r>
              <a:rPr lang="vi-VN" sz="3600" dirty="0" smtClean="0"/>
              <a:t>C. 13-3 dương lịch</a:t>
            </a:r>
            <a:br>
              <a:rPr lang="vi-VN" sz="3600" dirty="0" smtClean="0"/>
            </a:br>
            <a:r>
              <a:rPr lang="vi-VN" sz="3600" dirty="0" smtClean="0"/>
              <a:t/>
            </a:r>
            <a:br>
              <a:rPr lang="vi-VN" sz="3600" dirty="0" smtClean="0"/>
            </a:br>
            <a:r>
              <a:rPr lang="vi-VN" sz="3600" dirty="0" smtClean="0"/>
              <a:t>D. 3-3 âm lịch</a:t>
            </a:r>
            <a:endParaRPr lang="vi-VN" sz="3600" dirty="0"/>
          </a:p>
        </p:txBody>
      </p:sp>
    </p:spTree>
    <p:extLst>
      <p:ext uri="{BB962C8B-B14F-4D97-AF65-F5344CB8AC3E}">
        <p14:creationId xmlns:p14="http://schemas.microsoft.com/office/powerpoint/2010/main" val="392679436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666</TotalTime>
  <Words>294</Words>
  <Application>Microsoft Office PowerPoint</Application>
  <PresentationFormat>Widescreen</PresentationFormat>
  <Paragraphs>27</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Times New Roman</vt:lpstr>
      <vt:lpstr>Office Theme</vt:lpstr>
      <vt:lpstr>Trình bày: Âu Hồng Phúc</vt:lpstr>
      <vt:lpstr>PowerPoint Presentation</vt:lpstr>
      <vt:lpstr>2. Tác phẩm   - Thể thơ : Thất Ngôn Tứ Tuyệt. - Ý nghĩa nhan đề: Có hai lớp nghĩa + Nghĩa đen : Đề cập tới một món ăn quen thuộc, dân giã của nhân dân ta. + Nghĩa bóng: Đằng sau món ăn quen thuộc, dân giã đã khẳng định, đề cao, ca ngợi về vẻ đẹp hình thể phẩm chất của người phụ nữ thời xưa. - Nhan đề bài thơ thể hiện chủ đề tác phẩm: + CĐTP: Ca ngợi vẻ đẹp của người phụ nữ  + NDC: Bài thơ miêu tả quá trình làm bánh trôi. Đồng thời khẳng định ca ngợi vẻ đẹp, phẩm chất sắt son của người phụ nữ. Bài thơ còn bày tỏ lòng cảm thương, chân thành sâu sắc với số phận chìm nổi của Hồ Xuân Hương với người phụ nữ thời phong kiến. </vt:lpstr>
      <vt:lpstr>Nghệ thuật:  + Sử dụng hình ảnh so sánh, hình ảnh ẩn dụ + Ngôn ngữ bình dị + Thành ngữ: “ Ba chìm bảy nổi”  - Thể hiện tài năng, phong cách thơ của bà, là tiếng nói khát vọng giải phóng người phụ nữ trong xã hội xưa</vt:lpstr>
      <vt:lpstr>Một số tác phẩm của Hồ Xuân Hương</vt:lpstr>
      <vt:lpstr>PowerPoint Presentation</vt:lpstr>
      <vt:lpstr>Câu hỏi 1: Trong các tác phẩm sau đây, tác phẩm nào là của tác giả Hồ Xuân Hương?  a. Bà Lang khóc chồng  b.Tiếng gà trưa  c. Khi con tu hú  d. Từ ấy </vt:lpstr>
      <vt:lpstr>Đáp án:       A. Bà Lang khóc chồng </vt:lpstr>
      <vt:lpstr>Câu hỏi 2: Tục làm và cúng bánh trôi, ở miền bắc ta là vào ngày bao nhiêu, tháng bao nhiêu?  A. 13-3 âm lịch  B. 3-3 dương lịch  C. 13-3 dương lịch  D. 3-3 âm lịch</vt:lpstr>
      <vt:lpstr>Đáp án:        D. Ngày 3- Tháng 3 Âm lịch</vt:lpstr>
      <vt:lpstr>Câu hỏi 3: Bài thơ “Bánh trôi nước” thuộc thể thơ gì? Vì sao? </vt:lpstr>
      <vt:lpstr>Đáp án:       - Thất Ngôn Tứ Tuyệt.      - Vì bài thơ là 7 chữ trên mọt dòng thơ         và bài thơ có 4 câu thơ trong một bài thơ.</vt:lpstr>
      <vt:lpstr>Câu hỏi 4: Hồ Xuân Hương được mệnh danh  là gì?    A. Ông hoàng thơ tình Việt Nam  B. Bà chúa thơ Nôm  C. Ông hoàng thơ Nôm  D. Bà hoàng thơ “ thanh tục” Việt Nam</vt:lpstr>
      <vt:lpstr>Đáp án:        B. Bà chúa thơ Nôm</vt:lpstr>
      <vt:lpstr>  Câu hỏi 5 :Chủ đề của tác phẩm là gì?      A. Quy trình làm bánh trôi      B. Nói về cuộc đời người phụ nữ      C. Ca ngợi vẻ đẹp của người  phụ nữ</vt:lpstr>
      <vt:lpstr>Đáp án:        C. Ca ngợi vẻ    đẹp của người phụ nữ</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MyPC</dc:creator>
  <cp:lastModifiedBy>MyPC</cp:lastModifiedBy>
  <cp:revision>62</cp:revision>
  <dcterms:created xsi:type="dcterms:W3CDTF">2019-01-18T12:11:54Z</dcterms:created>
  <dcterms:modified xsi:type="dcterms:W3CDTF">2019-08-30T06:33:30Z</dcterms:modified>
</cp:coreProperties>
</file>