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4"/>
  </p:notesMasterIdLst>
  <p:sldIdLst>
    <p:sldId id="575" r:id="rId2"/>
    <p:sldId id="593" r:id="rId3"/>
    <p:sldId id="577" r:id="rId4"/>
    <p:sldId id="578" r:id="rId5"/>
    <p:sldId id="594" r:id="rId6"/>
    <p:sldId id="579" r:id="rId7"/>
    <p:sldId id="580" r:id="rId8"/>
    <p:sldId id="581" r:id="rId9"/>
    <p:sldId id="582" r:id="rId10"/>
    <p:sldId id="583" r:id="rId11"/>
    <p:sldId id="584" r:id="rId12"/>
    <p:sldId id="585" r:id="rId13"/>
    <p:sldId id="586" r:id="rId14"/>
    <p:sldId id="597" r:id="rId15"/>
    <p:sldId id="595" r:id="rId16"/>
    <p:sldId id="588" r:id="rId17"/>
    <p:sldId id="589" r:id="rId18"/>
    <p:sldId id="590" r:id="rId19"/>
    <p:sldId id="598" r:id="rId20"/>
    <p:sldId id="596" r:id="rId21"/>
    <p:sldId id="592" r:id="rId22"/>
    <p:sldId id="5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919"/>
    <a:srgbClr val="FFF5F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0" d="100"/>
          <a:sy n="60" d="100"/>
        </p:scale>
        <p:origin x="38"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A7BCD-D259-4751-B7D7-CB4519482511}"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21CE9-ED20-456F-A724-C5A006632522}" type="slidenum">
              <a:rPr lang="en-US" smtClean="0"/>
              <a:t>‹#›</a:t>
            </a:fld>
            <a:endParaRPr lang="en-US"/>
          </a:p>
        </p:txBody>
      </p:sp>
    </p:spTree>
    <p:extLst>
      <p:ext uri="{BB962C8B-B14F-4D97-AF65-F5344CB8AC3E}">
        <p14:creationId xmlns:p14="http://schemas.microsoft.com/office/powerpoint/2010/main" val="412024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6B547D-E79E-43DA-BFD8-2FB3E2077852}"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B547D-E79E-43DA-BFD8-2FB3E2077852}"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B547D-E79E-43DA-BFD8-2FB3E2077852}"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ty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8600" y="2326580"/>
            <a:ext cx="7772400" cy="1325563"/>
          </a:xfrm>
        </p:spPr>
        <p:txBody>
          <a:bodyPr/>
          <a:lstStyle>
            <a:lvl1pPr algn="ctr">
              <a:defRPr b="1" cap="all" baseline="0"/>
            </a:lvl1pPr>
          </a:lstStyle>
          <a:p>
            <a:r>
              <a:rPr lang="en-US" dirty="0"/>
              <a:t>Click to add title</a:t>
            </a:r>
          </a:p>
        </p:txBody>
      </p:sp>
      <p:sp>
        <p:nvSpPr>
          <p:cNvPr id="3" name="Date Placeholder 2"/>
          <p:cNvSpPr>
            <a:spLocks noGrp="1"/>
          </p:cNvSpPr>
          <p:nvPr>
            <p:ph type="dt" sz="half" idx="10"/>
          </p:nvPr>
        </p:nvSpPr>
        <p:spPr>
          <a:xfrm>
            <a:off x="3642380" y="6443861"/>
            <a:ext cx="1261317" cy="365125"/>
          </a:xfrm>
        </p:spPr>
        <p:txBody>
          <a:bodyPr/>
          <a:lstStyle/>
          <a:p>
            <a:fld id="{EA039DF7-B465-4EB2-A832-151E3E406BAE}" type="datetime1">
              <a:rPr lang="en-US" smtClean="0">
                <a:solidFill>
                  <a:prstClr val="black">
                    <a:tint val="75000"/>
                  </a:prstClr>
                </a:solidFill>
              </a:rPr>
              <a:t>6/1/2022</a:t>
            </a:fld>
            <a:endParaRPr lang="en-US">
              <a:solidFill>
                <a:prstClr val="black">
                  <a:tint val="75000"/>
                </a:prstClr>
              </a:solidFill>
            </a:endParaRPr>
          </a:p>
        </p:txBody>
      </p:sp>
      <p:sp>
        <p:nvSpPr>
          <p:cNvPr id="4" name="Footer Placeholder 3"/>
          <p:cNvSpPr>
            <a:spLocks noGrp="1"/>
          </p:cNvSpPr>
          <p:nvPr>
            <p:ph type="ftr" sz="quarter" idx="11"/>
          </p:nvPr>
        </p:nvSpPr>
        <p:spPr>
          <a:xfrm>
            <a:off x="4964671" y="6443861"/>
            <a:ext cx="6348788" cy="365125"/>
          </a:xfrm>
        </p:spPr>
        <p:txBody>
          <a:bodyPr/>
          <a:lstStyle/>
          <a:p>
            <a:endParaRPr lang="en-US">
              <a:solidFill>
                <a:prstClr val="black">
                  <a:tint val="75000"/>
                </a:prstClr>
              </a:solidFill>
            </a:endParaRPr>
          </a:p>
        </p:txBody>
      </p:sp>
      <p:cxnSp>
        <p:nvCxnSpPr>
          <p:cNvPr id="9" name="Straight Connector 8"/>
          <p:cNvCxnSpPr/>
          <p:nvPr userDrawn="1"/>
        </p:nvCxnSpPr>
        <p:spPr>
          <a:xfrm flipV="1">
            <a:off x="3581400" y="0"/>
            <a:ext cx="0" cy="68580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 name="Subtitle 2"/>
          <p:cNvSpPr>
            <a:spLocks noGrp="1"/>
          </p:cNvSpPr>
          <p:nvPr>
            <p:ph type="subTitle" idx="1" hasCustomPrompt="1"/>
          </p:nvPr>
        </p:nvSpPr>
        <p:spPr>
          <a:xfrm>
            <a:off x="4038600" y="3790247"/>
            <a:ext cx="7772400" cy="493444"/>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5" name="Slide Number Placeholder 4"/>
          <p:cNvSpPr>
            <a:spLocks noGrp="1"/>
          </p:cNvSpPr>
          <p:nvPr>
            <p:ph type="sldNum" sz="quarter" idx="12"/>
          </p:nvPr>
        </p:nvSpPr>
        <p:spPr>
          <a:xfrm>
            <a:off x="11374435" y="6443861"/>
            <a:ext cx="817564" cy="365125"/>
          </a:xfrm>
        </p:spPr>
        <p:txBody>
          <a:bodyPr/>
          <a:lstStyle>
            <a:lvl1pPr>
              <a:defRPr sz="1400" b="1">
                <a:solidFill>
                  <a:schemeClr val="bg1"/>
                </a:solidFill>
              </a:defRPr>
            </a:lvl1pPr>
          </a:lstStyle>
          <a:p>
            <a:fld id="{B7F2E96A-C6D9-477A-93B0-BF38B736ABC5}" type="slidenum">
              <a:rPr lang="en-US" smtClean="0">
                <a:solidFill>
                  <a:prstClr val="white"/>
                </a:solidFill>
              </a:rPr>
              <a:t>‹#›</a:t>
            </a:fld>
            <a:endParaRPr lang="en-US">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637" y="6228957"/>
            <a:ext cx="2153307" cy="429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ty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8600" y="247720"/>
            <a:ext cx="7772400" cy="908728"/>
          </a:xfrm>
        </p:spPr>
        <p:txBody>
          <a:bodyPr/>
          <a:lstStyle>
            <a:lvl1pPr algn="ctr">
              <a:defRPr b="1" cap="all" baseline="0"/>
            </a:lvl1pPr>
          </a:lstStyle>
          <a:p>
            <a:r>
              <a:rPr lang="en-US" dirty="0"/>
              <a:t>Click to add title</a:t>
            </a:r>
          </a:p>
        </p:txBody>
      </p:sp>
      <p:cxnSp>
        <p:nvCxnSpPr>
          <p:cNvPr id="9" name="Straight Connector 8"/>
          <p:cNvCxnSpPr/>
          <p:nvPr userDrawn="1"/>
        </p:nvCxnSpPr>
        <p:spPr>
          <a:xfrm flipV="1">
            <a:off x="3581400" y="0"/>
            <a:ext cx="0" cy="68580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637" y="6228957"/>
            <a:ext cx="2153307" cy="429798"/>
          </a:xfrm>
          <a:prstGeom prst="rect">
            <a:avLst/>
          </a:prstGeom>
        </p:spPr>
      </p:pic>
      <p:cxnSp>
        <p:nvCxnSpPr>
          <p:cNvPr id="14" name="Straight Connector 13"/>
          <p:cNvCxnSpPr/>
          <p:nvPr userDrawn="1"/>
        </p:nvCxnSpPr>
        <p:spPr>
          <a:xfrm>
            <a:off x="4038600" y="1156448"/>
            <a:ext cx="7772400" cy="0"/>
          </a:xfrm>
          <a:prstGeom prst="line">
            <a:avLst/>
          </a:prstGeom>
          <a:ln w="19050">
            <a:solidFill>
              <a:srgbClr val="00B050"/>
            </a:solidFill>
          </a:ln>
        </p:spPr>
        <p:style>
          <a:lnRef idx="2">
            <a:schemeClr val="accent6"/>
          </a:lnRef>
          <a:fillRef idx="0">
            <a:schemeClr val="accent6"/>
          </a:fillRef>
          <a:effectRef idx="1">
            <a:schemeClr val="accent6"/>
          </a:effectRef>
          <a:fontRef idx="minor">
            <a:schemeClr val="tx1"/>
          </a:fontRef>
        </p:style>
      </p:cxnSp>
      <p:sp>
        <p:nvSpPr>
          <p:cNvPr id="16" name="Content Placeholder 2"/>
          <p:cNvSpPr>
            <a:spLocks noGrp="1"/>
          </p:cNvSpPr>
          <p:nvPr>
            <p:ph idx="13"/>
          </p:nvPr>
        </p:nvSpPr>
        <p:spPr>
          <a:xfrm>
            <a:off x="4038597" y="1398494"/>
            <a:ext cx="7772403" cy="4940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2"/>
          <p:cNvSpPr>
            <a:spLocks noGrp="1"/>
          </p:cNvSpPr>
          <p:nvPr>
            <p:ph type="dt" sz="half" idx="10"/>
          </p:nvPr>
        </p:nvSpPr>
        <p:spPr>
          <a:xfrm>
            <a:off x="3642380" y="6443861"/>
            <a:ext cx="1261317" cy="365125"/>
          </a:xfrm>
        </p:spPr>
        <p:txBody>
          <a:bodyPr/>
          <a:lstStyle/>
          <a:p>
            <a:fld id="{D411CD81-FD4E-4EBB-89ED-2BA16F63257D}" type="datetime1">
              <a:rPr lang="en-US" smtClean="0">
                <a:solidFill>
                  <a:prstClr val="black">
                    <a:tint val="75000"/>
                  </a:prstClr>
                </a:solidFill>
              </a:rPr>
              <a:t>6/1/2022</a:t>
            </a:fld>
            <a:endParaRPr lang="en-US">
              <a:solidFill>
                <a:prstClr val="black">
                  <a:tint val="75000"/>
                </a:prstClr>
              </a:solidFill>
            </a:endParaRPr>
          </a:p>
        </p:txBody>
      </p:sp>
      <p:sp>
        <p:nvSpPr>
          <p:cNvPr id="18" name="Footer Placeholder 3"/>
          <p:cNvSpPr>
            <a:spLocks noGrp="1"/>
          </p:cNvSpPr>
          <p:nvPr>
            <p:ph type="ftr" sz="quarter" idx="11"/>
          </p:nvPr>
        </p:nvSpPr>
        <p:spPr>
          <a:xfrm>
            <a:off x="4964671" y="6443861"/>
            <a:ext cx="6348788" cy="365125"/>
          </a:xfrm>
        </p:spPr>
        <p:txBody>
          <a:bodyPr/>
          <a:lstStyle/>
          <a:p>
            <a:endParaRPr lang="en-US">
              <a:solidFill>
                <a:prstClr val="black">
                  <a:tint val="75000"/>
                </a:prstClr>
              </a:solidFill>
            </a:endParaRPr>
          </a:p>
        </p:txBody>
      </p:sp>
      <p:sp>
        <p:nvSpPr>
          <p:cNvPr id="19" name="Slide Number Placeholder 4"/>
          <p:cNvSpPr>
            <a:spLocks noGrp="1"/>
          </p:cNvSpPr>
          <p:nvPr>
            <p:ph type="sldNum" sz="quarter" idx="12"/>
          </p:nvPr>
        </p:nvSpPr>
        <p:spPr>
          <a:xfrm>
            <a:off x="11374435" y="6443861"/>
            <a:ext cx="817564" cy="365125"/>
          </a:xfrm>
        </p:spPr>
        <p:txBody>
          <a:bodyPr/>
          <a:lstStyle>
            <a:lvl1pPr>
              <a:defRPr sz="1400" b="1">
                <a:solidFill>
                  <a:schemeClr val="bg1"/>
                </a:solidFill>
              </a:defRPr>
            </a:lvl1pPr>
          </a:lstStyle>
          <a:p>
            <a:fld id="{B7F2E96A-C6D9-477A-93B0-BF38B736ABC5}" type="slidenum">
              <a:rPr lang="en-US" smtClean="0">
                <a:solidFill>
                  <a:prstClr val="white"/>
                </a:solidFill>
              </a:rPr>
              <a:t>‹#›</a:t>
            </a:fld>
            <a:endParaRPr 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ố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1447800"/>
            <a:ext cx="11176000" cy="449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3447" y="6629400"/>
            <a:ext cx="12192000" cy="228600"/>
          </a:xfrm>
          <a:prstGeom prst="rect">
            <a:avLst/>
          </a:prstGeom>
          <a:solidFill>
            <a:srgbClr val="A3E7FF"/>
          </a:solidFill>
        </p:spPr>
        <p:txBody>
          <a:bodyPr/>
          <a:lstStyle/>
          <a:p>
            <a:r>
              <a:rPr lang="en-US">
                <a:solidFill>
                  <a:prstClr val="black">
                    <a:tint val="75000"/>
                  </a:prstClr>
                </a:solidFill>
              </a:rPr>
              <a:t>công ty APM teminals ĐAn Mạch tài trợ                                                                                                                                                                                                             AIP điều phối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B547D-E79E-43DA-BFD8-2FB3E2077852}"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B547D-E79E-43DA-BFD8-2FB3E2077852}"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6B547D-E79E-43DA-BFD8-2FB3E2077852}"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6B547D-E79E-43DA-BFD8-2FB3E2077852}"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6B547D-E79E-43DA-BFD8-2FB3E2077852}"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B547D-E79E-43DA-BFD8-2FB3E2077852}"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B547D-E79E-43DA-BFD8-2FB3E2077852}"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B547D-E79E-43DA-BFD8-2FB3E2077852}"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272CF-CDCF-4AA3-A83F-D65CB5E835E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B547D-E79E-43DA-BFD8-2FB3E2077852}"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272CF-CDCF-4AA3-A83F-D65CB5E835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WordArt 20"/>
          <p:cNvSpPr>
            <a:spLocks noChangeArrowheads="1" noChangeShapeType="1" noTextEdit="1"/>
          </p:cNvSpPr>
          <p:nvPr/>
        </p:nvSpPr>
        <p:spPr bwMode="auto">
          <a:xfrm>
            <a:off x="3218873" y="1214582"/>
            <a:ext cx="7924800" cy="685800"/>
          </a:xfrm>
          <a:prstGeom prst="rect">
            <a:avLst/>
          </a:prstGeom>
        </p:spPr>
        <p:txBody>
          <a:bodyPr wrap="none" fromWordArt="1">
            <a:prstTxWarp prst="textPlain">
              <a:avLst>
                <a:gd name="adj" fmla="val 50000"/>
              </a:avLst>
            </a:prstTxWarp>
          </a:bodyPr>
          <a:lstStyle/>
          <a:p>
            <a:r>
              <a:rPr lang="en-US"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An toàn giao thông</a:t>
            </a:r>
          </a:p>
        </p:txBody>
      </p:sp>
      <p:sp>
        <p:nvSpPr>
          <p:cNvPr id="3075" name="WordArt 21"/>
          <p:cNvSpPr>
            <a:spLocks noChangeArrowheads="1" noChangeShapeType="1" noTextEdit="1"/>
          </p:cNvSpPr>
          <p:nvPr/>
        </p:nvSpPr>
        <p:spPr bwMode="auto">
          <a:xfrm>
            <a:off x="2669309" y="2216726"/>
            <a:ext cx="8285018" cy="1512455"/>
          </a:xfrm>
          <a:prstGeom prst="rect">
            <a:avLst/>
          </a:prstGeom>
        </p:spPr>
        <p:txBody>
          <a:bodyPr wrap="none" fromWordArt="1">
            <a:prstTxWarp prst="textPlain">
              <a:avLst>
                <a:gd name="adj" fmla="val 50000"/>
              </a:avLst>
            </a:prstTxWarp>
          </a:bodyPr>
          <a:lstStyle/>
          <a:p>
            <a:r>
              <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Ứng xử khi gặp sự cố giao thông</a:t>
            </a:r>
          </a:p>
        </p:txBody>
      </p:sp>
    </p:spTree>
    <p:extLst>
      <p:ext uri="{BB962C8B-B14F-4D97-AF65-F5344CB8AC3E}">
        <p14:creationId xmlns:p14="http://schemas.microsoft.com/office/powerpoint/2010/main" val="2659288976"/>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1282574" y="416938"/>
            <a:ext cx="7778027" cy="1384995"/>
          </a:xfrm>
          <a:prstGeom prst="rect">
            <a:avLst/>
          </a:prstGeom>
          <a:noFill/>
        </p:spPr>
        <p:txBody>
          <a:bodyPr wrap="none">
            <a:spAutoFit/>
          </a:bodyPr>
          <a:lstStyle/>
          <a:p>
            <a:pPr>
              <a:defRPr/>
            </a:pPr>
            <a:r>
              <a:rPr lang="en-US" sz="2800" b="1">
                <a:solidFill>
                  <a:srgbClr val="FF0000"/>
                </a:solidFill>
                <a:latin typeface="Times New Roman" pitchFamily="18" charset="0"/>
                <a:cs typeface="Times New Roman" pitchFamily="18" charset="0"/>
              </a:rPr>
              <a:t>2. Tìm hiểu cách ứng xử khi gặp sự cố giao thông.</a:t>
            </a:r>
          </a:p>
          <a:p>
            <a:pPr marL="514350" indent="-514350">
              <a:buFontTx/>
              <a:buAutoNum type="alphaLcPeriod"/>
              <a:defRPr/>
            </a:pPr>
            <a:r>
              <a:rPr lang="en-US" sz="2800" b="1">
                <a:solidFill>
                  <a:srgbClr val="FF0000"/>
                </a:solidFill>
                <a:latin typeface="Times New Roman" pitchFamily="18" charset="0"/>
                <a:cs typeface="Times New Roman" pitchFamily="18" charset="0"/>
              </a:rPr>
              <a:t>Khi tắc đường</a:t>
            </a:r>
          </a:p>
          <a:p>
            <a:pPr marL="514350" indent="-514350">
              <a:defRPr/>
            </a:pPr>
            <a:r>
              <a:rPr lang="en-US" sz="2800" b="1">
                <a:solidFill>
                  <a:srgbClr val="FF0000"/>
                </a:solidFill>
                <a:latin typeface="Times New Roman" pitchFamily="18" charset="0"/>
                <a:cs typeface="Times New Roman" pitchFamily="18" charset="0"/>
              </a:rPr>
              <a:t> </a:t>
            </a:r>
            <a:r>
              <a:rPr lang="en-US" sz="2800" b="1">
                <a:latin typeface="Times New Roman" pitchFamily="18" charset="0"/>
                <a:cs typeface="Times New Roman" pitchFamily="18" charset="0"/>
              </a:rPr>
              <a:t>- Em sẽ làm gì khi gặp sự cố tắc đường? </a:t>
            </a:r>
          </a:p>
        </p:txBody>
      </p:sp>
      <p:pic>
        <p:nvPicPr>
          <p:cNvPr id="4" name="Picture 10" descr="090710165341-102-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74" y="1801933"/>
            <a:ext cx="947779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560943" y="1838326"/>
            <a:ext cx="6336147" cy="523220"/>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solidFill>
                  <a:srgbClr val="0000FF"/>
                </a:solidFill>
                <a:latin typeface="Times New Roman" pitchFamily="18" charset="0"/>
                <a:cs typeface="Times New Roman" pitchFamily="18" charset="0"/>
              </a:rPr>
              <a:t>- Giữ bình tĩnh, không vội vàng;</a:t>
            </a:r>
          </a:p>
        </p:txBody>
      </p:sp>
      <p:sp>
        <p:nvSpPr>
          <p:cNvPr id="7" name="TextBox 6"/>
          <p:cNvSpPr txBox="1">
            <a:spLocks noChangeArrowheads="1"/>
          </p:cNvSpPr>
          <p:nvPr/>
        </p:nvSpPr>
        <p:spPr bwMode="auto">
          <a:xfrm>
            <a:off x="1499736" y="2627314"/>
            <a:ext cx="9409690" cy="954087"/>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solidFill>
                  <a:srgbClr val="0000FF"/>
                </a:solidFill>
                <a:latin typeface="Times New Roman" pitchFamily="18" charset="0"/>
                <a:cs typeface="Times New Roman" pitchFamily="18" charset="0"/>
              </a:rPr>
              <a:t>- Thực hiện theo tín hiệu đèn giao thông và tuân thủ hướng dẫn của người điều khiển giao thông;</a:t>
            </a:r>
          </a:p>
        </p:txBody>
      </p:sp>
      <p:sp>
        <p:nvSpPr>
          <p:cNvPr id="9" name="TextBox 8"/>
          <p:cNvSpPr txBox="1">
            <a:spLocks noChangeArrowheads="1"/>
          </p:cNvSpPr>
          <p:nvPr/>
        </p:nvSpPr>
        <p:spPr bwMode="auto">
          <a:xfrm>
            <a:off x="1560945" y="3886200"/>
            <a:ext cx="9559638" cy="954088"/>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a:solidFill>
                  <a:srgbClr val="0000FF"/>
                </a:solidFill>
                <a:latin typeface="Times New Roman" pitchFamily="18" charset="0"/>
                <a:cs typeface="Times New Roman" pitchFamily="18" charset="0"/>
              </a:rPr>
              <a:t>- Không đi sai luật: không đâm ngang, không chạy ngược chiều để tìm lối thoát, không chạy vào làn xe cơ giới.</a:t>
            </a:r>
          </a:p>
        </p:txBody>
      </p:sp>
    </p:spTree>
    <p:extLst>
      <p:ext uri="{BB962C8B-B14F-4D97-AF65-F5344CB8AC3E}">
        <p14:creationId xmlns:p14="http://schemas.microsoft.com/office/powerpoint/2010/main" val="388334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3" presetClass="exit" presetSubtype="10" fill="hold" nodeType="withEffect">
                                  <p:stCondLst>
                                    <p:cond delay="0"/>
                                  </p:stCondLst>
                                  <p:childTnLst>
                                    <p:animEffect transition="out" filter="blinds(horizontal)">
                                      <p:cBhvr>
                                        <p:cTn id="14" dur="500"/>
                                        <p:tgtEl>
                                          <p:spTgt spid="8">
                                            <p:txEl>
                                              <p:pRg st="2" end="2"/>
                                            </p:txEl>
                                          </p:spTgt>
                                        </p:tgtEl>
                                      </p:cBhvr>
                                    </p:animEffect>
                                    <p:set>
                                      <p:cBhvr>
                                        <p:cTn id="15"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5" presetClass="exit" presetSubtype="10" fill="hold" nodeType="withEffect">
                                  <p:stCondLst>
                                    <p:cond delay="0"/>
                                  </p:stCondLst>
                                  <p:childTnLst>
                                    <p:animEffect transition="out" filter="checkerboard(across)">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81000"/>
            <a:ext cx="10972800" cy="856891"/>
          </a:xfrm>
        </p:spPr>
        <p:txBody>
          <a:bodyPr>
            <a:normAutofit fontScale="90000"/>
          </a:bodyPr>
          <a:lstStyle/>
          <a:p>
            <a:pPr algn="l"/>
            <a:r>
              <a:rPr lang="en-US" b="1"/>
              <a:t>- </a:t>
            </a:r>
            <a:r>
              <a:rPr lang="en-US" sz="3600" b="1">
                <a:latin typeface="Times New Roman" pitchFamily="18" charset="0"/>
                <a:cs typeface="Times New Roman" pitchFamily="18" charset="0"/>
              </a:rPr>
              <a:t>Em sẽ làm gì khi thấy tai nạn giao thông nơi đường vắng?</a:t>
            </a: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98724"/>
            <a:ext cx="5486400" cy="4876800"/>
          </a:xfrm>
          <a:noFill/>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698724"/>
            <a:ext cx="589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1828800"/>
            <a:ext cx="1158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a:solidFill>
                  <a:srgbClr val="0000FF"/>
                </a:solidFill>
                <a:latin typeface="Times New Roman" pitchFamily="18" charset="0"/>
                <a:cs typeface="Times New Roman" pitchFamily="18" charset="0"/>
              </a:rPr>
              <a:t>+ Dừng xe lại, quan sát xem người bị tai nạn có cần giúp đỡ hay không.</a:t>
            </a:r>
          </a:p>
          <a:p>
            <a:r>
              <a:rPr lang="en-US" sz="3600" b="1">
                <a:solidFill>
                  <a:srgbClr val="0000FF"/>
                </a:solidFill>
                <a:latin typeface="Times New Roman" pitchFamily="18" charset="0"/>
                <a:cs typeface="Times New Roman" pitchFamily="18" charset="0"/>
              </a:rPr>
              <a:t>+ Nếu có thể giúp người bị nạn thì em trực tiếp giúp.</a:t>
            </a:r>
          </a:p>
          <a:p>
            <a:r>
              <a:rPr lang="en-US" sz="3600" b="1">
                <a:solidFill>
                  <a:srgbClr val="0000FF"/>
                </a:solidFill>
                <a:latin typeface="Times New Roman" pitchFamily="18" charset="0"/>
                <a:cs typeface="Times New Roman" pitchFamily="18" charset="0"/>
              </a:rPr>
              <a:t>+ Nếu không thể em sẽ tìm và nhờ người lớn giúp đỡ.</a:t>
            </a:r>
          </a:p>
        </p:txBody>
      </p:sp>
    </p:spTree>
    <p:extLst>
      <p:ext uri="{BB962C8B-B14F-4D97-AF65-F5344CB8AC3E}">
        <p14:creationId xmlns:p14="http://schemas.microsoft.com/office/powerpoint/2010/main" val="422140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 presetClass="exit" presetSubtype="16" fill="hold" nodeType="withEffect">
                                  <p:stCondLst>
                                    <p:cond delay="0"/>
                                  </p:stCondLst>
                                  <p:childTnLst>
                                    <p:animEffect transition="out" filter="box(in)">
                                      <p:cBhvr>
                                        <p:cTn id="10" dur="500"/>
                                        <p:tgtEl>
                                          <p:spTgt spid="23554"/>
                                        </p:tgtEl>
                                      </p:cBhvr>
                                    </p:animEffect>
                                    <p:set>
                                      <p:cBhvr>
                                        <p:cTn id="11" dur="1" fill="hold">
                                          <p:stCondLst>
                                            <p:cond delay="499"/>
                                          </p:stCondLst>
                                        </p:cTn>
                                        <p:tgtEl>
                                          <p:spTgt spid="23554"/>
                                        </p:tgtEl>
                                        <p:attrNameLst>
                                          <p:attrName>style.visibility</p:attrName>
                                        </p:attrNameLst>
                                      </p:cBhvr>
                                      <p:to>
                                        <p:strVal val="hidden"/>
                                      </p:to>
                                    </p:set>
                                  </p:childTnLst>
                                </p:cTn>
                              </p:par>
                              <p:par>
                                <p:cTn id="12" presetID="4" presetClass="exit" presetSubtype="16" fill="hold" nodeType="withEffect">
                                  <p:stCondLst>
                                    <p:cond delay="0"/>
                                  </p:stCondLst>
                                  <p:childTnLst>
                                    <p:animEffect transition="out" filter="box(in)">
                                      <p:cBhvr>
                                        <p:cTn id="13" dur="500"/>
                                        <p:tgtEl>
                                          <p:spTgt spid="23555"/>
                                        </p:tgtEl>
                                      </p:cBhvr>
                                    </p:animEffect>
                                    <p:set>
                                      <p:cBhvr>
                                        <p:cTn id="14" dur="1" fill="hold">
                                          <p:stCondLst>
                                            <p:cond delay="499"/>
                                          </p:stCondLst>
                                        </p:cTn>
                                        <p:tgtEl>
                                          <p:spTgt spid="23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304802"/>
            <a:ext cx="10972800" cy="1143000"/>
          </a:xfrm>
        </p:spPr>
        <p:txBody>
          <a:bodyPr/>
          <a:lstStyle/>
          <a:p>
            <a:pPr algn="l"/>
            <a:r>
              <a:rPr lang="en-US" sz="3600" b="1">
                <a:latin typeface="Times New Roman" pitchFamily="18" charset="0"/>
                <a:cs typeface="Times New Roman" pitchFamily="18" charset="0"/>
              </a:rPr>
              <a:t>- Em sẽ làm gì khi thấy tai nạn giao thông nơi đường đông?</a:t>
            </a:r>
            <a:endParaRPr lang="en-US" sz="3600" b="1"/>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5862" y="1600201"/>
            <a:ext cx="11206066" cy="4525963"/>
          </a:xfrm>
          <a:noFill/>
        </p:spPr>
      </p:pic>
      <p:sp>
        <p:nvSpPr>
          <p:cNvPr id="5" name="TextBox 4"/>
          <p:cNvSpPr txBox="1">
            <a:spLocks noChangeArrowheads="1"/>
          </p:cNvSpPr>
          <p:nvPr/>
        </p:nvSpPr>
        <p:spPr bwMode="auto">
          <a:xfrm>
            <a:off x="1154800" y="1905000"/>
            <a:ext cx="104463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a:solidFill>
                  <a:srgbClr val="0000FF"/>
                </a:solidFill>
                <a:latin typeface="Times New Roman" pitchFamily="18" charset="0"/>
                <a:cs typeface="Times New Roman" pitchFamily="18" charset="0"/>
              </a:rPr>
              <a:t>+ Nếu đường đông, có nhiều người lớn chứng kiến và giúp đỡ người gặp tai nạn, em không nên dừng lại mà tiếp tục di chuyển để tránh tắc đường.</a:t>
            </a:r>
          </a:p>
        </p:txBody>
      </p:sp>
    </p:spTree>
    <p:extLst>
      <p:ext uri="{BB962C8B-B14F-4D97-AF65-F5344CB8AC3E}">
        <p14:creationId xmlns:p14="http://schemas.microsoft.com/office/powerpoint/2010/main" val="381221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 presetClass="exit" presetSubtype="10" fill="hold" nodeType="withEffect">
                                  <p:stCondLst>
                                    <p:cond delay="0"/>
                                  </p:stCondLst>
                                  <p:childTnLst>
                                    <p:animEffect transition="out" filter="checkerboard(across)">
                                      <p:cBhvr>
                                        <p:cTn id="15" dur="500"/>
                                        <p:tgtEl>
                                          <p:spTgt spid="24578"/>
                                        </p:tgtEl>
                                      </p:cBhvr>
                                    </p:animEffect>
                                    <p:set>
                                      <p:cBhvr>
                                        <p:cTn id="16" dur="1" fill="hold">
                                          <p:stCondLst>
                                            <p:cond delay="4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868217" y="427317"/>
            <a:ext cx="10277415" cy="1325563"/>
          </a:xfrm>
        </p:spPr>
        <p:txBody>
          <a:bodyPr>
            <a:normAutofit/>
          </a:bodyPr>
          <a:lstStyle/>
          <a:p>
            <a:pPr algn="l"/>
            <a:r>
              <a:rPr lang="en-US" sz="3600" b="1">
                <a:solidFill>
                  <a:srgbClr val="FF0000"/>
                </a:solidFill>
                <a:latin typeface="Times New Roman" pitchFamily="18" charset="0"/>
                <a:cs typeface="Times New Roman" pitchFamily="18" charset="0"/>
              </a:rPr>
              <a:t>- Khi em không may gặp sự cố giao thông em sẽ làm gì?</a:t>
            </a:r>
          </a:p>
        </p:txBody>
      </p:sp>
      <p:sp>
        <p:nvSpPr>
          <p:cNvPr id="3" name="Content Placeholder 2"/>
          <p:cNvSpPr>
            <a:spLocks noGrp="1"/>
          </p:cNvSpPr>
          <p:nvPr>
            <p:ph idx="1"/>
          </p:nvPr>
        </p:nvSpPr>
        <p:spPr>
          <a:xfrm>
            <a:off x="807832" y="3574348"/>
            <a:ext cx="10277415" cy="1762964"/>
          </a:xfrm>
        </p:spPr>
        <p:txBody>
          <a:bodyPr>
            <a:normAutofit/>
          </a:bodyPr>
          <a:lstStyle/>
          <a:p>
            <a:pPr algn="just"/>
            <a:r>
              <a:rPr lang="en-US" sz="360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Trong trường hợp va chạm giao thông nhẹ, không gây thương tích, em hãy tự đứng dậy và tiếp tục di chuyển.</a:t>
            </a:r>
          </a:p>
        </p:txBody>
      </p:sp>
      <p:sp>
        <p:nvSpPr>
          <p:cNvPr id="4" name="Content Placeholder 2">
            <a:extLst>
              <a:ext uri="{FF2B5EF4-FFF2-40B4-BE49-F238E27FC236}">
                <a16:creationId xmlns:a16="http://schemas.microsoft.com/office/drawing/2014/main" id="{CDEFFEF9-DBD1-4747-A7D0-DE8058BF86FD}"/>
              </a:ext>
            </a:extLst>
          </p:cNvPr>
          <p:cNvSpPr txBox="1">
            <a:spLocks/>
          </p:cNvSpPr>
          <p:nvPr/>
        </p:nvSpPr>
        <p:spPr>
          <a:xfrm>
            <a:off x="868217" y="1752880"/>
            <a:ext cx="10277415" cy="18378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600" b="1">
                <a:solidFill>
                  <a:srgbClr val="0000FF"/>
                </a:solidFill>
                <a:latin typeface="Times New Roman" pitchFamily="18" charset="0"/>
                <a:cs typeface="Times New Roman" pitchFamily="18" charset="0"/>
              </a:rPr>
              <a:t>     Trong trường hợp bị thương, em hãy nhờ người lớn giúp đỡ hoặc nhờ gọi điện cho người thân (em nhớ học thuộc số điện thoại của người thân trong gia đình)</a:t>
            </a:r>
          </a:p>
          <a:p>
            <a:pPr marL="0" indent="0" algn="just">
              <a:buNone/>
            </a:pP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540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91442" y="3650320"/>
            <a:ext cx="4123426" cy="830997"/>
          </a:xfrm>
          <a:prstGeom prst="rect">
            <a:avLst/>
          </a:prstGeom>
          <a:noFill/>
        </p:spPr>
        <p:txBody>
          <a:bodyPr wrap="square">
            <a:spAutoFit/>
          </a:bodyPr>
          <a:lstStyle/>
          <a:p>
            <a:pPr algn="ctr">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370955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89472" y="260404"/>
            <a:ext cx="5768196" cy="774940"/>
          </a:xfrm>
        </p:spPr>
        <p:txBody>
          <a:bodyPr>
            <a:normAutofit/>
          </a:bodyPr>
          <a:lstStyle/>
          <a:p>
            <a:pPr marL="514350" indent="-514350" algn="just">
              <a:buFont typeface="Arial" pitchFamily="34" charset="0"/>
              <a:buAutoNum type="arabicPeriod"/>
            </a:pPr>
            <a:r>
              <a:rPr lang="en-US" sz="3600" b="1">
                <a:solidFill>
                  <a:srgbClr val="FF0000"/>
                </a:solidFill>
                <a:latin typeface="Times New Roman" pitchFamily="18" charset="0"/>
                <a:cs typeface="Times New Roman" pitchFamily="18" charset="0"/>
              </a:rPr>
              <a:t>Sắm vai xử lí tình huống </a:t>
            </a:r>
          </a:p>
        </p:txBody>
      </p:sp>
      <p:sp>
        <p:nvSpPr>
          <p:cNvPr id="6" name="Content Placeholder 2">
            <a:extLst>
              <a:ext uri="{FF2B5EF4-FFF2-40B4-BE49-F238E27FC236}">
                <a16:creationId xmlns:a16="http://schemas.microsoft.com/office/drawing/2014/main" id="{FD659D9B-C89F-4DDE-B706-29D21FDB6D74}"/>
              </a:ext>
            </a:extLst>
          </p:cNvPr>
          <p:cNvSpPr txBox="1">
            <a:spLocks/>
          </p:cNvSpPr>
          <p:nvPr/>
        </p:nvSpPr>
        <p:spPr>
          <a:xfrm>
            <a:off x="589472" y="822907"/>
            <a:ext cx="10823275" cy="3190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lphaLcPeriod"/>
            </a:pPr>
            <a:r>
              <a:rPr lang="en-US" sz="3600" b="1">
                <a:solidFill>
                  <a:srgbClr val="0000FF"/>
                </a:solidFill>
                <a:latin typeface="Times New Roman" pitchFamily="18" charset="0"/>
                <a:cs typeface="Times New Roman" pitchFamily="18" charset="0"/>
              </a:rPr>
              <a:t>Xử lí tình huống:</a:t>
            </a:r>
          </a:p>
          <a:p>
            <a:pPr marL="514350" indent="-514350" algn="just">
              <a:buFont typeface="Arial" panose="020B0604020202020204" pitchFamily="34" charset="0"/>
              <a:buNone/>
            </a:pPr>
            <a:r>
              <a:rPr lang="en-US" sz="3600" b="1">
                <a:solidFill>
                  <a:srgbClr val="0000FF"/>
                </a:solidFill>
                <a:latin typeface="Times New Roman" pitchFamily="18" charset="0"/>
                <a:cs typeface="Times New Roman" pitchFamily="18" charset="0"/>
              </a:rPr>
              <a:t>      </a:t>
            </a:r>
            <a:r>
              <a:rPr lang="en-US" sz="3600" b="1" u="sng">
                <a:solidFill>
                  <a:srgbClr val="FF0000"/>
                </a:solidFill>
                <a:latin typeface="Times New Roman" pitchFamily="18" charset="0"/>
                <a:cs typeface="Times New Roman" pitchFamily="18" charset="0"/>
              </a:rPr>
              <a:t>Tình huống 1</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r>
              <a:rPr lang="en-US" sz="3600" b="1">
                <a:latin typeface="Times New Roman" pitchFamily="18" charset="0"/>
                <a:cs typeface="Times New Roman" pitchFamily="18" charset="0"/>
              </a:rPr>
              <a:t>Bi và Bốp đang đạp xe đi học. Cách trường khoảng 300m, làn đường phía các bạn đang đi bị tắc vì quá đông, còn làn đường bên kia vẫn thông thoáng. Bốp bảo Bi: “Mình đi sang làn bên kia cho nhanh, sắp muộn học rồi đấy”.</a:t>
            </a:r>
          </a:p>
        </p:txBody>
      </p:sp>
      <p:sp>
        <p:nvSpPr>
          <p:cNvPr id="7" name="Content Placeholder 2">
            <a:extLst>
              <a:ext uri="{FF2B5EF4-FFF2-40B4-BE49-F238E27FC236}">
                <a16:creationId xmlns:a16="http://schemas.microsoft.com/office/drawing/2014/main" id="{96E8C126-526F-437A-A439-AA17B84D17C6}"/>
              </a:ext>
            </a:extLst>
          </p:cNvPr>
          <p:cNvSpPr txBox="1">
            <a:spLocks/>
          </p:cNvSpPr>
          <p:nvPr/>
        </p:nvSpPr>
        <p:spPr>
          <a:xfrm>
            <a:off x="1119691" y="4188275"/>
            <a:ext cx="8114582" cy="774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b="1">
                <a:solidFill>
                  <a:srgbClr val="0000FF"/>
                </a:solidFill>
                <a:latin typeface="Times New Roman" pitchFamily="18" charset="0"/>
                <a:cs typeface="Times New Roman" pitchFamily="18" charset="0"/>
              </a:rPr>
              <a:t>Nếu là Bi, em sẽ nói gì với Bốp? Vì sao?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83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0439"/>
            <a:ext cx="10972800" cy="2162324"/>
          </a:xfrm>
        </p:spPr>
        <p:txBody>
          <a:bodyPr>
            <a:normAutofit/>
          </a:bodyPr>
          <a:lstStyle/>
          <a:p>
            <a:r>
              <a:rPr lang="en-US" sz="3600" b="1" u="sng">
                <a:solidFill>
                  <a:srgbClr val="FF0000"/>
                </a:solidFill>
                <a:latin typeface="Times New Roman" pitchFamily="18" charset="0"/>
                <a:cs typeface="Times New Roman" pitchFamily="18" charset="0"/>
              </a:rPr>
              <a:t>Tình huống 2</a:t>
            </a:r>
            <a:r>
              <a:rPr lang="en-US" sz="3600">
                <a:solidFill>
                  <a:srgbClr val="FF0000"/>
                </a:solidFill>
                <a:latin typeface="Times New Roman" pitchFamily="18" charset="0"/>
                <a:cs typeface="Times New Roman" pitchFamily="18" charset="0"/>
              </a:rPr>
              <a:t>:</a:t>
            </a:r>
            <a:r>
              <a:rPr lang="en-US" sz="3600">
                <a:solidFill>
                  <a:srgbClr val="0000FF"/>
                </a:solidFill>
                <a:latin typeface="Times New Roman" pitchFamily="18" charset="0"/>
                <a:cs typeface="Times New Roman" pitchFamily="18" charset="0"/>
              </a:rPr>
              <a:t> </a:t>
            </a:r>
            <a:r>
              <a:rPr lang="en-US" sz="3600" b="1">
                <a:latin typeface="Times New Roman" pitchFamily="18" charset="0"/>
                <a:cs typeface="Times New Roman" pitchFamily="18" charset="0"/>
              </a:rPr>
              <a:t>Bông đang đi bộ trên vỉa hè, bỗng một bạn học sinh đang đi xe đạp mất lái đâm vào gốc cây ở ngay trước mặt Bông. Bạn học sinh bị xe đạp đè vào chân và có vẻ đau đớn.</a:t>
            </a:r>
            <a:endParaRPr lang="en-US" sz="3600"/>
          </a:p>
        </p:txBody>
      </p:sp>
      <p:sp>
        <p:nvSpPr>
          <p:cNvPr id="4" name="Content Placeholder 2">
            <a:extLst>
              <a:ext uri="{FF2B5EF4-FFF2-40B4-BE49-F238E27FC236}">
                <a16:creationId xmlns:a16="http://schemas.microsoft.com/office/drawing/2014/main" id="{B2D59DD2-092A-4F1A-BCC8-5496AE123F25}"/>
              </a:ext>
            </a:extLst>
          </p:cNvPr>
          <p:cNvSpPr txBox="1">
            <a:spLocks/>
          </p:cNvSpPr>
          <p:nvPr/>
        </p:nvSpPr>
        <p:spPr>
          <a:xfrm>
            <a:off x="1374475" y="3347768"/>
            <a:ext cx="8114582" cy="774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b="1">
                <a:solidFill>
                  <a:srgbClr val="0000FF"/>
                </a:solidFill>
                <a:latin typeface="Times New Roman" pitchFamily="18" charset="0"/>
                <a:cs typeface="Times New Roman" pitchFamily="18" charset="0"/>
              </a:rPr>
              <a:t>Nếu là Bông, em sẽ làm gì? Vì sao?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90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18208"/>
            <a:ext cx="10972800" cy="2714415"/>
          </a:xfrm>
        </p:spPr>
        <p:txBody>
          <a:bodyPr>
            <a:normAutofit/>
          </a:bodyPr>
          <a:lstStyle/>
          <a:p>
            <a:pPr algn="just"/>
            <a:r>
              <a:rPr lang="en-US" sz="3600" b="1" u="sng">
                <a:solidFill>
                  <a:srgbClr val="FF0000"/>
                </a:solidFill>
                <a:latin typeface="Times New Roman" pitchFamily="18" charset="0"/>
                <a:cs typeface="Times New Roman" pitchFamily="18" charset="0"/>
              </a:rPr>
              <a:t>Tình huống 3</a:t>
            </a:r>
            <a:r>
              <a:rPr lang="en-US" sz="3600" b="1">
                <a:solidFill>
                  <a:srgbClr val="FF0000"/>
                </a:solidFill>
                <a:latin typeface="Times New Roman" pitchFamily="18" charset="0"/>
                <a:cs typeface="Times New Roman" pitchFamily="18" charset="0"/>
              </a:rPr>
              <a:t>: </a:t>
            </a:r>
            <a:r>
              <a:rPr lang="en-US" sz="3600" b="1">
                <a:latin typeface="Times New Roman" pitchFamily="18" charset="0"/>
                <a:cs typeface="Times New Roman" pitchFamily="18" charset="0"/>
              </a:rPr>
              <a:t>Trên đường Bống đi học về, bạn đi xe đạp đằng trước đột ngột đánh tay lái để tránh ổ gà. Bống không phanh kịp và đâm vào đuôi xe của bạn. Cả hai ngã ra giữa đường. Rất may là Bống và bạn chỉ bị xây xát nhẹ ở bàn tay và khuỷu tay.</a:t>
            </a:r>
          </a:p>
          <a:p>
            <a:pPr marL="0" indent="0">
              <a:buNone/>
            </a:pPr>
            <a:endParaRPr lang="en-US" sz="3600"/>
          </a:p>
        </p:txBody>
      </p:sp>
      <p:sp>
        <p:nvSpPr>
          <p:cNvPr id="4" name="Content Placeholder 2">
            <a:extLst>
              <a:ext uri="{FF2B5EF4-FFF2-40B4-BE49-F238E27FC236}">
                <a16:creationId xmlns:a16="http://schemas.microsoft.com/office/drawing/2014/main" id="{1330A011-0D07-4FBC-913D-6F2C07FBF0FE}"/>
              </a:ext>
            </a:extLst>
          </p:cNvPr>
          <p:cNvSpPr txBox="1">
            <a:spLocks/>
          </p:cNvSpPr>
          <p:nvPr/>
        </p:nvSpPr>
        <p:spPr>
          <a:xfrm>
            <a:off x="1161865" y="3872061"/>
            <a:ext cx="8114582" cy="774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b="1">
                <a:solidFill>
                  <a:srgbClr val="0000FF"/>
                </a:solidFill>
                <a:latin typeface="Times New Roman" pitchFamily="18" charset="0"/>
                <a:cs typeface="Times New Roman" pitchFamily="18" charset="0"/>
              </a:rPr>
              <a:t>Nếu là Bống, em sẽ làm gì? Vì sao?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377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365125"/>
            <a:ext cx="2791691" cy="1325563"/>
          </a:xfrm>
        </p:spPr>
        <p:txBody>
          <a:bodyPr/>
          <a:lstStyle/>
          <a:p>
            <a:pPr algn="l"/>
            <a:r>
              <a:rPr lang="en-US" sz="3600" b="1">
                <a:solidFill>
                  <a:srgbClr val="FF0000"/>
                </a:solidFill>
                <a:latin typeface="Times New Roman" pitchFamily="18" charset="0"/>
                <a:cs typeface="Times New Roman" pitchFamily="18" charset="0"/>
              </a:rPr>
              <a:t>2. Chia sẻ</a:t>
            </a:r>
          </a:p>
        </p:txBody>
      </p:sp>
      <p:sp>
        <p:nvSpPr>
          <p:cNvPr id="3" name="Content Placeholder 2"/>
          <p:cNvSpPr>
            <a:spLocks noGrp="1"/>
          </p:cNvSpPr>
          <p:nvPr>
            <p:ph idx="1"/>
          </p:nvPr>
        </p:nvSpPr>
        <p:spPr>
          <a:xfrm>
            <a:off x="838200" y="1825625"/>
            <a:ext cx="10515600" cy="2530715"/>
          </a:xfrm>
        </p:spPr>
        <p:txBody>
          <a:bodyPr>
            <a:normAutofit/>
          </a:bodyPr>
          <a:lstStyle/>
          <a:p>
            <a:pPr marL="514350" indent="-514350">
              <a:buFont typeface="Arial" pitchFamily="34" charset="0"/>
              <a:buAutoNum type="alphaLcPeriod"/>
            </a:pPr>
            <a:r>
              <a:rPr lang="en-US" sz="3600" b="1">
                <a:solidFill>
                  <a:srgbClr val="0000FF"/>
                </a:solidFill>
                <a:latin typeface="Times New Roman" pitchFamily="18" charset="0"/>
                <a:cs typeface="Times New Roman" pitchFamily="18" charset="0"/>
              </a:rPr>
              <a:t>Kể lại một sự cố giao thông mà em biết và cách ứng xử của những người có mặt tại đó.</a:t>
            </a:r>
          </a:p>
          <a:p>
            <a:pPr marL="514350" indent="-514350">
              <a:buFont typeface="Arial" pitchFamily="34" charset="0"/>
              <a:buAutoNum type="alphaLcPeriod"/>
            </a:pPr>
            <a:endParaRPr lang="en-US" sz="3600" b="1">
              <a:solidFill>
                <a:srgbClr val="0000FF"/>
              </a:solidFill>
              <a:latin typeface="Times New Roman" pitchFamily="18" charset="0"/>
              <a:cs typeface="Times New Roman" pitchFamily="18" charset="0"/>
            </a:endParaRPr>
          </a:p>
          <a:p>
            <a:pPr marL="514350" indent="-514350">
              <a:buFont typeface="Arial" pitchFamily="34" charset="0"/>
              <a:buAutoNum type="alphaLcPeriod"/>
            </a:pPr>
            <a:r>
              <a:rPr lang="en-US" sz="3600" b="1">
                <a:solidFill>
                  <a:srgbClr val="0000FF"/>
                </a:solidFill>
                <a:latin typeface="Times New Roman" pitchFamily="18" charset="0"/>
                <a:cs typeface="Times New Roman" pitchFamily="18" charset="0"/>
              </a:rPr>
              <a:t>Trao đổi về cách ứng xử đó và rút ra bài học.</a:t>
            </a:r>
          </a:p>
        </p:txBody>
      </p:sp>
    </p:spTree>
    <p:extLst>
      <p:ext uri="{BB962C8B-B14F-4D97-AF65-F5344CB8AC3E}">
        <p14:creationId xmlns:p14="http://schemas.microsoft.com/office/powerpoint/2010/main" val="11980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91442" y="3650320"/>
            <a:ext cx="4123426" cy="830997"/>
          </a:xfrm>
          <a:prstGeom prst="rect">
            <a:avLst/>
          </a:prstGeom>
          <a:noFill/>
        </p:spPr>
        <p:txBody>
          <a:bodyPr wrap="square">
            <a:spAutoFit/>
          </a:bodyPr>
          <a:lstStyle/>
          <a:p>
            <a:pPr algn="ctr">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31603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91442" y="3650320"/>
            <a:ext cx="4123426" cy="830997"/>
          </a:xfrm>
          <a:prstGeom prst="rect">
            <a:avLst/>
          </a:prstGeom>
          <a:noFill/>
        </p:spPr>
        <p:txBody>
          <a:bodyPr wrap="square">
            <a:spAutoFit/>
          </a:bodyPr>
          <a:lstStyle/>
          <a:p>
            <a:pPr algn="ctr">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Tree>
    <p:extLst>
      <p:ext uri="{BB962C8B-B14F-4D97-AF65-F5344CB8AC3E}">
        <p14:creationId xmlns:p14="http://schemas.microsoft.com/office/powerpoint/2010/main" val="371090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92" y="484462"/>
            <a:ext cx="11374408" cy="816633"/>
          </a:xfrm>
        </p:spPr>
        <p:txBody>
          <a:bodyPr/>
          <a:lstStyle/>
          <a:p>
            <a:pPr algn="l">
              <a:defRPr/>
            </a:pPr>
            <a:r>
              <a:rPr lang="en-US" sz="2800" b="1">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cố</a:t>
            </a:r>
            <a:r>
              <a:rPr lang="en-US" sz="2800" b="1" dirty="0">
                <a:solidFill>
                  <a:srgbClr val="0000FF"/>
                </a:solidFill>
                <a:latin typeface="Times New Roman" pitchFamily="18" charset="0"/>
                <a:cs typeface="Times New Roman" pitchFamily="18" charset="0"/>
              </a:rPr>
              <a:t> </a:t>
            </a:r>
            <a:r>
              <a:rPr lang="en-US" sz="2800" b="1" err="1">
                <a:solidFill>
                  <a:srgbClr val="0000FF"/>
                </a:solidFill>
                <a:latin typeface="Times New Roman" pitchFamily="18" charset="0"/>
                <a:cs typeface="Times New Roman" pitchFamily="18" charset="0"/>
              </a:rPr>
              <a:t>giao</a:t>
            </a:r>
            <a:r>
              <a:rPr lang="en-US" sz="2800" b="1">
                <a:solidFill>
                  <a:srgbClr val="0000FF"/>
                </a:solidFill>
                <a:latin typeface="Times New Roman" pitchFamily="18" charset="0"/>
                <a:cs typeface="Times New Roman" pitchFamily="18" charset="0"/>
              </a:rPr>
              <a:t> thông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mẫu</a:t>
            </a:r>
            <a:r>
              <a:rPr lang="en-US" sz="2800" b="1" dirty="0">
                <a:solidFill>
                  <a:srgbClr val="0000FF"/>
                </a:solidFill>
                <a:latin typeface="Times New Roman" pitchFamily="18" charset="0"/>
                <a:cs typeface="Times New Roman" pitchFamily="18" charset="0"/>
              </a:rPr>
              <a:t>).</a:t>
            </a: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13820"/>
            <a:ext cx="12192000" cy="4419600"/>
          </a:xfrm>
          <a:noFill/>
        </p:spPr>
      </p:pic>
      <p:sp>
        <p:nvSpPr>
          <p:cNvPr id="4" name="Rectangle 3"/>
          <p:cNvSpPr>
            <a:spLocks noChangeArrowheads="1"/>
          </p:cNvSpPr>
          <p:nvPr/>
        </p:nvSpPr>
        <p:spPr bwMode="auto">
          <a:xfrm>
            <a:off x="5181600" y="3051112"/>
            <a:ext cx="640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latin typeface="Times New Roman" panose="02020603050405020304" pitchFamily="18" charset="0"/>
                <a:cs typeface="Times New Roman" panose="02020603050405020304" pitchFamily="18" charset="0"/>
              </a:rPr>
              <a:t>Không lấn đường, không giành đường,... Phải đi chậm, tuân thủ luật giao thông.</a:t>
            </a:r>
          </a:p>
        </p:txBody>
      </p:sp>
      <p:sp>
        <p:nvSpPr>
          <p:cNvPr id="5" name="Rectangle 4"/>
          <p:cNvSpPr>
            <a:spLocks noChangeArrowheads="1"/>
          </p:cNvSpPr>
          <p:nvPr/>
        </p:nvSpPr>
        <p:spPr bwMode="auto">
          <a:xfrm>
            <a:off x="5181600" y="4820960"/>
            <a:ext cx="680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latin typeface="Times New Roman" panose="02020603050405020304" pitchFamily="18" charset="0"/>
                <a:cs typeface="Times New Roman" panose="02020603050405020304" pitchFamily="18" charset="0"/>
              </a:rPr>
              <a:t>Cần giúp đỡ bằng khả năng của mình.</a:t>
            </a:r>
          </a:p>
        </p:txBody>
      </p:sp>
    </p:spTree>
    <p:extLst>
      <p:ext uri="{BB962C8B-B14F-4D97-AF65-F5344CB8AC3E}">
        <p14:creationId xmlns:p14="http://schemas.microsoft.com/office/powerpoint/2010/main" val="156036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6982"/>
            <a:ext cx="12192000" cy="67610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524" b="91534" l="5515" r="89840">
                        <a14:foregroundMark x1="9724" y1="26455" x2="5660" y2="56614"/>
                        <a14:foregroundMark x1="10595" y1="89418" x2="18433" y2="91534"/>
                      </a14:backgroundRemoval>
                    </a14:imgEffect>
                  </a14:imgLayer>
                </a14:imgProps>
              </a:ext>
              <a:ext uri="{28A0092B-C50C-407E-A947-70E740481C1C}">
                <a14:useLocalDpi xmlns:a14="http://schemas.microsoft.com/office/drawing/2010/main" val="0"/>
              </a:ext>
            </a:extLst>
          </a:blip>
          <a:srcRect/>
          <a:stretch>
            <a:fillRect/>
          </a:stretch>
        </p:blipFill>
        <p:spPr bwMode="auto">
          <a:xfrm>
            <a:off x="8636320" y="2686050"/>
            <a:ext cx="3170767" cy="1485900"/>
          </a:xfrm>
          <a:prstGeom prst="rect">
            <a:avLst/>
          </a:prstGeom>
          <a:solidFill>
            <a:srgbClr val="FFF5F3"/>
          </a:solidFill>
          <a:ln>
            <a:noFill/>
          </a:ln>
        </p:spPr>
      </p:pic>
      <p:pic>
        <p:nvPicPr>
          <p:cNvPr id="7" name="Picture 6">
            <a:extLst>
              <a:ext uri="{FF2B5EF4-FFF2-40B4-BE49-F238E27FC236}">
                <a16:creationId xmlns:a16="http://schemas.microsoft.com/office/drawing/2014/main" id="{9AA234FA-86B5-4944-9219-C3C87CA1C9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1534" l="5515" r="89840">
                        <a14:foregroundMark x1="9724" y1="26455" x2="5660" y2="56614"/>
                        <a14:foregroundMark x1="10595" y1="89418" x2="18433" y2="91534"/>
                      </a14:backgroundRemoval>
                    </a14:imgEffect>
                  </a14:imgLayer>
                </a14:imgProps>
              </a:ext>
              <a:ext uri="{28A0092B-C50C-407E-A947-70E740481C1C}">
                <a14:useLocalDpi xmlns:a14="http://schemas.microsoft.com/office/drawing/2010/main" val="0"/>
              </a:ext>
            </a:extLst>
          </a:blip>
          <a:srcRect/>
          <a:stretch>
            <a:fillRect/>
          </a:stretch>
        </p:blipFill>
        <p:spPr bwMode="auto">
          <a:xfrm>
            <a:off x="8636319" y="4772025"/>
            <a:ext cx="3170767" cy="1485900"/>
          </a:xfrm>
          <a:prstGeom prst="rect">
            <a:avLst/>
          </a:prstGeom>
          <a:solidFill>
            <a:srgbClr val="FFF5F3"/>
          </a:solidFill>
          <a:ln>
            <a:noFill/>
          </a:ln>
        </p:spPr>
      </p:pic>
    </p:spTree>
    <p:extLst>
      <p:ext uri="{BB962C8B-B14F-4D97-AF65-F5344CB8AC3E}">
        <p14:creationId xmlns:p14="http://schemas.microsoft.com/office/powerpoint/2010/main" val="1595859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36024" y="2641448"/>
            <a:ext cx="4123426" cy="3046988"/>
          </a:xfrm>
          <a:prstGeom prst="rect">
            <a:avLst/>
          </a:prstGeom>
          <a:noFill/>
        </p:spPr>
        <p:txBody>
          <a:bodyPr wrap="square">
            <a:spAutoFit/>
          </a:bodyPr>
          <a:lstStyle/>
          <a:p>
            <a:pPr algn="ctr">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 ƠN THẦY CÔ VÀ CÁC EM HỌC SINH.</a:t>
            </a:r>
          </a:p>
        </p:txBody>
      </p:sp>
    </p:spTree>
    <p:extLst>
      <p:ext uri="{BB962C8B-B14F-4D97-AF65-F5344CB8AC3E}">
        <p14:creationId xmlns:p14="http://schemas.microsoft.com/office/powerpoint/2010/main" val="378001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40873" y="2133600"/>
            <a:ext cx="98536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AutoNum type="arabicPeriod"/>
            </a:pPr>
            <a:r>
              <a:rPr lang="en-US" sz="3200" b="1">
                <a:solidFill>
                  <a:srgbClr val="0000FF"/>
                </a:solidFill>
                <a:latin typeface="Times New Roman" pitchFamily="18" charset="0"/>
                <a:cs typeface="Times New Roman" pitchFamily="18" charset="0"/>
              </a:rPr>
              <a:t>Tìm hiểu một số sự cố giao thông thường xảy ra.</a:t>
            </a:r>
          </a:p>
          <a:p>
            <a:r>
              <a:rPr lang="en-US" sz="3200" b="1">
                <a:solidFill>
                  <a:srgbClr val="0000FF"/>
                </a:solidFill>
                <a:latin typeface="Times New Roman" pitchFamily="18" charset="0"/>
                <a:cs typeface="Times New Roman" pitchFamily="18" charset="0"/>
              </a:rPr>
              <a:t>	- Quan sát tranh và nói các sự cố giao thông trong các tranh sau đây. </a:t>
            </a:r>
          </a:p>
        </p:txBody>
      </p:sp>
    </p:spTree>
    <p:extLst>
      <p:ext uri="{BB962C8B-B14F-4D97-AF65-F5344CB8AC3E}">
        <p14:creationId xmlns:p14="http://schemas.microsoft.com/office/powerpoint/2010/main" val="38252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9673"/>
          <a:stretch/>
        </p:blipFill>
        <p:spPr bwMode="auto">
          <a:xfrm>
            <a:off x="0" y="1290917"/>
            <a:ext cx="12192000" cy="34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5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3" t="50327" r="956" b="-1045"/>
          <a:stretch/>
        </p:blipFill>
        <p:spPr bwMode="auto">
          <a:xfrm>
            <a:off x="259976" y="1658470"/>
            <a:ext cx="11815483" cy="347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79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3352800"/>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3-chot1"/>
          <p:cNvPicPr>
            <a:picLocks noChangeAspect="1" noChangeArrowheads="1"/>
          </p:cNvPicPr>
          <p:nvPr/>
        </p:nvPicPr>
        <p:blipFill rotWithShape="1">
          <a:blip r:embed="rId3">
            <a:extLst>
              <a:ext uri="{28A0092B-C50C-407E-A947-70E740481C1C}">
                <a14:useLocalDpi xmlns:a14="http://schemas.microsoft.com/office/drawing/2010/main" val="0"/>
              </a:ext>
            </a:extLst>
          </a:blip>
          <a:srcRect l="4376" t="11266"/>
          <a:stretch/>
        </p:blipFill>
        <p:spPr bwMode="auto">
          <a:xfrm>
            <a:off x="5858598" y="3665664"/>
            <a:ext cx="6023572" cy="29116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9" name="Picture 10" descr="090710165341-102-360"/>
          <p:cNvPicPr>
            <a:picLocks noChangeAspect="1" noChangeArrowheads="1"/>
          </p:cNvPicPr>
          <p:nvPr/>
        </p:nvPicPr>
        <p:blipFill rotWithShape="1">
          <a:blip r:embed="rId4">
            <a:extLst>
              <a:ext uri="{28A0092B-C50C-407E-A947-70E740481C1C}">
                <a14:useLocalDpi xmlns:a14="http://schemas.microsoft.com/office/drawing/2010/main" val="0"/>
              </a:ext>
            </a:extLst>
          </a:blip>
          <a:srcRect l="4376" t="8751"/>
          <a:stretch/>
        </p:blipFill>
        <p:spPr bwMode="auto">
          <a:xfrm>
            <a:off x="348054" y="280657"/>
            <a:ext cx="6023573" cy="3224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4" name="Text Box 12"/>
          <p:cNvSpPr txBox="1">
            <a:spLocks noChangeArrowheads="1"/>
          </p:cNvSpPr>
          <p:nvPr/>
        </p:nvSpPr>
        <p:spPr bwMode="auto">
          <a:xfrm>
            <a:off x="640080" y="4419600"/>
            <a:ext cx="10908792" cy="1203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spcBef>
                <a:spcPct val="0"/>
              </a:spcBef>
              <a:spcAft>
                <a:spcPts val="600"/>
              </a:spcAft>
            </a:pPr>
            <a:r>
              <a:rPr lang="en-US" altLang="en-US" sz="6600" b="1" kern="1200">
                <a:solidFill>
                  <a:schemeClr val="tx1"/>
                </a:solidFill>
                <a:latin typeface="+mj-lt"/>
                <a:ea typeface="+mj-ea"/>
                <a:cs typeface="+mj-cs"/>
              </a:rPr>
              <a:t>TAI NẠN GIAO THÔNG</a:t>
            </a:r>
          </a:p>
        </p:txBody>
      </p:sp>
      <p:pic>
        <p:nvPicPr>
          <p:cNvPr id="12291" name="Picture 7" descr="Cuaau1"/>
          <p:cNvPicPr>
            <a:picLocks noChangeAspect="1" noChangeArrowheads="1"/>
          </p:cNvPicPr>
          <p:nvPr/>
        </p:nvPicPr>
        <p:blipFill rotWithShape="1">
          <a:blip r:embed="rId2">
            <a:extLst>
              <a:ext uri="{28A0092B-C50C-407E-A947-70E740481C1C}">
                <a14:useLocalDpi xmlns:a14="http://schemas.microsoft.com/office/drawing/2010/main" val="0"/>
              </a:ext>
            </a:extLst>
          </a:blip>
          <a:srcRect l="12807" r="-2"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5" descr="tai-nan-a"/>
          <p:cNvPicPr>
            <a:picLocks noChangeAspect="1" noChangeArrowheads="1"/>
          </p:cNvPicPr>
          <p:nvPr/>
        </p:nvPicPr>
        <p:blipFill rotWithShape="1">
          <a:blip r:embed="rId3">
            <a:extLst>
              <a:ext uri="{28A0092B-C50C-407E-A947-70E740481C1C}">
                <a14:useLocalDpi xmlns:a14="http://schemas.microsoft.com/office/drawing/2010/main" val="0"/>
              </a:ext>
            </a:extLst>
          </a:blip>
          <a:srcRect r="1585" b="3"/>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7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318" name="Text Box 12"/>
          <p:cNvSpPr txBox="1">
            <a:spLocks noChangeArrowheads="1"/>
          </p:cNvSpPr>
          <p:nvPr/>
        </p:nvSpPr>
        <p:spPr bwMode="auto">
          <a:xfrm>
            <a:off x="5202621" y="4665605"/>
            <a:ext cx="6638806" cy="1292433"/>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0"/>
              </a:spcBef>
              <a:spcAft>
                <a:spcPts val="600"/>
              </a:spcAft>
            </a:pPr>
            <a:r>
              <a:rPr lang="en-US" altLang="en-US" sz="4400" b="1" kern="1200">
                <a:solidFill>
                  <a:schemeClr val="tx1"/>
                </a:solidFill>
                <a:latin typeface="Times New Roman" panose="02020603050405020304" pitchFamily="18" charset="0"/>
                <a:ea typeface="+mj-ea"/>
                <a:cs typeface="Times New Roman" panose="02020603050405020304" pitchFamily="18" charset="0"/>
              </a:rPr>
              <a:t>TAI NẠN GIAO THÔNG</a:t>
            </a:r>
          </a:p>
        </p:txBody>
      </p:sp>
      <p:pic>
        <p:nvPicPr>
          <p:cNvPr id="13314" name="Picture 5" descr="anh-tai-nan-giao-thong-cua-"/>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r="6892" b="2"/>
          <a:stretch/>
        </p:blipFill>
        <p:spPr bwMode="auto">
          <a:xfrm>
            <a:off x="20" y="1"/>
            <a:ext cx="4848284" cy="435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37V-1991"/>
          <p:cNvPicPr>
            <a:picLocks noChangeAspect="1" noChangeArrowheads="1"/>
          </p:cNvPicPr>
          <p:nvPr/>
        </p:nvPicPr>
        <p:blipFill rotWithShape="1">
          <a:blip r:embed="rId3">
            <a:extLst>
              <a:ext uri="{28A0092B-C50C-407E-A947-70E740481C1C}">
                <a14:useLocalDpi xmlns:a14="http://schemas.microsoft.com/office/drawing/2010/main" val="0"/>
              </a:ext>
            </a:extLst>
          </a:blip>
          <a:srcRect t="1102" r="-1" b="9737"/>
          <a:stretch/>
        </p:blipFill>
        <p:spPr bwMode="auto">
          <a:xfrm>
            <a:off x="4972050" y="-1"/>
            <a:ext cx="7216902" cy="4359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26DBAEB-84F0-4B18-8428-06071F892FBB}"/>
              </a:ext>
            </a:extLst>
          </p:cNvPr>
          <p:cNvPicPr>
            <a:picLocks noChangeAspect="1"/>
          </p:cNvPicPr>
          <p:nvPr/>
        </p:nvPicPr>
        <p:blipFill rotWithShape="1">
          <a:blip r:embed="rId4"/>
          <a:srcRect r="2" b="8038"/>
          <a:stretch/>
        </p:blipFill>
        <p:spPr>
          <a:xfrm>
            <a:off x="20" y="4472610"/>
            <a:ext cx="4848284" cy="2385390"/>
          </a:xfrm>
          <a:prstGeom prst="rect">
            <a:avLst/>
          </a:prstGeom>
        </p:spPr>
      </p:pic>
    </p:spTree>
    <p:extLst>
      <p:ext uri="{BB962C8B-B14F-4D97-AF65-F5344CB8AC3E}">
        <p14:creationId xmlns:p14="http://schemas.microsoft.com/office/powerpoint/2010/main" val="154927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118103" y="2286000"/>
            <a:ext cx="9955794" cy="1143000"/>
          </a:xfrm>
        </p:spPr>
        <p:txBody>
          <a:bodyPr>
            <a:noAutofit/>
          </a:bodyPr>
          <a:lstStyle/>
          <a:p>
            <a:pPr algn="l"/>
            <a:r>
              <a:rPr lang="en-US" sz="3600" b="1">
                <a:solidFill>
                  <a:srgbClr val="0000FF"/>
                </a:solidFill>
                <a:latin typeface="Times New Roman" pitchFamily="18" charset="0"/>
                <a:cs typeface="Times New Roman" pitchFamily="18" charset="0"/>
              </a:rPr>
              <a:t>Kể thêm những sự cố giao thông khác mà em biết.</a:t>
            </a:r>
          </a:p>
        </p:txBody>
      </p:sp>
    </p:spTree>
    <p:extLst>
      <p:ext uri="{BB962C8B-B14F-4D97-AF65-F5344CB8AC3E}">
        <p14:creationId xmlns:p14="http://schemas.microsoft.com/office/powerpoint/2010/main" val="188011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661</Words>
  <Application>Microsoft Office PowerPoint</Application>
  <PresentationFormat>Widescreen</PresentationFormat>
  <Paragraphs>41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thêm những sự cố giao thông khác mà em biết.</vt:lpstr>
      <vt:lpstr>PowerPoint Presentation</vt:lpstr>
      <vt:lpstr>- Em sẽ làm gì khi thấy tai nạn giao thông nơi đường vắng?</vt:lpstr>
      <vt:lpstr>- Em sẽ làm gì khi thấy tai nạn giao thông nơi đường đông?</vt:lpstr>
      <vt:lpstr>- Khi em không may gặp sự cố giao thông em sẽ làm gì?</vt:lpstr>
      <vt:lpstr>PowerPoint Presentation</vt:lpstr>
      <vt:lpstr>PowerPoint Presentation</vt:lpstr>
      <vt:lpstr>PowerPoint Presentation</vt:lpstr>
      <vt:lpstr>PowerPoint Presentation</vt:lpstr>
      <vt:lpstr>2. Chia sẻ</vt:lpstr>
      <vt:lpstr>PowerPoint Presentation</vt:lpstr>
      <vt:lpstr>- Xây dựng bảng quy ứng xử của em khi gặp sự cố giao thông (theo mẫu).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TỔNG QUAN VỀ DÂY AN TOÀN</dc:title>
  <dc:creator>Minh</dc:creator>
  <cp:lastModifiedBy>Vũ Kim Ngân</cp:lastModifiedBy>
  <cp:revision>242</cp:revision>
  <dcterms:created xsi:type="dcterms:W3CDTF">2019-10-03T02:14:00Z</dcterms:created>
  <dcterms:modified xsi:type="dcterms:W3CDTF">2022-06-01T04:15:30Z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1033-11.2.0.10101</vt:lpwstr>
  </property>
</Properties>
</file>