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80" r:id="rId4"/>
    <p:sldId id="281" r:id="rId5"/>
    <p:sldId id="284" r:id="rId6"/>
    <p:sldId id="285" r:id="rId7"/>
    <p:sldId id="289" r:id="rId8"/>
    <p:sldId id="282" r:id="rId9"/>
    <p:sldId id="276" r:id="rId10"/>
    <p:sldId id="273" r:id="rId11"/>
    <p:sldId id="258" r:id="rId12"/>
    <p:sldId id="274" r:id="rId13"/>
    <p:sldId id="267" r:id="rId14"/>
    <p:sldId id="291" r:id="rId15"/>
    <p:sldId id="290" r:id="rId16"/>
    <p:sldId id="293" r:id="rId17"/>
    <p:sldId id="295" r:id="rId18"/>
    <p:sldId id="292" r:id="rId19"/>
    <p:sldId id="29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BD6"/>
    <a:srgbClr val="FCF7C4"/>
    <a:srgbClr val="0000FF"/>
    <a:srgbClr val="C1E451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6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更多精彩模板请关注</a:t>
            </a:r>
            <a:r>
              <a:rPr lang="en-US" altLang="zh-CN" dirty="0"/>
              <a:t>【</a:t>
            </a:r>
            <a:r>
              <a:rPr lang="zh-CN" altLang="en-US" dirty="0"/>
              <a:t>沐沐槿</a:t>
            </a:r>
            <a:r>
              <a:rPr lang="en-US" altLang="zh-CN" dirty="0"/>
              <a:t>PPT】https://mumjin.taobao.com/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4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23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0B317A-6DE8-47A9-A510-EDDD07BE2AAF}" type="slidenum">
              <a:rPr lang="zh-CN" altLang="en-US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085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91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711-736C-4B16-A09D-F174665239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3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75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52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2672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36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0.png"/><Relationship Id="rId5" Type="http://schemas.openxmlformats.org/officeDocument/2006/relationships/audio" Target="../media/media2.m4a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media" Target="../media/media2.m4a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2" y="449466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24967" y="1738213"/>
            <a:ext cx="9962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altLang="zh-C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(tr.143) </a:t>
            </a:r>
            <a:endParaRPr lang="zh-CN" alt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359770" y="361275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Toán</a:t>
            </a:r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康海报体W12" panose="040B0C09000000000000" pitchFamily="8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8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0" y="3347894"/>
            <a:ext cx="12192000" cy="348456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8416"/>
            <a:ext cx="12192000" cy="5126310"/>
          </a:xfrm>
          <a:prstGeom prst="rect">
            <a:avLst/>
          </a:prstGeom>
        </p:spPr>
      </p:pic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1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36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169" y="4351790"/>
            <a:ext cx="2751074" cy="138499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1,08 m</a:t>
            </a:r>
          </a:p>
          <a:p>
            <a:pPr eaLnBrk="1" hangingPunct="1"/>
            <a:r>
              <a:rPr lang="en-US" altLang="en-US" sz="2800" dirty="0"/>
              <a:t>v  =  12 cm/</a:t>
            </a:r>
            <a:r>
              <a:rPr lang="en-US" altLang="en-US" sz="2800" dirty="0" err="1"/>
              <a:t>phút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t   =       ?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79813" y="3563201"/>
            <a:ext cx="1402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189742" y="4104858"/>
            <a:ext cx="390844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Đổi</a:t>
            </a:r>
            <a:r>
              <a:rPr lang="en-US" altLang="en-US" sz="2800" b="1" dirty="0"/>
              <a:t> 1,08m   =   108 cm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418225" y="4658584"/>
            <a:ext cx="63369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ốc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đường</a:t>
            </a:r>
            <a:r>
              <a:rPr lang="en-US" altLang="en-US" sz="2800" dirty="0"/>
              <a:t>: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189742" y="5188705"/>
            <a:ext cx="4128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108   :   12     =   9 (</a:t>
            </a:r>
            <a:r>
              <a:rPr lang="en-US" altLang="en-US" sz="2800" dirty="0" err="1"/>
              <a:t>phút</a:t>
            </a:r>
            <a:r>
              <a:rPr lang="en-US" altLang="en-US" sz="2800" dirty="0"/>
              <a:t>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232683" y="5718826"/>
            <a:ext cx="28809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9 </a:t>
            </a:r>
            <a:r>
              <a:rPr lang="en-US" alt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en-US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0720" y="264224"/>
            <a:ext cx="10081280" cy="200906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12cm/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1,08m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51360" y="3522717"/>
            <a:ext cx="13644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endParaRPr lang="en-US" altLang="en-US" sz="2800" u="sng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7707" y="-56707"/>
            <a:ext cx="2956029" cy="32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317 -0.0037 L -0.98672 -0.33079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95" y="-16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1.19674 0.00718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 animBg="1"/>
      <p:bldP spid="24" grpId="0"/>
      <p:bldP spid="25" grpId="0"/>
      <p:bldP spid="26" grpId="0"/>
      <p:bldP spid="2" grpId="0" animBg="1"/>
      <p:bldP spid="2" grpId="1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3" y="0"/>
            <a:ext cx="12192000" cy="6858000"/>
          </a:xfrm>
          <a:prstGeom prst="rect">
            <a:avLst/>
          </a:prstGeom>
        </p:spPr>
      </p:pic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15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36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9892" y="0"/>
            <a:ext cx="10388182" cy="2108299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96 km/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 km.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59" y="1785668"/>
            <a:ext cx="2925426" cy="307560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9306" y="2725948"/>
            <a:ext cx="7994691" cy="3036498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863644" y="286456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361690" y="3482869"/>
            <a:ext cx="2467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96 km/</a:t>
            </a:r>
            <a:r>
              <a:rPr lang="en-US" altLang="en-US" sz="2800" dirty="0" err="1"/>
              <a:t>giờ</a:t>
            </a:r>
            <a:endParaRPr lang="en-US" altLang="en-US" sz="2800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382327" y="3914669"/>
            <a:ext cx="1951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 =  72 km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4382327" y="4417906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  =    ?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714038" y="2799367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7203697" y="3355785"/>
            <a:ext cx="4940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Thời gian đại bàng bay hết là: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471985" y="3971735"/>
            <a:ext cx="3746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72   :  96   = 0,75 (giờ)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58711" y="4509205"/>
            <a:ext cx="32095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66"/>
                </a:solidFill>
              </a:rPr>
              <a:t> 0,75 </a:t>
            </a:r>
            <a:r>
              <a:rPr lang="en-US" altLang="en-US" sz="2800" dirty="0" err="1">
                <a:solidFill>
                  <a:srgbClr val="FF0066"/>
                </a:solidFill>
              </a:rPr>
              <a:t>giờ</a:t>
            </a:r>
            <a:r>
              <a:rPr lang="en-US" altLang="en-US" sz="2800" dirty="0">
                <a:solidFill>
                  <a:srgbClr val="FF0066"/>
                </a:solidFill>
              </a:rPr>
              <a:t> = 45 </a:t>
            </a:r>
            <a:r>
              <a:rPr lang="en-US" altLang="en-US" sz="2800" dirty="0" err="1">
                <a:solidFill>
                  <a:srgbClr val="FF0066"/>
                </a:solidFill>
              </a:rPr>
              <a:t>phút</a:t>
            </a:r>
            <a:endParaRPr lang="en-US" altLang="en-US" sz="2800" dirty="0">
              <a:solidFill>
                <a:srgbClr val="FF0066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9235441" y="4988785"/>
            <a:ext cx="28241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C00000"/>
                </a:solidFill>
              </a:rPr>
              <a:t>Đáp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45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995933" y="2864565"/>
            <a:ext cx="14724" cy="2747648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2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73047 -0.3976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23" y="-1988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2 0.01875 L 1.1069 0.009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0878" cy="6858000"/>
          </a:xfrm>
          <a:prstGeom prst="rect">
            <a:avLst/>
          </a:prstGeom>
        </p:spPr>
      </p:pic>
      <p:pic>
        <p:nvPicPr>
          <p:cNvPr id="51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4" y="1300111"/>
            <a:ext cx="1919564" cy="1529223"/>
          </a:xfrm>
          <a:prstGeom prst="rect">
            <a:avLst/>
          </a:prstGeom>
        </p:spPr>
      </p:pic>
      <p:sp>
        <p:nvSpPr>
          <p:cNvPr id="36" name="文本框 9"/>
          <p:cNvSpPr txBox="1"/>
          <p:nvPr/>
        </p:nvSpPr>
        <p:spPr>
          <a:xfrm>
            <a:off x="493784" y="1678224"/>
            <a:ext cx="154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Mã</a:t>
            </a:r>
            <a:r>
              <a:rPr lang="vi-VN" altLang="zh-CN" sz="36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04</a:t>
            </a:r>
            <a:endParaRPr lang="zh-CN" altLang="en-US" sz="3600" b="1" dirty="0">
              <a:solidFill>
                <a:srgbClr val="FF898B"/>
              </a:solidFill>
              <a:latin typeface="华康海报体W12" panose="040B0C09000000000000" pitchFamily="81" charset="-122"/>
              <a:ea typeface="华康海报体W12" panose="040B0C09000000000000" pitchFamily="81" charset="-122"/>
            </a:endParaRPr>
          </a:p>
        </p:txBody>
      </p:sp>
      <p:pic>
        <p:nvPicPr>
          <p:cNvPr id="19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2119"/>
            <a:ext cx="2895600" cy="1654055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6238"/>
            <a:ext cx="2531082" cy="1819275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7871" y="4817594"/>
            <a:ext cx="4838700" cy="20779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883228" y="41694"/>
            <a:ext cx="9900215" cy="226492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5942" y="654136"/>
            <a:ext cx="957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420m/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10,5 km.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8672" y="2741841"/>
            <a:ext cx="9181382" cy="3909183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0894" y="3314709"/>
            <a:ext cx="1463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giải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5985707" y="3890972"/>
            <a:ext cx="3471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10,5 km  =  10500 m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893632" y="4467234"/>
            <a:ext cx="4375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/>
              <a:t>Thời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: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058732" y="5043497"/>
            <a:ext cx="4532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10500   :  420   =  25 (phút)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8539543" y="5609498"/>
            <a:ext cx="2822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Đáp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</a:rPr>
              <a:t>:  25 </a:t>
            </a:r>
            <a:r>
              <a:rPr lang="en-US" altLang="en-US" sz="2800" dirty="0" err="1">
                <a:solidFill>
                  <a:srgbClr val="C00000"/>
                </a:solidFill>
              </a:rPr>
              <a:t>phút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578419" y="3264555"/>
            <a:ext cx="1501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 dirty="0" err="1">
                <a:solidFill>
                  <a:srgbClr val="C00000"/>
                </a:solidFill>
              </a:rPr>
              <a:t>Tóm</a:t>
            </a:r>
            <a:r>
              <a:rPr lang="en-US" altLang="en-US" sz="2800" u="sng" dirty="0">
                <a:solidFill>
                  <a:srgbClr val="C00000"/>
                </a:solidFill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</a:rPr>
              <a:t>tắt</a:t>
            </a:r>
            <a:r>
              <a:rPr lang="en-US" altLang="en-US" sz="28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076465" y="3882859"/>
            <a:ext cx="2672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v =  420 m/</a:t>
            </a:r>
            <a:r>
              <a:rPr lang="en-US" altLang="en-US" sz="2800" dirty="0" err="1"/>
              <a:t>phút</a:t>
            </a:r>
            <a:endParaRPr lang="en-US" altLang="en-US" sz="28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066959" y="4331499"/>
            <a:ext cx="21515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s =  10,5 km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037297" y="4814629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t  =    ?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351478" y="3057832"/>
            <a:ext cx="16644" cy="3430054"/>
          </a:xfrm>
          <a:prstGeom prst="line">
            <a:avLst/>
          </a:prstGeom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4076" y="3546520"/>
            <a:ext cx="3089566" cy="33114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798765" y="1385832"/>
            <a:ext cx="3309382" cy="33793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61324" y="2651072"/>
            <a:ext cx="261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Jony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thôi</a:t>
            </a:r>
            <a:r>
              <a:rPr lang="en-US" sz="4000" b="1" dirty="0">
                <a:solidFill>
                  <a:srgbClr val="00B050"/>
                </a:solidFill>
                <a:latin typeface="Bahnschrift Condensed" panose="020B0502040204020203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5833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9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622"/>
            <a:ext cx="12219706" cy="68756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94" y="0"/>
            <a:ext cx="1198006" cy="1093102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10065643" y="3380975"/>
            <a:ext cx="2204295" cy="1935706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753514" y="0"/>
            <a:ext cx="7971830" cy="34699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600" dirty="0">
              <a:solidFill>
                <a:srgbClr val="724502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chúng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tớ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Jony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Tạm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hẹn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lại</a:t>
            </a:r>
            <a:r>
              <a:rPr lang="en-US" altLang="zh-CN" sz="3600" dirty="0">
                <a:solidFill>
                  <a:srgbClr val="724502"/>
                </a:solidFill>
                <a:latin typeface="#9Slide05 SVNAngellife" panose="02000500000000020003" pitchFamily="2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600" dirty="0">
              <a:solidFill>
                <a:srgbClr val="0000FF"/>
              </a:solidFill>
              <a:latin typeface="#9Slide05 SVNAngellife" panose="02000500000000020003" pitchFamily="2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30534 0.16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3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1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4" y="949325"/>
            <a:ext cx="902114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939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049815" y="3429000"/>
            <a:ext cx="7256109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Em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nhận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xét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gì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về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mối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quan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hệ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giữa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3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đại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lượng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vận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tốc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quãng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đường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và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#9Slide04 SFU Belle" panose="00000400000000000000" pitchFamily="2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#9Slide04 SFU Belle" panose="00000400000000000000" pitchFamily="2" charset="0"/>
              </a:rPr>
              <a:t>gian</a:t>
            </a:r>
            <a:r>
              <a:rPr lang="en-US" altLang="en-US" sz="3600" dirty="0">
                <a:solidFill>
                  <a:prstClr val="black"/>
                </a:solidFill>
                <a:latin typeface="#9Slide04 SFU Bell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240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34119" y="704850"/>
            <a:ext cx="10586332" cy="550545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33524" y="800100"/>
            <a:ext cx="1459089" cy="11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799416" y="1065389"/>
            <a:ext cx="31834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v = s : t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929393" y="4565771"/>
            <a:ext cx="37140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t = s : v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7391399" y="4565772"/>
            <a:ext cx="3581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  <a:cs typeface="+mn-cs"/>
              </a:rPr>
              <a:t>s = v x  t</a:t>
            </a:r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438525" y="1927857"/>
            <a:ext cx="1819275" cy="25708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H="1" flipV="1">
            <a:off x="3784247" y="4362449"/>
            <a:ext cx="3464277" cy="343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5391150" y="1927857"/>
            <a:ext cx="2209800" cy="26023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vi-VN" b="1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74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73" y="960473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74" y="2830029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8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242220" y="244895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468871" y="644185"/>
              <a:ext cx="1374226" cy="108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28046" y="2943604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Dặn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dò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7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1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2343150" y="0"/>
            <a:ext cx="9671682" cy="4803993"/>
          </a:xfrm>
          <a:prstGeom prst="wedgeEllipseCallo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thức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quãng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đường,vận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tốc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gian</a:t>
            </a:r>
            <a:endParaRPr lang="en-US" sz="3600" b="1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742950" indent="-742950" algn="ctr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chung</a:t>
            </a:r>
            <a:r>
              <a:rPr lang="en-US" sz="36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” (tr.144) </a:t>
            </a: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1580" y="4153909"/>
            <a:ext cx="2522880" cy="27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6" y="2377"/>
            <a:ext cx="12219706" cy="68756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63" flipH="1">
            <a:off x="2894451" y="922965"/>
            <a:ext cx="1665858" cy="16627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88" y="-496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3084717" y="2030021"/>
            <a:ext cx="4449275" cy="3319869"/>
            <a:chOff x="3012809" y="1656820"/>
            <a:chExt cx="3785743" cy="3555670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0261">
              <a:off x="3012809" y="1656820"/>
              <a:ext cx="3785743" cy="3555670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20690204">
              <a:off x="3320729" y="2682557"/>
              <a:ext cx="3002099" cy="62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Mật</a:t>
              </a:r>
              <a:r>
                <a:rPr lang="en-US" altLang="zh-CN" sz="3200" dirty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mã</a:t>
              </a:r>
              <a:r>
                <a:rPr lang="en-US" altLang="zh-CN" sz="3200" dirty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của</a:t>
              </a:r>
              <a:r>
                <a:rPr lang="en-US" altLang="zh-CN" sz="3200" dirty="0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724502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Jony</a:t>
              </a:r>
              <a:endParaRPr lang="zh-CN" altLang="en-US" sz="3200" dirty="0">
                <a:solidFill>
                  <a:srgbClr val="724502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6551453" y="0"/>
            <a:ext cx="5502351" cy="56187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45546" y="2239589"/>
            <a:ext cx="38136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68163" y="2032701"/>
            <a:ext cx="3368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chó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mã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Jony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#9Slide05 SVNMarpesia Pro" panose="02000506000000020003" pitchFamily="2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#9Slide05 SVNMarpesia Pro" panose="02000506000000020003" pitchFamily="2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66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6641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76 -0.00162 L 0.52708 0.06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 isNarration="1">
              <p:cMediaNode vol="36364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43791" y="1362974"/>
            <a:ext cx="1533676" cy="1112758"/>
            <a:chOff x="995374" y="2209801"/>
            <a:chExt cx="1114425" cy="674687"/>
          </a:xfrm>
        </p:grpSpPr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74" y="2209801"/>
              <a:ext cx="1114425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29"/>
            <p:cNvSpPr txBox="1">
              <a:spLocks noChangeArrowheads="1"/>
            </p:cNvSpPr>
            <p:nvPr/>
          </p:nvSpPr>
          <p:spPr bwMode="auto">
            <a:xfrm>
              <a:off x="1481022" y="2317616"/>
              <a:ext cx="503238" cy="466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04700" y="3313888"/>
            <a:ext cx="1574930" cy="1161693"/>
            <a:chOff x="862024" y="3239182"/>
            <a:chExt cx="1222375" cy="711200"/>
          </a:xfrm>
        </p:grpSpPr>
        <p:pic>
          <p:nvPicPr>
            <p:cNvPr id="22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024" y="3239182"/>
              <a:ext cx="122237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30"/>
            <p:cNvSpPr txBox="1">
              <a:spLocks noChangeArrowheads="1"/>
            </p:cNvSpPr>
            <p:nvPr/>
          </p:nvSpPr>
          <p:spPr bwMode="auto">
            <a:xfrm>
              <a:off x="1349799" y="3360532"/>
              <a:ext cx="503238" cy="55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4400" b="1" dirty="0">
                  <a:solidFill>
                    <a:srgbClr val="E5007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500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1835930" y="1540792"/>
            <a:ext cx="101289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cách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tính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của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chuyển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động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3276293" y="3429755"/>
            <a:ext cx="8800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Củng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cố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mối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hệ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giữa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thời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gian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với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vận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tốc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và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quãng</a:t>
            </a:r>
            <a:r>
              <a:rPr lang="en-US" altLang="zh-CN" sz="3600" b="1" dirty="0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err="1">
                <a:gradFill>
                  <a:gsLst>
                    <a:gs pos="0">
                      <a:srgbClr val="6F3494"/>
                    </a:gs>
                    <a:gs pos="69000">
                      <a:srgbClr val="198A3F"/>
                    </a:gs>
                    <a:gs pos="36000">
                      <a:srgbClr val="E4007F"/>
                    </a:gs>
                    <a:gs pos="100000">
                      <a:srgbClr val="DEE012"/>
                    </a:gs>
                  </a:gsLst>
                  <a:path path="circle">
                    <a:fillToRect r="100000" b="100000"/>
                  </a:path>
                </a:gradFill>
                <a:latin typeface="+mn-lt"/>
                <a:ea typeface="+mn-ea"/>
                <a:cs typeface="+mn-ea"/>
                <a:sym typeface="+mn-lt"/>
              </a:rPr>
              <a:t>đường</a:t>
            </a:r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cs typeface="+mn-ea"/>
              <a:sym typeface="+mn-lt"/>
            </a:endParaRPr>
          </a:p>
          <a:p>
            <a:pPr eaLnBrk="1" hangingPunct="1"/>
            <a:endParaRPr lang="zh-CN" altLang="en-US" sz="3600" b="1" dirty="0">
              <a:gradFill>
                <a:gsLst>
                  <a:gs pos="0">
                    <a:srgbClr val="6F3494"/>
                  </a:gs>
                  <a:gs pos="69000">
                    <a:srgbClr val="198A3F"/>
                  </a:gs>
                  <a:gs pos="36000">
                    <a:srgbClr val="E4007F"/>
                  </a:gs>
                  <a:gs pos="100000">
                    <a:srgbClr val="DEE012"/>
                  </a:gs>
                </a:gsLst>
                <a:path path="circle">
                  <a:fillToRect r="100000" b="100000"/>
                </a:path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"/>
          <p:cNvGrpSpPr/>
          <p:nvPr/>
        </p:nvGrpSpPr>
        <p:grpSpPr>
          <a:xfrm>
            <a:off x="3637712" y="144272"/>
            <a:ext cx="4772460" cy="707886"/>
            <a:chOff x="2425700" y="358913"/>
            <a:chExt cx="4772460" cy="707886"/>
          </a:xfrm>
        </p:grpSpPr>
        <p:sp>
          <p:nvSpPr>
            <p:cNvPr id="43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3159926" y="358913"/>
              <a:ext cx="3730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Mục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tiêu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lang="en-US" altLang="zh-CN" sz="4000" b="1" dirty="0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4000" b="1" dirty="0" err="1">
                  <a:latin typeface="#9Slide05 SVNNexa Rust Script" panose="020B0606040200020203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học</a:t>
              </a:r>
              <a:endParaRPr lang="zh-CN" altLang="en-US" sz="4000" b="1" dirty="0">
                <a:latin typeface="#9Slide05 SVNNexa Rust Script" panose="020B0606040200020203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751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5867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5867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bị</a:t>
            </a:r>
            <a:endParaRPr lang="zh-CN" altLang="en-US" sz="5867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02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  <a:solidFill>
            <a:srgbClr val="6FDBD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11843" y="501787"/>
            <a:ext cx="550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vận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tốc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" y="29021"/>
            <a:ext cx="1616075" cy="1616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09712" y="1673400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38" y="2039244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78" y="537710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5" y="4304126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66" y="3183929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0" name="danana"/>
          <p:cNvSpPr txBox="1"/>
          <p:nvPr/>
        </p:nvSpPr>
        <p:spPr>
          <a:xfrm>
            <a:off x="3829046" y="2218840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v = S : t</a:t>
            </a:r>
          </a:p>
        </p:txBody>
      </p:sp>
      <p:sp>
        <p:nvSpPr>
          <p:cNvPr id="31" name="dapanb"/>
          <p:cNvSpPr txBox="1"/>
          <p:nvPr/>
        </p:nvSpPr>
        <p:spPr>
          <a:xfrm>
            <a:off x="3829046" y="3363524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v = S x t</a:t>
            </a:r>
          </a:p>
        </p:txBody>
      </p:sp>
      <p:sp>
        <p:nvSpPr>
          <p:cNvPr id="34" name="dapanc"/>
          <p:cNvSpPr txBox="1"/>
          <p:nvPr/>
        </p:nvSpPr>
        <p:spPr>
          <a:xfrm>
            <a:off x="3919103" y="445861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v = t : S</a:t>
            </a:r>
          </a:p>
        </p:txBody>
      </p:sp>
      <p:sp>
        <p:nvSpPr>
          <p:cNvPr id="35" name="dapand"/>
          <p:cNvSpPr txBox="1"/>
          <p:nvPr/>
        </p:nvSpPr>
        <p:spPr>
          <a:xfrm>
            <a:off x="3919102" y="5424201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v = S - t</a:t>
            </a:r>
          </a:p>
        </p:txBody>
      </p:sp>
      <p:sp>
        <p:nvSpPr>
          <p:cNvPr id="36" name="nhanb"/>
          <p:cNvSpPr/>
          <p:nvPr/>
        </p:nvSpPr>
        <p:spPr>
          <a:xfrm>
            <a:off x="2783822" y="30861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nhand"/>
          <p:cNvSpPr/>
          <p:nvPr/>
        </p:nvSpPr>
        <p:spPr>
          <a:xfrm>
            <a:off x="2746809" y="53771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nhanc"/>
          <p:cNvSpPr/>
          <p:nvPr/>
        </p:nvSpPr>
        <p:spPr>
          <a:xfrm>
            <a:off x="2795037" y="42507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2170457"/>
            <a:ext cx="850793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7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93884" y="29022"/>
            <a:ext cx="6707316" cy="158635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S = v x t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S = t : v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S = v : t 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S = v + t</a:t>
            </a:r>
          </a:p>
        </p:txBody>
      </p:sp>
      <p:sp>
        <p:nvSpPr>
          <p:cNvPr id="39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quãng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33" y="3226438"/>
            <a:ext cx="3188591" cy="33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2"/>
            <a:ext cx="12192000" cy="6922468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2889803" y="0"/>
            <a:ext cx="6707316" cy="158635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5" y="9734"/>
            <a:ext cx="1942069" cy="194206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202994" y="1640088"/>
            <a:ext cx="9172575" cy="505611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hoa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hoa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hoac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4" name="hoa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5" name="danana"/>
          <p:cNvSpPr txBox="1"/>
          <p:nvPr/>
        </p:nvSpPr>
        <p:spPr>
          <a:xfrm>
            <a:off x="3809996" y="452372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t = S : v</a:t>
            </a:r>
          </a:p>
        </p:txBody>
      </p:sp>
      <p:sp>
        <p:nvSpPr>
          <p:cNvPr id="36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t = v : S</a:t>
            </a:r>
          </a:p>
        </p:txBody>
      </p:sp>
      <p:sp>
        <p:nvSpPr>
          <p:cNvPr id="37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t = S x v</a:t>
            </a:r>
          </a:p>
        </p:txBody>
      </p:sp>
      <p:sp>
        <p:nvSpPr>
          <p:cNvPr id="38" name="dapand"/>
          <p:cNvSpPr txBox="1"/>
          <p:nvPr/>
        </p:nvSpPr>
        <p:spPr>
          <a:xfrm>
            <a:off x="3810001" y="5527074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t = S - v</a:t>
            </a:r>
          </a:p>
        </p:txBody>
      </p:sp>
      <p:sp>
        <p:nvSpPr>
          <p:cNvPr id="39" name="nhanb"/>
          <p:cNvSpPr/>
          <p:nvPr/>
        </p:nvSpPr>
        <p:spPr>
          <a:xfrm>
            <a:off x="2751299" y="319409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uhoi"/>
          <p:cNvSpPr txBox="1"/>
          <p:nvPr/>
        </p:nvSpPr>
        <p:spPr>
          <a:xfrm>
            <a:off x="3288904" y="453659"/>
            <a:ext cx="647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Nêu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công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thức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tính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thời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Arial" charset="0"/>
              </a:rPr>
              <a:t>gian</a:t>
            </a:r>
            <a:r>
              <a:rPr lang="en-US" altLang="en-US" sz="3200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30165"/>
            <a:ext cx="3443746" cy="31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06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860800" cy="2205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71" y="4445001"/>
            <a:ext cx="3374776" cy="2425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2600" y="4191311"/>
            <a:ext cx="6451600" cy="27705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2105" y="4166609"/>
            <a:ext cx="2522880" cy="2704091"/>
          </a:xfrm>
          <a:prstGeom prst="rect">
            <a:avLst/>
          </a:prstGeom>
        </p:spPr>
      </p:pic>
      <p:grpSp>
        <p:nvGrpSpPr>
          <p:cNvPr id="12" name="组合 299"/>
          <p:cNvGrpSpPr/>
          <p:nvPr/>
        </p:nvGrpSpPr>
        <p:grpSpPr bwMode="auto">
          <a:xfrm>
            <a:off x="5093451" y="548236"/>
            <a:ext cx="1955300" cy="2116667"/>
            <a:chOff x="0" y="0"/>
            <a:chExt cx="2134334" cy="2311488"/>
          </a:xfrm>
        </p:grpSpPr>
        <p:grpSp>
          <p:nvGrpSpPr>
            <p:cNvPr id="13" name="Group 1"/>
            <p:cNvGrpSpPr/>
            <p:nvPr/>
          </p:nvGrpSpPr>
          <p:grpSpPr bwMode="auto">
            <a:xfrm>
              <a:off x="0" y="0"/>
              <a:ext cx="2134334" cy="2311488"/>
              <a:chOff x="0" y="0"/>
              <a:chExt cx="1673076" cy="1834694"/>
            </a:xfrm>
          </p:grpSpPr>
          <p:sp>
            <p:nvSpPr>
              <p:cNvPr id="15" name="Oval 11"/>
              <p:cNvSpPr>
                <a:spLocks noChangeArrowheads="1"/>
              </p:cNvSpPr>
              <p:nvPr/>
            </p:nvSpPr>
            <p:spPr bwMode="auto">
              <a:xfrm>
                <a:off x="143134" y="228300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 sz="7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Freeform 18"/>
              <p:cNvSpPr>
                <a:spLocks noEditPoints="1" noChangeArrowheads="1"/>
              </p:cNvSpPr>
              <p:nvPr/>
            </p:nvSpPr>
            <p:spPr bwMode="auto">
              <a:xfrm>
                <a:off x="613412" y="653731"/>
                <a:ext cx="236555" cy="235905"/>
              </a:xfrm>
              <a:custGeom>
                <a:avLst/>
                <a:gdLst>
                  <a:gd name="T0" fmla="*/ 2147483647 w 2222"/>
                  <a:gd name="T1" fmla="*/ 2147483647 h 2222"/>
                  <a:gd name="T2" fmla="*/ 2147483647 w 2222"/>
                  <a:gd name="T3" fmla="*/ 2147483647 h 2222"/>
                  <a:gd name="T4" fmla="*/ 2147483647 w 2222"/>
                  <a:gd name="T5" fmla="*/ 2147483647 h 2222"/>
                  <a:gd name="T6" fmla="*/ 2147483647 w 2222"/>
                  <a:gd name="T7" fmla="*/ 2147483647 h 2222"/>
                  <a:gd name="T8" fmla="*/ 2147483647 w 2222"/>
                  <a:gd name="T9" fmla="*/ 2147483647 h 2222"/>
                  <a:gd name="T10" fmla="*/ 2147483647 w 2222"/>
                  <a:gd name="T11" fmla="*/ 2147483647 h 2222"/>
                  <a:gd name="T12" fmla="*/ 2147483647 w 2222"/>
                  <a:gd name="T13" fmla="*/ 2147483647 h 2222"/>
                  <a:gd name="T14" fmla="*/ 0 w 2222"/>
                  <a:gd name="T15" fmla="*/ 2147483647 h 2222"/>
                  <a:gd name="T16" fmla="*/ 2147483647 w 2222"/>
                  <a:gd name="T17" fmla="*/ 2147483647 h 2222"/>
                  <a:gd name="T18" fmla="*/ 2147483647 w 2222"/>
                  <a:gd name="T19" fmla="*/ 2147483647 h 2222"/>
                  <a:gd name="T20" fmla="*/ 2147483647 w 2222"/>
                  <a:gd name="T21" fmla="*/ 2147483647 h 2222"/>
                  <a:gd name="T22" fmla="*/ 2147483647 w 2222"/>
                  <a:gd name="T23" fmla="*/ 2147483647 h 2222"/>
                  <a:gd name="T24" fmla="*/ 2147483647 w 2222"/>
                  <a:gd name="T25" fmla="*/ 2147483647 h 2222"/>
                  <a:gd name="T26" fmla="*/ 2147483647 w 2222"/>
                  <a:gd name="T27" fmla="*/ 2147483647 h 2222"/>
                  <a:gd name="T28" fmla="*/ 2147483647 w 2222"/>
                  <a:gd name="T29" fmla="*/ 2147483647 h 2222"/>
                  <a:gd name="T30" fmla="*/ 2147483647 w 2222"/>
                  <a:gd name="T31" fmla="*/ 2147483647 h 2222"/>
                  <a:gd name="T32" fmla="*/ 2147483647 w 2222"/>
                  <a:gd name="T33" fmla="*/ 2147483647 h 2222"/>
                  <a:gd name="T34" fmla="*/ 2147483647 w 2222"/>
                  <a:gd name="T35" fmla="*/ 2147483647 h 2222"/>
                  <a:gd name="T36" fmla="*/ 2147483647 w 2222"/>
                  <a:gd name="T37" fmla="*/ 1778266541 h 2222"/>
                  <a:gd name="T38" fmla="*/ 2147483647 w 2222"/>
                  <a:gd name="T39" fmla="*/ 2147483647 h 2222"/>
                  <a:gd name="T40" fmla="*/ 2147483647 w 2222"/>
                  <a:gd name="T41" fmla="*/ 2147483647 h 2222"/>
                  <a:gd name="T42" fmla="*/ 2147483647 w 2222"/>
                  <a:gd name="T43" fmla="*/ 2147483647 h 2222"/>
                  <a:gd name="T44" fmla="*/ 2147483647 w 2222"/>
                  <a:gd name="T45" fmla="*/ 2147483647 h 2222"/>
                  <a:gd name="T46" fmla="*/ 2147483647 w 2222"/>
                  <a:gd name="T47" fmla="*/ 2147483647 h 2222"/>
                  <a:gd name="T48" fmla="*/ 2147483647 w 2222"/>
                  <a:gd name="T49" fmla="*/ 2147483647 h 2222"/>
                  <a:gd name="T50" fmla="*/ 2147483647 w 2222"/>
                  <a:gd name="T51" fmla="*/ 2147483647 h 2222"/>
                  <a:gd name="T52" fmla="*/ 2147483647 w 2222"/>
                  <a:gd name="T53" fmla="*/ 2147483647 h 2222"/>
                  <a:gd name="T54" fmla="*/ 2147483647 w 2222"/>
                  <a:gd name="T55" fmla="*/ 2147483647 h 2222"/>
                  <a:gd name="T56" fmla="*/ 2147483647 w 2222"/>
                  <a:gd name="T57" fmla="*/ 2147483647 h 2222"/>
                  <a:gd name="T58" fmla="*/ 2147483647 w 2222"/>
                  <a:gd name="T59" fmla="*/ 2147483647 h 2222"/>
                  <a:gd name="T60" fmla="*/ 2147483647 w 2222"/>
                  <a:gd name="T61" fmla="*/ 2147483647 h 2222"/>
                  <a:gd name="T62" fmla="*/ 2147483647 w 2222"/>
                  <a:gd name="T63" fmla="*/ 2147483647 h 2222"/>
                  <a:gd name="T64" fmla="*/ 2147483647 w 2222"/>
                  <a:gd name="T65" fmla="*/ 2147483647 h 2222"/>
                  <a:gd name="T66" fmla="*/ 2147483647 w 2222"/>
                  <a:gd name="T67" fmla="*/ 2147483647 h 2222"/>
                  <a:gd name="T68" fmla="*/ 2147483647 w 2222"/>
                  <a:gd name="T69" fmla="*/ 2147483647 h 2222"/>
                  <a:gd name="T70" fmla="*/ 2147483647 w 2222"/>
                  <a:gd name="T71" fmla="*/ 2147483647 h 2222"/>
                  <a:gd name="T72" fmla="*/ 2147483647 w 2222"/>
                  <a:gd name="T73" fmla="*/ 2147483647 h 2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2"/>
                  <a:gd name="T112" fmla="*/ 0 h 2222"/>
                  <a:gd name="T113" fmla="*/ 2222 w 2222"/>
                  <a:gd name="T114" fmla="*/ 2222 h 2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333"/>
              </a:p>
            </p:txBody>
          </p:sp>
          <p:grpSp>
            <p:nvGrpSpPr>
              <p:cNvPr id="17" name="Group 9"/>
              <p:cNvGrpSpPr/>
              <p:nvPr/>
            </p:nvGrpSpPr>
            <p:grpSpPr bwMode="auto">
              <a:xfrm>
                <a:off x="0" y="0"/>
                <a:ext cx="1673076" cy="1834694"/>
                <a:chOff x="0" y="0"/>
                <a:chExt cx="4387849" cy="4811712"/>
              </a:xfrm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39975" cy="4616450"/>
                </a:xfrm>
                <a:custGeom>
                  <a:avLst/>
                  <a:gdLst>
                    <a:gd name="T0" fmla="*/ 2147483647 w 624"/>
                    <a:gd name="T1" fmla="*/ 2147483647 h 1231"/>
                    <a:gd name="T2" fmla="*/ 2147483647 w 624"/>
                    <a:gd name="T3" fmla="*/ 2147483647 h 1231"/>
                    <a:gd name="T4" fmla="*/ 2147483647 w 624"/>
                    <a:gd name="T5" fmla="*/ 2147483647 h 1231"/>
                    <a:gd name="T6" fmla="*/ 2147483647 w 624"/>
                    <a:gd name="T7" fmla="*/ 2147483647 h 1231"/>
                    <a:gd name="T8" fmla="*/ 2147483647 w 624"/>
                    <a:gd name="T9" fmla="*/ 2147483647 h 1231"/>
                    <a:gd name="T10" fmla="*/ 2147483647 w 624"/>
                    <a:gd name="T11" fmla="*/ 2147483647 h 1231"/>
                    <a:gd name="T12" fmla="*/ 2147483647 w 624"/>
                    <a:gd name="T13" fmla="*/ 2147483647 h 1231"/>
                    <a:gd name="T14" fmla="*/ 2147483647 w 624"/>
                    <a:gd name="T15" fmla="*/ 2147483647 h 1231"/>
                    <a:gd name="T16" fmla="*/ 2147483647 w 624"/>
                    <a:gd name="T17" fmla="*/ 2147483647 h 1231"/>
                    <a:gd name="T18" fmla="*/ 2147483647 w 624"/>
                    <a:gd name="T19" fmla="*/ 0 h 1231"/>
                    <a:gd name="T20" fmla="*/ 2147483647 w 624"/>
                    <a:gd name="T21" fmla="*/ 2147483647 h 1231"/>
                    <a:gd name="T22" fmla="*/ 0 w 624"/>
                    <a:gd name="T23" fmla="*/ 2147483647 h 1231"/>
                    <a:gd name="T24" fmla="*/ 2147483647 w 624"/>
                    <a:gd name="T25" fmla="*/ 2147483647 h 1231"/>
                    <a:gd name="T26" fmla="*/ 2147483647 w 624"/>
                    <a:gd name="T27" fmla="*/ 2147483647 h 1231"/>
                    <a:gd name="T28" fmla="*/ 2147483647 w 624"/>
                    <a:gd name="T29" fmla="*/ 2147483647 h 12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24"/>
                    <a:gd name="T46" fmla="*/ 0 h 1231"/>
                    <a:gd name="T47" fmla="*/ 624 w 624"/>
                    <a:gd name="T48" fmla="*/ 1231 h 12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  <p:sp>
              <p:nvSpPr>
                <p:cNvPr id="19" name="Freeform 7"/>
                <p:cNvSpPr>
                  <a:spLocks noChangeArrowheads="1"/>
                </p:cNvSpPr>
                <p:nvPr/>
              </p:nvSpPr>
              <p:spPr bwMode="auto">
                <a:xfrm>
                  <a:off x="2084388" y="225424"/>
                  <a:ext cx="2303461" cy="4586288"/>
                </a:xfrm>
                <a:custGeom>
                  <a:avLst/>
                  <a:gdLst>
                    <a:gd name="T0" fmla="*/ 2147483647 w 614"/>
                    <a:gd name="T1" fmla="*/ 0 h 1223"/>
                    <a:gd name="T2" fmla="*/ 0 w 614"/>
                    <a:gd name="T3" fmla="*/ 2147483647 h 1223"/>
                    <a:gd name="T4" fmla="*/ 2147483647 w 614"/>
                    <a:gd name="T5" fmla="*/ 2147483647 h 1223"/>
                    <a:gd name="T6" fmla="*/ 2147483647 w 614"/>
                    <a:gd name="T7" fmla="*/ 2147483647 h 1223"/>
                    <a:gd name="T8" fmla="*/ 2147483647 w 614"/>
                    <a:gd name="T9" fmla="*/ 2147483647 h 1223"/>
                    <a:gd name="T10" fmla="*/ 2147483647 w 614"/>
                    <a:gd name="T11" fmla="*/ 2147483647 h 1223"/>
                    <a:gd name="T12" fmla="*/ 2147483647 w 614"/>
                    <a:gd name="T13" fmla="*/ 2147483647 h 1223"/>
                    <a:gd name="T14" fmla="*/ 2147483647 w 614"/>
                    <a:gd name="T15" fmla="*/ 2147483647 h 1223"/>
                    <a:gd name="T16" fmla="*/ 2147483647 w 614"/>
                    <a:gd name="T17" fmla="*/ 2147483647 h 1223"/>
                    <a:gd name="T18" fmla="*/ 2147483647 w 614"/>
                    <a:gd name="T19" fmla="*/ 2147483647 h 1223"/>
                    <a:gd name="T20" fmla="*/ 2147483647 w 614"/>
                    <a:gd name="T21" fmla="*/ 2147483647 h 1223"/>
                    <a:gd name="T22" fmla="*/ 2147483647 w 614"/>
                    <a:gd name="T23" fmla="*/ 2147483647 h 1223"/>
                    <a:gd name="T24" fmla="*/ 2147483647 w 614"/>
                    <a:gd name="T25" fmla="*/ 2147483647 h 1223"/>
                    <a:gd name="T26" fmla="*/ 2147483647 w 614"/>
                    <a:gd name="T27" fmla="*/ 2147483647 h 1223"/>
                    <a:gd name="T28" fmla="*/ 2147483647 w 614"/>
                    <a:gd name="T29" fmla="*/ 0 h 12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4"/>
                    <a:gd name="T46" fmla="*/ 0 h 1223"/>
                    <a:gd name="T47" fmla="*/ 614 w 614"/>
                    <a:gd name="T48" fmla="*/ 1223 h 12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96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0227" tIns="62653" rIns="120227" bIns="62653"/>
                <a:lstStyle/>
                <a:p>
                  <a:endParaRPr lang="zh-CN" altLang="en-US" sz="1333"/>
                </a:p>
              </p:txBody>
            </p:sp>
          </p:grpSp>
        </p:grpSp>
        <p:sp>
          <p:nvSpPr>
            <p:cNvPr id="14" name="矩形 81"/>
            <p:cNvSpPr>
              <a:spLocks noChangeArrowheads="1"/>
            </p:cNvSpPr>
            <p:nvPr/>
          </p:nvSpPr>
          <p:spPr bwMode="auto">
            <a:xfrm>
              <a:off x="368772" y="584065"/>
              <a:ext cx="1374226" cy="1086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5867" b="1" dirty="0">
                  <a:solidFill>
                    <a:srgbClr val="009644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zh-CN" altLang="en-US" sz="5867" b="1" dirty="0">
                <a:solidFill>
                  <a:srgbClr val="00964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51589" y="2957651"/>
            <a:ext cx="5769188" cy="763200"/>
          </a:xfrm>
          <a:prstGeom prst="rect">
            <a:avLst/>
          </a:prstGeom>
          <a:solidFill>
            <a:srgbClr val="009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trình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Jony</a:t>
            </a:r>
            <a:endParaRPr lang="zh-CN" altLang="en-US" sz="4400" b="1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38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3"/>
            <a:ext cx="12192000" cy="3414962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130914" y="1112129"/>
            <a:ext cx="697885" cy="319856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Bahnschrift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993" flipH="1">
            <a:off x="-2444324" y="-297369"/>
            <a:ext cx="2626276" cy="396977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3412615"/>
            <a:ext cx="12192000" cy="34453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11"/>
          <p:cNvSpPr txBox="1"/>
          <p:nvPr/>
        </p:nvSpPr>
        <p:spPr>
          <a:xfrm>
            <a:off x="1637137" y="3467266"/>
            <a:ext cx="73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thập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thích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ô </a:t>
            </a:r>
            <a:r>
              <a:rPr lang="en-US" sz="3600" b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trống</a:t>
            </a:r>
            <a:r>
              <a:rPr lang="en-US" sz="36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</a:t>
            </a:r>
          </a:p>
        </p:txBody>
      </p:sp>
      <p:graphicFrame>
        <p:nvGraphicFramePr>
          <p:cNvPr id="2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4522"/>
              </p:ext>
            </p:extLst>
          </p:nvPr>
        </p:nvGraphicFramePr>
        <p:xfrm>
          <a:off x="2245194" y="4180781"/>
          <a:ext cx="7701612" cy="22711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(km)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(km/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giờ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 Box 37"/>
          <p:cNvSpPr txBox="1">
            <a:spLocks noChangeArrowheads="1"/>
          </p:cNvSpPr>
          <p:nvPr/>
        </p:nvSpPr>
        <p:spPr bwMode="auto">
          <a:xfrm>
            <a:off x="4182196" y="5841726"/>
            <a:ext cx="885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4,35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5872659" y="5852682"/>
            <a:ext cx="312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531722" y="5841728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8810210" y="5841727"/>
            <a:ext cx="684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66"/>
                </a:solidFill>
              </a:rPr>
              <a:t>2,4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529223"/>
            <a:chOff x="8061083" y="2111896"/>
            <a:chExt cx="1321237" cy="1220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663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rgbClr val="FF898B"/>
                  </a:solidFill>
                  <a:latin typeface="Bahnschrift Condensed" panose="020B0502040204020203" pitchFamily="34" charset="0"/>
                  <a:ea typeface="华康海报体W12" panose="040B0C09000000000000" pitchFamily="81" charset="-122"/>
                </a:rPr>
                <a:t>Mã01</a:t>
              </a:r>
              <a:endParaRPr lang="zh-CN" altLang="en-US" sz="4800" b="1" dirty="0">
                <a:solidFill>
                  <a:srgbClr val="FF898B"/>
                </a:solidFill>
                <a:latin typeface="Bahnschrift Condensed" panose="020B0502040204020203" pitchFamily="34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19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27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99662 0.3259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1" y="16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1.06485 0.00649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42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  <p:tag name="INKNOELEADERBOARD" val="-1729649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Widescreen</PresentationFormat>
  <Paragraphs>113</Paragraphs>
  <Slides>19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Malgun Gothic</vt:lpstr>
      <vt:lpstr>微软雅黑</vt:lpstr>
      <vt:lpstr>#9Slide04 SFU Belle</vt:lpstr>
      <vt:lpstr>#9Slide05 SVNAngellife</vt:lpstr>
      <vt:lpstr>#9Slide05 SVNMarpesia Pro</vt:lpstr>
      <vt:lpstr>#9Slide05 SVNNexa Rust Script</vt:lpstr>
      <vt:lpstr>Arial</vt:lpstr>
      <vt:lpstr>Bahnschrift Condensed</vt:lpstr>
      <vt:lpstr>Calibri</vt:lpstr>
      <vt:lpstr>Calibri Light</vt:lpstr>
      <vt:lpstr>Pattaya</vt:lpstr>
      <vt:lpstr>Tahoma</vt:lpstr>
      <vt:lpstr>Times New Roman</vt:lpstr>
      <vt:lpstr>华康海报体W12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2022-03-18T04:14:20Z</dcterms:modified>
</cp:coreProperties>
</file>