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74" r:id="rId4"/>
    <p:sldId id="263" r:id="rId5"/>
    <p:sldId id="264" r:id="rId6"/>
    <p:sldId id="266" r:id="rId7"/>
    <p:sldId id="267" r:id="rId8"/>
    <p:sldId id="265" r:id="rId9"/>
    <p:sldId id="268" r:id="rId10"/>
    <p:sldId id="272" r:id="rId11"/>
    <p:sldId id="269" r:id="rId12"/>
    <p:sldId id="271" r:id="rId13"/>
    <p:sldId id="276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 Math" panose="02040503050406030204" pitchFamily="18" charset="0"/>
      <p:regular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00"/>
    <a:srgbClr val="FF0066"/>
    <a:srgbClr val="FFCC00"/>
    <a:srgbClr val="FF3300"/>
    <a:srgbClr val="009999"/>
    <a:srgbClr val="FFFA00"/>
    <a:srgbClr val="CC00FF"/>
    <a:srgbClr val="9933FF"/>
    <a:srgbClr val="00CC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3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chai </a:t>
            </a:r>
            <a:r>
              <a:rPr lang="en-US" dirty="0" err="1"/>
              <a:t>xịt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12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12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8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0.svg"/><Relationship Id="rId9" Type="http://schemas.openxmlformats.org/officeDocument/2006/relationships/image" Target="../media/image13.pn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39.png"/><Relationship Id="rId10" Type="http://schemas.openxmlformats.org/officeDocument/2006/relationships/image" Target="../media/image15.png"/><Relationship Id="rId19" Type="http://schemas.openxmlformats.org/officeDocument/2006/relationships/slide" Target="slide4.xml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slide" Target="slide4.xm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2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svg"/><Relationship Id="rId15" Type="http://schemas.openxmlformats.org/officeDocument/2006/relationships/image" Target="../media/image65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6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slide" Target="slide4.xml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5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6AF73-2565-47FC-8D39-0F8166B12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F8D9D-9B2D-446B-A739-D41FCF8D8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01270-8908-42B2-B9C7-6FC78B67C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110D3-8820-4756-BE83-19D3884ED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F9B85-BC68-46D9-AB54-57F009471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02F0C-5A9C-4F73-8695-ABF0EAF4907F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600" dirty="0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6600" dirty="0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600" dirty="0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6600" dirty="0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6600" dirty="0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6600" dirty="0" err="1">
                <a:ln w="381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sz="6600" dirty="0">
              <a:ln w="38100">
                <a:solidFill>
                  <a:schemeClr val="tx1"/>
                </a:solidFill>
              </a:ln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688E3-040D-49E7-A05E-7F6625691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2" y="149860"/>
            <a:ext cx="1017786" cy="10177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24F7C0-020C-49DD-B0FE-1A407026122E}"/>
              </a:ext>
            </a:extLst>
          </p:cNvPr>
          <p:cNvSpPr/>
          <p:nvPr/>
        </p:nvSpPr>
        <p:spPr>
          <a:xfrm>
            <a:off x="777964" y="399787"/>
            <a:ext cx="11007637" cy="2385468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3A0B664-4437-408B-9376-39B77D981C76}"/>
              </a:ext>
            </a:extLst>
          </p:cNvPr>
          <p:cNvSpPr/>
          <p:nvPr/>
        </p:nvSpPr>
        <p:spPr>
          <a:xfrm>
            <a:off x="8541815" y="3642685"/>
            <a:ext cx="2734582" cy="3083258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8CD57-627D-4BB7-835D-38671FBD95E1}"/>
              </a:ext>
            </a:extLst>
          </p:cNvPr>
          <p:cNvSpPr/>
          <p:nvPr/>
        </p:nvSpPr>
        <p:spPr>
          <a:xfrm>
            <a:off x="595088" y="230531"/>
            <a:ext cx="11007637" cy="2385468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624ADF38-575B-4F42-9437-7796C7C77C36}"/>
              </a:ext>
            </a:extLst>
          </p:cNvPr>
          <p:cNvSpPr/>
          <p:nvPr/>
        </p:nvSpPr>
        <p:spPr>
          <a:xfrm>
            <a:off x="2883876" y="4242001"/>
            <a:ext cx="2511083" cy="2385468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FBF4D-90BA-47DB-8CDD-8A1D07F60C4B}"/>
              </a:ext>
            </a:extLst>
          </p:cNvPr>
          <p:cNvSpPr txBox="1"/>
          <p:nvPr/>
        </p:nvSpPr>
        <p:spPr>
          <a:xfrm>
            <a:off x="683620" y="274945"/>
            <a:ext cx="10824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3.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dài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8cm,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rộng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7cm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và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cao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9cm.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bằng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trung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bình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cộng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ba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kích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th</a:t>
            </a:r>
            <a:r>
              <a:rPr lang="vi-VN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ớc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trên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.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	a)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	b)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DD57B-1C59-44E4-9B2A-E0A76424ABC5}"/>
              </a:ext>
            </a:extLst>
          </p:cNvPr>
          <p:cNvSpPr/>
          <p:nvPr/>
        </p:nvSpPr>
        <p:spPr>
          <a:xfrm>
            <a:off x="10983172" y="6198409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+mj-lt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A94BFC-D692-45B4-8BDA-9C998C42DC0C}"/>
              </a:ext>
            </a:extLst>
          </p:cNvPr>
          <p:cNvSpPr/>
          <p:nvPr/>
        </p:nvSpPr>
        <p:spPr>
          <a:xfrm>
            <a:off x="9802507" y="3209662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+mj-lt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EF1A2-7A5F-41F1-B55E-FB2EDE8FA68C}"/>
              </a:ext>
            </a:extLst>
          </p:cNvPr>
          <p:cNvSpPr/>
          <p:nvPr/>
        </p:nvSpPr>
        <p:spPr>
          <a:xfrm>
            <a:off x="11239812" y="4920547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+mj-lt"/>
                <a:cs typeface="#9Slide07 Baloo Tamma" panose="03080902040302020200" pitchFamily="66" charset="0"/>
              </a:rPr>
              <a:t>9cm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317A92-E143-4494-A189-F86C07359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5" t="7590" r="12423" b="50787"/>
          <a:stretch/>
        </p:blipFill>
        <p:spPr>
          <a:xfrm flipH="1">
            <a:off x="0" y="3773018"/>
            <a:ext cx="2433710" cy="2854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63B3E0-9D9D-4191-B142-1D98F012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638406" y="3756719"/>
            <a:ext cx="6388052" cy="2696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BDE032-16E3-469F-BC09-06507285D942}"/>
              </a:ext>
            </a:extLst>
          </p:cNvPr>
          <p:cNvSpPr txBox="1"/>
          <p:nvPr/>
        </p:nvSpPr>
        <p:spPr>
          <a:xfrm>
            <a:off x="2177141" y="4631976"/>
            <a:ext cx="5346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3E0368-6CB5-4656-9109-F2EA2377B8C7}"/>
              </a:ext>
            </a:extLst>
          </p:cNvPr>
          <p:cNvSpPr txBox="1"/>
          <p:nvPr/>
        </p:nvSpPr>
        <p:spPr>
          <a:xfrm>
            <a:off x="2338057" y="3495109"/>
            <a:ext cx="730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+mj-lt"/>
                <a:cs typeface="#9Slide07 Baloo Tamma" panose="03080902040302020200" pitchFamily="66" charset="0"/>
              </a:rPr>
              <a:t>TBC</a:t>
            </a:r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 =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Tổng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hạng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hạng</a:t>
            </a:r>
            <a:endParaRPr lang="en-US" sz="2800" b="1" dirty="0">
              <a:solidFill>
                <a:srgbClr val="00B050"/>
              </a:solidFill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54D26-75E7-4BD3-A663-2E9EB6235971}"/>
              </a:ext>
            </a:extLst>
          </p:cNvPr>
          <p:cNvSpPr txBox="1"/>
          <p:nvPr/>
        </p:nvSpPr>
        <p:spPr>
          <a:xfrm>
            <a:off x="2161735" y="4656290"/>
            <a:ext cx="5549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hộp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nhật</a:t>
            </a:r>
            <a:r>
              <a:rPr lang="en-US" sz="2800" dirty="0">
                <a:latin typeface="+mj-lt"/>
              </a:rPr>
              <a:t>.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/>
              <p:nvPr/>
            </p:nvSpPr>
            <p:spPr>
              <a:xfrm>
                <a:off x="2338057" y="2910097"/>
                <a:ext cx="4354525" cy="56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70C0"/>
                            </a:solidFill>
                            <a:latin typeface="+mj-lt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ì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ộ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𝐩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𝐜𝐡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ữ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ậ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2800" b="1" dirty="0">
                    <a:latin typeface="+mj-lt"/>
                    <a:cs typeface="#9Slide07 Baloo Tamma" panose="03080902040302020200" pitchFamily="66" charset="0"/>
                  </a:rPr>
                  <a:t>= </a:t>
                </a:r>
                <a:r>
                  <a:rPr lang="en-US" sz="2800" b="1" dirty="0">
                    <a:solidFill>
                      <a:srgbClr val="FF8C00"/>
                    </a:solidFill>
                    <a:latin typeface="+mj-lt"/>
                    <a:cs typeface="#9Slide07 Baloo Tamma" panose="03080902040302020200" pitchFamily="66" charset="0"/>
                  </a:rPr>
                  <a:t>a</a:t>
                </a:r>
                <a:r>
                  <a:rPr lang="en-US" sz="2800" b="1" dirty="0">
                    <a:solidFill>
                      <a:srgbClr val="FF0066"/>
                    </a:solidFill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+mj-lt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cs typeface="#9Slide07 Baloo Tamma" panose="03080902040302020200" pitchFamily="66" charset="0"/>
                  </a:rPr>
                  <a:t>b</a:t>
                </a:r>
                <a:r>
                  <a:rPr lang="en-US" sz="2800" b="1" dirty="0">
                    <a:solidFill>
                      <a:srgbClr val="FF0066"/>
                    </a:solidFill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+mj-lt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rgbClr val="FFFA00"/>
                    </a:solidFill>
                    <a:latin typeface="+mj-lt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057" y="2910097"/>
                <a:ext cx="4354525" cy="561820"/>
              </a:xfrm>
              <a:prstGeom prst="rect">
                <a:avLst/>
              </a:prstGeom>
              <a:blipFill>
                <a:blip r:embed="rId4"/>
                <a:stretch>
                  <a:fillRect t="-11828" r="-1821" b="-20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3A26D5-81EB-4337-953E-FCB9E83BDB71}"/>
              </a:ext>
            </a:extLst>
          </p:cNvPr>
          <p:cNvCxnSpPr>
            <a:cxnSpLocks/>
          </p:cNvCxnSpPr>
          <p:nvPr/>
        </p:nvCxnSpPr>
        <p:spPr>
          <a:xfrm flipV="1">
            <a:off x="8359355" y="704126"/>
            <a:ext cx="2656678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98ED3D-D03A-4806-88B7-CD6844C8DD08}"/>
              </a:ext>
            </a:extLst>
          </p:cNvPr>
          <p:cNvCxnSpPr>
            <a:cxnSpLocks/>
          </p:cNvCxnSpPr>
          <p:nvPr/>
        </p:nvCxnSpPr>
        <p:spPr>
          <a:xfrm>
            <a:off x="2022012" y="704126"/>
            <a:ext cx="31756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232599-50F7-4784-AE1E-F3FE60FDAD6B}"/>
              </a:ext>
            </a:extLst>
          </p:cNvPr>
          <p:cNvCxnSpPr>
            <a:cxnSpLocks/>
          </p:cNvCxnSpPr>
          <p:nvPr/>
        </p:nvCxnSpPr>
        <p:spPr>
          <a:xfrm>
            <a:off x="849980" y="1146601"/>
            <a:ext cx="2454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0C6736-3454-4847-9CF8-508FF51A836F}"/>
              </a:ext>
            </a:extLst>
          </p:cNvPr>
          <p:cNvCxnSpPr/>
          <p:nvPr/>
        </p:nvCxnSpPr>
        <p:spPr>
          <a:xfrm>
            <a:off x="5923960" y="704126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ED777D-8AAB-4A1B-AB49-C812C6D2FAF3}"/>
              </a:ext>
            </a:extLst>
          </p:cNvPr>
          <p:cNvCxnSpPr>
            <a:cxnSpLocks/>
          </p:cNvCxnSpPr>
          <p:nvPr/>
        </p:nvCxnSpPr>
        <p:spPr>
          <a:xfrm>
            <a:off x="4312533" y="1146601"/>
            <a:ext cx="28422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51B517-57D9-4683-AE5B-D8A4045E283A}"/>
              </a:ext>
            </a:extLst>
          </p:cNvPr>
          <p:cNvCxnSpPr>
            <a:cxnSpLocks/>
          </p:cNvCxnSpPr>
          <p:nvPr/>
        </p:nvCxnSpPr>
        <p:spPr>
          <a:xfrm flipV="1">
            <a:off x="2161735" y="2002101"/>
            <a:ext cx="4287191" cy="371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1199C9-F77D-4443-B5D1-5451459871DD}"/>
              </a:ext>
            </a:extLst>
          </p:cNvPr>
          <p:cNvCxnSpPr>
            <a:cxnSpLocks/>
          </p:cNvCxnSpPr>
          <p:nvPr/>
        </p:nvCxnSpPr>
        <p:spPr>
          <a:xfrm>
            <a:off x="7773963" y="1146601"/>
            <a:ext cx="3828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BCADD4-D176-48A7-B4CE-4E2E65D7FF43}"/>
              </a:ext>
            </a:extLst>
          </p:cNvPr>
          <p:cNvCxnSpPr>
            <a:cxnSpLocks/>
          </p:cNvCxnSpPr>
          <p:nvPr/>
        </p:nvCxnSpPr>
        <p:spPr>
          <a:xfrm>
            <a:off x="913357" y="1559626"/>
            <a:ext cx="74459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4EEB65-A19B-4E82-8C92-FD1CD9E155A5}"/>
              </a:ext>
            </a:extLst>
          </p:cNvPr>
          <p:cNvCxnSpPr>
            <a:cxnSpLocks/>
          </p:cNvCxnSpPr>
          <p:nvPr/>
        </p:nvCxnSpPr>
        <p:spPr>
          <a:xfrm>
            <a:off x="2191879" y="248290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/>
      <p:bldP spid="14" grpId="0"/>
      <p:bldP spid="15" grpId="0"/>
      <p:bldP spid="16" grpId="0"/>
      <p:bldP spid="20" grpId="0"/>
      <p:bldP spid="21" grpId="0"/>
      <p:bldP spid="22" grpId="0"/>
      <p:bldP spid="22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8645" y="4967998"/>
            <a:ext cx="2870937" cy="6567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A4676B6-CD3A-4423-BDE4-267690E57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051751" y="3536443"/>
            <a:ext cx="1326556" cy="987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2FC2E19-D343-4561-9299-19ADE1E75C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098677" y="3536442"/>
            <a:ext cx="1326556" cy="987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D78B0EB-B8C1-4195-BD4F-92DC00D35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601557" y="3689528"/>
            <a:ext cx="1326556" cy="98711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475FBB7-490A-4D06-A05F-4BBD64DDD6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7555185" y="3646472"/>
            <a:ext cx="1326556" cy="9871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B458A5-A654-426C-8659-4D3980D2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728005" y="3701151"/>
            <a:ext cx="1326556" cy="987117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B76A42B-EEBF-4207-A469-CC93CDF60DB3}"/>
              </a:ext>
            </a:extLst>
          </p:cNvPr>
          <p:cNvSpPr/>
          <p:nvPr/>
        </p:nvSpPr>
        <p:spPr>
          <a:xfrm>
            <a:off x="0" y="1793133"/>
            <a:ext cx="12317691" cy="484852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/>
              <p:nvPr/>
            </p:nvSpPr>
            <p:spPr>
              <a:xfrm>
                <a:off x="2263887" y="2195949"/>
                <a:ext cx="7029488" cy="4076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+mj-lt"/>
                  </a:rPr>
                  <a:t>a) </a:t>
                </a:r>
                <a:r>
                  <a:rPr lang="en-US" sz="3200" dirty="0" err="1">
                    <a:latin typeface="+mj-lt"/>
                  </a:rPr>
                  <a:t>Thể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tích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hình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hộp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chữ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nhật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là</a:t>
                </a:r>
                <a:r>
                  <a:rPr lang="en-US" sz="3200" dirty="0">
                    <a:latin typeface="+mj-lt"/>
                  </a:rPr>
                  <a:t>:</a:t>
                </a:r>
              </a:p>
              <a:p>
                <a:r>
                  <a:rPr lang="en-US" sz="3200" dirty="0">
                    <a:latin typeface="+mj-lt"/>
                  </a:rPr>
                  <a:t>	8 x 7 x 9 =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b) </a:t>
                </a:r>
                <a:r>
                  <a:rPr lang="en-US" sz="3200" dirty="0" err="1">
                    <a:latin typeface="+mj-lt"/>
                  </a:rPr>
                  <a:t>Hình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lập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ph</a:t>
                </a:r>
                <a:r>
                  <a:rPr lang="vi-VN" sz="3200" dirty="0">
                    <a:latin typeface="+mj-lt"/>
                  </a:rPr>
                  <a:t>ư</a:t>
                </a:r>
                <a:r>
                  <a:rPr lang="en-US" sz="3200" dirty="0" err="1">
                    <a:latin typeface="+mj-lt"/>
                  </a:rPr>
                  <a:t>ơng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có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độ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dài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cạnh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là</a:t>
                </a:r>
                <a:r>
                  <a:rPr lang="en-US" sz="3200" dirty="0">
                    <a:latin typeface="+mj-lt"/>
                  </a:rPr>
                  <a:t>:</a:t>
                </a:r>
              </a:p>
              <a:p>
                <a:r>
                  <a:rPr lang="en-US" sz="3200" dirty="0">
                    <a:latin typeface="+mj-lt"/>
                  </a:rPr>
                  <a:t>	(8 + 7 + 9) : 3 = 8 (cm)</a:t>
                </a:r>
              </a:p>
              <a:p>
                <a:r>
                  <a:rPr lang="en-US" sz="3200" dirty="0">
                    <a:latin typeface="+mj-lt"/>
                  </a:rPr>
                  <a:t>    </a:t>
                </a:r>
                <a:r>
                  <a:rPr lang="en-US" sz="3200" dirty="0" err="1">
                    <a:latin typeface="+mj-lt"/>
                  </a:rPr>
                  <a:t>Thể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tích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hình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lập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ph</a:t>
                </a:r>
                <a:r>
                  <a:rPr lang="vi-VN" sz="3200" dirty="0">
                    <a:latin typeface="+mj-lt"/>
                  </a:rPr>
                  <a:t>ư</a:t>
                </a:r>
                <a:r>
                  <a:rPr lang="en-US" sz="3200" dirty="0" err="1">
                    <a:latin typeface="+mj-lt"/>
                  </a:rPr>
                  <a:t>ơng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là</a:t>
                </a:r>
                <a:r>
                  <a:rPr lang="en-US" sz="3200" dirty="0">
                    <a:latin typeface="+mj-lt"/>
                  </a:rPr>
                  <a:t>:</a:t>
                </a:r>
              </a:p>
              <a:p>
                <a:r>
                  <a:rPr lang="en-US" sz="3200" dirty="0">
                    <a:latin typeface="+mj-lt"/>
                  </a:rPr>
                  <a:t>	8 x 8 x 8 =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		</a:t>
                </a:r>
                <a:r>
                  <a:rPr lang="en-US" sz="3200" dirty="0" err="1">
                    <a:latin typeface="+mj-lt"/>
                  </a:rPr>
                  <a:t>Đáp</a:t>
                </a:r>
                <a:r>
                  <a:rPr lang="en-US" sz="3200" dirty="0">
                    <a:latin typeface="+mj-lt"/>
                  </a:rPr>
                  <a:t> </a:t>
                </a:r>
                <a:r>
                  <a:rPr lang="en-US" sz="3200" dirty="0" err="1">
                    <a:latin typeface="+mj-lt"/>
                  </a:rPr>
                  <a:t>số</a:t>
                </a:r>
                <a:r>
                  <a:rPr lang="en-US" sz="3200" dirty="0">
                    <a:latin typeface="+mj-lt"/>
                  </a:rPr>
                  <a:t>: a)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			     b)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87" y="2195949"/>
                <a:ext cx="7029488" cy="4076501"/>
              </a:xfrm>
              <a:prstGeom prst="rect">
                <a:avLst/>
              </a:prstGeom>
              <a:blipFill>
                <a:blip r:embed="rId13"/>
                <a:stretch>
                  <a:fillRect l="-2166" t="-1943" r="-1300" b="-3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Cube 74">
            <a:extLst>
              <a:ext uri="{FF2B5EF4-FFF2-40B4-BE49-F238E27FC236}">
                <a16:creationId xmlns:a16="http://schemas.microsoft.com/office/drawing/2014/main" id="{69262863-8DD9-4267-B19D-DA22CFA15F81}"/>
              </a:ext>
            </a:extLst>
          </p:cNvPr>
          <p:cNvSpPr/>
          <p:nvPr/>
        </p:nvSpPr>
        <p:spPr>
          <a:xfrm>
            <a:off x="9548731" y="3797988"/>
            <a:ext cx="2011680" cy="2468880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5967B791-9741-47E0-8BE2-8CA529F4F64D}"/>
              </a:ext>
            </a:extLst>
          </p:cNvPr>
          <p:cNvSpPr/>
          <p:nvPr/>
        </p:nvSpPr>
        <p:spPr>
          <a:xfrm>
            <a:off x="313101" y="4438071"/>
            <a:ext cx="1828800" cy="1828800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616287-59CF-4021-B447-D7B0D2743F29}"/>
              </a:ext>
            </a:extLst>
          </p:cNvPr>
          <p:cNvSpPr/>
          <p:nvPr/>
        </p:nvSpPr>
        <p:spPr>
          <a:xfrm>
            <a:off x="11297975" y="5877441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10E1234-B0CA-4A88-8CF3-019E5D269A70}"/>
              </a:ext>
            </a:extLst>
          </p:cNvPr>
          <p:cNvSpPr/>
          <p:nvPr/>
        </p:nvSpPr>
        <p:spPr>
          <a:xfrm>
            <a:off x="10455658" y="3382517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22FB47B-87BB-4EA1-8E3F-F59E55FBB261}"/>
              </a:ext>
            </a:extLst>
          </p:cNvPr>
          <p:cNvSpPr/>
          <p:nvPr/>
        </p:nvSpPr>
        <p:spPr>
          <a:xfrm>
            <a:off x="11510981" y="4727145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#9Slide07 Baloo Tamma" panose="03080902040302020200" pitchFamily="66" charset="0"/>
              </a:rPr>
              <a:t>9cm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D7023A-2C3D-4028-83C9-452CBF09D02B}"/>
              </a:ext>
            </a:extLst>
          </p:cNvPr>
          <p:cNvSpPr/>
          <p:nvPr/>
        </p:nvSpPr>
        <p:spPr>
          <a:xfrm>
            <a:off x="2881802" y="429933"/>
            <a:ext cx="8715949" cy="121382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E143CCC-B605-4B18-A5DC-CF111400C37D}"/>
              </a:ext>
            </a:extLst>
          </p:cNvPr>
          <p:cNvSpPr/>
          <p:nvPr/>
        </p:nvSpPr>
        <p:spPr>
          <a:xfrm>
            <a:off x="2766521" y="116033"/>
            <a:ext cx="8715949" cy="1358466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A4EDC31-F1E8-4D12-83C1-E2942CD88684}"/>
              </a:ext>
            </a:extLst>
          </p:cNvPr>
          <p:cNvSpPr txBox="1"/>
          <p:nvPr/>
        </p:nvSpPr>
        <p:spPr>
          <a:xfrm>
            <a:off x="3069403" y="252902"/>
            <a:ext cx="8297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+mj-lt"/>
                <a:cs typeface="#9Slide07 Baloo Tamma" panose="03080902040302020200" pitchFamily="66" charset="0"/>
              </a:rPr>
              <a:t>TBC</a:t>
            </a:r>
            <a:r>
              <a:rPr lang="en-US" sz="3200" b="1" dirty="0">
                <a:latin typeface="+mj-lt"/>
                <a:cs typeface="#9Slide07 Baloo Tamma" panose="03080902040302020200" pitchFamily="66" charset="0"/>
              </a:rPr>
              <a:t> = </a:t>
            </a:r>
            <a:r>
              <a:rPr lang="en-US" sz="32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Tổng</a:t>
            </a:r>
            <a:r>
              <a:rPr lang="en-US" sz="32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các</a:t>
            </a:r>
            <a:r>
              <a:rPr lang="en-US" sz="32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số</a:t>
            </a:r>
            <a:r>
              <a:rPr lang="en-US" sz="32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hạng</a:t>
            </a:r>
            <a:r>
              <a:rPr lang="en-US" sz="3200" b="1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b="1" dirty="0">
                <a:latin typeface="+mj-lt"/>
                <a:cs typeface="#9Slide07 Baloo Tamma" panose="03080902040302020200" pitchFamily="66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#9Slide07 Baloo Tamma" panose="03080902040302020200" pitchFamily="66" charset="0"/>
              </a:rPr>
              <a:t>hạng</a:t>
            </a:r>
            <a:endParaRPr lang="en-US" sz="3200" b="1" dirty="0">
              <a:solidFill>
                <a:srgbClr val="00B050"/>
              </a:solidFill>
              <a:latin typeface="+mj-lt"/>
              <a:cs typeface="#9Slide07 Baloo Tamma" panose="03080902040302020200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/>
              <p:nvPr/>
            </p:nvSpPr>
            <p:spPr>
              <a:xfrm>
                <a:off x="4371154" y="637634"/>
                <a:ext cx="5006371" cy="85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4800" dirty="0">
                            <a:solidFill>
                              <a:srgbClr val="FF8C00"/>
                            </a:solidFill>
                            <a:latin typeface="+mj-lt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ì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ữ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ậ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36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+mj-lt"/>
                    <a:cs typeface="#9Slide07 Baloo Tamma" panose="03080902040302020200" pitchFamily="66" charset="0"/>
                  </a:rPr>
                  <a:t>= </a:t>
                </a:r>
                <a:r>
                  <a:rPr lang="en-US" sz="3600" b="1" dirty="0">
                    <a:solidFill>
                      <a:srgbClr val="009999"/>
                    </a:solidFill>
                    <a:latin typeface="+mj-lt"/>
                    <a:cs typeface="#9Slide07 Baloo Tamma" panose="03080902040302020200" pitchFamily="66" charset="0"/>
                  </a:rPr>
                  <a:t>a </a:t>
                </a:r>
                <a:r>
                  <a:rPr lang="en-US" sz="3600" b="1" dirty="0">
                    <a:latin typeface="+mj-lt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#9Slide07 Baloo Tamma" panose="03080902040302020200" pitchFamily="66" charset="0"/>
                  </a:rPr>
                  <a:t>b</a:t>
                </a:r>
                <a:r>
                  <a:rPr lang="en-US" sz="3600" b="1" dirty="0">
                    <a:solidFill>
                      <a:srgbClr val="FF0066"/>
                    </a:solidFill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+mj-lt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rgbClr val="FFFA00"/>
                    </a:solidFill>
                    <a:latin typeface="+mj-lt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4" y="637634"/>
                <a:ext cx="5006371" cy="857927"/>
              </a:xfrm>
              <a:prstGeom prst="rect">
                <a:avLst/>
              </a:prstGeom>
              <a:blipFill>
                <a:blip r:embed="rId14"/>
                <a:stretch>
                  <a:fillRect r="-292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2243022" y="995838"/>
            <a:ext cx="68571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Qua </a:t>
            </a:r>
            <a:r>
              <a:rPr lang="en-US" sz="4800" dirty="0" err="1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bài</a:t>
            </a:r>
            <a:r>
              <a:rPr lang="en-US" sz="4800" dirty="0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học</a:t>
            </a:r>
            <a:r>
              <a:rPr lang="en-US" sz="4800" dirty="0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này</a:t>
            </a:r>
            <a:r>
              <a:rPr lang="en-US" sz="4800" dirty="0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, </a:t>
            </a:r>
            <a:r>
              <a:rPr lang="en-US" sz="4800" dirty="0" err="1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em</a:t>
            </a:r>
            <a:r>
              <a:rPr lang="en-US" sz="4800" dirty="0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đã</a:t>
            </a:r>
            <a:r>
              <a:rPr lang="en-US" sz="4800" dirty="0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:</a:t>
            </a:r>
            <a:endParaRPr lang="en-US" sz="48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+mj-lt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+mj-lt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  <p:pic>
        <p:nvPicPr>
          <p:cNvPr id="10" name="Picture 9" descr="A picture containing box, container, indoor, be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9868B5-F17B-4779-A7C9-5A866986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4" y="261448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4442342" y="941437"/>
            <a:ext cx="35192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3300"/>
                </a:solidFill>
                <a:latin typeface="+mj-lt"/>
                <a:cs typeface="#9Slide07 Baloo Tamma" panose="03080902040302020200" pitchFamily="66" charset="0"/>
              </a:rPr>
              <a:t>MỤC TIÊU</a:t>
            </a:r>
            <a:endParaRPr lang="en-US" sz="54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+mj-lt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+mj-lt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+mj-lt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+mj-lt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7D25ECC-771F-433C-B52E-40F659C022A5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3A25EEA9-B49C-447E-BABF-8E0B2C2B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E0E345D8-C40F-40A9-AC99-42EA1E2B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807F77C3-19C8-452C-B115-98B3E76C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F3E0988-F2C5-44F2-9AE7-CF7137A9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76F6EDAA-AAB5-47C0-AEB6-C8D978359B7F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9FA7488-28BF-4007-AC67-6277F52CE9BE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2772398-9E4E-4B42-8B74-E8CCB849D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17DF66C-7D11-48C6-9079-C1502612AB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23AEA93-2553-4F34-985B-1544C8048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73A96AFA-AADC-41C0-928D-7379CC3BF8AF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C50C123-096F-43BD-BED2-C2436082F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AC362A4-AC10-4C7C-B8BE-18C066C9A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CDAFF63-E88A-4B08-9EAB-FE3CC2703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283C933-777A-4CEC-8F9E-90F918543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B92A1DC-CCAF-4037-AC59-6A4D2B33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2E72A400-CA56-404A-85E2-2E8571A5B97C}"/>
              </a:ext>
            </a:extLst>
          </p:cNvPr>
          <p:cNvSpPr/>
          <p:nvPr/>
        </p:nvSpPr>
        <p:spPr>
          <a:xfrm>
            <a:off x="5770132" y="4965957"/>
            <a:ext cx="914400" cy="914400"/>
          </a:xfrm>
          <a:prstGeom prst="cube">
            <a:avLst/>
          </a:prstGeom>
          <a:solidFill>
            <a:srgbClr val="F4C5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7925409" y="3227111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0717D6-B22C-4885-8745-00AA6CC71905}"/>
              </a:ext>
            </a:extLst>
          </p:cNvPr>
          <p:cNvGrpSpPr/>
          <p:nvPr/>
        </p:nvGrpSpPr>
        <p:grpSpPr>
          <a:xfrm>
            <a:off x="7918236" y="4541970"/>
            <a:ext cx="2741148" cy="1357952"/>
            <a:chOff x="7592426" y="4647063"/>
            <a:chExt cx="2741148" cy="1357952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D23F1A84-437A-4F9D-8D36-0AF28DADB2D7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866B9D50-8947-4AE4-9198-D5D6EA926EEA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2FF56F9A-A059-4050-8C74-DE8C08C5A925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516686D2-F298-48D2-BAB2-355FA7B50FE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B9FB96C-D7C8-4CBE-A3F1-40CCB138DD6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FB8E4467-F918-4603-8AC3-A654A6D219B3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662A6671-10B1-45E8-A3B9-6BDDA8469B4D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2D6EC771-13B7-45AA-ACEF-EADF0B25014A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766E0C0-AE5E-47FE-B9BE-ACFD2F09A5E3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793029-1B23-4F15-934E-BF1D863E4525}"/>
              </a:ext>
            </a:extLst>
          </p:cNvPr>
          <p:cNvGrpSpPr/>
          <p:nvPr/>
        </p:nvGrpSpPr>
        <p:grpSpPr>
          <a:xfrm>
            <a:off x="7918592" y="3852353"/>
            <a:ext cx="2741148" cy="1357952"/>
            <a:chOff x="7592426" y="4647063"/>
            <a:chExt cx="2741148" cy="1357952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F3F4A73A-3460-4D3A-80AE-385A7B3C97BC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100B57A4-00D1-4A48-99F3-8C6170D7EE0F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82A37D2-A669-4529-9DCF-A61F6EF8B08B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91B629B2-A451-4ED5-8830-679312278A2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73C63E2C-FDD0-4E29-BC4E-7C6B3CC40233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6062E09-F6FD-4776-B7EA-76BF930FB020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7B593377-D2CA-4327-AE8C-6553222285C8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454F51CE-F0B0-4C40-AD80-873B784FA653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11059E4E-AD08-4218-82E0-1FE480DF217E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158515-C0B7-4047-8800-7F60E9EDB7CC}"/>
              </a:ext>
            </a:extLst>
          </p:cNvPr>
          <p:cNvGrpSpPr/>
          <p:nvPr/>
        </p:nvGrpSpPr>
        <p:grpSpPr>
          <a:xfrm>
            <a:off x="7918236" y="3201019"/>
            <a:ext cx="2741148" cy="1357952"/>
            <a:chOff x="7592426" y="4647063"/>
            <a:chExt cx="2741148" cy="1357952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6F798EF2-6252-4514-A3D5-B1A10344E46A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284A569D-5038-42EC-AC58-79FB313413FD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5D481179-12C3-40D8-9D0D-52C4C3435DB0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E4A2349E-90C1-4F43-9468-8C33B9DE6267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BFD1AB85-9E00-4441-9034-73C8B8D0E58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E602585B-E59D-453E-BCAD-31E267645F9B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2453BA91-31DD-4700-A08A-4FFAE83E4C69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7A041C35-A18C-48D9-8C7C-627B88D65DB6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BCA838F4-A26B-47FB-9D8F-4DDC77466F56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ACEBF1-CB53-4FC7-B051-6615F5FF0B28}"/>
              </a:ext>
            </a:extLst>
          </p:cNvPr>
          <p:cNvCxnSpPr>
            <a:cxnSpLocks/>
          </p:cNvCxnSpPr>
          <p:nvPr/>
        </p:nvCxnSpPr>
        <p:spPr>
          <a:xfrm>
            <a:off x="9996374" y="3895852"/>
            <a:ext cx="0" cy="1995983"/>
          </a:xfrm>
          <a:prstGeom prst="line">
            <a:avLst/>
          </a:prstGeom>
          <a:ln w="285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/>
              <p:nvPr/>
            </p:nvSpPr>
            <p:spPr>
              <a:xfrm>
                <a:off x="5676365" y="6016653"/>
                <a:ext cx="1178977" cy="614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+mj-lt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365" y="6016653"/>
                <a:ext cx="1178977" cy="614271"/>
              </a:xfrm>
              <a:prstGeom prst="rect">
                <a:avLst/>
              </a:prstGeom>
              <a:blipFill>
                <a:blip r:embed="rId13"/>
                <a:stretch>
                  <a:fillRect l="-9794" b="-26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8867375" y="6032519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350751" y="294259"/>
            <a:ext cx="7616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cạnh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#9Slide07 Baloo Tamma" panose="03080902040302020200" pitchFamily="66" charset="0"/>
              </a:rPr>
              <a:t> 3cm.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/>
              <p:nvPr/>
            </p:nvSpPr>
            <p:spPr>
              <a:xfrm>
                <a:off x="1300153" y="3036230"/>
                <a:ext cx="6811480" cy="1045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Thể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tích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ph</a:t>
                </a:r>
                <a:r>
                  <a:rPr lang="vi-VN" sz="2800" dirty="0">
                    <a:latin typeface="+mj-lt"/>
                    <a:cs typeface="#9Slide07 Baloo Tamma" panose="03080902040302020200" pitchFamily="66" charset="0"/>
                  </a:rPr>
                  <a:t>ư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ơng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có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cạnh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3cm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	3 x 3 x 3 = 27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+mj-lt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53" y="3036230"/>
                <a:ext cx="6811480" cy="1045158"/>
              </a:xfrm>
              <a:prstGeom prst="rect">
                <a:avLst/>
              </a:prstGeom>
              <a:blipFill>
                <a:blip r:embed="rId14"/>
                <a:stretch>
                  <a:fillRect l="-1789" t="-6395" r="-805" b="-15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/>
              <p:nvPr/>
            </p:nvSpPr>
            <p:spPr>
              <a:xfrm>
                <a:off x="920159" y="1828916"/>
                <a:ext cx="9291774" cy="1045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Số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phương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V =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+mj-lt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lớp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thứ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nhất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xếp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được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	 3 x 3  = 9 (</a:t>
                </a:r>
                <a:r>
                  <a:rPr lang="en-US" sz="2800" dirty="0" err="1">
                    <a:latin typeface="+mj-lt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9" y="1828916"/>
                <a:ext cx="9291774" cy="1045158"/>
              </a:xfrm>
              <a:prstGeom prst="rect">
                <a:avLst/>
              </a:prstGeom>
              <a:blipFill>
                <a:blip r:embed="rId15"/>
                <a:stretch>
                  <a:fillRect l="-1378" r="-32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89B8F73C-01E9-4B95-BC2C-40871A2B9D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6654" r="73826" b="38767"/>
          <a:stretch/>
        </p:blipFill>
        <p:spPr>
          <a:xfrm>
            <a:off x="481393" y="3569891"/>
            <a:ext cx="1738020" cy="30572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410997" y="2740791"/>
            <a:ext cx="6636266" cy="265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/>
              <p:nvPr/>
            </p:nvSpPr>
            <p:spPr>
              <a:xfrm>
                <a:off x="1783701" y="3620214"/>
                <a:ext cx="5926100" cy="1045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Lớp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thứ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nhất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hình </a:t>
                </a:r>
                <a:r>
                  <a:rPr lang="en-US" sz="2800" dirty="0" err="1">
                    <a:solidFill>
                      <a:schemeClr val="tx1"/>
                    </a:solidFill>
                    <a:latin typeface="+mj-lt"/>
                  </a:rPr>
                  <a:t>lập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+mj-lt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+mj-lt"/>
                  </a:rPr>
                  <a:t>thể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+mj-lt"/>
                  </a:rPr>
                  <a:t>tích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+mj-lt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+mj-lt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+mj-lt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?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701" y="3620214"/>
                <a:ext cx="5926100" cy="1045158"/>
              </a:xfrm>
              <a:prstGeom prst="rect">
                <a:avLst/>
              </a:prstGeom>
              <a:blipFill>
                <a:blip r:embed="rId17"/>
                <a:stretch>
                  <a:fillRect l="-1337" t="-6433" r="-123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0720911" y="3779022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228018" y="2383051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3cm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/>
              <p:nvPr/>
            </p:nvSpPr>
            <p:spPr>
              <a:xfrm>
                <a:off x="2000443" y="3450624"/>
                <a:ext cx="5770843" cy="1476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đầy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hình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lập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ph</a:t>
                </a:r>
                <a:r>
                  <a:rPr lang="vi-VN" sz="2800" dirty="0">
                    <a:latin typeface="+mj-lt"/>
                  </a:rPr>
                  <a:t>ư</a:t>
                </a:r>
                <a:r>
                  <a:rPr lang="en-US" sz="2800" dirty="0" err="1">
                    <a:latin typeface="+mj-lt"/>
                  </a:rPr>
                  <a:t>ơng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này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cần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+mj-lt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hình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lập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phương</a:t>
                </a:r>
                <a:r>
                  <a:rPr lang="en-US" sz="2800" dirty="0">
                    <a:latin typeface="+mj-lt"/>
                  </a:rPr>
                  <a:t> V=</a:t>
                </a:r>
                <a:r>
                  <a:rPr lang="en-US" sz="2800" dirty="0">
                    <a:latin typeface="+mj-lt"/>
                    <a:cs typeface="#9Slide07 Baloo Tamma" panose="03080902040302020200" pitchFamily="66" charset="0"/>
                  </a:rPr>
                  <a:t>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+mj-lt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+mj-lt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?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443" y="3450624"/>
                <a:ext cx="5770843" cy="1476045"/>
              </a:xfrm>
              <a:prstGeom prst="rect">
                <a:avLst/>
              </a:prstGeom>
              <a:blipFill>
                <a:blip r:embed="rId18"/>
                <a:stretch>
                  <a:fillRect l="-950" t="-4545" r="-950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hlinkClick r:id="rId19" action="ppaction://hlinksldjump"/>
            <a:extLst>
              <a:ext uri="{FF2B5EF4-FFF2-40B4-BE49-F238E27FC236}">
                <a16:creationId xmlns:a16="http://schemas.microsoft.com/office/drawing/2014/main" id="{90DE838B-D870-47E6-AF05-2DF71DFD752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347891" y="98905"/>
            <a:ext cx="979452" cy="11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59" grpId="0"/>
      <p:bldP spid="61" grpId="0"/>
      <p:bldP spid="57" grpId="0"/>
      <p:bldP spid="75" grpId="0"/>
      <p:bldP spid="73" grpId="0"/>
      <p:bldP spid="72" grpId="0"/>
      <p:bldP spid="72" grpId="1"/>
      <p:bldP spid="76" grpId="0"/>
      <p:bldP spid="77" grpId="0"/>
      <p:bldP spid="89" grpId="0"/>
      <p:bldP spid="8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0E0C5AAB-D9DE-40ED-BD20-40B2E6D7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30ED759-5FD7-46E8-B436-A2251573A363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7856B86-FD08-4A09-BC3A-285FD16D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DA5C71E-5BA9-4F02-BD85-30E85798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96C219A0-C391-4898-ABC6-C987F2B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EDD5DFD5-1973-4496-9AE2-8CA37EC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6439CB6-E8D3-4354-B606-B3FBD3EC1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EF6AB1-3955-4AAF-84C7-82318842FD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BB6920-7697-4AB6-971B-4943E77AD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B3BDA9A-98DE-4571-96E1-14126DEEF112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A0FC12E-9DEC-4C7D-8010-A063DB00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85EAC74-9DA7-4071-970B-1E44A875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C0DAB90-2DBA-4B4B-B61F-73E61096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AD5470C-037E-4812-B71D-B6C84D42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7AA092C-525C-4721-900E-EC3A37650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BD4A4C-7C19-47EA-9EEB-0478C580A815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F123DCB-A0F0-46E0-ABA4-FA87729D7960}"/>
              </a:ext>
            </a:extLst>
          </p:cNvPr>
          <p:cNvSpPr/>
          <p:nvPr/>
        </p:nvSpPr>
        <p:spPr>
          <a:xfrm>
            <a:off x="2331689" y="157802"/>
            <a:ext cx="8715949" cy="1009646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3CC048-9989-45DF-AE88-1E95B60DF461}"/>
              </a:ext>
            </a:extLst>
          </p:cNvPr>
          <p:cNvSpPr/>
          <p:nvPr/>
        </p:nvSpPr>
        <p:spPr>
          <a:xfrm>
            <a:off x="2139077" y="6381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8417987" y="1783437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9612645" y="447898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592748" y="240794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Công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thức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3CA852-0317-43F9-BDFD-C2DFB84548B0}"/>
              </a:ext>
            </a:extLst>
          </p:cNvPr>
          <p:cNvSpPr txBox="1"/>
          <p:nvPr/>
        </p:nvSpPr>
        <p:spPr>
          <a:xfrm>
            <a:off x="3141178" y="5488121"/>
            <a:ext cx="6324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Thể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a </a:t>
            </a:r>
            <a:r>
              <a:rPr lang="en-US" sz="2800" dirty="0" err="1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:</a:t>
            </a:r>
          </a:p>
          <a:p>
            <a:r>
              <a:rPr lang="en-US" sz="2800" dirty="0">
                <a:solidFill>
                  <a:srgbClr val="009999"/>
                </a:solidFill>
                <a:latin typeface="+mj-lt"/>
                <a:cs typeface="#9Slide07 Baloo Tamma" panose="03080902040302020200" pitchFamily="66" charset="0"/>
              </a:rPr>
              <a:t> 	V = a x a x 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330FD3-AAF4-4AAE-8BBD-D58DE7347BE4}"/>
              </a:ext>
            </a:extLst>
          </p:cNvPr>
          <p:cNvSpPr txBox="1"/>
          <p:nvPr/>
        </p:nvSpPr>
        <p:spPr>
          <a:xfrm>
            <a:off x="2300245" y="4407929"/>
            <a:ext cx="7270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	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Muốn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lấy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#9Slide07 Baloo Tamma" panose="03080902040302020200" pitchFamily="66" charset="0"/>
              </a:rPr>
              <a:t>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238308" y="1317026"/>
            <a:ext cx="6376943" cy="26510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262D957-2453-4BD2-93D1-D9625AC338D0}"/>
              </a:ext>
            </a:extLst>
          </p:cNvPr>
          <p:cNvSpPr txBox="1"/>
          <p:nvPr/>
        </p:nvSpPr>
        <p:spPr>
          <a:xfrm>
            <a:off x="1660600" y="2104641"/>
            <a:ext cx="5532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</a:t>
            </a:r>
            <a:r>
              <a:rPr lang="vi-VN" sz="2800" dirty="0">
                <a:latin typeface="+mj-lt"/>
              </a:rPr>
              <a:t>ư</a:t>
            </a:r>
            <a:r>
              <a:rPr lang="en-US" sz="2800" dirty="0" err="1">
                <a:latin typeface="+mj-lt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cạnh</a:t>
            </a:r>
            <a:r>
              <a:rPr lang="en-US" sz="2800" dirty="0">
                <a:latin typeface="+mj-lt"/>
              </a:rPr>
              <a:t> 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1333255" y="258575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933668" y="12798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8CDEA-8B50-40BB-A352-1358AF6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778" b="86759" l="2552" r="24375">
                        <a14:foregroundMark x1="8385" y1="47778" x2="8385" y2="47778"/>
                        <a14:foregroundMark x1="8594" y1="84352" x2="8594" y2="84352"/>
                        <a14:foregroundMark x1="11094" y1="84352" x2="11094" y2="84352"/>
                        <a14:foregroundMark x1="8594" y1="86204" x2="8594" y2="86204"/>
                        <a14:foregroundMark x1="11094" y1="86759" x2="11094" y2="86759"/>
                        <a14:foregroundMark x1="8750" y1="86759" x2="8750" y2="86759"/>
                        <a14:foregroundMark x1="12448" y1="57870" x2="12448" y2="5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2687" b="11443"/>
          <a:stretch/>
        </p:blipFill>
        <p:spPr>
          <a:xfrm>
            <a:off x="116863" y="3400527"/>
            <a:ext cx="3330027" cy="2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/>
      <p:bldP spid="57" grpId="0"/>
      <p:bldP spid="75" grpId="0"/>
      <p:bldP spid="73" grpId="0"/>
      <p:bldP spid="72" grpId="0"/>
      <p:bldP spid="76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1405462" y="228420"/>
            <a:ext cx="10210692" cy="64818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C6C1B1-D898-44EE-893B-80BA0AAC6CC5}"/>
              </a:ext>
            </a:extLst>
          </p:cNvPr>
          <p:cNvSpPr/>
          <p:nvPr/>
        </p:nvSpPr>
        <p:spPr>
          <a:xfrm>
            <a:off x="4509203" y="2356297"/>
            <a:ext cx="3502535" cy="962918"/>
          </a:xfrm>
          <a:prstGeom prst="roundRect">
            <a:avLst>
              <a:gd name="adj" fmla="val 34629"/>
            </a:avLst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84E1BA-004E-4BF4-8EB5-7BBE5F71B0AC}"/>
              </a:ext>
            </a:extLst>
          </p:cNvPr>
          <p:cNvSpPr/>
          <p:nvPr/>
        </p:nvSpPr>
        <p:spPr>
          <a:xfrm>
            <a:off x="2620844" y="3640037"/>
            <a:ext cx="7013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71376A-49D5-4E30-8E37-9052D3E2395F}"/>
              </a:ext>
            </a:extLst>
          </p:cNvPr>
          <p:cNvSpPr/>
          <p:nvPr/>
        </p:nvSpPr>
        <p:spPr>
          <a:xfrm>
            <a:off x="2620844" y="4404778"/>
            <a:ext cx="7311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4623750" y="897632"/>
            <a:ext cx="2677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54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FF5C3132-4AB8-4126-A4CB-FEF2F10176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98590" y="119056"/>
            <a:ext cx="1765524" cy="13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EEBE-F588-4FD3-B56A-F7C98569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2BF3C0-7383-4419-85F8-1954D09C7AB9}"/>
              </a:ext>
            </a:extLst>
          </p:cNvPr>
          <p:cNvSpPr/>
          <p:nvPr/>
        </p:nvSpPr>
        <p:spPr>
          <a:xfrm>
            <a:off x="1738025" y="269153"/>
            <a:ext cx="8715949" cy="1009646"/>
          </a:xfrm>
          <a:prstGeom prst="rect">
            <a:avLst/>
          </a:prstGeom>
          <a:pattFill prst="ltUpDiag">
            <a:fgClr>
              <a:srgbClr val="FFCC00"/>
            </a:fgClr>
            <a:bgClr>
              <a:schemeClr val="bg1"/>
            </a:bgClr>
          </a:patt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25B87B-640F-4731-BE90-63A131841DF1}"/>
              </a:ext>
            </a:extLst>
          </p:cNvPr>
          <p:cNvSpPr/>
          <p:nvPr/>
        </p:nvSpPr>
        <p:spPr>
          <a:xfrm>
            <a:off x="1591055" y="15550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727E-F133-4895-AA02-CC443BBE2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932849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i="0" dirty="0"/>
                            <a:t> </a:t>
                          </a:r>
                          <a:r>
                            <a:rPr lang="en-US" sz="28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932849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96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68208" t="-69444" r="-200867" b="-3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67147" t="-168276" r="-100288" b="-20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8497" t="-270139" r="-578" b="-102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2B15C1-D12B-4A63-AF3A-5C9157A9D0DB}"/>
              </a:ext>
            </a:extLst>
          </p:cNvPr>
          <p:cNvSpPr txBox="1"/>
          <p:nvPr/>
        </p:nvSpPr>
        <p:spPr>
          <a:xfrm>
            <a:off x="2304397" y="448148"/>
            <a:ext cx="738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1. </a:t>
            </a:r>
            <a:r>
              <a:rPr lang="en-US" sz="3600" dirty="0" err="1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Viết</a:t>
            </a:r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số</a:t>
            </a:r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đo</a:t>
            </a:r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thích</a:t>
            </a:r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hợp</a:t>
            </a:r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vào</a:t>
            </a:r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 ô </a:t>
            </a:r>
            <a:r>
              <a:rPr lang="en-US" sz="3600" dirty="0" err="1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trống</a:t>
            </a:r>
            <a:r>
              <a:rPr lang="en-US" sz="3600" dirty="0">
                <a:solidFill>
                  <a:srgbClr val="FFCC00"/>
                </a:solidFill>
                <a:latin typeface="+mj-lt"/>
                <a:cs typeface="#9Slide07 Baloo Tamma" panose="03080902040302020200" pitchFamily="66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BD075-E4A2-4D9E-B0A5-C4D7BFC48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46140" r="56730" b="13022"/>
          <a:stretch/>
        </p:blipFill>
        <p:spPr>
          <a:xfrm>
            <a:off x="195871" y="3768055"/>
            <a:ext cx="1969477" cy="2685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30430-2BA2-45E9-B0B0-6D9760A69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591055" y="2442517"/>
            <a:ext cx="7229388" cy="3086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A5CEC-FFBE-4315-9261-ADE3669597AD}"/>
              </a:ext>
            </a:extLst>
          </p:cNvPr>
          <p:cNvSpPr txBox="1"/>
          <p:nvPr/>
        </p:nvSpPr>
        <p:spPr>
          <a:xfrm>
            <a:off x="2107083" y="3236833"/>
            <a:ext cx="643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en-US" sz="2800" dirty="0" err="1">
                <a:latin typeface="+mj-lt"/>
              </a:rPr>
              <a:t>diện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</a:t>
            </a:r>
            <a:r>
              <a:rPr lang="vi-VN" sz="2800" dirty="0">
                <a:latin typeface="+mj-lt"/>
              </a:rPr>
              <a:t>ư</a:t>
            </a:r>
            <a:r>
              <a:rPr lang="en-US" sz="2800" dirty="0" err="1">
                <a:latin typeface="+mj-lt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1D9F6-8A0A-4477-88C7-0A14B3A5A3D8}"/>
              </a:ext>
            </a:extLst>
          </p:cNvPr>
          <p:cNvSpPr/>
          <p:nvPr/>
        </p:nvSpPr>
        <p:spPr>
          <a:xfrm>
            <a:off x="8969915" y="1495792"/>
            <a:ext cx="2520242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+mj-lt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/>
              <p:nvPr/>
            </p:nvSpPr>
            <p:spPr>
              <a:xfrm>
                <a:off x="762239" y="1495792"/>
                <a:ext cx="2572564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+mj-lt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39" y="1495792"/>
                <a:ext cx="2572564" cy="620554"/>
              </a:xfrm>
              <a:prstGeom prst="rect">
                <a:avLst/>
              </a:prstGeom>
              <a:blipFill>
                <a:blip r:embed="rId5"/>
                <a:stretch>
                  <a:fillRect t="-11321" r="-4695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/>
              <p:nvPr/>
            </p:nvSpPr>
            <p:spPr>
              <a:xfrm>
                <a:off x="4160243" y="1479557"/>
                <a:ext cx="396179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+mj-lt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+mj-lt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243" y="1479557"/>
                <a:ext cx="3961790" cy="628826"/>
              </a:xfrm>
              <a:prstGeom prst="rect">
                <a:avLst/>
              </a:prstGeom>
              <a:blipFill>
                <a:blip r:embed="rId6"/>
                <a:stretch>
                  <a:fillRect t="-11215" r="-2752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7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/>
      <p:bldP spid="10" grpId="0"/>
      <p:bldP spid="10" grpId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3457354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i="0" dirty="0"/>
                            <a:t> </a:t>
                          </a:r>
                          <a:r>
                            <a:rPr lang="en-US" sz="32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3457354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67341" t="-68889" r="-200000" b="-30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68406" t="-167956" r="-10058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68406" t="-269444" r="-580" b="-10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0C89A88-F3B6-47CD-96B1-102E49C80BD7}"/>
              </a:ext>
            </a:extLst>
          </p:cNvPr>
          <p:cNvSpPr txBox="1"/>
          <p:nvPr/>
        </p:nvSpPr>
        <p:spPr>
          <a:xfrm>
            <a:off x="-900332" y="2954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/>
              <p:nvPr/>
            </p:nvSpPr>
            <p:spPr>
              <a:xfrm>
                <a:off x="3936531" y="3765460"/>
                <a:ext cx="1505220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2,25 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3765460"/>
                <a:ext cx="1505220" cy="5035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/>
              <p:nvPr/>
            </p:nvSpPr>
            <p:spPr>
              <a:xfrm>
                <a:off x="3936531" y="6026994"/>
                <a:ext cx="1732846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3,375 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6026994"/>
                <a:ext cx="1732846" cy="5035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/>
              <p:nvPr/>
            </p:nvSpPr>
            <p:spPr>
              <a:xfrm>
                <a:off x="3936531" y="4896227"/>
                <a:ext cx="1505220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13,5 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4896227"/>
                <a:ext cx="1505220" cy="5035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/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/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/>
              <p:nvPr/>
            </p:nvSpPr>
            <p:spPr>
              <a:xfrm>
                <a:off x="8208420" y="6022862"/>
                <a:ext cx="1609415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420" y="6022862"/>
                <a:ext cx="1609415" cy="5035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/>
              <p:nvPr/>
            </p:nvSpPr>
            <p:spPr>
              <a:xfrm>
                <a:off x="8107334" y="4896226"/>
                <a:ext cx="162243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334" y="4896226"/>
                <a:ext cx="1622431" cy="5035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/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/>
              <p:nvPr/>
            </p:nvSpPr>
            <p:spPr>
              <a:xfrm>
                <a:off x="10204698" y="6022863"/>
                <a:ext cx="188513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1000 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698" y="6022863"/>
                <a:ext cx="1885131" cy="503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/>
              <p:nvPr/>
            </p:nvSpPr>
            <p:spPr>
              <a:xfrm>
                <a:off x="10193382" y="3760890"/>
                <a:ext cx="167052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382" y="3760890"/>
                <a:ext cx="1670521" cy="503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/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/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512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0EDF0D14-3280-479A-975F-25AF8BABD391}"/>
              </a:ext>
            </a:extLst>
          </p:cNvPr>
          <p:cNvSpPr/>
          <p:nvPr/>
        </p:nvSpPr>
        <p:spPr>
          <a:xfrm>
            <a:off x="9717141" y="471116"/>
            <a:ext cx="2520242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+mj-lt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/>
              <p:nvPr/>
            </p:nvSpPr>
            <p:spPr>
              <a:xfrm>
                <a:off x="1509465" y="471116"/>
                <a:ext cx="2572564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+mj-lt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65" y="471116"/>
                <a:ext cx="2572564" cy="620554"/>
              </a:xfrm>
              <a:prstGeom prst="rect">
                <a:avLst/>
              </a:prstGeom>
              <a:blipFill>
                <a:blip r:embed="rId16"/>
                <a:stretch>
                  <a:fillRect t="-11321" r="-4460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/>
              <p:nvPr/>
            </p:nvSpPr>
            <p:spPr>
              <a:xfrm>
                <a:off x="4907469" y="471116"/>
                <a:ext cx="396179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+mj-lt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+mj-lt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469" y="471116"/>
                <a:ext cx="3961790" cy="628826"/>
              </a:xfrm>
              <a:prstGeom prst="rect">
                <a:avLst/>
              </a:prstGeom>
              <a:blipFill>
                <a:blip r:embed="rId17"/>
                <a:stretch>
                  <a:fillRect t="-11215" r="-2752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69F54763-C39B-4E3F-8844-9BAD6A966FD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43288" y="5494"/>
            <a:ext cx="700702" cy="15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B7B265D-B340-4571-A5A3-A2B5E7FD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42F61-EF21-4188-92E6-E43B95146018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B4A1A9B-6F1B-4658-AB6A-1F52658E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2A107A6-2A87-44DE-B2BA-F311983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3835172-04C9-42AA-8E93-290E02CF1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22F537D-7674-43A0-98A2-0C82451D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AD05B48-BD39-4002-8C25-849EC06466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D82CF-0E19-4DF7-AFDE-5D5DB481CC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78156EA-1EF8-4652-81AC-5F71B2527DC6}"/>
              </a:ext>
            </a:extLst>
          </p:cNvPr>
          <p:cNvSpPr/>
          <p:nvPr/>
        </p:nvSpPr>
        <p:spPr>
          <a:xfrm>
            <a:off x="261540" y="207370"/>
            <a:ext cx="11876083" cy="1648461"/>
          </a:xfrm>
          <a:prstGeom prst="rect">
            <a:avLst/>
          </a:prstGeom>
          <a:pattFill prst="ltUpDiag">
            <a:fgClr>
              <a:srgbClr val="9933FF"/>
            </a:fgClr>
            <a:bgClr>
              <a:schemeClr val="bg1"/>
            </a:bgClr>
          </a:patt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B2C2C8-F635-4A66-933D-53910E517E8C}"/>
              </a:ext>
            </a:extLst>
          </p:cNvPr>
          <p:cNvSpPr/>
          <p:nvPr/>
        </p:nvSpPr>
        <p:spPr>
          <a:xfrm>
            <a:off x="81471" y="102851"/>
            <a:ext cx="11876083" cy="1648461"/>
          </a:xfrm>
          <a:prstGeom prst="rect">
            <a:avLst/>
          </a:prstGeom>
          <a:solidFill>
            <a:schemeClr val="bg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C603FB-9EF6-477F-A725-536C058A0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3716AB-44B0-495F-BC97-356389B82FBA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78A634-D9B4-4117-A171-D78574BD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FFB376-6044-4746-A008-623D7E56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5238BF-20D5-4FF8-BA59-95691B19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9CFBF-B972-4653-9955-92389023C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79898D-5499-4BA7-B55F-E3E11A891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3E56538-E222-45C9-A6FD-B573C14CC927}"/>
              </a:ext>
            </a:extLst>
          </p:cNvPr>
          <p:cNvSpPr txBox="1"/>
          <p:nvPr/>
        </p:nvSpPr>
        <p:spPr>
          <a:xfrm>
            <a:off x="57983" y="235978"/>
            <a:ext cx="1208324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2.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0,75m.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đề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-xi-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mét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15kg. </a:t>
            </a:r>
          </a:p>
          <a:p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Hỏi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bao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nhiêu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ki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lô</a:t>
            </a:r>
            <a:r>
              <a:rPr lang="en-US" sz="2800" dirty="0">
                <a:solidFill>
                  <a:srgbClr val="9933FF"/>
                </a:solidFill>
                <a:latin typeface="+mj-lt"/>
                <a:cs typeface="#9Slide07 Baloo Tamma" panose="03080902040302020200" pitchFamily="66" charset="0"/>
              </a:rPr>
              <a:t>-gam?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DFC56D-D259-468F-970A-871227E3B79A}"/>
              </a:ext>
            </a:extLst>
          </p:cNvPr>
          <p:cNvSpPr/>
          <p:nvPr/>
        </p:nvSpPr>
        <p:spPr>
          <a:xfrm>
            <a:off x="411707" y="2059634"/>
            <a:ext cx="11368586" cy="45030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22189B-3D46-4D5C-AA7B-4C37314DC4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56" b="75556" l="37969" r="70000">
                        <a14:foregroundMark x1="47865" y1="22963" x2="63906" y2="27315"/>
                        <a14:foregroundMark x1="57813" y1="30370" x2="56406" y2="63796"/>
                        <a14:foregroundMark x1="59531" y1="70370" x2="66302" y2="59259"/>
                        <a14:foregroundMark x1="66302" y1="59259" x2="68542" y2="47778"/>
                        <a14:foregroundMark x1="68542" y1="47778" x2="68490" y2="38611"/>
                        <a14:foregroundMark x1="68490" y1="38611" x2="67604" y2="35278"/>
                        <a14:foregroundMark x1="66250" y1="27870" x2="68073" y2="35926"/>
                        <a14:foregroundMark x1="69583" y1="35926" x2="69583" y2="35926"/>
                        <a14:foregroundMark x1="69688" y1="35926" x2="70052" y2="38796"/>
                        <a14:foregroundMark x1="53906" y1="20093" x2="56302" y2="19907"/>
                        <a14:foregroundMark x1="50521" y1="75648" x2="50521" y2="75648"/>
                        <a14:foregroundMark x1="56302" y1="18056" x2="56302" y2="18056"/>
                        <a14:foregroundMark x1="56302" y1="18056" x2="56302" y2="18056"/>
                        <a14:foregroundMark x1="39427" y1="22037" x2="39427" y2="22037"/>
                        <a14:foregroundMark x1="39167" y1="22222" x2="39167" y2="22222"/>
                        <a14:foregroundMark x1="38906" y1="22500" x2="38906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15385" r="28414" b="23475"/>
          <a:stretch/>
        </p:blipFill>
        <p:spPr>
          <a:xfrm>
            <a:off x="8750769" y="2704492"/>
            <a:ext cx="2870937" cy="28863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EA92D95-8250-445B-BD0D-F497829E04F8}"/>
              </a:ext>
            </a:extLst>
          </p:cNvPr>
          <p:cNvSpPr/>
          <p:nvPr/>
        </p:nvSpPr>
        <p:spPr>
          <a:xfrm>
            <a:off x="10523099" y="5382731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B26C68-5E98-4A44-8497-AD746DF2CB46}"/>
              </a:ext>
            </a:extLst>
          </p:cNvPr>
          <p:cNvSpPr/>
          <p:nvPr/>
        </p:nvSpPr>
        <p:spPr>
          <a:xfrm>
            <a:off x="580242" y="3433501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Cân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nặng</a:t>
            </a:r>
            <a:endParaRPr lang="en-US" sz="2800" b="1" dirty="0"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2BA913-A42E-4DCD-92F2-61C92A4E4881}"/>
              </a:ext>
            </a:extLst>
          </p:cNvPr>
          <p:cNvSpPr/>
          <p:nvPr/>
        </p:nvSpPr>
        <p:spPr>
          <a:xfrm>
            <a:off x="3373861" y="3433501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Thể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tích</a:t>
            </a:r>
            <a:endParaRPr lang="en-US" sz="2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/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+mj-lt"/>
                  </a:rPr>
                  <a:t>Cân </a:t>
                </a:r>
                <a:r>
                  <a:rPr lang="en-US" sz="2800" b="1" dirty="0" err="1">
                    <a:latin typeface="+mj-lt"/>
                  </a:rPr>
                  <a:t>nặng</a:t>
                </a:r>
                <a:r>
                  <a:rPr lang="en-US" sz="2800" b="1" dirty="0">
                    <a:latin typeface="+mj-lt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  <a:blipFill>
                <a:blip r:embed="rId14"/>
                <a:stretch>
                  <a:fillRect t="-166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328B0D4-B894-48F9-9993-2F79157631AB}"/>
              </a:ext>
            </a:extLst>
          </p:cNvPr>
          <p:cNvSpPr txBox="1"/>
          <p:nvPr/>
        </p:nvSpPr>
        <p:spPr>
          <a:xfrm>
            <a:off x="3017639" y="3875806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>
                <a:latin typeface="+mj-lt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/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5F186C58-87F3-41FD-BE1D-5CDE6D46FF14}"/>
              </a:ext>
            </a:extLst>
          </p:cNvPr>
          <p:cNvSpPr/>
          <p:nvPr/>
        </p:nvSpPr>
        <p:spPr>
          <a:xfrm>
            <a:off x="578091" y="3429000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B7CD6A-0584-424B-B5BE-A9A0989A0B27}"/>
              </a:ext>
            </a:extLst>
          </p:cNvPr>
          <p:cNvSpPr/>
          <p:nvPr/>
        </p:nvSpPr>
        <p:spPr>
          <a:xfrm>
            <a:off x="3371709" y="3429000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a x a x 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F860C73-354B-4EAA-BC74-FA9F658A88A4}"/>
              </a:ext>
            </a:extLst>
          </p:cNvPr>
          <p:cNvSpPr/>
          <p:nvPr/>
        </p:nvSpPr>
        <p:spPr>
          <a:xfrm>
            <a:off x="6354482" y="3429000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15kg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95BE3-1155-4BA1-8574-7F0A74C38C5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4" t="53658" r="32829" b="5399"/>
          <a:stretch/>
        </p:blipFill>
        <p:spPr>
          <a:xfrm flipH="1">
            <a:off x="550733" y="3764526"/>
            <a:ext cx="2610963" cy="2807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4D1B5B-86A1-4809-8E3C-8833CB32D5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319445" y="2282861"/>
            <a:ext cx="4786466" cy="25977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058F38A-A52B-43DF-8615-B0C663043364}"/>
              </a:ext>
            </a:extLst>
          </p:cNvPr>
          <p:cNvSpPr txBox="1"/>
          <p:nvPr/>
        </p:nvSpPr>
        <p:spPr>
          <a:xfrm>
            <a:off x="1935365" y="2845656"/>
            <a:ext cx="3640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nặng</a:t>
            </a:r>
            <a:r>
              <a:rPr lang="en-US" sz="2800" dirty="0">
                <a:latin typeface="+mj-lt"/>
              </a:rPr>
              <a:t> </a:t>
            </a:r>
          </a:p>
          <a:p>
            <a:pPr algn="ctr"/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kim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loại</a:t>
            </a:r>
            <a:r>
              <a:rPr lang="en-US" sz="2800" dirty="0">
                <a:latin typeface="+mj-lt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AF9185-62DC-4D41-9B35-72F3359C8035}"/>
              </a:ext>
            </a:extLst>
          </p:cNvPr>
          <p:cNvSpPr txBox="1"/>
          <p:nvPr/>
        </p:nvSpPr>
        <p:spPr>
          <a:xfrm>
            <a:off x="3015487" y="3871305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>
                <a:latin typeface="+mj-lt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/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2F7DF3-0650-449C-AE2C-D5E60643D70C}"/>
              </a:ext>
            </a:extLst>
          </p:cNvPr>
          <p:cNvCxnSpPr>
            <a:cxnSpLocks/>
          </p:cNvCxnSpPr>
          <p:nvPr/>
        </p:nvCxnSpPr>
        <p:spPr>
          <a:xfrm flipV="1">
            <a:off x="8858052" y="625424"/>
            <a:ext cx="3099502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7C8AF8-6DF8-425A-935D-C491F3212C76}"/>
              </a:ext>
            </a:extLst>
          </p:cNvPr>
          <p:cNvCxnSpPr>
            <a:cxnSpLocks/>
          </p:cNvCxnSpPr>
          <p:nvPr/>
        </p:nvCxnSpPr>
        <p:spPr>
          <a:xfrm>
            <a:off x="1211218" y="625424"/>
            <a:ext cx="4693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271701-1905-4B64-A8AE-712DF621DF6C}"/>
              </a:ext>
            </a:extLst>
          </p:cNvPr>
          <p:cNvCxnSpPr/>
          <p:nvPr/>
        </p:nvCxnSpPr>
        <p:spPr>
          <a:xfrm>
            <a:off x="1998445" y="1105008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89A0A650-500F-4343-A408-F1C2EF0C6954}"/>
              </a:ext>
            </a:extLst>
          </p:cNvPr>
          <p:cNvSpPr/>
          <p:nvPr/>
        </p:nvSpPr>
        <p:spPr>
          <a:xfrm>
            <a:off x="746239" y="5460361"/>
            <a:ext cx="6533322" cy="819119"/>
          </a:xfrm>
          <a:prstGeom prst="homePlate">
            <a:avLst/>
          </a:prstGeom>
          <a:solidFill>
            <a:srgbClr val="009999"/>
          </a:solidFill>
          <a:ln>
            <a:solidFill>
              <a:srgbClr val="1FC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1DC8BC-F6C0-41C1-925F-8CE35F9AE251}"/>
              </a:ext>
            </a:extLst>
          </p:cNvPr>
          <p:cNvSpPr txBox="1"/>
          <p:nvPr/>
        </p:nvSpPr>
        <p:spPr>
          <a:xfrm>
            <a:off x="899318" y="5619467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ý: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744D37-69B6-48BB-9734-E14BEE7DA934}"/>
              </a:ext>
            </a:extLst>
          </p:cNvPr>
          <p:cNvSpPr txBox="1"/>
          <p:nvPr/>
        </p:nvSpPr>
        <p:spPr>
          <a:xfrm>
            <a:off x="2086095" y="5665812"/>
            <a:ext cx="3565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6745A52-DC1B-4FB4-B1DB-2FA01666038C}"/>
              </a:ext>
            </a:extLst>
          </p:cNvPr>
          <p:cNvCxnSpPr/>
          <p:nvPr/>
        </p:nvCxnSpPr>
        <p:spPr>
          <a:xfrm>
            <a:off x="6533460" y="625424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76AE3D8-35B8-467E-8941-30296046711E}"/>
              </a:ext>
            </a:extLst>
          </p:cNvPr>
          <p:cNvSpPr/>
          <p:nvPr/>
        </p:nvSpPr>
        <p:spPr>
          <a:xfrm>
            <a:off x="10561690" y="2421560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8DE75F-6EED-4A78-ADFE-A33569527057}"/>
              </a:ext>
            </a:extLst>
          </p:cNvPr>
          <p:cNvSpPr/>
          <p:nvPr/>
        </p:nvSpPr>
        <p:spPr>
          <a:xfrm>
            <a:off x="9893627" y="4172301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#9Slide07 Baloo Tamma" panose="03080902040302020200" pitchFamily="66" charset="0"/>
              </a:rPr>
              <a:t>0,75m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DC63F07-394F-49FF-9BE1-3C969FEA1D1D}"/>
              </a:ext>
            </a:extLst>
          </p:cNvPr>
          <p:cNvCxnSpPr>
            <a:cxnSpLocks/>
          </p:cNvCxnSpPr>
          <p:nvPr/>
        </p:nvCxnSpPr>
        <p:spPr>
          <a:xfrm>
            <a:off x="737209" y="148453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C810D2-4C36-417C-9A81-CC09F0C8A69D}"/>
              </a:ext>
            </a:extLst>
          </p:cNvPr>
          <p:cNvCxnSpPr>
            <a:cxnSpLocks/>
          </p:cNvCxnSpPr>
          <p:nvPr/>
        </p:nvCxnSpPr>
        <p:spPr>
          <a:xfrm flipV="1">
            <a:off x="6545174" y="1484531"/>
            <a:ext cx="1699426" cy="15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32" grpId="0"/>
      <p:bldP spid="32" grpId="1"/>
      <p:bldP spid="41" grpId="0"/>
      <p:bldP spid="42" grpId="0"/>
      <p:bldP spid="52" grpId="0" animBg="1"/>
      <p:bldP spid="53" grpId="0"/>
      <p:bldP spid="54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34FCD4-D30B-4727-9748-641CEC1C6CF7}"/>
              </a:ext>
            </a:extLst>
          </p:cNvPr>
          <p:cNvSpPr/>
          <p:nvPr/>
        </p:nvSpPr>
        <p:spPr>
          <a:xfrm>
            <a:off x="411707" y="2125759"/>
            <a:ext cx="11368586" cy="451590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2FDFAD-E3FE-4F8F-B6CC-394C71461872}"/>
              </a:ext>
            </a:extLst>
          </p:cNvPr>
          <p:cNvSpPr/>
          <p:nvPr/>
        </p:nvSpPr>
        <p:spPr>
          <a:xfrm>
            <a:off x="2122959" y="182916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1DC9C4-9BB2-4326-8BA4-02DAB76B9D09}"/>
              </a:ext>
            </a:extLst>
          </p:cNvPr>
          <p:cNvSpPr/>
          <p:nvPr/>
        </p:nvSpPr>
        <p:spPr>
          <a:xfrm>
            <a:off x="4916577" y="182916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5D49FF-B0A0-4925-A1B3-EBB986D6C76B}"/>
              </a:ext>
            </a:extLst>
          </p:cNvPr>
          <p:cNvSpPr/>
          <p:nvPr/>
        </p:nvSpPr>
        <p:spPr>
          <a:xfrm>
            <a:off x="7899350" y="182916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9EC3B4-1E2C-4CA2-A419-5F307BEED44F}"/>
              </a:ext>
            </a:extLst>
          </p:cNvPr>
          <p:cNvSpPr txBox="1"/>
          <p:nvPr/>
        </p:nvSpPr>
        <p:spPr>
          <a:xfrm>
            <a:off x="4560355" y="625221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/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/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Đổi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0,75m = 7,5dm</a:t>
                </a: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Thể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tích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7,5 x 7,5 x 7,5 = 421,875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Cân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nặng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421,875 x 15 = 6328,125 (kg)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Đáp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số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6328,125kg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blipFill>
                <a:blip r:embed="rId14"/>
                <a:stretch>
                  <a:fillRect l="-2167" t="-3036" r="-162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9AD10310-F554-4B10-8E3B-C8C01B5D76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596712" y="471495"/>
            <a:ext cx="1081051" cy="1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869</Words>
  <Application>Microsoft Office PowerPoint</Application>
  <PresentationFormat>Widescreen</PresentationFormat>
  <Paragraphs>146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Roboto Condensed Light</vt:lpstr>
      <vt:lpstr>Roboto</vt:lpstr>
      <vt:lpstr>Cambria Math</vt:lpstr>
      <vt:lpstr>Calibri Light</vt:lpstr>
      <vt:lpstr>Arial</vt:lpstr>
      <vt:lpstr>Calibri</vt:lpstr>
      <vt:lpstr>Patrick Hand</vt:lpstr>
      <vt:lpstr>Berkshire Swash</vt:lpstr>
      <vt:lpstr>Lato</vt:lpstr>
      <vt:lpstr>Times New Roman</vt:lpstr>
      <vt:lpstr>Livvic</vt:lpstr>
      <vt:lpstr>Open Sans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Kim Ngân (420001771)</cp:lastModifiedBy>
  <cp:revision>77</cp:revision>
  <dcterms:created xsi:type="dcterms:W3CDTF">2021-12-09T09:13:10Z</dcterms:created>
  <dcterms:modified xsi:type="dcterms:W3CDTF">2022-02-19T08:39:16Z</dcterms:modified>
</cp:coreProperties>
</file>