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</p:sldMasterIdLst>
  <p:notesMasterIdLst>
    <p:notesMasterId r:id="rId31"/>
  </p:notesMasterIdLst>
  <p:sldIdLst>
    <p:sldId id="256" r:id="rId4"/>
    <p:sldId id="324" r:id="rId5"/>
    <p:sldId id="315" r:id="rId6"/>
    <p:sldId id="325" r:id="rId7"/>
    <p:sldId id="327" r:id="rId8"/>
    <p:sldId id="328" r:id="rId9"/>
    <p:sldId id="335" r:id="rId10"/>
    <p:sldId id="310" r:id="rId11"/>
    <p:sldId id="305" r:id="rId12"/>
    <p:sldId id="306" r:id="rId13"/>
    <p:sldId id="307" r:id="rId14"/>
    <p:sldId id="308" r:id="rId15"/>
    <p:sldId id="311" r:id="rId16"/>
    <p:sldId id="312" r:id="rId17"/>
    <p:sldId id="320" r:id="rId18"/>
    <p:sldId id="260" r:id="rId19"/>
    <p:sldId id="259" r:id="rId20"/>
    <p:sldId id="331" r:id="rId21"/>
    <p:sldId id="263" r:id="rId22"/>
    <p:sldId id="294" r:id="rId23"/>
    <p:sldId id="295" r:id="rId24"/>
    <p:sldId id="296" r:id="rId25"/>
    <p:sldId id="334" r:id="rId26"/>
    <p:sldId id="322" r:id="rId27"/>
    <p:sldId id="323" r:id="rId28"/>
    <p:sldId id="284" r:id="rId29"/>
    <p:sldId id="282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96"/>
    <a:srgbClr val="E2C8AF"/>
    <a:srgbClr val="D3BF9F"/>
    <a:srgbClr val="F6D8C3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5768" autoAdjust="0"/>
  </p:normalViewPr>
  <p:slideViewPr>
    <p:cSldViewPr snapToGrid="0">
      <p:cViewPr varScale="1">
        <p:scale>
          <a:sx n="79" d="100"/>
          <a:sy n="79" d="100"/>
        </p:scale>
        <p:origin x="-168" y="-67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9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46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2021/9/10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0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94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D26F-975B-445F-A6CA-6C5271CB1FF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86F0-EC9B-49A2-920B-4029D07CC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31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11" Type="http://schemas.openxmlformats.org/officeDocument/2006/relationships/image" Target="../media/image32.png"/><Relationship Id="rId5" Type="http://schemas.openxmlformats.org/officeDocument/2006/relationships/audio" Target="../media/audio3.wav"/><Relationship Id="rId10" Type="http://schemas.openxmlformats.org/officeDocument/2006/relationships/image" Target="../media/image31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7.png"/><Relationship Id="rId5" Type="http://schemas.microsoft.com/office/2007/relationships/media" Target="../media/media4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audio" Target="../media/audio1.wav"/><Relationship Id="rId5" Type="http://schemas.microsoft.com/office/2007/relationships/media" Target="../media/media4.mp3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gif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31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2427" y="1915624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4336935" y="1496038"/>
            <a:ext cx="2885810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44865" y="1457536"/>
            <a:ext cx="10669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endParaRPr lang="en-US" alt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</a:t>
            </a:r>
            <a:r>
              <a:rPr lang="en-US" sz="2000" b="1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Trang</a:t>
            </a:r>
            <a:r>
              <a:rPr lang="en-US" sz="20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10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0053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24 316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24 306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2 400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2 416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443" y="5826215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781" y="5787425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497878" y="1014256"/>
            <a:ext cx="56095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921008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2 431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24 301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24 103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704" y="5924006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523" y="5866223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01661" y="1023173"/>
            <a:ext cx="5421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523" y="5836245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180 571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180 715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18 715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180 175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566" y="5870571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672" y="5842762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58" y="5122553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38169" y="1057851"/>
            <a:ext cx="5914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382" y="5811658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703 421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703 124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307 412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307 421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553" y="584077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041" y="5786805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41854" y="961520"/>
            <a:ext cx="6311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414" y="5878792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999 999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999 990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99 999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909 999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498" y="5840234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698" y="5846725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20074" y="904824"/>
            <a:ext cx="64768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6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32" y="359458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6443" y="1006999"/>
            <a:ext cx="5943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818928" y="3736457"/>
            <a:ext cx="7772400" cy="2103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996" y="0"/>
            <a:ext cx="2247004" cy="44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973" y="3429000"/>
            <a:ext cx="9584129" cy="293533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438399" y="3604008"/>
            <a:ext cx="7315202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</a:t>
            </a:r>
          </a:p>
          <a:p>
            <a:pPr>
              <a:lnSpc>
                <a:spcPct val="150000"/>
              </a:lnSpc>
            </a:pP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chỗ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chấm</a:t>
            </a:r>
            <a:r>
              <a:rPr lang="en-US" altLang="zh-CN" sz="4800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4800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-272096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114304" y="2046247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3" y="3175985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3" y="3996716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89429" y="4816655"/>
            <a:ext cx="1894537" cy="775155"/>
          </a:xfrm>
          <a:prstGeom prst="rect">
            <a:avLst/>
          </a:prstGeom>
        </p:spPr>
      </p:pic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738501" y="2023607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300 000; 400 000; 500 000 ; ... ; ... ; ... .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1738501" y="3032776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350 000; 360 000; 370 000 ; ... ; ... ; ... .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1738501" y="3896947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399 000; 399 100; 399 200 ; ... ; ... ; ... .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38501" y="4608032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399 940; 399 950; 399 960 ; ... ; ... ; ... .</a:t>
            </a:r>
          </a:p>
        </p:txBody>
      </p:sp>
      <p:pic>
        <p:nvPicPr>
          <p:cNvPr id="54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89429" y="5580600"/>
            <a:ext cx="1995290" cy="816378"/>
          </a:xfrm>
          <a:prstGeom prst="rect">
            <a:avLst/>
          </a:prstGeom>
        </p:spPr>
      </p:pic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738501" y="5527740"/>
            <a:ext cx="96649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456 784; 456 785; 456 786 ; ... ; ... ; ... .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 descr="O-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6440" r="14776" b="10264"/>
          <a:stretch/>
        </p:blipFill>
        <p:spPr bwMode="auto">
          <a:xfrm>
            <a:off x="2362200" y="-152400"/>
            <a:ext cx="7315200" cy="7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300 000; 400 000; 500 000 ; ... ; ... ; ... 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95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600 000; 700 000; 800 000</a:t>
            </a:r>
          </a:p>
        </p:txBody>
      </p:sp>
      <p:sp>
        <p:nvSpPr>
          <p:cNvPr id="38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6 000; 7 000; 8 000</a:t>
            </a:r>
          </a:p>
        </p:txBody>
      </p:sp>
      <p:sp>
        <p:nvSpPr>
          <p:cNvPr id="39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60 000; 70 000; 80 000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600; 700; 800</a:t>
            </a:r>
          </a:p>
        </p:txBody>
      </p:sp>
      <p:pic>
        <p:nvPicPr>
          <p:cNvPr id="43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4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5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6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47" name="组合 18"/>
          <p:cNvGrpSpPr/>
          <p:nvPr/>
        </p:nvGrpSpPr>
        <p:grpSpPr>
          <a:xfrm>
            <a:off x="-456351" y="140863"/>
            <a:ext cx="4754880" cy="2743200"/>
            <a:chOff x="889243" y="871603"/>
            <a:chExt cx="3567993" cy="2369054"/>
          </a:xfrm>
        </p:grpSpPr>
        <p:sp>
          <p:nvSpPr>
            <p:cNvPr id="48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9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0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1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429768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/>
      <p:bldP spid="35" grpId="0" animBg="1"/>
      <p:bldP spid="35" grpId="1" animBg="1"/>
      <p:bldP spid="35" grpId="2" animBg="1"/>
      <p:bldP spid="35" grpId="3" animBg="1"/>
      <p:bldP spid="35" grpId="4" animBg="1"/>
      <p:bldP spid="36" grpId="0" animBg="1"/>
      <p:bldP spid="36" grpId="1" animBg="1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1" grpId="2"/>
      <p:bldP spid="42" grpId="0"/>
      <p:bldP spid="42" grpId="1"/>
      <p:bldP spid="42" grpId="2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142"/>
          <p:cNvGrpSpPr>
            <a:grpSpLocks/>
          </p:cNvGrpSpPr>
          <p:nvPr/>
        </p:nvGrpSpPr>
        <p:grpSpPr bwMode="auto">
          <a:xfrm>
            <a:off x="5253038" y="1008063"/>
            <a:ext cx="5307012" cy="1367177"/>
            <a:chOff x="4441088" y="670090"/>
            <a:chExt cx="6037761" cy="1541761"/>
          </a:xfrm>
        </p:grpSpPr>
        <p:grpSp>
          <p:nvGrpSpPr>
            <p:cNvPr id="8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1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9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5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Nhắc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quy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104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48"/>
          <p:cNvGrpSpPr>
            <a:grpSpLocks/>
          </p:cNvGrpSpPr>
          <p:nvPr/>
        </p:nvGrpSpPr>
        <p:grpSpPr bwMode="auto">
          <a:xfrm>
            <a:off x="5616575" y="2093913"/>
            <a:ext cx="6229681" cy="2755344"/>
            <a:chOff x="4441088" y="302494"/>
            <a:chExt cx="6230441" cy="2755910"/>
          </a:xfrm>
        </p:grpSpPr>
        <p:grpSp>
          <p:nvGrpSpPr>
            <p:cNvPr id="14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011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Đoc,viết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Nêu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giá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trị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marL="228594" indent="-228594" defTabSz="121917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Tạo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dãy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cách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đều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2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60"/>
          <p:cNvGrpSpPr>
            <a:grpSpLocks/>
          </p:cNvGrpSpPr>
          <p:nvPr/>
        </p:nvGrpSpPr>
        <p:grpSpPr bwMode="auto">
          <a:xfrm>
            <a:off x="5507038" y="4983357"/>
            <a:ext cx="4926012" cy="1337214"/>
            <a:chOff x="4441088" y="638359"/>
            <a:chExt cx="4927029" cy="1337476"/>
          </a:xfrm>
        </p:grpSpPr>
        <p:grpSp>
          <p:nvGrpSpPr>
            <p:cNvPr id="20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3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21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4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92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2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350 000; 360 000; 370 000 ; ... ; ... ; ... 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380 000; 390 000; 400 000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380 000; 390 000; 410 000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380; 390; 400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3 800; 3 900; 4 000</a:t>
            </a:r>
          </a:p>
        </p:txBody>
      </p:sp>
      <p:pic>
        <p:nvPicPr>
          <p:cNvPr id="44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5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6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7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70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5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8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19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87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35" grpId="0"/>
      <p:bldP spid="36" grpId="0" animBg="1"/>
      <p:bldP spid="36" grpId="1" animBg="1"/>
      <p:bldP spid="36" grpId="2" animBg="1"/>
      <p:bldP spid="36" grpId="3" animBg="1"/>
      <p:bldP spid="36" grpId="4" animBg="1"/>
      <p:bldP spid="37" grpId="0" animBg="1"/>
      <p:bldP spid="37" grpId="1" animBg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399 000; 399 100; 399 200 ; ... ; ... ; ... .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vi-VN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399 300; 399 400; 399 500</a:t>
            </a:r>
          </a:p>
        </p:txBody>
      </p:sp>
      <p:sp>
        <p:nvSpPr>
          <p:cNvPr id="3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noProof="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300; 40 400; 40 500</a:t>
            </a:r>
          </a:p>
        </p:txBody>
      </p:sp>
      <p:sp>
        <p:nvSpPr>
          <p:cNvPr id="38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39 300; 39 400; 39 500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39 301; 39 302; 39 303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43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4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5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46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47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8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49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50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3" grpId="0"/>
      <p:bldP spid="24" grpId="0" animBg="1"/>
      <p:bldP spid="24" grpId="1" animBg="1"/>
      <p:bldP spid="24" grpId="2" animBg="1"/>
      <p:bldP spid="24" grpId="3" animBg="1"/>
      <p:bldP spid="24" grpId="4" animBg="1"/>
      <p:bldP spid="35" grpId="0" animBg="1"/>
      <p:bldP spid="35" grpId="1" animBg="1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0" grpId="2"/>
      <p:bldP spid="41" grpId="0"/>
      <p:bldP spid="41" grpId="1"/>
      <p:bldP spid="41" grpId="2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399 940; 399 950; 399 960 ; ... ; ... ; ... 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399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399 96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56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59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60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61" name="组合 18"/>
          <p:cNvGrpSpPr/>
          <p:nvPr/>
        </p:nvGrpSpPr>
        <p:grpSpPr>
          <a:xfrm>
            <a:off x="-456351" y="140863"/>
            <a:ext cx="4572000" cy="2743200"/>
            <a:chOff x="889243" y="871603"/>
            <a:chExt cx="3567993" cy="2369054"/>
          </a:xfrm>
        </p:grpSpPr>
        <p:sp>
          <p:nvSpPr>
            <p:cNvPr id="62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4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5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68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50586" y="634501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46" grpId="0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9" grpId="0"/>
      <p:bldP spid="49" grpId="1"/>
      <p:bldP spid="49" grpId="2"/>
      <p:bldP spid="49" grpId="3"/>
      <p:bldP spid="49" grpId="4"/>
      <p:bldP spid="49" grpId="5"/>
      <p:bldP spid="50" grpId="0"/>
      <p:bldP spid="50" grpId="1"/>
      <p:bldP spid="50" grpId="2"/>
      <p:bldP spid="51" grpId="0" animBg="1"/>
      <p:bldP spid="51" grpId="1" animBg="1"/>
      <p:bldP spid="52" grpId="0" animBg="1"/>
      <p:bldP spid="52" grpId="1" animBg="1"/>
      <p:bldP spid="53" grpId="0"/>
      <p:bldP spid="53" grpId="1"/>
      <p:bldP spid="53" grpId="2"/>
      <p:bldP spid="54" grpId="0"/>
      <p:bldP spid="54" grpId="1"/>
      <p:bldP spid="54" grpId="2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"/>
          <p:cNvSpPr/>
          <p:nvPr/>
        </p:nvSpPr>
        <p:spPr>
          <a:xfrm>
            <a:off x="39895" y="26689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456 784; 456 785; 456 786 ; ... ; ... ; ... 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46 78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18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19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20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-269863" y="262198"/>
            <a:ext cx="4572000" cy="2743200"/>
            <a:chOff x="889243" y="871603"/>
            <a:chExt cx="3567993" cy="2369054"/>
          </a:xfrm>
        </p:grpSpPr>
        <p:sp>
          <p:nvSpPr>
            <p:cNvPr id="22" name="任意多边形: 形状 19"/>
            <p:cNvSpPr/>
            <p:nvPr/>
          </p:nvSpPr>
          <p:spPr>
            <a:xfrm rot="21226217">
              <a:off x="1011554" y="1022667"/>
              <a:ext cx="3211194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24335" y="689157"/>
            <a:ext cx="3474720" cy="173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1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0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7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5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1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8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1" grpId="0"/>
      <p:bldP spid="11" grpId="1"/>
      <p:bldP spid="11" grpId="2"/>
      <p:bldP spid="11" grpId="3"/>
      <p:bldP spid="11" grpId="4"/>
      <p:bldP spid="11" grpId="5"/>
      <p:bldP spid="12" grpId="0"/>
      <p:bldP spid="12" grpId="1"/>
      <p:bldP spid="12" grpId="2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5" grpId="2"/>
      <p:bldP spid="16" grpId="0"/>
      <p:bldP spid="16" grpId="1"/>
      <p:bldP spid="16" grpId="2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688388" y="1960563"/>
            <a:ext cx="184150" cy="4206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>
              <a:defRPr/>
            </a:pPr>
            <a:endParaRPr lang="zh-CN" altLang="en-US" sz="2133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68051" y="1489075"/>
            <a:ext cx="5303520" cy="1645920"/>
          </a:xfrm>
        </p:spPr>
        <p:txBody>
          <a:bodyPr rtlCol="0"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20" y="630877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0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1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4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35756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316182" y="952500"/>
            <a:ext cx="9753600" cy="4826000"/>
          </a:xfrm>
          <a:prstGeom prst="rect">
            <a:avLst/>
          </a:prstGeom>
        </p:spPr>
        <p:txBody>
          <a:bodyPr anchor="ctr"/>
          <a:lstStyle/>
          <a:p>
            <a:pPr marL="285739" marR="0" lvl="0" indent="-285739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….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…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9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2021</a:t>
            </a:r>
          </a:p>
          <a:p>
            <a:pPr marL="285739" marR="0" lvl="0" indent="-285739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39" marR="0" lvl="0" indent="-285739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2a: …..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 </a:t>
            </a:r>
            <a:r>
              <a:rPr lang="en-US" altLang="zh-CN" sz="48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48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48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8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6996" y="76200"/>
            <a:ext cx="66656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41" y="-663977"/>
            <a:ext cx="3368547" cy="3487437"/>
          </a:xfrm>
          <a:prstGeom prst="rect">
            <a:avLst/>
          </a:prstGeom>
        </p:spPr>
      </p:pic>
      <p:grpSp>
        <p:nvGrpSpPr>
          <p:cNvPr id="4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5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11"/>
          <p:cNvGrpSpPr/>
          <p:nvPr/>
        </p:nvGrpSpPr>
        <p:grpSpPr>
          <a:xfrm>
            <a:off x="286608" y="179695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38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3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13537" y="369343"/>
            <a:ext cx="3840480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6310" y="526028"/>
            <a:ext cx="39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theo mẫu: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69609"/>
              </p:ext>
            </p:extLst>
          </p:nvPr>
        </p:nvGraphicFramePr>
        <p:xfrm>
          <a:off x="-37860" y="1781465"/>
          <a:ext cx="12006969" cy="500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1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13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9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3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33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074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24237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vi-VN" sz="2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vi-VN" sz="20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4237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653 267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vi-VN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trăm năm mươi ba nghìn hai trăm sáu mươi bảy.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7216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851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trăm</a:t>
                      </a:r>
                      <a:r>
                        <a:rPr lang="vi-VN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mươi 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vi-VN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nghìn ba trăm linh chín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7216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425 736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79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70674"/>
              </p:ext>
            </p:extLst>
          </p:nvPr>
        </p:nvGraphicFramePr>
        <p:xfrm>
          <a:off x="105635" y="1597048"/>
          <a:ext cx="11969017" cy="490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06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85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13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13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995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294012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vi-VN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vi-VN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653 267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áu</a:t>
                      </a:r>
                      <a:r>
                        <a:rPr lang="vi-VN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trăm năm mươi ba nghìn hai trăm sáu mươi bảy.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188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301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 trăm</a:t>
                      </a:r>
                      <a:r>
                        <a:rPr lang="vi-V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728 309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 trăm</a:t>
                      </a:r>
                      <a:r>
                        <a:rPr lang="vi-VN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mươi t</a:t>
                      </a:r>
                      <a:r>
                        <a:rPr lang="en-US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vi-VN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nghìn ba trăm linh chín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1887">
                <a:tc>
                  <a:txBody>
                    <a:bodyPr/>
                    <a:lstStyle/>
                    <a:p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425 736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 trăm</a:t>
                      </a:r>
                      <a:r>
                        <a:rPr lang="vi-V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 m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vi-VN" sz="20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 lăm nghìn bảy trăm ba mươi sáu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FE8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901737" y="219218"/>
            <a:ext cx="3840480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79434" y="331680"/>
            <a:ext cx="39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theo mẫu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AutoShape 58"/>
          <p:cNvSpPr>
            <a:spLocks noChangeArrowheads="1"/>
          </p:cNvSpPr>
          <p:nvPr/>
        </p:nvSpPr>
        <p:spPr bwMode="auto">
          <a:xfrm>
            <a:off x="1182152" y="322679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AutoShape 58"/>
          <p:cNvSpPr>
            <a:spLocks noChangeArrowheads="1"/>
          </p:cNvSpPr>
          <p:nvPr/>
        </p:nvSpPr>
        <p:spPr bwMode="auto">
          <a:xfrm>
            <a:off x="1264444" y="322679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AutoShape 58"/>
          <p:cNvSpPr>
            <a:spLocks noChangeArrowheads="1"/>
          </p:cNvSpPr>
          <p:nvPr/>
        </p:nvSpPr>
        <p:spPr bwMode="auto">
          <a:xfrm>
            <a:off x="1240826" y="3203981"/>
            <a:ext cx="6872288" cy="1463040"/>
          </a:xfrm>
          <a:prstGeom prst="cloudCallout">
            <a:avLst>
              <a:gd name="adj1" fmla="val -27421"/>
              <a:gd name="adj2" fmla="val 1107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9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/>
          <p:cNvPicPr>
            <a:picLocks noChangeAspect="1"/>
          </p:cNvPicPr>
          <p:nvPr/>
        </p:nvPicPr>
        <p:blipFill rotWithShape="1">
          <a:blip r:embed="rId2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212" y="1323567"/>
            <a:ext cx="1037718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các số sau: 2453, 65 243, 762 543, 53 620</a:t>
            </a:r>
          </a:p>
          <a:p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Cho biết chữ số 5 ở mỗi số trên thuộc hàng nào?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754" y="286895"/>
            <a:ext cx="935694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2453: Hai nghìn bốn trăm năm mươi ba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65 243: Sáu mươi lăm nghìn hai trăm bốn mươi ba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762 543: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trăm sáu mươi hai nghìn năm trăm bốn mươi ba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53 620: Năm mươi ba nghìn sáu trăm hai mươi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95163"/>
              </p:ext>
            </p:extLst>
          </p:nvPr>
        </p:nvGraphicFramePr>
        <p:xfrm>
          <a:off x="1587183" y="2242086"/>
          <a:ext cx="9149394" cy="31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8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1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6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4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42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4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76676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vi-VN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vi-VN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vi-VN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65 243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06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762 543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155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53 620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681" y="5571239"/>
            <a:ext cx="857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53 620 chữ số 5 có giá trị là bao </a:t>
            </a: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4227" y="5571238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50000</a:t>
            </a:r>
            <a:endParaRPr lang="en-US" sz="3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8520" y="5572439"/>
            <a:ext cx="6441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đọc số có 5 hoặc 6 </a:t>
            </a: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5760" y="5572439"/>
            <a:ext cx="9253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đọc kĩ đề bài để làm đúng: xác định hàng hay giá trị của chữ số.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/>
      <p:bldP spid="7" grpId="2"/>
      <p:bldP spid="8" grpId="1"/>
      <p:bldP spid="8" grpId="2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5626720" y="3190584"/>
            <a:ext cx="5921667" cy="362978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57047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024" y="-58423"/>
            <a:ext cx="4948238" cy="2481943"/>
          </a:xfrm>
          <a:prstGeom prst="rect">
            <a:avLst/>
          </a:prstGeom>
        </p:spPr>
      </p:pic>
      <p:sp>
        <p:nvSpPr>
          <p:cNvPr id="30" name="文本框 15"/>
          <p:cNvSpPr txBox="1"/>
          <p:nvPr/>
        </p:nvSpPr>
        <p:spPr>
          <a:xfrm>
            <a:off x="7295918" y="274124"/>
            <a:ext cx="422712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3: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36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endParaRPr lang="zh-CN" altLang="en-US" sz="3600" b="1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4979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37" y="16909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4 030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4 300 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55685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953" y="5836491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31890" y="1179468"/>
            <a:ext cx="59827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1423</Words>
  <Application>Microsoft Office PowerPoint</Application>
  <PresentationFormat>Custom</PresentationFormat>
  <Paragraphs>341</Paragraphs>
  <Slides>27</Slides>
  <Notes>11</Notes>
  <HiddenSlides>0</HiddenSlides>
  <MMClips>26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第一PPT，www.1ppt.com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Tạo các dãy số cách đều có 6 chữ số.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HUYEN</cp:lastModifiedBy>
  <cp:revision>104</cp:revision>
  <dcterms:created xsi:type="dcterms:W3CDTF">2017-03-13T01:56:00Z</dcterms:created>
  <dcterms:modified xsi:type="dcterms:W3CDTF">2021-09-10T09:21:03Z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