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9"/>
  </p:notesMasterIdLst>
  <p:sldIdLst>
    <p:sldId id="327" r:id="rId2"/>
    <p:sldId id="315" r:id="rId3"/>
    <p:sldId id="256" r:id="rId4"/>
    <p:sldId id="329" r:id="rId5"/>
    <p:sldId id="328" r:id="rId6"/>
    <p:sldId id="258" r:id="rId7"/>
    <p:sldId id="310" r:id="rId8"/>
    <p:sldId id="305" r:id="rId9"/>
    <p:sldId id="306" r:id="rId10"/>
    <p:sldId id="307" r:id="rId11"/>
    <p:sldId id="308" r:id="rId12"/>
    <p:sldId id="311" r:id="rId13"/>
    <p:sldId id="312" r:id="rId14"/>
    <p:sldId id="313" r:id="rId15"/>
    <p:sldId id="314" r:id="rId16"/>
    <p:sldId id="319" r:id="rId17"/>
    <p:sldId id="260" r:id="rId18"/>
    <p:sldId id="259" r:id="rId19"/>
    <p:sldId id="263" r:id="rId20"/>
    <p:sldId id="294" r:id="rId21"/>
    <p:sldId id="295" r:id="rId22"/>
    <p:sldId id="296" r:id="rId23"/>
    <p:sldId id="297" r:id="rId24"/>
    <p:sldId id="269" r:id="rId25"/>
    <p:sldId id="267" r:id="rId26"/>
    <p:sldId id="320" r:id="rId27"/>
    <p:sldId id="322" r:id="rId28"/>
    <p:sldId id="323" r:id="rId29"/>
    <p:sldId id="324" r:id="rId30"/>
    <p:sldId id="316" r:id="rId31"/>
    <p:sldId id="317" r:id="rId32"/>
    <p:sldId id="318" r:id="rId33"/>
    <p:sldId id="321" r:id="rId34"/>
    <p:sldId id="264" r:id="rId35"/>
    <p:sldId id="326" r:id="rId36"/>
    <p:sldId id="282" r:id="rId37"/>
    <p:sldId id="270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14" autoAdjust="0"/>
  </p:normalViewPr>
  <p:slideViewPr>
    <p:cSldViewPr snapToGrid="0">
      <p:cViewPr>
        <p:scale>
          <a:sx n="70" d="100"/>
          <a:sy n="70" d="100"/>
        </p:scale>
        <p:origin x="-528" y="-394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38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30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656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6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25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8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4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1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6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gif"/><Relationship Id="rId11" Type="http://schemas.openxmlformats.org/officeDocument/2006/relationships/image" Target="../media/image35.png"/><Relationship Id="rId5" Type="http://schemas.openxmlformats.org/officeDocument/2006/relationships/audio" Target="../media/audio2.wav"/><Relationship Id="rId10" Type="http://schemas.openxmlformats.org/officeDocument/2006/relationships/image" Target="../media/image34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gif"/><Relationship Id="rId11" Type="http://schemas.openxmlformats.org/officeDocument/2006/relationships/image" Target="../media/image35.png"/><Relationship Id="rId5" Type="http://schemas.openxmlformats.org/officeDocument/2006/relationships/audio" Target="../media/audio3.wav"/><Relationship Id="rId10" Type="http://schemas.openxmlformats.org/officeDocument/2006/relationships/image" Target="../media/image3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2.gif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34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gif"/><Relationship Id="rId11" Type="http://schemas.openxmlformats.org/officeDocument/2006/relationships/image" Target="../media/image35.png"/><Relationship Id="rId5" Type="http://schemas.openxmlformats.org/officeDocument/2006/relationships/audio" Target="../media/audio3.wav"/><Relationship Id="rId10" Type="http://schemas.openxmlformats.org/officeDocument/2006/relationships/image" Target="../media/image3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gif"/><Relationship Id="rId11" Type="http://schemas.openxmlformats.org/officeDocument/2006/relationships/image" Target="../media/image35.png"/><Relationship Id="rId5" Type="http://schemas.openxmlformats.org/officeDocument/2006/relationships/audio" Target="../media/audio2.wav"/><Relationship Id="rId10" Type="http://schemas.openxmlformats.org/officeDocument/2006/relationships/image" Target="../media/image34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gif"/><Relationship Id="rId11" Type="http://schemas.openxmlformats.org/officeDocument/2006/relationships/image" Target="../media/image35.png"/><Relationship Id="rId5" Type="http://schemas.openxmlformats.org/officeDocument/2006/relationships/audio" Target="../media/audio3.wav"/><Relationship Id="rId10" Type="http://schemas.openxmlformats.org/officeDocument/2006/relationships/image" Target="../media/image3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emf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38.emf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emf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54.emf"/><Relationship Id="rId4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2.gif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34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gif"/><Relationship Id="rId11" Type="http://schemas.openxmlformats.org/officeDocument/2006/relationships/image" Target="../media/image35.png"/><Relationship Id="rId5" Type="http://schemas.openxmlformats.org/officeDocument/2006/relationships/audio" Target="../media/audio3.wav"/><Relationship Id="rId10" Type="http://schemas.openxmlformats.org/officeDocument/2006/relationships/image" Target="../media/image3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572000" y="2472035"/>
            <a:ext cx="4505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KHỞI</a:t>
            </a:r>
            <a:r>
              <a:rPr kumimoji="0" lang="en-US" sz="48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ĐỘNG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3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57932" y="1314127"/>
            <a:ext cx="5391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90000 – 70000 – 20000 = ?</a:t>
            </a:r>
          </a:p>
        </p:txBody>
      </p:sp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12000 : 6 = ?</a:t>
            </a:r>
          </a:p>
        </p:txBody>
      </p:sp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21000 x 3 = ?</a:t>
            </a:r>
          </a:p>
        </p:txBody>
      </p:sp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68948" y="1268835"/>
            <a:ext cx="49729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– 4000 x 2 = ?</a:t>
            </a:r>
          </a:p>
        </p:txBody>
      </p:sp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42338" y="1314127"/>
            <a:ext cx="5307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(9000 – 4000) x 2 = ?</a:t>
            </a:r>
          </a:p>
        </p:txBody>
      </p:sp>
    </p:spTree>
    <p:extLst>
      <p:ext uri="{BB962C8B-B14F-4D97-AF65-F5344CB8AC3E}">
        <p14:creationId xmlns:p14="http://schemas.microsoft.com/office/powerpoint/2010/main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84542" y="1314127"/>
            <a:ext cx="5265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– 6000 : 3 = ?</a:t>
            </a:r>
          </a:p>
        </p:txBody>
      </p:sp>
    </p:spTree>
    <p:extLst>
      <p:ext uri="{BB962C8B-B14F-4D97-AF65-F5344CB8AC3E}">
        <p14:creationId xmlns:p14="http://schemas.microsoft.com/office/powerpoint/2010/main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359458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6443" y="1006999"/>
            <a:ext cx="5943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477734" y="2871253"/>
            <a:ext cx="7772400" cy="31089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hực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vi-VN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trừ, nhân, chia chữ số hàng cao nhất ( có thể được) rồi thêm </a:t>
            </a:r>
            <a:r>
              <a:rPr lang="vi-VN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vi-VN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 số 0 vào bên phải kết quả vừa tìm được.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>
                <a:solidFill>
                  <a:srgbClr val="F13413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>
                <a:solidFill>
                  <a:srgbClr val="F13413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2" y="864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3706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2: Đặt tính rồi 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94803" y="2516723"/>
            <a:ext cx="1804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56346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345375" y="2436943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71290" y="251672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2854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5311" y="342963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43000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143280" y="342963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21308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573679" y="3381921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50071" y="44049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13065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74489" y="44049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479774" y="4399954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59266" y="5395595"/>
            <a:ext cx="2056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 65040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913529" y="53955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455059" y="534987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51" name="TextBox 33">
            <a:extLst>
              <a:ext uri="{FF2B5EF4-FFF2-40B4-BE49-F238E27FC236}">
                <a16:creationId xmlns:a16="http://schemas.microsoft.com/office/drawing/2014/main" xmlns="" id="{D604F846-8BA5-4D4C-8CDC-4F343222641B}"/>
              </a:ext>
            </a:extLst>
          </p:cNvPr>
          <p:cNvSpPr txBox="1"/>
          <p:nvPr/>
        </p:nvSpPr>
        <p:spPr>
          <a:xfrm>
            <a:off x="4747563" y="-16115"/>
            <a:ext cx="386240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LÀM VÀO VỞ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9932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  6083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792393" y="2583814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9167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  2378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842961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9159955" y="3717290"/>
            <a:ext cx="557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1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815468" y="3698724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6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478755" y="3690302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792393" y="3738152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  8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8192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6083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498589" y="1460350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2378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9070" y="76200"/>
            <a:ext cx="532145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12825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0762"/>
            <a:ext cx="27463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000125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60800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28763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23359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185057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396413" y="3935735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9046342" y="391459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0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696271" y="3929576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356366" y="3921944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28763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23359</a:t>
            </a: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2570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793064" y="154647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3" y="2385111"/>
            <a:ext cx="19315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2570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         5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8030130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346248" y="4103154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9017188" y="410823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724518" y="411649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xmlns="" id="{3DE93B8B-A443-4E12-9ABC-1E28F5DE8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723" y="411649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xmlns="" id="{344527D0-D947-4D55-B143-E524788F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983" y="4126605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40075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7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40075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7</a:t>
            </a: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130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75" y="389274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8531" y="3460997"/>
            <a:ext cx="681275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845353" y="4124770"/>
            <a:ext cx="5908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spc="-150">
                <a:solidFill>
                  <a:srgbClr val="F13413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3: Tính giá trị của biểu thức</a:t>
            </a:r>
          </a:p>
        </p:txBody>
      </p:sp>
    </p:spTree>
    <p:extLst>
      <p:ext uri="{BB962C8B-B14F-4D97-AF65-F5344CB8AC3E}">
        <p14:creationId xmlns:p14="http://schemas.microsoft.com/office/powerpoint/2010/main" val="6862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90380" y="2248133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77423" y="1307560"/>
            <a:ext cx="6856777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450166" y="1319912"/>
            <a:ext cx="6011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3: </a:t>
            </a:r>
            <a:r>
              <a:rPr lang="en-US" altLang="zh-CN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Tính giá trị của biểu thức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0885" y="2501236"/>
            <a:ext cx="592331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a) 3257 + 4659 - 1300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2" name="矩形 6"/>
          <p:cNvSpPr/>
          <p:nvPr/>
        </p:nvSpPr>
        <p:spPr>
          <a:xfrm>
            <a:off x="1010885" y="3976751"/>
            <a:ext cx="514784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6000 – 1300 x 2</a:t>
            </a:r>
          </a:p>
        </p:txBody>
      </p:sp>
      <p:sp>
        <p:nvSpPr>
          <p:cNvPr id="13" name="TextBox 33">
            <a:extLst>
              <a:ext uri="{FF2B5EF4-FFF2-40B4-BE49-F238E27FC236}">
                <a16:creationId xmlns:a16="http://schemas.microsoft.com/office/drawing/2014/main" xmlns="" id="{25D73561-20C8-4848-BB8E-5C3EBBEF2C34}"/>
              </a:ext>
            </a:extLst>
          </p:cNvPr>
          <p:cNvSpPr txBox="1"/>
          <p:nvPr/>
        </p:nvSpPr>
        <p:spPr>
          <a:xfrm>
            <a:off x="7298720" y="1124347"/>
            <a:ext cx="386240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LÀM VÀO VỞ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704" y="1571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99601" y="-2177036"/>
            <a:ext cx="4995613" cy="10093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65" y="943439"/>
            <a:ext cx="714718" cy="691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2" y="2246750"/>
            <a:ext cx="661653" cy="519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8" y="4288831"/>
            <a:ext cx="743633" cy="6022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4" y="6012648"/>
            <a:ext cx="6038134" cy="2341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22" y="6003593"/>
            <a:ext cx="6038134" cy="23414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3280" y="155638"/>
            <a:ext cx="1115850" cy="109933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6363" y="934457"/>
            <a:ext cx="554700" cy="761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B524DE-E173-4262-84D7-98181EB018C3}"/>
              </a:ext>
            </a:extLst>
          </p:cNvPr>
          <p:cNvSpPr/>
          <p:nvPr/>
        </p:nvSpPr>
        <p:spPr>
          <a:xfrm>
            <a:off x="1551899" y="951458"/>
            <a:ext cx="586290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a) 3257 + 4659 – 1300  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B9D2E9-CEE6-4D73-8F18-FD094E7163AB}"/>
              </a:ext>
            </a:extLst>
          </p:cNvPr>
          <p:cNvSpPr txBox="1"/>
          <p:nvPr/>
        </p:nvSpPr>
        <p:spPr>
          <a:xfrm>
            <a:off x="7247626" y="1148628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7916 - 1300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FFE7B70-AA78-4AD5-84C6-FFE4335757DB}"/>
              </a:ext>
            </a:extLst>
          </p:cNvPr>
          <p:cNvSpPr txBox="1"/>
          <p:nvPr/>
        </p:nvSpPr>
        <p:spPr>
          <a:xfrm>
            <a:off x="6651306" y="1939321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6616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2D1C04B-9B63-4215-B9BF-CE2F57C1F857}"/>
              </a:ext>
            </a:extLst>
          </p:cNvPr>
          <p:cNvSpPr/>
          <p:nvPr/>
        </p:nvSpPr>
        <p:spPr>
          <a:xfrm>
            <a:off x="1690232" y="2830655"/>
            <a:ext cx="586290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6000 – 1300 x 2 =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3E53E8D-2E47-4A03-AB13-FD6625213F10}"/>
              </a:ext>
            </a:extLst>
          </p:cNvPr>
          <p:cNvSpPr txBox="1"/>
          <p:nvPr/>
        </p:nvSpPr>
        <p:spPr>
          <a:xfrm>
            <a:off x="6297407" y="2945583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6000 - 2600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FD968A3-1058-43CE-8001-98198F515060}"/>
              </a:ext>
            </a:extLst>
          </p:cNvPr>
          <p:cNvSpPr txBox="1"/>
          <p:nvPr/>
        </p:nvSpPr>
        <p:spPr>
          <a:xfrm>
            <a:off x="5717540" y="3680144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3400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0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359458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6443" y="1006999"/>
            <a:ext cx="5943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477734" y="2871253"/>
            <a:ext cx="7772400" cy="31089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chia: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chia) :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57200" y="228600"/>
            <a:ext cx="914400" cy="8382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latin typeface="Arial" charset="0"/>
              </a:rPr>
              <a:t>4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19250" y="228600"/>
            <a:ext cx="22669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4800" b="1" dirty="0" smtClean="0">
                <a:solidFill>
                  <a:srgbClr val="FFFF00"/>
                </a:solidFill>
                <a:latin typeface=".VnCentury Schoolbook" pitchFamily="34" charset="0"/>
              </a:rPr>
              <a:t>:</a:t>
            </a:r>
            <a:endParaRPr lang="en-US" sz="4800" b="1" dirty="0">
              <a:solidFill>
                <a:srgbClr val="FFFF00"/>
              </a:solidFill>
              <a:latin typeface=".VnCentury Schoolbook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1104106"/>
            <a:ext cx="716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dirty="0">
                <a:solidFill>
                  <a:srgbClr val="FF0066"/>
                </a:solidFill>
                <a:latin typeface=".VnCentury Schoolbook" pitchFamily="34" charset="0"/>
              </a:rPr>
              <a:t>a) </a:t>
            </a:r>
            <a:r>
              <a:rPr lang="en-US" sz="6000" b="1" i="1" dirty="0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 dirty="0">
                <a:solidFill>
                  <a:srgbClr val="FF0066"/>
                </a:solidFill>
                <a:latin typeface=".VnCentury Schoolbook" pitchFamily="34" charset="0"/>
              </a:rPr>
              <a:t> + 875 = 9936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2404" y="3024981"/>
            <a:ext cx="678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dirty="0">
                <a:solidFill>
                  <a:srgbClr val="FF0066"/>
                </a:solidFill>
                <a:latin typeface=".VnCentury Schoolbook" pitchFamily="34" charset="0"/>
              </a:rPr>
              <a:t>b) </a:t>
            </a:r>
            <a:r>
              <a:rPr lang="en-US" sz="6000" b="1" i="1" dirty="0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 dirty="0">
                <a:solidFill>
                  <a:srgbClr val="FF0066"/>
                </a:solidFill>
                <a:latin typeface=".VnCentury Schoolbook" pitchFamily="34" charset="0"/>
              </a:rPr>
              <a:t>  </a:t>
            </a:r>
            <a:r>
              <a:rPr lang="en-US" sz="6000" b="1" dirty="0" err="1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 dirty="0">
                <a:solidFill>
                  <a:srgbClr val="FF0066"/>
                </a:solidFill>
                <a:latin typeface=".VnCentury Schoolbook" pitchFamily="34" charset="0"/>
              </a:rPr>
              <a:t>  2   = 4826</a:t>
            </a:r>
            <a:r>
              <a:rPr lang="en-US" sz="4800" b="1" dirty="0">
                <a:solidFill>
                  <a:srgbClr val="0000FF"/>
                </a:solidFill>
                <a:latin typeface=".VnCentury Schoolbook" pitchFamily="34" charset="0"/>
              </a:rPr>
              <a:t>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76791" y="1950720"/>
            <a:ext cx="5735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i="1" dirty="0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 dirty="0">
                <a:solidFill>
                  <a:srgbClr val="FF0066"/>
                </a:solidFill>
                <a:latin typeface=".VnCentury Schoolbook" pitchFamily="34" charset="0"/>
              </a:rPr>
              <a:t>  - 725 = 8259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09967" y="4031456"/>
            <a:ext cx="59642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i="1" dirty="0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 dirty="0">
                <a:solidFill>
                  <a:srgbClr val="FF0066"/>
                </a:solidFill>
                <a:latin typeface=".VnCentury Schoolbook" pitchFamily="34" charset="0"/>
              </a:rPr>
              <a:t>   :   3  = 1532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xmlns="" id="{25D73561-20C8-4848-BB8E-5C3EBBEF2C34}"/>
              </a:ext>
            </a:extLst>
          </p:cNvPr>
          <p:cNvSpPr txBox="1"/>
          <p:nvPr/>
        </p:nvSpPr>
        <p:spPr>
          <a:xfrm>
            <a:off x="7298720" y="1124347"/>
            <a:ext cx="386240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LÀM VÀO VỞ</a:t>
            </a:r>
          </a:p>
        </p:txBody>
      </p:sp>
    </p:spTree>
    <p:extLst>
      <p:ext uri="{BB962C8B-B14F-4D97-AF65-F5344CB8AC3E}">
        <p14:creationId xmlns:p14="http://schemas.microsoft.com/office/powerpoint/2010/main" val="34842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716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a) </a:t>
            </a:r>
            <a:r>
              <a:rPr lang="en-US" sz="6000" b="1" i="1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+ 875 = 9936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127125"/>
            <a:ext cx="883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    </a:t>
            </a:r>
            <a:r>
              <a:rPr lang="en-US" sz="6000" b="1" i="1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          = 9936 - 875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2041525"/>
            <a:ext cx="883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    </a:t>
            </a:r>
            <a:r>
              <a:rPr lang="en-US" sz="6000" b="1" i="1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          =      9061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" y="3129299"/>
            <a:ext cx="72920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i="1" dirty="0">
                <a:solidFill>
                  <a:srgbClr val="FF0066"/>
                </a:solidFill>
                <a:latin typeface=".VnCentury Schoolbook" pitchFamily="34" charset="0"/>
              </a:rPr>
              <a:t> </a:t>
            </a:r>
            <a:r>
              <a:rPr lang="en-US" sz="6000" b="1" i="1" dirty="0" smtClean="0">
                <a:solidFill>
                  <a:srgbClr val="FF0066"/>
                </a:solidFill>
                <a:latin typeface=".VnCentury Schoolbook" pitchFamily="34" charset="0"/>
              </a:rPr>
              <a:t>    x</a:t>
            </a:r>
            <a:r>
              <a:rPr lang="en-US" sz="6000" b="1" dirty="0" smtClean="0">
                <a:solidFill>
                  <a:srgbClr val="FF0066"/>
                </a:solidFill>
                <a:latin typeface=".VnCentury Schoolbook" pitchFamily="34" charset="0"/>
              </a:rPr>
              <a:t>  </a:t>
            </a:r>
            <a:r>
              <a:rPr lang="en-US" sz="6000" b="1" dirty="0">
                <a:solidFill>
                  <a:srgbClr val="FF0066"/>
                </a:solidFill>
                <a:latin typeface=".VnCentury Schoolbook" pitchFamily="34" charset="0"/>
              </a:rPr>
              <a:t>- 725 = 8259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66800" y="4175125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i="1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          = 8259 + 725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66800" y="5241925"/>
            <a:ext cx="769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i="1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          =       8984 </a:t>
            </a:r>
          </a:p>
        </p:txBody>
      </p:sp>
      <p:pic>
        <p:nvPicPr>
          <p:cNvPr id="13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70" y="-345695"/>
            <a:ext cx="6126480" cy="189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251696" y="170621"/>
            <a:ext cx="530352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5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78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b) </a:t>
            </a:r>
            <a:r>
              <a:rPr lang="en-US" sz="6000" b="1" i="1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 x  2   = 4826</a:t>
            </a:r>
            <a:r>
              <a:rPr lang="en-US" sz="4800" b="1">
                <a:solidFill>
                  <a:srgbClr val="0000FF"/>
                </a:solidFill>
                <a:latin typeface=".VnCentury Schoolbook" pitchFamily="34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12712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</a:t>
            </a:r>
            <a:r>
              <a:rPr lang="en-US" sz="6000" b="1" i="1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          = 4826</a:t>
            </a:r>
            <a:r>
              <a:rPr lang="en-US" sz="4800" b="1">
                <a:solidFill>
                  <a:srgbClr val="0000FF"/>
                </a:solidFill>
                <a:latin typeface=".VnCentury Schoolbook" pitchFamily="34" charset="0"/>
              </a:rPr>
              <a:t>  </a:t>
            </a: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: 2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90600" y="2117725"/>
            <a:ext cx="769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</a:t>
            </a:r>
            <a:r>
              <a:rPr lang="en-US" sz="6000" b="1" i="1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          =      2413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19200" y="3352800"/>
            <a:ext cx="5964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i="1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  :   3  = 1532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19200" y="4251325"/>
            <a:ext cx="739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i="1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          = 1532 x 3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19200" y="5318125"/>
            <a:ext cx="701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i="1">
                <a:solidFill>
                  <a:srgbClr val="FF0066"/>
                </a:solidFill>
                <a:latin typeface=".VnCentury Schoolbook" pitchFamily="34" charset="0"/>
              </a:rPr>
              <a:t>x</a:t>
            </a:r>
            <a:r>
              <a:rPr lang="en-US" sz="6000" b="1">
                <a:solidFill>
                  <a:srgbClr val="FF0066"/>
                </a:solidFill>
                <a:latin typeface=".VnCentury Schoolbook" pitchFamily="34" charset="0"/>
              </a:rPr>
              <a:t>           =      4596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70" y="-345695"/>
            <a:ext cx="6126480" cy="189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251696" y="170621"/>
            <a:ext cx="530352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chia).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76" y="4956052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36" y="185347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69" y="468204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122405" y="2277534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05981" y="1527349"/>
            <a:ext cx="76919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100000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8697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275027" y="5834771"/>
            <a:ext cx="22228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5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D025D5-96D7-45B1-B982-D53152C2A51E}"/>
              </a:ext>
            </a:extLst>
          </p:cNvPr>
          <p:cNvSpPr txBox="1"/>
          <p:nvPr/>
        </p:nvSpPr>
        <p:spPr>
          <a:xfrm>
            <a:off x="1230895" y="1625259"/>
            <a:ext cx="7691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1 -0.00602 0.04753 -0.02547 0.06094 -0.00949 C 0.06315 -0.00695 0.06537 -0.00533 0.06706 -0.00255 C 0.06953 0.00115 0.07136 0.00625 0.07396 0.00972 C 0.08125 0.01944 0.07318 0.00926 0.08021 0.01666 C 0.08685 0.02384 0.08256 0.02083 0.08711 0.02384 C 0.08868 0.02546 0.08998 0.02801 0.0918 0.02916 C 0.09362 0.03032 0.0961 0.03148 0.09779 0.0331 C 0.09883 0.03402 0.09948 0.03518 0.10013 0.03588 C 0.10183 0.03703 0.10339 0.03773 0.10482 0.03865 C 0.10599 0.03935 0.10703 0.04074 0.10808 0.04143 C 0.10873 0.0419 0.10951 0.04236 0.11029 0.04282 C 0.11146 0.04352 0.11237 0.04467 0.11342 0.0456 C 0.11498 0.04652 0.11654 0.04768 0.1181 0.04838 C 0.11914 0.04884 0.12019 0.04907 0.12123 0.04977 C 0.12227 0.05046 0.12318 0.05162 0.12422 0.05254 C 0.12552 0.05324 0.13021 0.05486 0.13125 0.05509 C 0.13425 0.05879 0.13334 0.0581 0.13724 0.06065 C 0.13959 0.06203 0.14219 0.06296 0.1444 0.06481 C 0.14935 0.06921 0.14636 0.06713 0.15365 0.07037 L 0.1599 0.07315 L 0.16289 0.07453 C 0.16849 0.07407 0.17422 0.07384 0.17995 0.07315 C 0.18099 0.07291 0.18203 0.07199 0.18308 0.07176 C 0.18438 0.07106 0.18555 0.0706 0.18685 0.07037 C 0.1905 0.06921 0.19414 0.06852 0.19779 0.06759 C 0.19948 0.06713 0.20131 0.0669 0.20313 0.0662 C 0.20625 0.06504 0.21042 0.06365 0.21315 0.06203 L 0.2155 0.06065 C 0.2168 0.05879 0.21927 0.05532 0.22097 0.0537 C 0.22188 0.05277 0.22292 0.05185 0.22396 0.05115 C 0.22565 0.05 0.22761 0.0493 0.22917 0.04838 C 0.23073 0.04699 0.2319 0.04514 0.23334 0.04421 C 0.23985 0.03935 0.24089 0.03935 0.24649 0.03727 C 0.25 0.03472 0.25677 0.02963 0.25964 0.02639 C 0.26042 0.02546 0.26094 0.02453 0.26185 0.02384 C 0.26289 0.02222 0.26407 0.02106 0.26498 0.01944 C 0.26563 0.01852 0.26563 0.01643 0.26654 0.01527 C 0.26719 0.01435 0.26797 0.01435 0.26888 0.01389 C 0.26914 0.0125 0.2698 0.01111 0.27032 0.00972 C 0.27214 0.00671 0.2767 0.00416 0.27813 0.00301 C 0.28021 0.00115 0.28203 -0.00093 0.28438 -0.00255 C 0.28842 -0.00579 0.29258 -0.00903 0.29675 -0.01204 C 0.29844 -0.01343 0.30039 -0.01482 0.30209 -0.01621 C 0.30769 -0.0213 0.30508 -0.01968 0.3099 -0.02176 C 0.31029 -0.02315 0.3112 -0.02477 0.31211 -0.02593 C 0.31263 -0.02685 0.31706 -0.02824 0.31758 -0.02871 C 0.31888 -0.0294 0.32006 -0.03079 0.32149 -0.03148 C 0.32409 -0.03264 0.3336 -0.0338 0.33542 -0.03403 C 0.35404 -0.03727 0.33203 -0.03334 0.35078 -0.0382 C 0.35339 -0.03889 0.35599 -0.03912 0.3586 -0.03959 C 0.36081 -0.04005 0.36315 -0.04051 0.3655 -0.04098 C 0.3668 -0.04144 0.3681 -0.0419 0.3694 -0.04236 C 0.37605 -0.0419 0.38282 -0.0419 0.38946 -0.04098 C 0.3944 -0.04051 0.39922 -0.03866 0.40417 -0.0382 C 0.41446 -0.03727 0.42474 -0.03727 0.43516 -0.03681 C 0.44115 -0.03426 0.43672 -0.03588 0.44675 -0.03403 C 0.44896 -0.0338 0.45131 -0.03334 0.45365 -0.03287 C 0.45612 -0.03172 0.4569 -0.03148 0.45899 -0.0301 C 0.46042 -0.02917 0.46159 -0.02801 0.46276 -0.02732 C 0.46446 -0.02662 0.46602 -0.02639 0.46745 -0.02593 C 0.46888 -0.02547 0.47019 -0.025 0.47149 -0.02454 C 0.47305 -0.02408 0.475 -0.02361 0.47683 -0.02315 C 0.47839 -0.02269 0.47995 -0.02223 0.48151 -0.02176 C 0.48334 -0.0213 0.48503 -0.02107 0.48685 -0.02037 C 0.48828 -0.01991 0.49506 -0.0176 0.49766 -0.01621 C 0.49935 -0.01528 0.50078 -0.01435 0.50235 -0.01343 L 0.50469 -0.01204 C 0.50873 -0.00741 0.50534 -0.01042 0.51159 -0.0081 C 0.5125 -0.00764 0.51315 -0.00695 0.51394 -0.00672 C 0.51602 -0.00556 0.5181 -0.00486 0.52019 -0.00394 L 0.52318 -0.00255 C 0.52422 -0.00209 0.52513 -0.00162 0.52631 -0.00116 L 0.53021 0.00023 C 0.5319 0.00069 0.53334 0.00115 0.5349 0.00162 C 0.53594 0.00185 0.53685 0.00254 0.53776 0.00301 C 0.54948 0.00254 0.5612 0.00277 0.57279 0.00162 C 0.57487 0.00139 0.5767 -0.0007 0.57878 -0.00116 C 0.58503 -0.00232 0.58477 -0.00162 0.58972 -0.00394 C 0.60078 -0.00834 0.58203 -0.00116 0.59753 -0.0081 C 0.60052 -0.00949 0.60209 -0.00996 0.60521 -0.01204 C 0.60651 -0.01297 0.60782 -0.01412 0.60912 -0.01482 C 0.61003 -0.01528 0.6112 -0.01574 0.61211 -0.01621 C 0.61368 -0.01713 0.61524 -0.01806 0.6168 -0.01898 C 0.61758 -0.01945 0.61836 -0.01991 0.61914 -0.02037 C 0.62097 -0.02176 0.62266 -0.02315 0.62448 -0.02454 C 0.62526 -0.025 0.62605 -0.02523 0.62683 -0.02593 C 0.63256 -0.0301 0.62735 -0.02755 0.63308 -0.0301 C 0.63386 -0.03102 0.63451 -0.03218 0.63542 -0.03287 C 0.63685 -0.03403 0.63842 -0.03449 0.63998 -0.03542 C 0.64076 -0.03588 0.64154 -0.03658 0.64232 -0.03681 C 0.64336 -0.03727 0.6444 -0.03773 0.64545 -0.0382 C 0.64805 -0.03959 0.65052 -0.04167 0.65313 -0.04236 C 0.65521 -0.04306 0.6573 -0.04329 0.65938 -0.04375 C 0.66042 -0.04422 0.66146 -0.04468 0.66237 -0.04514 C 0.66315 -0.0456 0.66394 -0.04607 0.66472 -0.04653 C 0.6668 -0.04746 0.66888 -0.04838 0.67097 -0.04931 C 0.67201 -0.04977 0.67305 -0.05 0.67396 -0.0507 C 0.67592 -0.05162 0.67748 -0.05278 0.67943 -0.05348 C 0.68151 -0.05394 0.6836 -0.0544 0.68568 -0.05463 C 0.6905 -0.05394 0.69545 -0.05348 0.70026 -0.05209 C 0.7017 -0.05162 0.70287 -0.05 0.70417 -0.04931 C 0.71967 -0.03935 0.70039 -0.05255 0.71185 -0.04375 C 0.71263 -0.04329 0.71355 -0.04306 0.7142 -0.04236 C 0.71953 -0.03773 0.71315 -0.04121 0.71967 -0.0382 C 0.72045 -0.03727 0.7211 -0.03611 0.72201 -0.03542 C 0.72344 -0.03426 0.72513 -0.03426 0.72657 -0.03287 C 0.72787 -0.03148 0.72904 -0.02963 0.73047 -0.02871 C 0.73138 -0.02778 0.73256 -0.02778 0.7336 -0.02732 C 0.73516 -0.02639 0.73815 -0.02454 0.73815 -0.02431 C 0.7448 -0.01667 0.73646 -0.02616 0.74284 -0.02037 C 0.74362 -0.01968 0.74427 -0.01806 0.74519 -0.0176 C 0.7461 -0.01713 0.74727 -0.0176 0.74831 -0.0176 L 0.74831 -0.01736 L 0.74831 -0.0176 " pathEditMode="relative" rAng="0" ptsTypes="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Oval 4">
            <a:extLst>
              <a:ext uri="{FF2B5EF4-FFF2-40B4-BE49-F238E27FC236}">
                <a16:creationId xmlns:a16="http://schemas.microsoft.com/office/drawing/2014/main" xmlns="" id="{99136C64-5FAB-4BB4-AE47-AA9BC820B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"/>
            <a:ext cx="895350" cy="762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rgbClr val="FF0066"/>
                </a:solidFill>
                <a:latin typeface="Arial" charset="0"/>
              </a:rPr>
              <a:t>5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524000" y="76200"/>
            <a:ext cx="9144000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Một nhà máy sản xuất trong 4 ngày được 680 chiếc ti vi. Hỏi trong 7 ngày nhà máy đó sản xuất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bao nhiêu chiếc ti vi, biết số ti vi sản xuất mỗi ngày là 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nhau ?</a:t>
            </a:r>
          </a:p>
        </p:txBody>
      </p:sp>
    </p:spTree>
    <p:extLst>
      <p:ext uri="{BB962C8B-B14F-4D97-AF65-F5344CB8AC3E}">
        <p14:creationId xmlns:p14="http://schemas.microsoft.com/office/powerpoint/2010/main" val="32437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83359" y="228600"/>
            <a:ext cx="29149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sz="44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4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583035" y="-52341"/>
            <a:ext cx="70349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: 680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828498" y="607944"/>
            <a:ext cx="725719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:…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04800" y="1667116"/>
            <a:ext cx="7772400" cy="11887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04800" y="1650885"/>
            <a:ext cx="7772400" cy="11887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680 : 4. 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152400" y="1803285"/>
            <a:ext cx="7772400" cy="11588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xmlns="" id="{25D73561-20C8-4848-BB8E-5C3EBBEF2C34}"/>
              </a:ext>
            </a:extLst>
          </p:cNvPr>
          <p:cNvSpPr txBox="1"/>
          <p:nvPr/>
        </p:nvSpPr>
        <p:spPr>
          <a:xfrm>
            <a:off x="6457096" y="4021744"/>
            <a:ext cx="386240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LÀM VÀO VỞ</a:t>
            </a:r>
          </a:p>
        </p:txBody>
      </p:sp>
      <p:sp>
        <p:nvSpPr>
          <p:cNvPr id="9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04800" y="1955685"/>
            <a:ext cx="7772400" cy="17373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7.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5" grpId="0" animBg="1"/>
      <p:bldP spid="15" grpId="1" animBg="1"/>
      <p:bldP spid="16" grpId="0" animBg="1"/>
      <p:bldP spid="16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51349" y="447675"/>
            <a:ext cx="452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6000" b="1" u="sng" dirty="0" err="1"/>
              <a:t>Bài</a:t>
            </a:r>
            <a:r>
              <a:rPr lang="en-US" sz="6000" b="1" u="sng" dirty="0"/>
              <a:t> </a:t>
            </a:r>
            <a:r>
              <a:rPr lang="en-US" sz="6000" b="1" u="sng" dirty="0" err="1"/>
              <a:t>giải</a:t>
            </a:r>
            <a:r>
              <a:rPr lang="en-US" sz="6000" b="1" u="sng" dirty="0"/>
              <a:t>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90600" y="1330325"/>
            <a:ext cx="1021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800" b="1" dirty="0" smtClean="0"/>
              <a:t>T</a:t>
            </a:r>
            <a:r>
              <a:rPr lang="vi-VN" sz="4800" b="1" dirty="0" smtClean="0"/>
              <a:t>rong </a:t>
            </a:r>
            <a:r>
              <a:rPr lang="vi-VN" sz="4800" b="1" dirty="0"/>
              <a:t>1 </a:t>
            </a:r>
            <a:r>
              <a:rPr lang="vi-VN" sz="4800" b="1" dirty="0" smtClean="0"/>
              <a:t>ngày</a:t>
            </a:r>
            <a:r>
              <a:rPr lang="en-US" sz="4800" b="1" dirty="0" smtClean="0"/>
              <a:t> </a:t>
            </a:r>
            <a:r>
              <a:rPr lang="en-US" sz="4800" b="1" dirty="0"/>
              <a:t>s</a:t>
            </a:r>
            <a:r>
              <a:rPr lang="vi-VN" sz="4800" b="1" dirty="0" smtClean="0"/>
              <a:t>ố </a:t>
            </a:r>
            <a:r>
              <a:rPr lang="vi-VN" sz="4800" b="1" dirty="0"/>
              <a:t>ti vi sản xuất </a:t>
            </a:r>
            <a:r>
              <a:rPr lang="vi-VN" sz="4800" b="1" dirty="0" smtClean="0"/>
              <a:t>đư</a:t>
            </a:r>
            <a:r>
              <a:rPr lang="en-US" sz="4800" b="1" dirty="0"/>
              <a:t>ợ</a:t>
            </a:r>
            <a:r>
              <a:rPr lang="vi-VN" sz="4800" b="1" dirty="0" smtClean="0"/>
              <a:t>c là</a:t>
            </a:r>
            <a:r>
              <a:rPr lang="vi-VN" sz="4800" b="1" dirty="0"/>
              <a:t>: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46413" y="2176463"/>
            <a:ext cx="79521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4800" b="1" dirty="0">
                <a:latin typeface=".VnTime" panose="020B7200000000000000" pitchFamily="34" charset="0"/>
              </a:rPr>
              <a:t>680 : 4 = 170 </a:t>
            </a:r>
            <a:r>
              <a:rPr lang="en-US" sz="4800" b="1" dirty="0"/>
              <a:t>(</a:t>
            </a:r>
            <a:r>
              <a:rPr lang="en-US" sz="4800" b="1" dirty="0" err="1"/>
              <a:t>chiếc</a:t>
            </a:r>
            <a:r>
              <a:rPr lang="en-US" sz="4800" b="1" dirty="0"/>
              <a:t>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90600" y="2928292"/>
            <a:ext cx="1021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800" b="1" dirty="0" smtClean="0"/>
              <a:t>T</a:t>
            </a:r>
            <a:r>
              <a:rPr lang="vi-VN" sz="4800" b="1" dirty="0" smtClean="0"/>
              <a:t>rong </a:t>
            </a:r>
            <a:r>
              <a:rPr lang="vi-VN" sz="4800" b="1" dirty="0"/>
              <a:t>7 ngày </a:t>
            </a:r>
            <a:r>
              <a:rPr lang="en-US" sz="4800" b="1" dirty="0"/>
              <a:t>s</a:t>
            </a:r>
            <a:r>
              <a:rPr lang="vi-VN" sz="4800" b="1" dirty="0" smtClean="0"/>
              <a:t>ố </a:t>
            </a:r>
            <a:r>
              <a:rPr lang="vi-VN" sz="4800" b="1" dirty="0"/>
              <a:t>ti vi sản xuất </a:t>
            </a:r>
            <a:r>
              <a:rPr lang="vi-VN" sz="4800" b="1" dirty="0" smtClean="0"/>
              <a:t>đư</a:t>
            </a:r>
            <a:r>
              <a:rPr lang="en-US" sz="4800" b="1" dirty="0" smtClean="0"/>
              <a:t>ợ</a:t>
            </a:r>
            <a:r>
              <a:rPr lang="vi-VN" sz="4800" b="1" dirty="0" smtClean="0"/>
              <a:t>c là</a:t>
            </a:r>
            <a:r>
              <a:rPr lang="vi-VN" sz="4800" b="1" dirty="0"/>
              <a:t>: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2903167" y="3680121"/>
            <a:ext cx="7621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4800" b="1" dirty="0" smtClean="0">
                <a:latin typeface=".VnTime" panose="020B7200000000000000" pitchFamily="34" charset="0"/>
              </a:rPr>
              <a:t>170 x 7 </a:t>
            </a:r>
            <a:r>
              <a:rPr lang="en-US" altLang="en-US" sz="4800" b="1" dirty="0">
                <a:latin typeface=".VnTime" panose="020B7200000000000000" pitchFamily="34" charset="0"/>
              </a:rPr>
              <a:t>= 1190 </a:t>
            </a:r>
            <a:r>
              <a:rPr lang="en-US" sz="4800" b="1" dirty="0"/>
              <a:t>(</a:t>
            </a:r>
            <a:r>
              <a:rPr lang="en-US" sz="4800" b="1" dirty="0" err="1"/>
              <a:t>chiếc</a:t>
            </a:r>
            <a:r>
              <a:rPr lang="en-US" sz="4800" b="1" dirty="0"/>
              <a:t>)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280078" y="4620568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800" b="1" dirty="0" err="1"/>
              <a:t>Đáp</a:t>
            </a:r>
            <a:r>
              <a:rPr lang="en-US" sz="4800" b="1" dirty="0"/>
              <a:t> </a:t>
            </a:r>
            <a:r>
              <a:rPr lang="en-US" sz="4800" b="1" dirty="0" err="1"/>
              <a:t>số</a:t>
            </a:r>
            <a:r>
              <a:rPr lang="en-US" sz="4800" b="1" dirty="0"/>
              <a:t> : 1190 </a:t>
            </a:r>
            <a:r>
              <a:rPr lang="en-US" sz="4800" b="1" dirty="0" err="1"/>
              <a:t>chiếc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701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3" grpId="1"/>
      <p:bldP spid="17414" grpId="0"/>
      <p:bldP spid="17415" grpId="0"/>
      <p:bldP spid="28678" grpId="0"/>
      <p:bldP spid="174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3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-197127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16443" y="450414"/>
            <a:ext cx="5943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016443" y="2419872"/>
            <a:ext cx="8503920" cy="30175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164" y="0"/>
            <a:ext cx="6816820" cy="72110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5545" y="348809"/>
            <a:ext cx="2030949" cy="62714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6B4E99-0F4C-43C5-9799-C4BA55F435D5}"/>
              </a:ext>
            </a:extLst>
          </p:cNvPr>
          <p:cNvSpPr txBox="1"/>
          <p:nvPr/>
        </p:nvSpPr>
        <p:spPr>
          <a:xfrm>
            <a:off x="6821840" y="3715717"/>
            <a:ext cx="3893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Vận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dụng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90" y="543347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8925" y="1746561"/>
            <a:ext cx="301752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chục,tròn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174" y="90488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46123" y="2072020"/>
            <a:ext cx="10494473" cy="235756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tạm 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67954" y="1112994"/>
            <a:ext cx="7854159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5EEEEF-CBE6-414E-AB33-9CCA93331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234" y="885605"/>
            <a:ext cx="6421073" cy="43647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752DA3A-2D57-4489-87A7-00EC09859F70}"/>
              </a:ext>
            </a:extLst>
          </p:cNvPr>
          <p:cNvSpPr/>
          <p:nvPr/>
        </p:nvSpPr>
        <p:spPr>
          <a:xfrm>
            <a:off x="981441" y="55406"/>
            <a:ext cx="966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Hãy điền số thích h</a:t>
            </a:r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ợp vào dấu ?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/>
          <p:cNvSpPr txBox="1"/>
          <p:nvPr/>
        </p:nvSpPr>
        <p:spPr>
          <a:xfrm rot="20124156">
            <a:off x="1125506" y="2288094"/>
            <a:ext cx="14510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253039" y="776241"/>
            <a:ext cx="5307011" cy="1366972"/>
            <a:chOff x="4441089" y="408663"/>
            <a:chExt cx="6037760" cy="1541525"/>
          </a:xfrm>
        </p:grpSpPr>
        <p:grpSp>
          <p:nvGrpSpPr>
            <p:cNvPr id="8" name="组合 143"/>
            <p:cNvGrpSpPr>
              <a:grpSpLocks/>
            </p:cNvGrpSpPr>
            <p:nvPr/>
          </p:nvGrpSpPr>
          <p:grpSpPr bwMode="auto">
            <a:xfrm>
              <a:off x="4441089" y="732342"/>
              <a:ext cx="727854" cy="768249"/>
              <a:chOff x="4339491" y="732342"/>
              <a:chExt cx="727854" cy="768249"/>
            </a:xfrm>
          </p:grpSpPr>
          <p:sp>
            <p:nvSpPr>
              <p:cNvPr id="11" name="任意多边形 82"/>
              <p:cNvSpPr/>
              <p:nvPr/>
            </p:nvSpPr>
            <p:spPr bwMode="auto">
              <a:xfrm rot="3738964">
                <a:off x="4338213" y="733620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74946" y="771728"/>
                <a:ext cx="516479" cy="728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9" name="矩形 39"/>
            <p:cNvSpPr>
              <a:spLocks noChangeArrowheads="1"/>
            </p:cNvSpPr>
            <p:nvPr/>
          </p:nvSpPr>
          <p:spPr bwMode="auto">
            <a:xfrm>
              <a:off x="5293787" y="1325444"/>
              <a:ext cx="5185062" cy="62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Nhắc</a:t>
              </a:r>
              <a:r>
                <a:rPr lang="en-US" altLang="zh-CN" sz="2000" dirty="0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lại</a:t>
              </a:r>
              <a:r>
                <a:rPr lang="en-US" altLang="zh-CN" sz="2000" dirty="0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nội</a:t>
              </a:r>
              <a:r>
                <a:rPr lang="en-US" altLang="zh-CN" sz="2000" dirty="0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quy</a:t>
              </a:r>
              <a:r>
                <a:rPr lang="en-US" altLang="zh-CN" sz="2000" dirty="0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lớp</a:t>
              </a:r>
              <a:r>
                <a:rPr lang="en-US" altLang="zh-CN" sz="2000" dirty="0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học</a:t>
              </a:r>
              <a:r>
                <a:rPr lang="en-US" altLang="zh-CN" sz="2000" dirty="0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.</a:t>
              </a:r>
              <a:endParaRPr lang="zh-CN" altLang="en-US" sz="2000" dirty="0">
                <a:solidFill>
                  <a:srgbClr val="26262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01642" y="408663"/>
              <a:ext cx="3762378" cy="104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616575" y="2093913"/>
            <a:ext cx="5813425" cy="3658155"/>
            <a:chOff x="4441088" y="302494"/>
            <a:chExt cx="5814134" cy="3658907"/>
          </a:xfrm>
        </p:grpSpPr>
        <p:grpSp>
          <p:nvGrpSpPr>
            <p:cNvPr id="14" name="组合 149"/>
            <p:cNvGrpSpPr>
              <a:grpSpLocks/>
            </p:cNvGrpSpPr>
            <p:nvPr/>
          </p:nvGrpSpPr>
          <p:grpSpPr bwMode="auto">
            <a:xfrm>
              <a:off x="4441088" y="761375"/>
              <a:ext cx="727164" cy="730400"/>
              <a:chOff x="4339490" y="761375"/>
              <a:chExt cx="727164" cy="730400"/>
            </a:xfrm>
          </p:grpSpPr>
          <p:sp>
            <p:nvSpPr>
              <p:cNvPr id="17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74445" y="801071"/>
                <a:ext cx="428374" cy="584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4917087" cy="29142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nhẩm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với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tròn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nghìn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.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Đặt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,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với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năm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.</a:t>
              </a: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So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sánh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năm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số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Tính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chu vi,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diện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tích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của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các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hình</a:t>
              </a:r>
              <a:endParaRPr lang="en-US" altLang="zh-CN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Giải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toán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.</a:t>
              </a:r>
              <a:endParaRPr lang="zh-CN" altLang="en-US" sz="1333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2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BC75D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</a:t>
              </a:r>
              <a:r>
                <a:rPr lang="en-US" altLang="zh-CN" sz="3200" b="1">
                  <a:solidFill>
                    <a:srgbClr val="FBC75D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hành</a:t>
              </a:r>
              <a:endParaRPr lang="zh-CN" altLang="en-US" sz="3200" b="1">
                <a:solidFill>
                  <a:srgbClr val="FBC75D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507038" y="5542917"/>
            <a:ext cx="4926012" cy="1285825"/>
            <a:chOff x="4441088" y="597406"/>
            <a:chExt cx="4927029" cy="1286078"/>
          </a:xfrm>
        </p:grpSpPr>
        <p:grpSp>
          <p:nvGrpSpPr>
            <p:cNvPr id="20" name="组合 161"/>
            <p:cNvGrpSpPr>
              <a:grpSpLocks/>
            </p:cNvGrpSpPr>
            <p:nvPr/>
          </p:nvGrpSpPr>
          <p:grpSpPr bwMode="auto">
            <a:xfrm>
              <a:off x="4441088" y="762538"/>
              <a:ext cx="727225" cy="728806"/>
              <a:chOff x="4339490" y="762538"/>
              <a:chExt cx="727225" cy="728806"/>
            </a:xfrm>
          </p:grpSpPr>
          <p:sp>
            <p:nvSpPr>
              <p:cNvPr id="23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23678" y="806997"/>
                <a:ext cx="428410" cy="5848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5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92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8CC06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Vận dụng</a:t>
              </a:r>
              <a:endParaRPr lang="zh-CN" altLang="en-US" sz="3600" b="1">
                <a:solidFill>
                  <a:srgbClr val="8CC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3" dur="5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4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4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201236" cy="1530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7" y="802575"/>
            <a:ext cx="3276183" cy="2916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053" y="3471883"/>
            <a:ext cx="3924367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72083" y="4390274"/>
            <a:ext cx="381461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150">
                <a:solidFill>
                  <a:srgbClr val="F13413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1: Tính nhẩm</a:t>
            </a:r>
            <a:endParaRPr lang="zh-CN" altLang="en-US" sz="3600" spc="-150" dirty="0">
              <a:solidFill>
                <a:srgbClr val="F13413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26745" y="1268407"/>
            <a:ext cx="4976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+ 2000 – 4000 = ? </a:t>
            </a:r>
          </a:p>
        </p:txBody>
      </p:sp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609683" y="1268407"/>
            <a:ext cx="5743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90000 – (70000- 20000) = ?</a:t>
            </a:r>
          </a:p>
        </p:txBody>
      </p:sp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1252</Words>
  <Application>Microsoft Office PowerPoint</Application>
  <PresentationFormat>Custom</PresentationFormat>
  <Paragraphs>361</Paragraphs>
  <Slides>37</Slides>
  <Notes>15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HUYEN</cp:lastModifiedBy>
  <cp:revision>95</cp:revision>
  <dcterms:created xsi:type="dcterms:W3CDTF">2017-03-13T01:56:00Z</dcterms:created>
  <dcterms:modified xsi:type="dcterms:W3CDTF">2021-09-01T03:05:22Z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