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60" r:id="rId3"/>
    <p:sldId id="256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71" r:id="rId14"/>
    <p:sldId id="275" r:id="rId15"/>
    <p:sldId id="272" r:id="rId16"/>
    <p:sldId id="273" r:id="rId17"/>
    <p:sldId id="274" r:id="rId18"/>
    <p:sldId id="277" r:id="rId19"/>
    <p:sldId id="276" r:id="rId20"/>
    <p:sldId id="281" r:id="rId21"/>
    <p:sldId id="278" r:id="rId22"/>
    <p:sldId id="279" r:id="rId23"/>
    <p:sldId id="28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6600"/>
    <a:srgbClr val="80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33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0DFC7-270D-4E36-B6CE-6CF995DCFE41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BB2A3B-9386-4197-A130-6E35F9615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127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62525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9822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7949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7913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58101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15983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1441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359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05D0-1ECA-466F-B4AA-77CF711DA133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C357-0027-40BF-B159-168702DD9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724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05D0-1ECA-466F-B4AA-77CF711DA133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C357-0027-40BF-B159-168702DD9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446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05D0-1ECA-466F-B4AA-77CF711DA133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C357-0027-40BF-B159-168702DD9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128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05D0-1ECA-466F-B4AA-77CF711DA133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C357-0027-40BF-B159-168702DD9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676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05D0-1ECA-466F-B4AA-77CF711DA133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C357-0027-40BF-B159-168702DD9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66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05D0-1ECA-466F-B4AA-77CF711DA133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C357-0027-40BF-B159-168702DD9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849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05D0-1ECA-466F-B4AA-77CF711DA133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C357-0027-40BF-B159-168702DD9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520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05D0-1ECA-466F-B4AA-77CF711DA133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C357-0027-40BF-B159-168702DD9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986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05D0-1ECA-466F-B4AA-77CF711DA133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C357-0027-40BF-B159-168702DD9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271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05D0-1ECA-466F-B4AA-77CF711DA133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C357-0027-40BF-B159-168702DD9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072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05D0-1ECA-466F-B4AA-77CF711DA133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BC357-0027-40BF-B159-168702DD9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223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B05D0-1ECA-466F-B4AA-77CF711DA133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BC357-0027-40BF-B159-168702DD9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672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slide" Target="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12" Type="http://schemas.openxmlformats.org/officeDocument/2006/relationships/slide" Target="slide6.xml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6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image" Target="../media/image13.png"/><Relationship Id="rId5" Type="http://schemas.openxmlformats.org/officeDocument/2006/relationships/image" Target="../media/image10.gif"/><Relationship Id="rId15" Type="http://schemas.openxmlformats.org/officeDocument/2006/relationships/image" Target="../media/image15.png"/><Relationship Id="rId10" Type="http://schemas.openxmlformats.org/officeDocument/2006/relationships/slide" Target="slide11.xml"/><Relationship Id="rId4" Type="http://schemas.openxmlformats.org/officeDocument/2006/relationships/slide" Target="slide12.xml"/><Relationship Id="rId9" Type="http://schemas.openxmlformats.org/officeDocument/2006/relationships/image" Target="../media/image12.png"/><Relationship Id="rId14" Type="http://schemas.openxmlformats.org/officeDocument/2006/relationships/slide" Target="slide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133" y="160308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br>
              <a:rPr lang="en-US" sz="5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13: LUYỆN TẬP</a:t>
            </a:r>
          </a:p>
        </p:txBody>
      </p:sp>
      <p:sp>
        <p:nvSpPr>
          <p:cNvPr id="4" name="文本框 57"/>
          <p:cNvSpPr txBox="1"/>
          <p:nvPr/>
        </p:nvSpPr>
        <p:spPr>
          <a:xfrm>
            <a:off x="7133156" y="3949701"/>
            <a:ext cx="2657958" cy="476726"/>
          </a:xfrm>
          <a:prstGeom prst="round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lt"/>
              </a:rPr>
              <a:t>SGK/Trang 17</a:t>
            </a:r>
            <a:endParaRPr lang="en-US" sz="2200" b="1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7419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7" descr="doraemon wallpaper,residential  area,house,home,property,green,illustration,real estate,natural  landscape,cartoon,neighbourhood, #1044039 - Wallpaperkiss"/>
          <p:cNvPicPr preferRelativeResize="0"/>
          <p:nvPr/>
        </p:nvPicPr>
        <p:blipFill rotWithShape="1">
          <a:blip r:embed="rId3">
            <a:alphaModFix/>
          </a:blip>
          <a:srcRect t="6080" b="13384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7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0" y="3155931"/>
            <a:ext cx="2873692" cy="3412509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7"/>
          <p:cNvSpPr/>
          <p:nvPr/>
        </p:nvSpPr>
        <p:spPr>
          <a:xfrm>
            <a:off x="4831080" y="3381226"/>
            <a:ext cx="6934200" cy="13203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3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Tám triệu một trăm mười hai nghìn không trăm mười </a:t>
            </a:r>
            <a:r>
              <a:rPr lang="en-US" sz="3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</a:t>
            </a:r>
            <a:r>
              <a:rPr lang="en-US" sz="3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ăm</a:t>
            </a:r>
            <a:endParaRPr sz="36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8" name="Google Shape;148;p7"/>
          <p:cNvSpPr/>
          <p:nvPr/>
        </p:nvSpPr>
        <p:spPr>
          <a:xfrm>
            <a:off x="1005840" y="802105"/>
            <a:ext cx="10759500" cy="1267328"/>
          </a:xfrm>
          <a:prstGeom prst="wedgeRoundRectCallout">
            <a:avLst>
              <a:gd name="adj1" fmla="val -36495"/>
              <a:gd name="adj2" fmla="val 151133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Đọc số: 8 112 015 </a:t>
            </a:r>
            <a:endParaRPr sz="2400" dirty="0"/>
          </a:p>
        </p:txBody>
      </p:sp>
      <p:sp>
        <p:nvSpPr>
          <p:cNvPr id="6" name="Left Arrow 5">
            <a:hlinkClick r:id="rId4" action="ppaction://hlinksldjump"/>
          </p:cNvPr>
          <p:cNvSpPr/>
          <p:nvPr/>
        </p:nvSpPr>
        <p:spPr>
          <a:xfrm>
            <a:off x="10182225" y="5953125"/>
            <a:ext cx="1143000" cy="685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89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8" descr="doraemon wallpaper,residential  area,house,home,property,green,illustration,real estate,natural  landscape,cartoon,neighbourhood, #1044039 - Wallpaperkiss"/>
          <p:cNvPicPr preferRelativeResize="0"/>
          <p:nvPr/>
        </p:nvPicPr>
        <p:blipFill rotWithShape="1">
          <a:blip r:embed="rId3">
            <a:alphaModFix/>
          </a:blip>
          <a:srcRect t="6080" b="13384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8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674330" y="3708887"/>
            <a:ext cx="1538367" cy="2859553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8"/>
          <p:cNvSpPr/>
          <p:nvPr/>
        </p:nvSpPr>
        <p:spPr>
          <a:xfrm>
            <a:off x="4831080" y="3381226"/>
            <a:ext cx="6934200" cy="13203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3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600 230 080</a:t>
            </a:r>
            <a:endParaRPr sz="36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6" name="Google Shape;156;p8"/>
          <p:cNvSpPr/>
          <p:nvPr/>
        </p:nvSpPr>
        <p:spPr>
          <a:xfrm>
            <a:off x="1005840" y="641684"/>
            <a:ext cx="10759500" cy="1903276"/>
          </a:xfrm>
          <a:prstGeom prst="wedgeRoundRectCallout">
            <a:avLst>
              <a:gd name="adj1" fmla="val -38434"/>
              <a:gd name="adj2" fmla="val 104705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Viết số: Sáu trăm triệu hai trăm ba mươi nghìn không trăm tám mươi </a:t>
            </a:r>
            <a:endParaRPr sz="2400" dirty="0"/>
          </a:p>
        </p:txBody>
      </p:sp>
      <p:sp>
        <p:nvSpPr>
          <p:cNvPr id="6" name="Left Arrow 5">
            <a:hlinkClick r:id="rId4" action="ppaction://hlinksldjump"/>
          </p:cNvPr>
          <p:cNvSpPr/>
          <p:nvPr/>
        </p:nvSpPr>
        <p:spPr>
          <a:xfrm>
            <a:off x="10182225" y="5953125"/>
            <a:ext cx="1143000" cy="685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64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781" y="5303523"/>
            <a:ext cx="9144000" cy="935575"/>
          </a:xfrm>
        </p:spPr>
        <p:txBody>
          <a:bodyPr>
            <a:noAutofit/>
          </a:bodyPr>
          <a:lstStyle/>
          <a:p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145560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5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306734"/>
              </p:ext>
            </p:extLst>
          </p:nvPr>
        </p:nvGraphicFramePr>
        <p:xfrm>
          <a:off x="-31667" y="628731"/>
          <a:ext cx="12223668" cy="6189769"/>
        </p:xfrm>
        <a:graphic>
          <a:graphicData uri="http://schemas.openxmlformats.org/drawingml/2006/table">
            <a:tbl>
              <a:tblPr/>
              <a:tblGrid>
                <a:gridCol w="23628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73632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6226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56226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2350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 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 trị chữ số 5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 trị chữ số 3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139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849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512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3160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 Box 37"/>
          <p:cNvSpPr txBox="1">
            <a:spLocks noChangeArrowheads="1"/>
          </p:cNvSpPr>
          <p:nvPr/>
        </p:nvSpPr>
        <p:spPr bwMode="auto">
          <a:xfrm>
            <a:off x="-101093" y="1704802"/>
            <a:ext cx="2743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 35 627 449    </a:t>
            </a:r>
          </a:p>
        </p:txBody>
      </p:sp>
      <p:sp>
        <p:nvSpPr>
          <p:cNvPr id="6" name="Text Box 38"/>
          <p:cNvSpPr txBox="1">
            <a:spLocks noChangeArrowheads="1"/>
          </p:cNvSpPr>
          <p:nvPr/>
        </p:nvSpPr>
        <p:spPr bwMode="auto">
          <a:xfrm>
            <a:off x="-132344" y="3049128"/>
            <a:ext cx="249053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b. 123 456 789    </a:t>
            </a:r>
          </a:p>
        </p:txBody>
      </p:sp>
      <p:sp>
        <p:nvSpPr>
          <p:cNvPr id="7" name="Text Box 39"/>
          <p:cNvSpPr txBox="1">
            <a:spLocks noChangeArrowheads="1"/>
          </p:cNvSpPr>
          <p:nvPr/>
        </p:nvSpPr>
        <p:spPr bwMode="auto">
          <a:xfrm>
            <a:off x="-133177" y="4523871"/>
            <a:ext cx="25177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c. 82 175 263    </a:t>
            </a:r>
          </a:p>
        </p:txBody>
      </p:sp>
      <p:sp>
        <p:nvSpPr>
          <p:cNvPr id="8" name="Text Box 40"/>
          <p:cNvSpPr txBox="1">
            <a:spLocks noChangeArrowheads="1"/>
          </p:cNvSpPr>
          <p:nvPr/>
        </p:nvSpPr>
        <p:spPr bwMode="auto">
          <a:xfrm>
            <a:off x="-133177" y="5811417"/>
            <a:ext cx="2743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d. 850 003 200    </a:t>
            </a:r>
          </a:p>
        </p:txBody>
      </p:sp>
      <p:sp>
        <p:nvSpPr>
          <p:cNvPr id="9" name="Text Box 41"/>
          <p:cNvSpPr txBox="1">
            <a:spLocks noChangeArrowheads="1"/>
          </p:cNvSpPr>
          <p:nvPr/>
        </p:nvSpPr>
        <p:spPr bwMode="auto">
          <a:xfrm>
            <a:off x="-18048" y="13178"/>
            <a:ext cx="12242132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Đọc các số và nêu giá trị của chữ số 3 và chữ số 5 trong mỗi số:</a:t>
            </a:r>
            <a:endParaRPr lang="en-US" altLang="en-US" sz="3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45"/>
          <p:cNvSpPr txBox="1">
            <a:spLocks noChangeArrowheads="1"/>
          </p:cNvSpPr>
          <p:nvPr/>
        </p:nvSpPr>
        <p:spPr bwMode="auto">
          <a:xfrm>
            <a:off x="2333564" y="1079714"/>
            <a:ext cx="464475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 mươi lăm triệu sáu trăm hai mươi bảy nghìn bốn trăm bốn mươi chín.</a:t>
            </a:r>
          </a:p>
        </p:txBody>
      </p:sp>
      <p:sp>
        <p:nvSpPr>
          <p:cNvPr id="11" name="Text Box 46"/>
          <p:cNvSpPr txBox="1">
            <a:spLocks noChangeArrowheads="1"/>
          </p:cNvSpPr>
          <p:nvPr/>
        </p:nvSpPr>
        <p:spPr bwMode="auto">
          <a:xfrm>
            <a:off x="7436541" y="1449584"/>
            <a:ext cx="1905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5 000 000</a:t>
            </a:r>
          </a:p>
        </p:txBody>
      </p:sp>
      <p:sp>
        <p:nvSpPr>
          <p:cNvPr id="12" name="Text Box 53"/>
          <p:cNvSpPr txBox="1">
            <a:spLocks noChangeArrowheads="1"/>
          </p:cNvSpPr>
          <p:nvPr/>
        </p:nvSpPr>
        <p:spPr bwMode="auto">
          <a:xfrm>
            <a:off x="2321609" y="2433446"/>
            <a:ext cx="4769002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trăm hai mươi ba triệu bốn trăm năm mươi sáu nghìn bảy trăm tám mươi chín.</a:t>
            </a:r>
          </a:p>
        </p:txBody>
      </p:sp>
      <p:sp>
        <p:nvSpPr>
          <p:cNvPr id="13" name="Text Box 54"/>
          <p:cNvSpPr txBox="1">
            <a:spLocks noChangeArrowheads="1"/>
          </p:cNvSpPr>
          <p:nvPr/>
        </p:nvSpPr>
        <p:spPr bwMode="auto">
          <a:xfrm>
            <a:off x="7709255" y="3049127"/>
            <a:ext cx="1447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50 000</a:t>
            </a:r>
          </a:p>
        </p:txBody>
      </p:sp>
      <p:sp>
        <p:nvSpPr>
          <p:cNvPr id="14" name="Text Box 55"/>
          <p:cNvSpPr txBox="1">
            <a:spLocks noChangeArrowheads="1"/>
          </p:cNvSpPr>
          <p:nvPr/>
        </p:nvSpPr>
        <p:spPr bwMode="auto">
          <a:xfrm>
            <a:off x="2333564" y="4203874"/>
            <a:ext cx="465670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 mươi hai triệu một trăm bảy mươi lăm nghìn hai trăm sáu mươi ba.</a:t>
            </a:r>
          </a:p>
        </p:txBody>
      </p:sp>
      <p:sp>
        <p:nvSpPr>
          <p:cNvPr id="15" name="Text Box 59"/>
          <p:cNvSpPr txBox="1">
            <a:spLocks noChangeArrowheads="1"/>
          </p:cNvSpPr>
          <p:nvPr/>
        </p:nvSpPr>
        <p:spPr bwMode="auto">
          <a:xfrm>
            <a:off x="7709255" y="4441831"/>
            <a:ext cx="1600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5 000</a:t>
            </a:r>
          </a:p>
        </p:txBody>
      </p:sp>
      <p:sp>
        <p:nvSpPr>
          <p:cNvPr id="16" name="Text Box 60"/>
          <p:cNvSpPr txBox="1">
            <a:spLocks noChangeArrowheads="1"/>
          </p:cNvSpPr>
          <p:nvPr/>
        </p:nvSpPr>
        <p:spPr bwMode="auto">
          <a:xfrm>
            <a:off x="2272303" y="5511924"/>
            <a:ext cx="470601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 trăm năm mươi triệu không trăm linh ba nghìn hai trăm.</a:t>
            </a:r>
          </a:p>
        </p:txBody>
      </p:sp>
      <p:sp>
        <p:nvSpPr>
          <p:cNvPr id="17" name="Text Box 61"/>
          <p:cNvSpPr txBox="1">
            <a:spLocks noChangeArrowheads="1"/>
          </p:cNvSpPr>
          <p:nvPr/>
        </p:nvSpPr>
        <p:spPr bwMode="auto">
          <a:xfrm>
            <a:off x="7384403" y="5781254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50 000 000</a:t>
            </a:r>
          </a:p>
        </p:txBody>
      </p:sp>
      <p:sp>
        <p:nvSpPr>
          <p:cNvPr id="18" name="Text Box 61"/>
          <p:cNvSpPr txBox="1">
            <a:spLocks noChangeArrowheads="1"/>
          </p:cNvSpPr>
          <p:nvPr/>
        </p:nvSpPr>
        <p:spPr bwMode="auto">
          <a:xfrm>
            <a:off x="9942095" y="1433046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30 000 000</a:t>
            </a:r>
          </a:p>
        </p:txBody>
      </p:sp>
      <p:sp>
        <p:nvSpPr>
          <p:cNvPr id="20" name="Text Box 59"/>
          <p:cNvSpPr txBox="1">
            <a:spLocks noChangeArrowheads="1"/>
          </p:cNvSpPr>
          <p:nvPr/>
        </p:nvSpPr>
        <p:spPr bwMode="auto">
          <a:xfrm>
            <a:off x="10022305" y="3018965"/>
            <a:ext cx="1981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3 000 000</a:t>
            </a:r>
          </a:p>
        </p:txBody>
      </p:sp>
      <p:sp>
        <p:nvSpPr>
          <p:cNvPr id="22" name="Text Box 61"/>
          <p:cNvSpPr txBox="1">
            <a:spLocks noChangeArrowheads="1"/>
          </p:cNvSpPr>
          <p:nvPr/>
        </p:nvSpPr>
        <p:spPr bwMode="auto">
          <a:xfrm>
            <a:off x="10620497" y="4493708"/>
            <a:ext cx="78481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3" name="Text Box 59"/>
          <p:cNvSpPr txBox="1">
            <a:spLocks noChangeArrowheads="1"/>
          </p:cNvSpPr>
          <p:nvPr/>
        </p:nvSpPr>
        <p:spPr bwMode="auto">
          <a:xfrm>
            <a:off x="10230228" y="5745755"/>
            <a:ext cx="117508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3 000</a:t>
            </a:r>
          </a:p>
        </p:txBody>
      </p:sp>
    </p:spTree>
    <p:extLst>
      <p:ext uri="{BB962C8B-B14F-4D97-AF65-F5344CB8AC3E}">
        <p14:creationId xmlns:p14="http://schemas.microsoft.com/office/powerpoint/2010/main" val="169272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3449053" y="1299410"/>
            <a:ext cx="7860631" cy="802105"/>
          </a:xfrm>
          <a:prstGeom prst="wedgeRoundRectCallout">
            <a:avLst>
              <a:gd name="adj1" fmla="val 36546"/>
              <a:gd name="adj2" fmla="val 181467"/>
              <a:gd name="adj3" fmla="val 16667"/>
            </a:avLst>
          </a:prstGeom>
          <a:solidFill>
            <a:srgbClr val="FFC000"/>
          </a:solidFill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đọc số, ta cần lưu ý điều gì?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673768" y="2542674"/>
            <a:ext cx="6769769" cy="938463"/>
          </a:xfrm>
          <a:prstGeom prst="wedgeRoundRectCallout">
            <a:avLst>
              <a:gd name="adj1" fmla="val -27145"/>
              <a:gd name="adj2" fmla="val 103570"/>
              <a:gd name="adj3" fmla="val 16667"/>
            </a:avLst>
          </a:prstGeom>
          <a:solidFill>
            <a:srgbClr val="FFC000"/>
          </a:solidFill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đọc số, ta cần đọc đúng và đầy đủ các hàng, các lớp.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3449053" y="1090862"/>
            <a:ext cx="7860631" cy="1187115"/>
          </a:xfrm>
          <a:prstGeom prst="wedgeRoundRectCallout">
            <a:avLst>
              <a:gd name="adj1" fmla="val 37362"/>
              <a:gd name="adj2" fmla="val 139575"/>
              <a:gd name="adj3" fmla="val 16667"/>
            </a:avLst>
          </a:prstGeom>
          <a:solidFill>
            <a:srgbClr val="FFC000"/>
          </a:solidFill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xác định đúng giá trị của các chữ số, ta cần lưu ý điều gì?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673768" y="2542673"/>
            <a:ext cx="6769769" cy="938463"/>
          </a:xfrm>
          <a:prstGeom prst="wedgeRoundRectCallout">
            <a:avLst>
              <a:gd name="adj1" fmla="val -27145"/>
              <a:gd name="adj2" fmla="val 103570"/>
              <a:gd name="adj3" fmla="val 16667"/>
            </a:avLst>
          </a:prstGeom>
          <a:solidFill>
            <a:srgbClr val="FFC000"/>
          </a:solidFill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cần xác định hàng của chữ số đó.</a:t>
            </a:r>
          </a:p>
        </p:txBody>
      </p:sp>
    </p:spTree>
    <p:extLst>
      <p:ext uri="{BB962C8B-B14F-4D97-AF65-F5344CB8AC3E}">
        <p14:creationId xmlns:p14="http://schemas.microsoft.com/office/powerpoint/2010/main" val="250314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72977" y="201465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Viết số, biết số đó gồm: 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Group 7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0255357"/>
              </p:ext>
            </p:extLst>
          </p:nvPr>
        </p:nvGraphicFramePr>
        <p:xfrm>
          <a:off x="0" y="1058715"/>
          <a:ext cx="12191999" cy="5390210"/>
        </p:xfrm>
        <a:graphic>
          <a:graphicData uri="http://schemas.openxmlformats.org/drawingml/2006/table">
            <a:tbl>
              <a:tblPr/>
              <a:tblGrid>
                <a:gridCol w="74252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7667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91322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 số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755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738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755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738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 Box 72"/>
          <p:cNvSpPr txBox="1">
            <a:spLocks noChangeArrowheads="1"/>
          </p:cNvSpPr>
          <p:nvPr/>
        </p:nvSpPr>
        <p:spPr bwMode="auto">
          <a:xfrm>
            <a:off x="1" y="1863979"/>
            <a:ext cx="7315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5 triệu, 7 trăm nghìn, 6 chục nghìn, 3 trăm, 4 chục và 2 đơn vị.</a:t>
            </a:r>
          </a:p>
        </p:txBody>
      </p:sp>
      <p:sp>
        <p:nvSpPr>
          <p:cNvPr id="7" name="Text Box 73"/>
          <p:cNvSpPr txBox="1">
            <a:spLocks noChangeArrowheads="1"/>
          </p:cNvSpPr>
          <p:nvPr/>
        </p:nvSpPr>
        <p:spPr bwMode="auto">
          <a:xfrm>
            <a:off x="0" y="5354478"/>
            <a:ext cx="731520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5 chục triệu, 7 triệu , 6 trăm nghìn, 3 chục nghìn, 4 nghìn và 2 đơn vị</a:t>
            </a:r>
          </a:p>
        </p:txBody>
      </p:sp>
      <p:sp>
        <p:nvSpPr>
          <p:cNvPr id="8" name="Text Box 74"/>
          <p:cNvSpPr txBox="1">
            <a:spLocks noChangeArrowheads="1"/>
          </p:cNvSpPr>
          <p:nvPr/>
        </p:nvSpPr>
        <p:spPr bwMode="auto">
          <a:xfrm>
            <a:off x="0" y="3059783"/>
            <a:ext cx="731520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5 triệu, 7 trăm nghìn, 6 nghìn, 3 trăm, 4 chục và 2 đơn vị</a:t>
            </a:r>
          </a:p>
        </p:txBody>
      </p:sp>
      <p:sp>
        <p:nvSpPr>
          <p:cNvPr id="9" name="Text Box 75"/>
          <p:cNvSpPr txBox="1">
            <a:spLocks noChangeArrowheads="1"/>
          </p:cNvSpPr>
          <p:nvPr/>
        </p:nvSpPr>
        <p:spPr bwMode="auto">
          <a:xfrm>
            <a:off x="0" y="4251359"/>
            <a:ext cx="731520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5 chục triệu, 7 chục nghìn, 6 nghìn, 3 trăm, 4 chục và 2 đơn vị</a:t>
            </a:r>
          </a:p>
        </p:txBody>
      </p:sp>
      <p:sp>
        <p:nvSpPr>
          <p:cNvPr id="10" name="Text Box 76"/>
          <p:cNvSpPr txBox="1">
            <a:spLocks noChangeArrowheads="1"/>
          </p:cNvSpPr>
          <p:nvPr/>
        </p:nvSpPr>
        <p:spPr bwMode="auto">
          <a:xfrm>
            <a:off x="8115300" y="2157663"/>
            <a:ext cx="32766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5 760 342</a:t>
            </a:r>
          </a:p>
        </p:txBody>
      </p:sp>
      <p:sp>
        <p:nvSpPr>
          <p:cNvPr id="11" name="Text Box 77"/>
          <p:cNvSpPr txBox="1">
            <a:spLocks noChangeArrowheads="1"/>
          </p:cNvSpPr>
          <p:nvPr/>
        </p:nvSpPr>
        <p:spPr bwMode="auto">
          <a:xfrm>
            <a:off x="8191500" y="5586663"/>
            <a:ext cx="32766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57 634 002</a:t>
            </a:r>
          </a:p>
        </p:txBody>
      </p:sp>
      <p:sp>
        <p:nvSpPr>
          <p:cNvPr id="12" name="Text Box 78"/>
          <p:cNvSpPr txBox="1">
            <a:spLocks noChangeArrowheads="1"/>
          </p:cNvSpPr>
          <p:nvPr/>
        </p:nvSpPr>
        <p:spPr bwMode="auto">
          <a:xfrm>
            <a:off x="8191500" y="4473660"/>
            <a:ext cx="32766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50 076 342</a:t>
            </a:r>
          </a:p>
        </p:txBody>
      </p:sp>
      <p:sp>
        <p:nvSpPr>
          <p:cNvPr id="13" name="Text Box 79"/>
          <p:cNvSpPr txBox="1">
            <a:spLocks noChangeArrowheads="1"/>
          </p:cNvSpPr>
          <p:nvPr/>
        </p:nvSpPr>
        <p:spPr bwMode="auto">
          <a:xfrm>
            <a:off x="8115300" y="3270666"/>
            <a:ext cx="32766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5 706 342</a:t>
            </a:r>
          </a:p>
        </p:txBody>
      </p:sp>
      <p:sp>
        <p:nvSpPr>
          <p:cNvPr id="14" name="Cloud Callout 13"/>
          <p:cNvSpPr/>
          <p:nvPr/>
        </p:nvSpPr>
        <p:spPr>
          <a:xfrm>
            <a:off x="4118812" y="313945"/>
            <a:ext cx="5710988" cy="2263053"/>
          </a:xfrm>
          <a:prstGeom prst="cloudCallou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>
                <a:solidFill>
                  <a:srgbClr val="002060"/>
                </a:solidFill>
              </a:rPr>
              <a:t>Khi viết số biết các hàng cần lưu ý điều gì?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3653589" y="341878"/>
            <a:ext cx="5863388" cy="2291996"/>
          </a:xfrm>
          <a:prstGeom prst="cloudCallou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>
                <a:solidFill>
                  <a:srgbClr val="002060"/>
                </a:solidFill>
              </a:rPr>
              <a:t>Viết từ trái sang phải, hàng nào khuyết ta viết số 0</a:t>
            </a:r>
            <a:endParaRPr lang="en-US" sz="3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8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28599" y="290513"/>
            <a:ext cx="11835063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Số liệu điều tra dân số của một số nước vào năm 2021 được viết ở bảng sau: </a:t>
            </a:r>
            <a:endParaRPr lang="en-US" altLang="en-US" sz="3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Group 20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5572947"/>
              </p:ext>
            </p:extLst>
          </p:nvPr>
        </p:nvGraphicFramePr>
        <p:xfrm>
          <a:off x="5887452" y="1429286"/>
          <a:ext cx="5646821" cy="5051724"/>
        </p:xfrm>
        <a:graphic>
          <a:graphicData uri="http://schemas.openxmlformats.org/drawingml/2006/table">
            <a:tbl>
              <a:tblPr/>
              <a:tblGrid>
                <a:gridCol w="272605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207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538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nước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dân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517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Việt Nam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3200" b="1" i="0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98</a:t>
                      </a:r>
                      <a:r>
                        <a:rPr lang="en-US" sz="3200" b="1" i="0" kern="1200" baseline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i="0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361</a:t>
                      </a:r>
                      <a:r>
                        <a:rPr lang="en-US" sz="3200" b="1" i="0" kern="1200" baseline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i="0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025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997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Lào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3200" b="1" i="0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3200" b="1" i="0" kern="1200" baseline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i="0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326</a:t>
                      </a:r>
                      <a:r>
                        <a:rPr lang="en-US" sz="3200" b="1" i="0" kern="1200" baseline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i="0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680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538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Cam-pu-chia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lang="en-US" sz="3200" b="1" baseline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830</a:t>
                      </a:r>
                      <a:r>
                        <a:rPr lang="en-US" sz="3200" b="1" baseline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412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Liên bang Nga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3200" b="1" i="0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145</a:t>
                      </a:r>
                      <a:r>
                        <a:rPr lang="en-US" sz="3200" b="1" i="0" kern="1200" baseline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i="0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881</a:t>
                      </a:r>
                      <a:r>
                        <a:rPr lang="en-US" sz="3200" b="1" i="0" kern="1200" baseline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i="0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253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517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 Kỳ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3200" b="1" i="0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274</a:t>
                      </a:r>
                      <a:r>
                        <a:rPr lang="en-US" sz="3200" b="1" i="0" kern="1200" baseline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i="0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974</a:t>
                      </a:r>
                      <a:r>
                        <a:rPr lang="en-US" sz="3200" b="1" i="0" kern="1200" baseline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i="0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541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997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Ấn Độ 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3200" b="1" i="0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3200" b="1" i="0" kern="1200" baseline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i="0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412</a:t>
                      </a:r>
                      <a:r>
                        <a:rPr lang="en-US" sz="3200" b="1" i="0" kern="1200" baseline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i="0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366</a:t>
                      </a:r>
                      <a:r>
                        <a:rPr lang="en-US" sz="3200" b="1" i="0" kern="1200" baseline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i="0" kern="120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812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 Box 205"/>
          <p:cNvSpPr txBox="1">
            <a:spLocks noChangeArrowheads="1"/>
          </p:cNvSpPr>
          <p:nvPr/>
        </p:nvSpPr>
        <p:spPr bwMode="auto">
          <a:xfrm>
            <a:off x="223519" y="1921659"/>
            <a:ext cx="53861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Nước nào có số dân nhiều nhất?</a:t>
            </a:r>
          </a:p>
        </p:txBody>
      </p:sp>
      <p:sp>
        <p:nvSpPr>
          <p:cNvPr id="7" name="Text Box 206"/>
          <p:cNvSpPr txBox="1">
            <a:spLocks noChangeArrowheads="1"/>
          </p:cNvSpPr>
          <p:nvPr/>
        </p:nvSpPr>
        <p:spPr bwMode="auto">
          <a:xfrm>
            <a:off x="304799" y="3258736"/>
            <a:ext cx="51168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Nước nào có số dân ít nhất?</a:t>
            </a:r>
          </a:p>
        </p:txBody>
      </p:sp>
      <p:sp>
        <p:nvSpPr>
          <p:cNvPr id="8" name="Text Box 207"/>
          <p:cNvSpPr txBox="1">
            <a:spLocks noChangeArrowheads="1"/>
          </p:cNvSpPr>
          <p:nvPr/>
        </p:nvSpPr>
        <p:spPr bwMode="auto">
          <a:xfrm>
            <a:off x="304799" y="2362883"/>
            <a:ext cx="502706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Ấn Độ có số dân nhiều nhất: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1 412 366 812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người.</a:t>
            </a:r>
          </a:p>
        </p:txBody>
      </p:sp>
      <p:sp>
        <p:nvSpPr>
          <p:cNvPr id="9" name="Text Box 208"/>
          <p:cNvSpPr txBox="1">
            <a:spLocks noChangeArrowheads="1"/>
          </p:cNvSpPr>
          <p:nvPr/>
        </p:nvSpPr>
        <p:spPr bwMode="auto">
          <a:xfrm>
            <a:off x="228598" y="3779156"/>
            <a:ext cx="511683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Nước có số dân ít nhất là: Lào với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7 326 680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người.</a:t>
            </a:r>
          </a:p>
        </p:txBody>
      </p:sp>
      <p:sp>
        <p:nvSpPr>
          <p:cNvPr id="10" name="Text Box 209"/>
          <p:cNvSpPr txBox="1">
            <a:spLocks noChangeArrowheads="1"/>
          </p:cNvSpPr>
          <p:nvPr/>
        </p:nvSpPr>
        <p:spPr bwMode="auto">
          <a:xfrm>
            <a:off x="228599" y="4685060"/>
            <a:ext cx="538613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Hãy viết tên các nước có số dân theo thứ tự từ ít đến nhiều.</a:t>
            </a:r>
          </a:p>
        </p:txBody>
      </p:sp>
      <p:sp>
        <p:nvSpPr>
          <p:cNvPr id="11" name="Text Box 210"/>
          <p:cNvSpPr txBox="1">
            <a:spLocks noChangeArrowheads="1"/>
          </p:cNvSpPr>
          <p:nvPr/>
        </p:nvSpPr>
        <p:spPr bwMode="auto">
          <a:xfrm>
            <a:off x="228599" y="5579323"/>
            <a:ext cx="538613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Lào, Cam-pu-chia, Việt Nam, Liên bang Nga, Hoa Kỳ, Ấn Độ.</a:t>
            </a:r>
          </a:p>
        </p:txBody>
      </p:sp>
      <p:sp>
        <p:nvSpPr>
          <p:cNvPr id="12" name="Text Box 205"/>
          <p:cNvSpPr txBox="1">
            <a:spLocks noChangeArrowheads="1"/>
          </p:cNvSpPr>
          <p:nvPr/>
        </p:nvSpPr>
        <p:spPr bwMode="auto">
          <a:xfrm>
            <a:off x="223519" y="1461385"/>
            <a:ext cx="53861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Trong các nước đó:</a:t>
            </a:r>
          </a:p>
        </p:txBody>
      </p:sp>
      <p:sp>
        <p:nvSpPr>
          <p:cNvPr id="13" name="Cloud Callout 12"/>
          <p:cNvSpPr/>
          <p:nvPr/>
        </p:nvSpPr>
        <p:spPr>
          <a:xfrm>
            <a:off x="116840" y="2103095"/>
            <a:ext cx="5882372" cy="2208083"/>
          </a:xfrm>
          <a:prstGeom prst="cloudCallout">
            <a:avLst>
              <a:gd name="adj1" fmla="val 33322"/>
              <a:gd name="adj2" fmla="val 63218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số liệu thống kê về nội dung gì?</a:t>
            </a:r>
          </a:p>
          <a:p>
            <a:pPr algn="ctr"/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-278265" y="2479610"/>
            <a:ext cx="6424395" cy="2208083"/>
          </a:xfrm>
          <a:prstGeom prst="cloudCallout">
            <a:avLst>
              <a:gd name="adj1" fmla="val 33322"/>
              <a:gd name="adj2" fmla="val 63218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 kê về dân số nước ta vào năm 2021.</a:t>
            </a:r>
          </a:p>
          <a:p>
            <a:pPr algn="ctr"/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-207546" y="1595360"/>
            <a:ext cx="6424395" cy="4043807"/>
          </a:xfrm>
          <a:prstGeom prst="cloudCallout">
            <a:avLst>
              <a:gd name="adj1" fmla="val 40314"/>
              <a:gd name="adj2" fmla="val 48540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biết nước nào nhiều dân, ít dân nhất và viết được tên các nước có số dân theo thứ tự từ ít đến nhiều ta làm thế nào?</a:t>
            </a:r>
          </a:p>
        </p:txBody>
      </p:sp>
      <p:sp>
        <p:nvSpPr>
          <p:cNvPr id="16" name="Cloud Callout 15"/>
          <p:cNvSpPr/>
          <p:nvPr/>
        </p:nvSpPr>
        <p:spPr>
          <a:xfrm>
            <a:off x="-348984" y="2434675"/>
            <a:ext cx="6424395" cy="1988150"/>
          </a:xfrm>
          <a:prstGeom prst="cloudCallout">
            <a:avLst>
              <a:gd name="adj1" fmla="val 33322"/>
              <a:gd name="adj2" fmla="val 63218"/>
            </a:avLst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số dân giữa các nước</a:t>
            </a:r>
          </a:p>
        </p:txBody>
      </p:sp>
    </p:spTree>
    <p:extLst>
      <p:ext uri="{BB962C8B-B14F-4D97-AF65-F5344CB8AC3E}">
        <p14:creationId xmlns:p14="http://schemas.microsoft.com/office/powerpoint/2010/main" val="299897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40"/>
                            </p:stCondLst>
                            <p:childTnLst>
                              <p:par>
                                <p:cTn id="6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960"/>
                            </p:stCondLst>
                            <p:childTnLst>
                              <p:par>
                                <p:cTn id="7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3" grpId="1" animBg="1"/>
      <p:bldP spid="14" grpId="0" animBg="1"/>
      <p:bldP spid="14" grpId="1" animBg="1"/>
      <p:bldP spid="15" grpId="0" animBg="1"/>
      <p:bldP spid="15" grpId="2" animBg="1"/>
      <p:bldP spid="16" grpId="0" animBg="1"/>
      <p:bldP spid="16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40632" y="304800"/>
            <a:ext cx="91440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Cho biết : </a:t>
            </a:r>
            <a:r>
              <a:rPr lang="en-US" altLang="en-US" sz="3400" b="1" i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nghìn triệu gọi là một tỉ</a:t>
            </a:r>
            <a:r>
              <a:rPr lang="en-US" altLang="en-US" sz="3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5" name="Group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34195"/>
              </p:ext>
            </p:extLst>
          </p:nvPr>
        </p:nvGraphicFramePr>
        <p:xfrm>
          <a:off x="240631" y="1731632"/>
          <a:ext cx="11726779" cy="4621042"/>
        </p:xfrm>
        <a:graphic>
          <a:graphicData uri="http://schemas.openxmlformats.org/drawingml/2006/table">
            <a:tbl>
              <a:tblPr/>
              <a:tblGrid>
                <a:gridCol w="33225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4041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651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6278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1 000 000 000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“Một nghìn triệu”hay “ Một tỉ”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883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5 000 000 000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“Năm nghìn triệu” hay …………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391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315 000 000 000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“ Ba trăm mười lăm nghìn triệu” hay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…………………………………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655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………………...... 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hay “ Ba tỷ”</a:t>
                      </a:r>
                    </a:p>
                  </a:txBody>
                  <a:tcPr marT="45713" marB="45713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 Box 34"/>
          <p:cNvSpPr txBox="1">
            <a:spLocks noChangeArrowheads="1"/>
          </p:cNvSpPr>
          <p:nvPr/>
        </p:nvSpPr>
        <p:spPr bwMode="auto">
          <a:xfrm>
            <a:off x="240632" y="920353"/>
            <a:ext cx="91440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vào chỗ chấm theo mẫu:</a:t>
            </a:r>
          </a:p>
        </p:txBody>
      </p:sp>
      <p:sp>
        <p:nvSpPr>
          <p:cNvPr id="7" name="Text Box 37"/>
          <p:cNvSpPr txBox="1">
            <a:spLocks noChangeArrowheads="1"/>
          </p:cNvSpPr>
          <p:nvPr/>
        </p:nvSpPr>
        <p:spPr bwMode="auto">
          <a:xfrm>
            <a:off x="7591137" y="3457991"/>
            <a:ext cx="3124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Năm tỷ”</a:t>
            </a:r>
          </a:p>
        </p:txBody>
      </p:sp>
      <p:sp>
        <p:nvSpPr>
          <p:cNvPr id="8" name="Text Box 42"/>
          <p:cNvSpPr txBox="1">
            <a:spLocks noChangeArrowheads="1"/>
          </p:cNvSpPr>
          <p:nvPr/>
        </p:nvSpPr>
        <p:spPr bwMode="auto">
          <a:xfrm>
            <a:off x="3822032" y="4672417"/>
            <a:ext cx="5562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Ba trăm mười lăm tỷ”</a:t>
            </a:r>
            <a:endParaRPr lang="en-US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43"/>
          <p:cNvSpPr txBox="1">
            <a:spLocks noChangeArrowheads="1"/>
          </p:cNvSpPr>
          <p:nvPr/>
        </p:nvSpPr>
        <p:spPr bwMode="auto">
          <a:xfrm>
            <a:off x="609599" y="5540712"/>
            <a:ext cx="303195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3 000 000 000 </a:t>
            </a:r>
          </a:p>
        </p:txBody>
      </p:sp>
      <p:sp>
        <p:nvSpPr>
          <p:cNvPr id="10" name="Text Box 44"/>
          <p:cNvSpPr txBox="1">
            <a:spLocks noChangeArrowheads="1"/>
          </p:cNvSpPr>
          <p:nvPr/>
        </p:nvSpPr>
        <p:spPr bwMode="auto">
          <a:xfrm>
            <a:off x="3763991" y="5540712"/>
            <a:ext cx="399448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“Ba nghìn triệu”</a:t>
            </a:r>
          </a:p>
        </p:txBody>
      </p:sp>
      <p:sp>
        <p:nvSpPr>
          <p:cNvPr id="11" name="Cloud Callout 10"/>
          <p:cNvSpPr/>
          <p:nvPr/>
        </p:nvSpPr>
        <p:spPr>
          <a:xfrm>
            <a:off x="5489464" y="865292"/>
            <a:ext cx="5710988" cy="2770880"/>
          </a:xfrm>
          <a:prstGeom prst="cloudCallou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i="1" dirty="0">
                <a:solidFill>
                  <a:srgbClr val="002060"/>
                </a:solidFill>
              </a:rPr>
              <a:t>Số 1 tỉ gồm mấy chữ số ? Đó là những chữ số nào?</a:t>
            </a:r>
          </a:p>
        </p:txBody>
      </p:sp>
      <p:sp>
        <p:nvSpPr>
          <p:cNvPr id="12" name="Cloud Callout 11"/>
          <p:cNvSpPr/>
          <p:nvPr/>
        </p:nvSpPr>
        <p:spPr>
          <a:xfrm>
            <a:off x="5489464" y="920353"/>
            <a:ext cx="6272463" cy="2770880"/>
          </a:xfrm>
          <a:prstGeom prst="cloudCallou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i="1" dirty="0">
                <a:solidFill>
                  <a:srgbClr val="002060"/>
                </a:solidFill>
              </a:rPr>
              <a:t>Số 1 tỉ gồm 10 chữ số, 1 chữ số 1 đứng đầu tiên và 9 chữ số 0 đứng sau nó.</a:t>
            </a:r>
          </a:p>
        </p:txBody>
      </p:sp>
    </p:spTree>
    <p:extLst>
      <p:ext uri="{BB962C8B-B14F-4D97-AF65-F5344CB8AC3E}">
        <p14:creationId xmlns:p14="http://schemas.microsoft.com/office/powerpoint/2010/main" val="350151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 animBg="1"/>
      <p:bldP spid="11" grpId="1" animBg="1"/>
      <p:bldP spid="12" grpId="0" animBg="1"/>
      <p:bldP spid="1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1491917" y="641684"/>
            <a:ext cx="7860631" cy="802105"/>
          </a:xfrm>
          <a:prstGeom prst="wedgeRoundRectCallout">
            <a:avLst>
              <a:gd name="adj1" fmla="val 50424"/>
              <a:gd name="adj2" fmla="val 105467"/>
              <a:gd name="adj3" fmla="val 16667"/>
            </a:avLst>
          </a:prstGeom>
          <a:solidFill>
            <a:srgbClr val="FFC000"/>
          </a:solidFill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solidFill>
                  <a:srgbClr val="002060"/>
                </a:solidFill>
              </a:rPr>
              <a:t>Nêu cách so sánh các số có nhiều chữ số.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2807368" y="2903621"/>
            <a:ext cx="6096000" cy="1700463"/>
          </a:xfrm>
          <a:prstGeom prst="wedgeRoundRectCallout">
            <a:avLst>
              <a:gd name="adj1" fmla="val -45391"/>
              <a:gd name="adj2" fmla="val 84767"/>
              <a:gd name="adj3" fmla="val 16667"/>
            </a:avLst>
          </a:prstGeom>
          <a:solidFill>
            <a:srgbClr val="FFC000"/>
          </a:solidFill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solidFill>
                  <a:srgbClr val="002060"/>
                </a:solidFill>
              </a:rPr>
              <a:t>So sánh số chữ số, nếu có số chữ số bằng nhau thì so sánh chữ số từ hàng cao nhất.</a:t>
            </a:r>
            <a:endParaRPr lang="en-US" sz="3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03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723" y="0"/>
            <a:ext cx="4133946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6" name="Straight Connector 25"/>
          <p:cNvCxnSpPr/>
          <p:nvPr/>
        </p:nvCxnSpPr>
        <p:spPr>
          <a:xfrm>
            <a:off x="4668241" y="336884"/>
            <a:ext cx="3336758" cy="1283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053252" y="1058779"/>
            <a:ext cx="2951747" cy="1443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213673" y="2566737"/>
            <a:ext cx="29196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128073" y="4347411"/>
            <a:ext cx="20052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6336620" y="5005137"/>
            <a:ext cx="1796716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407696" y="5743074"/>
            <a:ext cx="2725640" cy="160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4668241" y="6625389"/>
            <a:ext cx="34650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8133336" y="208547"/>
            <a:ext cx="3384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3300"/>
                </a:solidFill>
              </a:rPr>
              <a:t>Hà Giang: 867 258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133336" y="972325"/>
            <a:ext cx="3384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3300"/>
                </a:solidFill>
              </a:rPr>
              <a:t>Hà Nội: 8 418 883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133336" y="2250830"/>
            <a:ext cx="3914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3300"/>
                </a:solidFill>
              </a:rPr>
              <a:t>Quảng Bình: 905 895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133336" y="4048781"/>
            <a:ext cx="3914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3300"/>
                </a:solidFill>
              </a:rPr>
              <a:t>Gia Lai: 1 566 882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133336" y="4743527"/>
            <a:ext cx="3914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3300"/>
                </a:solidFill>
              </a:rPr>
              <a:t>Ninh Thuận: 595 698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133335" y="5528357"/>
            <a:ext cx="433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3300"/>
                </a:solidFill>
              </a:rPr>
              <a:t>TP Hồ Chí Minh: 9 411 805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133335" y="6313187"/>
            <a:ext cx="433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3300"/>
                </a:solidFill>
              </a:rPr>
              <a:t>Cà Mau: 1 191 999</a:t>
            </a:r>
          </a:p>
        </p:txBody>
      </p:sp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46059" y="0"/>
            <a:ext cx="2921730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Trong lược đồ có ghi số dân của một số tỉnh, thành phố năm 2021, đọc số dân của các tỉnh, thành phố đó: </a:t>
            </a:r>
          </a:p>
        </p:txBody>
      </p:sp>
      <p:sp>
        <p:nvSpPr>
          <p:cNvPr id="51" name="Explosion 1 50"/>
          <p:cNvSpPr/>
          <p:nvPr/>
        </p:nvSpPr>
        <p:spPr>
          <a:xfrm>
            <a:off x="-16044" y="3545305"/>
            <a:ext cx="4154905" cy="3339228"/>
          </a:xfrm>
          <a:prstGeom prst="irregularSeal1">
            <a:avLst/>
          </a:prstGeom>
          <a:solidFill>
            <a:srgbClr val="FF00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Trò chơi</a:t>
            </a:r>
          </a:p>
          <a:p>
            <a:pPr algn="ctr"/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Truyền điện</a:t>
            </a:r>
          </a:p>
        </p:txBody>
      </p:sp>
    </p:spTree>
    <p:extLst>
      <p:ext uri="{BB962C8B-B14F-4D97-AF65-F5344CB8AC3E}">
        <p14:creationId xmlns:p14="http://schemas.microsoft.com/office/powerpoint/2010/main" val="263220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C:\Users\Administrator\Desktop\4499633_211107066366_2副本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37" y="1448595"/>
            <a:ext cx="4071938" cy="40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Freeform 5"/>
          <p:cNvSpPr>
            <a:spLocks/>
          </p:cNvSpPr>
          <p:nvPr/>
        </p:nvSpPr>
        <p:spPr bwMode="auto">
          <a:xfrm>
            <a:off x="5098290" y="574676"/>
            <a:ext cx="809625" cy="5830888"/>
          </a:xfrm>
          <a:custGeom>
            <a:avLst/>
            <a:gdLst>
              <a:gd name="T0" fmla="*/ 0 w 1049"/>
              <a:gd name="T1" fmla="*/ 0 h 7451"/>
              <a:gd name="T2" fmla="*/ 1049 w 1049"/>
              <a:gd name="T3" fmla="*/ 3726 h 7451"/>
              <a:gd name="T4" fmla="*/ 0 w 1049"/>
              <a:gd name="T5" fmla="*/ 7451 h 7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49" h="7451">
                <a:moveTo>
                  <a:pt x="0" y="0"/>
                </a:moveTo>
                <a:cubicBezTo>
                  <a:pt x="665" y="1085"/>
                  <a:pt x="1049" y="2360"/>
                  <a:pt x="1049" y="3726"/>
                </a:cubicBezTo>
                <a:cubicBezTo>
                  <a:pt x="1049" y="5091"/>
                  <a:pt x="665" y="6367"/>
                  <a:pt x="0" y="7451"/>
                </a:cubicBezTo>
              </a:path>
            </a:pathLst>
          </a:custGeom>
          <a:noFill/>
          <a:ln w="10" cap="flat">
            <a:solidFill>
              <a:schemeClr val="bg1">
                <a:lumMod val="65000"/>
              </a:schemeClr>
            </a:solidFill>
            <a:prstDash val="dash"/>
            <a:miter lim="800000"/>
            <a:headEnd/>
            <a:tailEnd/>
          </a:ln>
        </p:spPr>
        <p:txBody>
          <a:bodyPr lIns="91416" tIns="45708" rIns="91416" bIns="45708"/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组合 142"/>
          <p:cNvGrpSpPr>
            <a:grpSpLocks/>
          </p:cNvGrpSpPr>
          <p:nvPr/>
        </p:nvGrpSpPr>
        <p:grpSpPr bwMode="auto">
          <a:xfrm>
            <a:off x="5149837" y="530590"/>
            <a:ext cx="5307011" cy="1326588"/>
            <a:chOff x="4441089" y="670090"/>
            <a:chExt cx="6037760" cy="1495989"/>
          </a:xfrm>
        </p:grpSpPr>
        <p:grpSp>
          <p:nvGrpSpPr>
            <p:cNvPr id="31" name="组合 143"/>
            <p:cNvGrpSpPr>
              <a:grpSpLocks/>
            </p:cNvGrpSpPr>
            <p:nvPr/>
          </p:nvGrpSpPr>
          <p:grpSpPr bwMode="auto">
            <a:xfrm>
              <a:off x="4441089" y="761390"/>
              <a:ext cx="727854" cy="768252"/>
              <a:chOff x="4339491" y="761390"/>
              <a:chExt cx="727854" cy="768252"/>
            </a:xfrm>
          </p:grpSpPr>
          <p:sp>
            <p:nvSpPr>
              <p:cNvPr id="34" name="任意多边形 82"/>
              <p:cNvSpPr/>
              <p:nvPr/>
            </p:nvSpPr>
            <p:spPr bwMode="auto">
              <a:xfrm rot="3738964">
                <a:off x="4338213" y="762668"/>
                <a:ext cx="730409" cy="727854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1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219170" eaLnBrk="1" hangingPunct="1">
                  <a:defRPr/>
                </a:pPr>
                <a:endParaRPr lang="zh-CN" altLang="en-US" sz="28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宋体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4474946" y="800776"/>
                <a:ext cx="516479" cy="72886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600" spc="30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微软雅黑" pitchFamily="34" charset="-122"/>
                    <a:cs typeface="Times New Roman" panose="02020603050405020304" pitchFamily="18" charset="0"/>
                  </a:rPr>
                  <a:t>1</a:t>
                </a:r>
                <a:endParaRPr lang="zh-CN" altLang="en-US" sz="3600" spc="3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2" name="矩形 39"/>
            <p:cNvSpPr>
              <a:spLocks noChangeArrowheads="1"/>
            </p:cNvSpPr>
            <p:nvPr/>
          </p:nvSpPr>
          <p:spPr bwMode="auto">
            <a:xfrm>
              <a:off x="5293787" y="1557824"/>
              <a:ext cx="5185062" cy="608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ts val="1000"/>
                </a:spcBef>
              </a:pPr>
              <a:r>
                <a:rPr lang="en-US" altLang="zh-CN" sz="2200" dirty="0">
                  <a:solidFill>
                    <a:srgbClr val="26262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Ôn tập về: Triệu và lớp triệu.</a:t>
              </a:r>
              <a:endParaRPr lang="zh-CN" altLang="en-US" sz="2200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3" name="矩形 39"/>
            <p:cNvSpPr>
              <a:spLocks noChangeArrowheads="1"/>
            </p:cNvSpPr>
            <p:nvPr/>
          </p:nvSpPr>
          <p:spPr bwMode="auto">
            <a:xfrm>
              <a:off x="5201642" y="670090"/>
              <a:ext cx="3762378" cy="928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ts val="1000"/>
                </a:spcBef>
                <a:buFontTx/>
                <a:buNone/>
              </a:pPr>
              <a:r>
                <a:rPr lang="en-US" altLang="zh-CN" sz="3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Khởi động</a:t>
              </a:r>
              <a:endParaRPr lang="zh-CN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" name="组合 148"/>
          <p:cNvGrpSpPr>
            <a:grpSpLocks/>
          </p:cNvGrpSpPr>
          <p:nvPr/>
        </p:nvGrpSpPr>
        <p:grpSpPr bwMode="auto">
          <a:xfrm>
            <a:off x="5427406" y="1728153"/>
            <a:ext cx="6764591" cy="3479631"/>
            <a:chOff x="4274131" y="302494"/>
            <a:chExt cx="5981091" cy="3480347"/>
          </a:xfrm>
        </p:grpSpPr>
        <p:grpSp>
          <p:nvGrpSpPr>
            <p:cNvPr id="37" name="组合 149"/>
            <p:cNvGrpSpPr>
              <a:grpSpLocks/>
            </p:cNvGrpSpPr>
            <p:nvPr/>
          </p:nvGrpSpPr>
          <p:grpSpPr bwMode="auto">
            <a:xfrm>
              <a:off x="4274131" y="490288"/>
              <a:ext cx="625051" cy="730400"/>
              <a:chOff x="4172533" y="490288"/>
              <a:chExt cx="625051" cy="730400"/>
            </a:xfrm>
          </p:grpSpPr>
          <p:sp>
            <p:nvSpPr>
              <p:cNvPr id="40" name="任意多边形 82"/>
              <p:cNvSpPr/>
              <p:nvPr/>
            </p:nvSpPr>
            <p:spPr bwMode="auto">
              <a:xfrm rot="3738964">
                <a:off x="4119859" y="542962"/>
                <a:ext cx="730400" cy="62505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2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219170" eaLnBrk="1" hangingPunct="1">
                  <a:defRPr/>
                </a:pPr>
                <a:endParaRPr lang="zh-CN" altLang="en-US" sz="24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宋体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4290963" y="601697"/>
                <a:ext cx="378712" cy="58489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200" spc="30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微软雅黑" pitchFamily="34" charset="-122"/>
                    <a:cs typeface="Times New Roman" panose="02020603050405020304" pitchFamily="18" charset="0"/>
                  </a:rPr>
                  <a:t>2</a:t>
                </a:r>
                <a:endParaRPr lang="zh-CN" altLang="en-US" sz="3200" spc="3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8" name="矩形 39"/>
            <p:cNvSpPr>
              <a:spLocks noChangeArrowheads="1"/>
            </p:cNvSpPr>
            <p:nvPr/>
          </p:nvSpPr>
          <p:spPr bwMode="auto">
            <a:xfrm>
              <a:off x="4834465" y="1145680"/>
              <a:ext cx="5420757" cy="263716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marL="228594" indent="-228594" defTabSz="1219170" eaLnBrk="1" fontAlgn="auto" hangingPunct="1">
                <a:spcBef>
                  <a:spcPts val="100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altLang="zh-CN" sz="2200" dirty="0"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Đọc số và xác định giá trị của các chữ số theo từng vị trí .</a:t>
              </a:r>
            </a:p>
            <a:p>
              <a:pPr marL="228594" indent="-228594" defTabSz="1219170" eaLnBrk="1" fontAlgn="auto" hangingPunct="1">
                <a:spcBef>
                  <a:spcPts val="100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altLang="zh-CN" sz="2200" dirty="0"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Viết số đến lớp triệu từ các hàng cho sẵn.</a:t>
              </a:r>
            </a:p>
            <a:p>
              <a:pPr marL="228594" indent="-228594" defTabSz="1219170" eaLnBrk="1" fontAlgn="auto" hangingPunct="1">
                <a:spcBef>
                  <a:spcPts val="100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altLang="zh-CN" sz="2200" dirty="0"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Xác định các số liệu theo bảng</a:t>
              </a:r>
            </a:p>
            <a:p>
              <a:pPr marL="228594" indent="-228594" defTabSz="1219170" eaLnBrk="1" fontAlgn="auto" hangingPunct="1">
                <a:spcBef>
                  <a:spcPts val="100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altLang="zh-CN" sz="2200" dirty="0"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Hình thành khái niệm “tỉ”</a:t>
              </a:r>
            </a:p>
            <a:p>
              <a:pPr marL="228594" indent="-228594" defTabSz="1219170" eaLnBrk="1" fontAlgn="auto" hangingPunct="1">
                <a:spcBef>
                  <a:spcPts val="100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altLang="zh-CN" sz="2200" dirty="0">
                  <a:solidFill>
                    <a:prstClr val="black">
                      <a:lumMod val="85000"/>
                      <a:lumOff val="15000"/>
                    </a:prst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Đọc số liệu theo lược đồ.</a:t>
              </a:r>
              <a:endParaRPr lang="zh-CN" altLang="en-US" sz="2200" dirty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39" name="矩形 39"/>
            <p:cNvSpPr>
              <a:spLocks noChangeArrowheads="1"/>
            </p:cNvSpPr>
            <p:nvPr/>
          </p:nvSpPr>
          <p:spPr bwMode="auto">
            <a:xfrm>
              <a:off x="5004577" y="302494"/>
              <a:ext cx="3910670" cy="823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ts val="1000"/>
                </a:spcBef>
                <a:buFontTx/>
                <a:buNone/>
              </a:pPr>
              <a:r>
                <a:rPr lang="en-US" altLang="zh-CN" sz="36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Thực</a:t>
              </a:r>
              <a:r>
                <a:rPr lang="en-US" altLang="zh-CN" sz="32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</a:t>
              </a:r>
              <a:r>
                <a:rPr lang="en-US" altLang="zh-CN" sz="36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hành</a:t>
              </a:r>
              <a:endParaRPr lang="zh-CN" altLang="en-US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组合 160"/>
          <p:cNvGrpSpPr>
            <a:grpSpLocks/>
          </p:cNvGrpSpPr>
          <p:nvPr/>
        </p:nvGrpSpPr>
        <p:grpSpPr bwMode="auto">
          <a:xfrm>
            <a:off x="5268898" y="5173481"/>
            <a:ext cx="4768418" cy="1232083"/>
            <a:chOff x="4211488" y="510738"/>
            <a:chExt cx="4769402" cy="1232325"/>
          </a:xfrm>
        </p:grpSpPr>
        <p:grpSp>
          <p:nvGrpSpPr>
            <p:cNvPr id="43" name="组合 161"/>
            <p:cNvGrpSpPr>
              <a:grpSpLocks/>
            </p:cNvGrpSpPr>
            <p:nvPr/>
          </p:nvGrpSpPr>
          <p:grpSpPr bwMode="auto">
            <a:xfrm>
              <a:off x="4211488" y="613902"/>
              <a:ext cx="727225" cy="728806"/>
              <a:chOff x="4109890" y="613902"/>
              <a:chExt cx="727225" cy="728806"/>
            </a:xfrm>
          </p:grpSpPr>
          <p:sp>
            <p:nvSpPr>
              <p:cNvPr id="46" name="任意多边形 82"/>
              <p:cNvSpPr/>
              <p:nvPr/>
            </p:nvSpPr>
            <p:spPr bwMode="auto">
              <a:xfrm rot="3738964">
                <a:off x="4109100" y="614692"/>
                <a:ext cx="728806" cy="727225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solidFill>
                <a:schemeClr val="accent4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defTabSz="1219170" eaLnBrk="1" hangingPunct="1">
                  <a:defRPr/>
                </a:pPr>
                <a:endParaRPr lang="zh-CN" altLang="en-US" sz="24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宋体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4287468" y="745062"/>
                <a:ext cx="428410" cy="584891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lvl="1" defTabSz="121917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3200" spc="30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微软雅黑" pitchFamily="34" charset="-122"/>
                    <a:cs typeface="Times New Roman" panose="02020603050405020304" pitchFamily="18" charset="0"/>
                  </a:rPr>
                  <a:t>3</a:t>
                </a:r>
                <a:endParaRPr lang="zh-CN" altLang="en-US" sz="3200" spc="3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4" name="矩形 39"/>
            <p:cNvSpPr>
              <a:spLocks noChangeArrowheads="1"/>
            </p:cNvSpPr>
            <p:nvPr/>
          </p:nvSpPr>
          <p:spPr bwMode="auto">
            <a:xfrm>
              <a:off x="4893604" y="1203579"/>
              <a:ext cx="4087286" cy="539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27013" indent="-227013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ts val="1000"/>
                </a:spcBef>
              </a:pPr>
              <a:r>
                <a:rPr lang="en-US" altLang="zh-CN" sz="2200">
                  <a:solidFill>
                    <a:srgbClr val="26262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Thực tế</a:t>
              </a:r>
              <a:endParaRPr lang="zh-CN" altLang="en-US" sz="2200" dirty="0">
                <a:solidFill>
                  <a:srgbClr val="2626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  <p:sp>
          <p:nvSpPr>
            <p:cNvPr id="45" name="矩形 39"/>
            <p:cNvSpPr>
              <a:spLocks noChangeArrowheads="1"/>
            </p:cNvSpPr>
            <p:nvPr/>
          </p:nvSpPr>
          <p:spPr bwMode="auto">
            <a:xfrm>
              <a:off x="4973782" y="510738"/>
              <a:ext cx="3762378" cy="823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4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37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1217613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1217613">
                <a:spcBef>
                  <a:spcPct val="20000"/>
                </a:spcBef>
                <a:buFont typeface="Arial" panose="020B0604020202020204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1217613">
                <a:spcBef>
                  <a:spcPct val="20000"/>
                </a:spcBef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12176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ts val="1000"/>
                </a:spcBef>
                <a:buFontTx/>
                <a:buNone/>
              </a:pPr>
              <a:r>
                <a:rPr lang="en-US" altLang="zh-CN" sz="36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Vận dụng</a:t>
              </a:r>
              <a:endParaRPr lang="zh-CN" altLang="en-US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1019728" y="3919926"/>
            <a:ext cx="1277938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9245" flipH="1">
            <a:off x="359605" y="3530937"/>
            <a:ext cx="1279525" cy="1360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33">
            <a:extLst>
              <a:ext uri="{FF2B5EF4-FFF2-40B4-BE49-F238E27FC236}">
                <a16:creationId xmlns="" xmlns:a16="http://schemas.microsoft.com/office/drawing/2014/main" id="{D966BD7B-5EA8-495D-8811-9F089A2F1488}"/>
              </a:ext>
            </a:extLst>
          </p:cNvPr>
          <p:cNvSpPr txBox="1"/>
          <p:nvPr/>
        </p:nvSpPr>
        <p:spPr>
          <a:xfrm rot="20124156">
            <a:off x="1027662" y="1723452"/>
            <a:ext cx="155551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defRPr/>
            </a:pPr>
            <a:r>
              <a:rPr lang="en-US" altLang="zh-CN" sz="3200" spc="-20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zh-CN" sz="3200" spc="-20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spc="-20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zh-CN" sz="3200" spc="-20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defTabSz="1219170">
              <a:defRPr/>
            </a:pPr>
            <a:r>
              <a:rPr lang="en-US" altLang="zh-CN" sz="3200" spc="-20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zh-CN" sz="3200" spc="-200" dirty="0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spc="-200" dirty="0" err="1">
                <a:ln w="9525">
                  <a:noFill/>
                </a:ln>
                <a:solidFill>
                  <a:srgbClr val="2E9AD0"/>
                </a:solidFill>
                <a:effectLst>
                  <a:outerShdw blurRad="50800" dist="38100" dir="5400000" algn="t" rotWithShape="0">
                    <a:prstClr val="white">
                      <a:alpha val="69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zh-CN" altLang="en-US" sz="3200" spc="-200" dirty="0">
              <a:ln w="9525">
                <a:noFill/>
              </a:ln>
              <a:solidFill>
                <a:srgbClr val="2E9AD0"/>
              </a:solidFill>
              <a:effectLst>
                <a:outerShdw blurRad="50800" dist="38100" dir="5400000" algn="t" rotWithShape="0">
                  <a:prstClr val="white">
                    <a:alpha val="69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23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0.19545 0.24421 C -0.1763 0.24329 -0.15703 0.24584 -0.13815 0.24051 C -0.13555 0.23982 -0.13347 0.23588 -0.13086 0.23496 C -0.12422 0.23287 -0.11771 0.23241 -0.11107 0.23125 C -0.09011 0.22199 -0.06979 0.20903 -0.04857 0.20162 C -0.04089 0.19584 -0.03386 0.19236 -0.0267 0.18496 C -0.02318 0.18125 -0.01628 0.17384 -0.01628 0.17408 C -0.01354 0.13519 -0.00599 0.12778 0.00872 0.10162 C 0.02161 0.07871 0.03672 0.06158 0.05039 0.04051 C 0.05729 0.02963 0.06614 0.02315 0.0733 0.01273 C 0.08385 -0.00301 0.09817 -0.01782 0.11185 -0.02245 C 0.12487 -0.03634 0.13841 -0.05 0.15247 -0.05949 C 0.15833 -0.06389 0.16094 -0.06852 0.16705 -0.07083 C 0.18672 -0.09444 0.21341 -0.11574 0.23685 -0.12245 C 0.24271 -0.12801 0.24791 -0.13009 0.25455 -0.13194 C 0.272 -0.14375 0.29179 -0.15208 0.3108 -0.15764 C 0.32409 -0.16991 0.34036 -0.17338 0.3556 -0.17824 C 0.36536 -0.18657 0.37656 -0.18912 0.38685 -0.19653 C 0.39713 -0.2037 0.40625 -0.2169 0.41705 -0.2206 C 0.42786 -0.23194 0.44531 -0.25393 0.45351 -0.27245 C 0.45859 -0.28379 0.46341 -0.2956 0.46914 -0.30579 C 0.47135 -0.31805 0.46849 -0.30486 0.4733 -0.3169 C 0.47838 -0.32963 0.48359 -0.35949 0.48997 -0.3669 C 0.49179 -0.37616 0.49271 -0.38009 0.497 -0.38541 C 0.50208 -0.41157 0.51966 -0.44097 0.5306 -0.45764 C 0.53646 -0.46666 0.53854 -0.47454 0.54622 -0.47986 C 0.5556 -0.50185 0.54323 -0.47616 0.55351 -0.48912 C 0.55495 -0.49097 0.55521 -0.49444 0.55664 -0.49653 C 0.55937 -0.50116 0.56328 -0.5037 0.56601 -0.50764 C 0.57226 -0.51713 0.57799 -0.5287 0.58476 -0.53727 C 0.59166 -0.54583 0.59466 -0.54537 0.60143 -0.55208 C 0.60729 -0.55787 0.61289 -0.56504 0.61914 -0.5706 C 0.62135 -0.57685 0.62747 -0.58727 0.62747 -0.58704 C 0.63099 -0.60579 0.6362 -0.60324 0.63997 -0.6169 " pathEditMode="relative" rAng="0" ptsTypes="AAAAAAAAAAAAAAAAAAAAAAAAAAAAAAAAAA">
                                      <p:cBhvr>
                                        <p:cTn id="35" dur="5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71" y="-43056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91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0"/>
            <a:ext cx="9296401" cy="6061710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981200" y="838201"/>
            <a:ext cx="7010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17)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609600" y="132881"/>
            <a:ext cx="7010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2 </a:t>
            </a:r>
            <a:endParaRPr lang="nl-NL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183893" y="2057400"/>
            <a:ext cx="863650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a.                                              c.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b.                                              d.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522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</p:spPr>
      </p:pic>
      <p:sp>
        <p:nvSpPr>
          <p:cNvPr id="5" name="TextBox 4"/>
          <p:cNvSpPr txBox="1"/>
          <p:nvPr/>
        </p:nvSpPr>
        <p:spPr>
          <a:xfrm>
            <a:off x="3705726" y="4507831"/>
            <a:ext cx="48126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16986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1101"/>
          </a:xfrm>
        </p:spPr>
      </p:pic>
      <p:sp>
        <p:nvSpPr>
          <p:cNvPr id="5" name="TextBox 4"/>
          <p:cNvSpPr txBox="1"/>
          <p:nvPr/>
        </p:nvSpPr>
        <p:spPr>
          <a:xfrm>
            <a:off x="3416968" y="1443789"/>
            <a:ext cx="527785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Tìm hiểu và đọc số dân của các tỉnh, thành phố trên cả nước vào năm 2021.</a:t>
            </a:r>
          </a:p>
        </p:txBody>
      </p:sp>
    </p:spTree>
    <p:extLst>
      <p:ext uri="{BB962C8B-B14F-4D97-AF65-F5344CB8AC3E}">
        <p14:creationId xmlns:p14="http://schemas.microsoft.com/office/powerpoint/2010/main" val="219506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582779" y="420609"/>
            <a:ext cx="3962400" cy="1077575"/>
          </a:xfrm>
          <a:prstGeom prst="cloudCallou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6" name="Rectangle 5"/>
          <p:cNvSpPr/>
          <p:nvPr/>
        </p:nvSpPr>
        <p:spPr>
          <a:xfrm>
            <a:off x="6384758" y="959395"/>
            <a:ext cx="5261810" cy="53451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AutoNum type="arabicPeriod"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Hoàn thành các bài tập</a:t>
            </a:r>
          </a:p>
          <a:p>
            <a:pPr marL="342900" indent="-342900" algn="just">
              <a:buFontTx/>
              <a:buAutoNum type="arabicPeriod"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Làm các bài tập tiết: Luyện tập (trang 17) vào vở ô li toán.</a:t>
            </a:r>
          </a:p>
          <a:p>
            <a:pPr marL="342900" indent="-342900" algn="just">
              <a:buFontTx/>
              <a:buAutoNum type="arabicPeriod"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Thực hiện tốt phần Vận dụng.</a:t>
            </a:r>
          </a:p>
          <a:p>
            <a:pPr marL="342900" indent="-342900" algn="just">
              <a:buFontTx/>
              <a:buAutoNum type="arabicPeriod"/>
            </a:pP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24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781" y="5303523"/>
            <a:ext cx="9144000" cy="935575"/>
          </a:xfrm>
        </p:spPr>
        <p:txBody>
          <a:bodyPr>
            <a:noAutofit/>
          </a:bodyPr>
          <a:lstStyle/>
          <a:p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46409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" descr="doraemon wallpaper,residential  area,house,home,property,green,illustration,real estate,natural  landscape,cartoon,neighbourhood, #1044039 - Wallpaperkiss"/>
          <p:cNvPicPr preferRelativeResize="0"/>
          <p:nvPr/>
        </p:nvPicPr>
        <p:blipFill rotWithShape="1">
          <a:blip r:embed="rId3">
            <a:alphaModFix/>
          </a:blip>
          <a:srcRect t="6080" b="13384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 rotWithShape="1">
          <a:blip r:embed="rId4">
            <a:alphaModFix/>
          </a:blip>
          <a:srcRect t="28474" r="25395"/>
          <a:stretch/>
        </p:blipFill>
        <p:spPr>
          <a:xfrm>
            <a:off x="5656055" y="0"/>
            <a:ext cx="6535947" cy="2960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 descr="Download Nobi Child Nobita Cartoon Doraemon PNG Download Free HQ PNG Image  | FreePNGIm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98055" y="1499980"/>
            <a:ext cx="9696665" cy="5197412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"/>
          <p:cNvSpPr txBox="1"/>
          <p:nvPr/>
        </p:nvSpPr>
        <p:spPr>
          <a:xfrm>
            <a:off x="6705601" y="1499980"/>
            <a:ext cx="54864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>
                <a:solidFill>
                  <a:schemeClr val="accent1"/>
                </a:solidFill>
                <a:latin typeface="Poppins"/>
                <a:ea typeface="Poppins"/>
                <a:cs typeface="Poppins"/>
                <a:sym typeface="Poppins"/>
              </a:rPr>
              <a:t>MẢNH GHÉP</a:t>
            </a:r>
            <a:endParaRPr/>
          </a:p>
        </p:txBody>
      </p:sp>
      <p:pic>
        <p:nvPicPr>
          <p:cNvPr id="96" name="Google Shape;96;p1" descr="100+ hình ảnh doremon yasuo - hinhanhsieudep.net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74345" y="246826"/>
            <a:ext cx="5817653" cy="12067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890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"/>
          <p:cNvPicPr preferRelativeResize="0"/>
          <p:nvPr/>
        </p:nvPicPr>
        <p:blipFill rotWithShape="1">
          <a:blip r:embed="rId3">
            <a:alphaModFix/>
          </a:blip>
          <a:srcRect b="219"/>
          <a:stretch/>
        </p:blipFill>
        <p:spPr>
          <a:xfrm>
            <a:off x="23117" y="-12343"/>
            <a:ext cx="12192000" cy="6850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" descr="Káº¿t quáº£ hÃ¬nh áº£nh cho win text gif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464964" y="-766699"/>
            <a:ext cx="3828136" cy="3828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>
            <a:hlinkClick r:id="rId6" action="ppaction://hlinksldjump"/>
          </p:cNvPr>
          <p:cNvPicPr preferRelativeResize="0"/>
          <p:nvPr/>
        </p:nvPicPr>
        <p:blipFill rotWithShape="1">
          <a:blip r:embed="rId7">
            <a:alphaModFix/>
          </a:blip>
          <a:srcRect t="5615"/>
          <a:stretch/>
        </p:blipFill>
        <p:spPr>
          <a:xfrm>
            <a:off x="41284" y="-12343"/>
            <a:ext cx="4078577" cy="4206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">
            <a:hlinkClick r:id="rId8" action="ppaction://hlinksldjump"/>
          </p:cNvPr>
          <p:cNvPicPr preferRelativeResize="0"/>
          <p:nvPr/>
        </p:nvPicPr>
        <p:blipFill rotWithShape="1">
          <a:blip r:embed="rId9">
            <a:alphaModFix/>
          </a:blip>
          <a:srcRect t="5365"/>
          <a:stretch/>
        </p:blipFill>
        <p:spPr>
          <a:xfrm>
            <a:off x="3251851" y="0"/>
            <a:ext cx="4944286" cy="3450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">
            <a:hlinkClick r:id="rId10" action="ppaction://hlinksldjump"/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317326" y="0"/>
            <a:ext cx="4950380" cy="346282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373069" y="6081626"/>
            <a:ext cx="117756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Chúc các bạn một buổi học vui vẻ!</a:t>
            </a:r>
          </a:p>
        </p:txBody>
      </p:sp>
      <p:pic>
        <p:nvPicPr>
          <p:cNvPr id="103" name="Google Shape;103;p2">
            <a:hlinkClick r:id="rId12" action="ppaction://hlinksldjump"/>
          </p:cNvPr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3794" y="3403299"/>
            <a:ext cx="4950380" cy="3468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">
            <a:hlinkClick r:id="rId14" action="ppaction://hlinksldjump"/>
          </p:cNvPr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4115363" y="3424503"/>
            <a:ext cx="4944286" cy="3468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">
            <a:hlinkClick r:id="rId16" action="ppaction://hlinksldjump"/>
          </p:cNvPr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8149642" y="2693418"/>
            <a:ext cx="4078577" cy="420660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Left Arrow 1">
            <a:hlinkClick r:id="rId4" action="ppaction://hlinksldjump"/>
          </p:cNvPr>
          <p:cNvSpPr/>
          <p:nvPr/>
        </p:nvSpPr>
        <p:spPr>
          <a:xfrm>
            <a:off x="11087100" y="6228221"/>
            <a:ext cx="914400" cy="4762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1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3" descr="doraemon wallpaper,residential  area,house,home,property,green,illustration,real estate,natural  landscape,cartoon,neighbourhood, #1044039 - Wallpaperkiss"/>
          <p:cNvPicPr preferRelativeResize="0"/>
          <p:nvPr/>
        </p:nvPicPr>
        <p:blipFill rotWithShape="1">
          <a:blip r:embed="rId3">
            <a:alphaModFix/>
          </a:blip>
          <a:srcRect t="6080" b="13384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3" descr="Tổng hợp ảnh Doremon PNG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4308" y="3708887"/>
            <a:ext cx="1989773" cy="2859552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/>
          <p:nvPr/>
        </p:nvSpPr>
        <p:spPr>
          <a:xfrm>
            <a:off x="4831080" y="3381226"/>
            <a:ext cx="6934200" cy="82180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3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255 000 000</a:t>
            </a:r>
            <a:endParaRPr sz="36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1005840" y="289560"/>
            <a:ext cx="10759500" cy="1186314"/>
          </a:xfrm>
          <a:prstGeom prst="wedgeRoundRectCallout">
            <a:avLst>
              <a:gd name="adj1" fmla="val -36495"/>
              <a:gd name="adj2" fmla="val 165927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Viết số: Hai trăm năm mươi lăm triệu</a:t>
            </a:r>
            <a:endParaRPr sz="2400" dirty="0"/>
          </a:p>
        </p:txBody>
      </p:sp>
      <p:sp>
        <p:nvSpPr>
          <p:cNvPr id="2" name="Left Arrow 1">
            <a:hlinkClick r:id="rId4" action="ppaction://hlinksldjump"/>
          </p:cNvPr>
          <p:cNvSpPr/>
          <p:nvPr/>
        </p:nvSpPr>
        <p:spPr>
          <a:xfrm>
            <a:off x="10182225" y="5953125"/>
            <a:ext cx="1143000" cy="685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42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4" descr="doraemon wallpaper,residential  area,house,home,property,green,illustration,real estate,natural  landscape,cartoon,neighbourhood, #1044039 - Wallpaperkiss"/>
          <p:cNvPicPr preferRelativeResize="0"/>
          <p:nvPr/>
        </p:nvPicPr>
        <p:blipFill rotWithShape="1">
          <a:blip r:embed="rId3">
            <a:alphaModFix/>
          </a:blip>
          <a:srcRect t="6080" b="13384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4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0" y="3794563"/>
            <a:ext cx="3078408" cy="3215837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4"/>
          <p:cNvSpPr/>
          <p:nvPr/>
        </p:nvSpPr>
        <p:spPr>
          <a:xfrm>
            <a:off x="4831080" y="3381226"/>
            <a:ext cx="6934200" cy="13203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3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 trăm linh tám triệu không nghìn một trăm hai mươi</a:t>
            </a:r>
            <a:endParaRPr sz="36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1005840" y="657726"/>
            <a:ext cx="10759500" cy="1042737"/>
          </a:xfrm>
          <a:prstGeom prst="wedgeRoundRectCallout">
            <a:avLst>
              <a:gd name="adj1" fmla="val -34259"/>
              <a:gd name="adj2" fmla="val 151830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Đọc số: 308 000 120</a:t>
            </a:r>
            <a:endParaRPr sz="2400" dirty="0"/>
          </a:p>
        </p:txBody>
      </p:sp>
      <p:sp>
        <p:nvSpPr>
          <p:cNvPr id="6" name="Left Arrow 5">
            <a:hlinkClick r:id="rId4" action="ppaction://hlinksldjump"/>
          </p:cNvPr>
          <p:cNvSpPr/>
          <p:nvPr/>
        </p:nvSpPr>
        <p:spPr>
          <a:xfrm>
            <a:off x="10182225" y="5953125"/>
            <a:ext cx="1143000" cy="685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91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5" descr="doraemon wallpaper,residential  area,house,home,property,green,illustration,real estate,natural  landscape,cartoon,neighbourhood, #1044039 - Wallpaperkiss"/>
          <p:cNvPicPr preferRelativeResize="0"/>
          <p:nvPr/>
        </p:nvPicPr>
        <p:blipFill rotWithShape="1">
          <a:blip r:embed="rId3">
            <a:alphaModFix/>
          </a:blip>
          <a:srcRect t="6080" b="13384"/>
          <a:stretch/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5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0" y="3137834"/>
            <a:ext cx="2888932" cy="3430606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5"/>
          <p:cNvSpPr/>
          <p:nvPr/>
        </p:nvSpPr>
        <p:spPr>
          <a:xfrm>
            <a:off x="4620126" y="3381226"/>
            <a:ext cx="6994358" cy="181641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3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Hai trăm ba mươi sáu triệu một trăm linh chín nghìn bốn trăm hai mươi sáu</a:t>
            </a:r>
            <a:endParaRPr sz="36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2" name="Google Shape;132;p5"/>
          <p:cNvSpPr/>
          <p:nvPr/>
        </p:nvSpPr>
        <p:spPr>
          <a:xfrm>
            <a:off x="1005840" y="981360"/>
            <a:ext cx="10759500" cy="1392871"/>
          </a:xfrm>
          <a:prstGeom prst="wedgeRoundRectCallout">
            <a:avLst>
              <a:gd name="adj1" fmla="val -37241"/>
              <a:gd name="adj2" fmla="val 113636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dk1"/>
                </a:solidFill>
                <a:latin typeface="Times New Roman"/>
                <a:cs typeface="Times New Roman"/>
                <a:sym typeface="Times New Roman"/>
              </a:rPr>
              <a:t>Đọc số: 236 109 426</a:t>
            </a:r>
            <a:endParaRPr sz="2400" dirty="0"/>
          </a:p>
        </p:txBody>
      </p:sp>
      <p:sp>
        <p:nvSpPr>
          <p:cNvPr id="6" name="Left Arrow 5">
            <a:hlinkClick r:id="rId4" action="ppaction://hlinksldjump"/>
          </p:cNvPr>
          <p:cNvSpPr/>
          <p:nvPr/>
        </p:nvSpPr>
        <p:spPr>
          <a:xfrm>
            <a:off x="10182225" y="5953125"/>
            <a:ext cx="1143000" cy="685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11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6" descr="doraemon wallpaper,residential  area,house,home,property,green,illustration,real estate,natural  landscape,cartoon,neighbourhood, #1044039 - Wallpaperkiss"/>
          <p:cNvPicPr preferRelativeResize="0"/>
          <p:nvPr/>
        </p:nvPicPr>
        <p:blipFill rotWithShape="1">
          <a:blip r:embed="rId3">
            <a:alphaModFix/>
          </a:blip>
          <a:srcRect t="6080" b="13384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6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298132" y="3381226"/>
            <a:ext cx="3910012" cy="313037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6"/>
          <p:cNvSpPr/>
          <p:nvPr/>
        </p:nvSpPr>
        <p:spPr>
          <a:xfrm>
            <a:off x="4831080" y="3381226"/>
            <a:ext cx="6934200" cy="13203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36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734 008 400</a:t>
            </a:r>
            <a:endParaRPr sz="36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0" name="Google Shape;140;p6"/>
          <p:cNvSpPr/>
          <p:nvPr/>
        </p:nvSpPr>
        <p:spPr>
          <a:xfrm>
            <a:off x="1005840" y="289560"/>
            <a:ext cx="10759500" cy="2255400"/>
          </a:xfrm>
          <a:prstGeom prst="wedgeRoundRectCallout">
            <a:avLst>
              <a:gd name="adj1" fmla="val -40521"/>
              <a:gd name="adj2" fmla="val 92905"/>
              <a:gd name="adj3" fmla="val 16667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Viết số: Bảy trăm ba mươi tư triệu không trăm linh tám nghìn bốn trăm  </a:t>
            </a:r>
            <a:endParaRPr sz="2400" dirty="0"/>
          </a:p>
        </p:txBody>
      </p:sp>
      <p:sp>
        <p:nvSpPr>
          <p:cNvPr id="6" name="Left Arrow 5">
            <a:hlinkClick r:id="rId4" action="ppaction://hlinksldjump"/>
          </p:cNvPr>
          <p:cNvSpPr/>
          <p:nvPr/>
        </p:nvSpPr>
        <p:spPr>
          <a:xfrm>
            <a:off x="10182225" y="5953125"/>
            <a:ext cx="1143000" cy="685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09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940</TotalTime>
  <Words>1035</Words>
  <Application>Microsoft Office PowerPoint</Application>
  <PresentationFormat>Widescreen</PresentationFormat>
  <Paragraphs>139</Paragraphs>
  <Slides>23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微软雅黑</vt:lpstr>
      <vt:lpstr>宋体</vt:lpstr>
      <vt:lpstr>Arial</vt:lpstr>
      <vt:lpstr>Calibri</vt:lpstr>
      <vt:lpstr>Calibri Light</vt:lpstr>
      <vt:lpstr>Poppins</vt:lpstr>
      <vt:lpstr>Times New Roman</vt:lpstr>
      <vt:lpstr>Office Theme</vt:lpstr>
      <vt:lpstr>TOÁN TIẾT 13: LUYỆN TẬP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THỰC HÀNH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KHỞI ĐỘNG</dc:title>
  <dc:creator>Ngoc Anh</dc:creator>
  <cp:lastModifiedBy>Win8Pro</cp:lastModifiedBy>
  <cp:revision>45</cp:revision>
  <dcterms:created xsi:type="dcterms:W3CDTF">2021-08-28T02:02:36Z</dcterms:created>
  <dcterms:modified xsi:type="dcterms:W3CDTF">2021-09-19T02:04:18Z</dcterms:modified>
</cp:coreProperties>
</file>