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6r3JyK34Tb2trIgyVM6uy2nHV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de5e339a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de5e339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4.gif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 amt="25000"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/>
          <p:nvPr>
            <p:ph type="ctrTitle"/>
          </p:nvPr>
        </p:nvSpPr>
        <p:spPr>
          <a:xfrm>
            <a:off x="104633" y="3343701"/>
            <a:ext cx="9144000" cy="166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" type="subTitle"/>
          </p:nvPr>
        </p:nvSpPr>
        <p:spPr>
          <a:xfrm>
            <a:off x="104633" y="5119007"/>
            <a:ext cx="9144000" cy="1237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gician clipart" id="24" name="Google Shape;24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2238773" y="743521"/>
            <a:ext cx="2308225" cy="160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0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5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2"/>
            <a:ext cx="793125" cy="719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7.gif"/><Relationship Id="rId5" Type="http://schemas.openxmlformats.org/officeDocument/2006/relationships/slide" Target="/ppt/slides/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39.gif"/><Relationship Id="rId5" Type="http://schemas.openxmlformats.org/officeDocument/2006/relationships/slide" Target="/ppt/slides/slide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Relationship Id="rId4" Type="http://schemas.openxmlformats.org/officeDocument/2006/relationships/image" Target="../media/image38.png"/><Relationship Id="rId5" Type="http://schemas.openxmlformats.org/officeDocument/2006/relationships/image" Target="../media/image48.gif"/><Relationship Id="rId6" Type="http://schemas.openxmlformats.org/officeDocument/2006/relationships/slide" Target="/ppt/slides/slide3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slide" Target="/ppt/slides/slide16.xml"/><Relationship Id="rId5" Type="http://schemas.openxmlformats.org/officeDocument/2006/relationships/image" Target="../media/image50.png"/><Relationship Id="rId6" Type="http://schemas.openxmlformats.org/officeDocument/2006/relationships/image" Target="../media/image49.png"/><Relationship Id="rId7" Type="http://schemas.openxmlformats.org/officeDocument/2006/relationships/image" Target="../media/image46.png"/><Relationship Id="rId8" Type="http://schemas.openxmlformats.org/officeDocument/2006/relationships/image" Target="../media/image5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3.gif"/><Relationship Id="rId7" Type="http://schemas.openxmlformats.org/officeDocument/2006/relationships/slide" Target="/ppt/slides/slide11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3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4" Type="http://schemas.openxmlformats.org/officeDocument/2006/relationships/image" Target="../media/image12.png"/><Relationship Id="rId5" Type="http://schemas.openxmlformats.org/officeDocument/2006/relationships/slide" Target="/ppt/slides/slide3.xml"/><Relationship Id="rId6" Type="http://schemas.openxmlformats.org/officeDocument/2006/relationships/image" Target="../media/image15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3.gif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Relationship Id="rId8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slide" Target="/ppt/slides/slide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04632" y="3544179"/>
            <a:ext cx="11611118" cy="1923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None/>
            </a:pPr>
            <a:r>
              <a:rPr b="1" lang="en-US" sz="7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dạng các ký tự văn bản</a:t>
            </a:r>
            <a:endParaRPr b="1" sz="7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-295417" y="4791501"/>
            <a:ext cx="9144000" cy="1667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Times New Roman"/>
              <a:buNone/>
            </a:pPr>
            <a:r>
              <a:rPr b="1" lang="en-US" sz="7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tr.33</a:t>
            </a:r>
            <a:endParaRPr b="1" sz="7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000750" y="292937"/>
            <a:ext cx="6191250" cy="1923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 4 – Tuần 5</a:t>
            </a:r>
            <a:endParaRPr b="1" i="0" sz="7200" u="none" cap="none" strike="noStrike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7"/>
          <p:cNvPicPr preferRelativeResize="0"/>
          <p:nvPr/>
        </p:nvPicPr>
        <p:blipFill rotWithShape="1">
          <a:blip r:embed="rId3">
            <a:alphaModFix/>
          </a:blip>
          <a:srcRect b="0" l="0" r="0" t="5165"/>
          <a:stretch/>
        </p:blipFill>
        <p:spPr>
          <a:xfrm>
            <a:off x="2906793" y="663557"/>
            <a:ext cx="9113142" cy="226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2662" y="3484455"/>
            <a:ext cx="6346951" cy="223484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/>
          <p:nvPr/>
        </p:nvSpPr>
        <p:spPr>
          <a:xfrm>
            <a:off x="9062884" y="3059927"/>
            <a:ext cx="221226" cy="47194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7"/>
          <p:cNvSpPr/>
          <p:nvPr/>
        </p:nvSpPr>
        <p:spPr>
          <a:xfrm rot="10800000">
            <a:off x="9062883" y="1555036"/>
            <a:ext cx="221225" cy="43053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1424420" y="3693935"/>
            <a:ext cx="2964745" cy="1815882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 ý: </a:t>
            </a:r>
            <a:r>
              <a:rPr b="1"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cụ Mini Toolbar sẽ xuất hiện khi chọn các văn bản.</a:t>
            </a:r>
            <a:endParaRPr b="1" sz="28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7130843" y="1936714"/>
            <a:ext cx="4085304" cy="1200329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thanh công cụ Mini </a:t>
            </a: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(Mini Toolbar)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vào tùy chọn thích hợp.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/>
          <p:nvPr/>
        </p:nvSpPr>
        <p:spPr>
          <a:xfrm>
            <a:off x="2445745" y="957252"/>
            <a:ext cx="9227229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khởi động </a:t>
            </a:r>
            <a:r>
              <a:rPr b="1"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Word</a:t>
            </a: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sau đó nhập đoạn thơ sau và lưu lại với tên </a:t>
            </a:r>
            <a:r>
              <a:rPr b="1"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buoisang.docx</a:t>
            </a: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 trời tung hoa nắng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Lấp lánh đường xe qua</a:t>
            </a:r>
            <a:endParaRPr/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ôm mẹ thì thầm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 ôi đẹp quá.</a:t>
            </a:r>
            <a:endParaRPr/>
          </a:p>
          <a:p>
            <a:pPr indent="9144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Nguyễn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8"/>
          <p:cNvSpPr txBox="1"/>
          <p:nvPr>
            <p:ph type="title"/>
          </p:nvPr>
        </p:nvSpPr>
        <p:spPr>
          <a:xfrm>
            <a:off x="3352801" y="207820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Thực hành</a:t>
            </a:r>
            <a:endParaRPr b="1"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Ã¬nh áº£nh cÃ³ liÃªn quan" id="249" name="Google Shape;2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728" y="3167782"/>
            <a:ext cx="1611054" cy="201381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>
            <a:hlinkClick action="ppaction://hlinksldjump" r:id="rId5"/>
          </p:cNvPr>
          <p:cNvSpPr txBox="1"/>
          <p:nvPr/>
        </p:nvSpPr>
        <p:spPr>
          <a:xfrm>
            <a:off x="449294" y="3804185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de5e339a8_0_0"/>
          <p:cNvSpPr txBox="1"/>
          <p:nvPr/>
        </p:nvSpPr>
        <p:spPr>
          <a:xfrm>
            <a:off x="2043400" y="1233625"/>
            <a:ext cx="984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9725" lvl="0" marL="12541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Sau khi đánh dấu khối đoạn văn bản, em có thể sử dụng các tổ hợp phím tắt để định dạng khối văn bản. </a:t>
            </a:r>
            <a:endParaRPr sz="1700"/>
          </a:p>
        </p:txBody>
      </p:sp>
      <p:sp>
        <p:nvSpPr>
          <p:cNvPr id="256" name="Google Shape;256;g15de5e339a8_0_0"/>
          <p:cNvSpPr txBox="1"/>
          <p:nvPr/>
        </p:nvSpPr>
        <p:spPr>
          <a:xfrm>
            <a:off x="5917957" y="2706637"/>
            <a:ext cx="39393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397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in đậm</a:t>
            </a:r>
            <a:endParaRPr sz="1700"/>
          </a:p>
          <a:p>
            <a:pPr indent="0" lvl="0" marL="339725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31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in nghiêng</a:t>
            </a:r>
            <a:endParaRPr sz="1700"/>
          </a:p>
          <a:p>
            <a:pPr indent="0" lvl="0" marL="339725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100" u="sng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gạch chân</a:t>
            </a:r>
            <a:endParaRPr sz="3100" u="sng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15de5e339a8_0_0"/>
          <p:cNvSpPr txBox="1"/>
          <p:nvPr/>
        </p:nvSpPr>
        <p:spPr>
          <a:xfrm>
            <a:off x="3352800" y="2706625"/>
            <a:ext cx="33576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1475" lvl="0" marL="692150" marR="0" rtl="0" algn="l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100"/>
              <a:buFont typeface="Arial"/>
              <a:buChar char="•"/>
            </a:pPr>
            <a:r>
              <a:rPr lang="en-US" sz="31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B:</a:t>
            </a:r>
            <a:endParaRPr sz="1700"/>
          </a:p>
          <a:p>
            <a:pPr indent="-371475" lvl="0" marL="692150" marR="0" rtl="0" algn="l"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ts val="3100"/>
              <a:buFont typeface="Arial"/>
              <a:buChar char="•"/>
            </a:pPr>
            <a:r>
              <a:rPr lang="en-US" sz="31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I:</a:t>
            </a:r>
            <a:endParaRPr sz="1700"/>
          </a:p>
          <a:p>
            <a:pPr indent="-371475" lvl="0" marL="692150" marR="0" rtl="0" algn="l"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ts val="3100"/>
              <a:buFont typeface="Arial"/>
              <a:buChar char="•"/>
            </a:pPr>
            <a:r>
              <a:rPr lang="en-US" sz="31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U:</a:t>
            </a:r>
            <a:endParaRPr sz="1700"/>
          </a:p>
        </p:txBody>
      </p:sp>
      <p:sp>
        <p:nvSpPr>
          <p:cNvPr id="258" name="Google Shape;258;g15de5e339a8_0_0"/>
          <p:cNvSpPr txBox="1"/>
          <p:nvPr>
            <p:ph type="title"/>
          </p:nvPr>
        </p:nvSpPr>
        <p:spPr>
          <a:xfrm>
            <a:off x="3352801" y="207820"/>
            <a:ext cx="8320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Trải nghiệm</a:t>
            </a:r>
            <a:endParaRPr b="1"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/>
          <p:nvPr/>
        </p:nvSpPr>
        <p:spPr>
          <a:xfrm>
            <a:off x="3352801" y="207820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Thực hành</a:t>
            </a:r>
            <a:endParaRPr b="1"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ình ảnh có liên quan" id="265" name="Google Shape;2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4435" y="3150864"/>
            <a:ext cx="1869325" cy="186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>
            <a:hlinkClick action="ppaction://hlinksldjump" r:id="rId5"/>
          </p:cNvPr>
          <p:cNvSpPr txBox="1"/>
          <p:nvPr/>
        </p:nvSpPr>
        <p:spPr>
          <a:xfrm>
            <a:off x="481453" y="3731583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4001321" y="1629103"/>
            <a:ext cx="4499277" cy="4601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b="1" sz="24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b="1" sz="24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b="1" i="1"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b="1" i="1"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 trời tung hoa nắng</a:t>
            </a:r>
            <a:endParaRPr sz="2400" u="sng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Lấp lánh đường xe qua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ôm mẹ thì thầm</a:t>
            </a:r>
            <a:endParaRPr b="1" i="1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 ôi đẹp quá.</a:t>
            </a:r>
            <a:endParaRPr/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 NGUYỄN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2445744" y="957252"/>
            <a:ext cx="9227229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định dạng đoạn thơ đã nhập theo mẫu sau: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/>
          <p:nvPr/>
        </p:nvSpPr>
        <p:spPr>
          <a:xfrm>
            <a:off x="-18625" y="1133850"/>
            <a:ext cx="3255250" cy="1719075"/>
          </a:xfrm>
          <a:prstGeom prst="flowChartPredefined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 rot="385">
            <a:off x="271123" y="1300811"/>
            <a:ext cx="2675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thực hành</a:t>
            </a:r>
            <a:endParaRPr b="1" i="0" sz="4400" u="none" cap="none" strike="noStrik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7100" y="128480"/>
            <a:ext cx="8724900" cy="6729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/>
          <p:nvPr/>
        </p:nvSpPr>
        <p:spPr>
          <a:xfrm>
            <a:off x="9636519" y="5038788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Màu chữ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7713935" y="1714188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Cỡ chữ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4"/>
          <p:cNvSpPr txBox="1"/>
          <p:nvPr/>
        </p:nvSpPr>
        <p:spPr>
          <a:xfrm>
            <a:off x="7713935" y="1714188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……………chữ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14"/>
          <p:cNvSpPr txBox="1"/>
          <p:nvPr/>
        </p:nvSpPr>
        <p:spPr>
          <a:xfrm>
            <a:off x="6822981" y="5038788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 ứng chữ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5076243" y="1714188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Phông chữ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2997653" y="4953397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in đậm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2997653" y="5549460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in nghiêng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2997653" y="6145523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gạch chân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9636519" y="5038788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……………chữ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6822981" y="5038788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……………chữ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5076243" y="1714188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……………chữ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 txBox="1"/>
          <p:nvPr/>
        </p:nvSpPr>
        <p:spPr>
          <a:xfrm>
            <a:off x="3352801" y="207820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Khám phá và chia sẻ</a:t>
            </a:r>
            <a:endParaRPr b="1"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653" y="2471125"/>
            <a:ext cx="7249119" cy="239757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2445744" y="957252"/>
            <a:ext cx="94531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9725" lvl="0" marL="3397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ghi vắn tắt công dụng của các nút lệnh sau vào chỗ trống</a:t>
            </a:r>
            <a:endParaRPr sz="28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5" name="Google Shape;295;p14"/>
          <p:cNvCxnSpPr>
            <a:stCxn id="285" idx="3"/>
          </p:cNvCxnSpPr>
          <p:nvPr/>
        </p:nvCxnSpPr>
        <p:spPr>
          <a:xfrm>
            <a:off x="5260057" y="5184229"/>
            <a:ext cx="660000" cy="9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14"/>
          <p:cNvCxnSpPr/>
          <p:nvPr/>
        </p:nvCxnSpPr>
        <p:spPr>
          <a:xfrm>
            <a:off x="5260057" y="5780292"/>
            <a:ext cx="101377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14"/>
          <p:cNvCxnSpPr/>
          <p:nvPr/>
        </p:nvCxnSpPr>
        <p:spPr>
          <a:xfrm>
            <a:off x="5269977" y="6365446"/>
            <a:ext cx="1431666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14"/>
          <p:cNvCxnSpPr/>
          <p:nvPr/>
        </p:nvCxnSpPr>
        <p:spPr>
          <a:xfrm flipH="1">
            <a:off x="6701643" y="4334352"/>
            <a:ext cx="1" cy="204018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299" name="Google Shape;299;p14"/>
          <p:cNvCxnSpPr/>
          <p:nvPr/>
        </p:nvCxnSpPr>
        <p:spPr>
          <a:xfrm flipH="1">
            <a:off x="6273827" y="4334352"/>
            <a:ext cx="1" cy="145503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300" name="Google Shape;300;p14"/>
          <p:cNvCxnSpPr/>
          <p:nvPr/>
        </p:nvCxnSpPr>
        <p:spPr>
          <a:xfrm flipH="1">
            <a:off x="5920154" y="4337562"/>
            <a:ext cx="1" cy="866669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301" name="Google Shape;301;p14"/>
          <p:cNvCxnSpPr/>
          <p:nvPr/>
        </p:nvCxnSpPr>
        <p:spPr>
          <a:xfrm flipH="1">
            <a:off x="8891630" y="4273465"/>
            <a:ext cx="1" cy="76532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302" name="Google Shape;302;p14"/>
          <p:cNvCxnSpPr/>
          <p:nvPr/>
        </p:nvCxnSpPr>
        <p:spPr>
          <a:xfrm flipH="1">
            <a:off x="10052215" y="4261144"/>
            <a:ext cx="1" cy="76532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303" name="Google Shape;303;p14"/>
          <p:cNvCxnSpPr/>
          <p:nvPr/>
        </p:nvCxnSpPr>
        <p:spPr>
          <a:xfrm>
            <a:off x="7242671" y="2175853"/>
            <a:ext cx="1" cy="149406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4" name="Google Shape;304;p14"/>
          <p:cNvCxnSpPr/>
          <p:nvPr/>
        </p:nvCxnSpPr>
        <p:spPr>
          <a:xfrm>
            <a:off x="7977629" y="2182490"/>
            <a:ext cx="1" cy="149406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5" name="Google Shape;305;p14"/>
          <p:cNvSpPr txBox="1"/>
          <p:nvPr/>
        </p:nvSpPr>
        <p:spPr>
          <a:xfrm>
            <a:off x="2997653" y="5549460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…………..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2997653" y="6145523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…………..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2997653" y="4953397"/>
            <a:ext cx="2262404" cy="46166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…………..</a:t>
            </a:r>
            <a:endParaRPr b="1" sz="2400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smurfs and computer" id="308" name="Google Shape;30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054" y="4090296"/>
            <a:ext cx="1530711" cy="169908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4">
            <a:hlinkClick action="ppaction://hlinksldjump" r:id="rId6"/>
          </p:cNvPr>
          <p:cNvSpPr txBox="1"/>
          <p:nvPr/>
        </p:nvSpPr>
        <p:spPr>
          <a:xfrm>
            <a:off x="4187756" y="1649096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5"/>
          <p:cNvSpPr txBox="1"/>
          <p:nvPr/>
        </p:nvSpPr>
        <p:spPr>
          <a:xfrm>
            <a:off x="3352801" y="207820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Em có biết?</a:t>
            </a:r>
            <a:endParaRPr b="1"/>
          </a:p>
        </p:txBody>
      </p:sp>
      <p:sp>
        <p:nvSpPr>
          <p:cNvPr id="316" name="Google Shape;316;p15"/>
          <p:cNvSpPr txBox="1"/>
          <p:nvPr/>
        </p:nvSpPr>
        <p:spPr>
          <a:xfrm>
            <a:off x="2445745" y="957252"/>
            <a:ext cx="922722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Lệnh </a:t>
            </a:r>
            <a:r>
              <a:rPr b="1"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 Formatting        </a:t>
            </a: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phép em xóa các định dạng đã tác động lên văn bản (tô đậm, in nghiêng, gạch chân, font chữ, cỡ chữ… ) và đưa văn bản về định dạng mặc định.</a:t>
            </a:r>
            <a:endParaRPr/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653" y="2740755"/>
            <a:ext cx="7249119" cy="239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3964" y="957252"/>
            <a:ext cx="550985" cy="5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5"/>
          <p:cNvSpPr/>
          <p:nvPr/>
        </p:nvSpPr>
        <p:spPr>
          <a:xfrm>
            <a:off x="9754093" y="3773619"/>
            <a:ext cx="374646" cy="374646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3807" y="2606552"/>
            <a:ext cx="329565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82518" y="2616077"/>
            <a:ext cx="329565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5"/>
          <p:cNvSpPr/>
          <p:nvPr/>
        </p:nvSpPr>
        <p:spPr>
          <a:xfrm>
            <a:off x="6764949" y="4265495"/>
            <a:ext cx="688853" cy="34120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ình ảnh có liên quan" id="323" name="Google Shape;32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9007" y="1831833"/>
            <a:ext cx="1757370" cy="219438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5">
            <a:hlinkClick action="ppaction://hlinksldjump" r:id="rId9"/>
          </p:cNvPr>
          <p:cNvSpPr txBox="1"/>
          <p:nvPr/>
        </p:nvSpPr>
        <p:spPr>
          <a:xfrm>
            <a:off x="537577" y="2929027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09785" y="-74950"/>
            <a:ext cx="9167307" cy="700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/>
          <p:nvPr>
            <p:ph type="title"/>
          </p:nvPr>
        </p:nvSpPr>
        <p:spPr>
          <a:xfrm>
            <a:off x="1428750" y="1555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cần ghi nhớ</a:t>
            </a:r>
            <a:endParaRPr b="1"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6"/>
          <p:cNvSpPr/>
          <p:nvPr>
            <p:ph idx="1" type="body"/>
          </p:nvPr>
        </p:nvSpPr>
        <p:spPr>
          <a:xfrm>
            <a:off x="1428750" y="1481138"/>
            <a:ext cx="10610850" cy="5167312"/>
          </a:xfrm>
          <a:prstGeom prst="plaque">
            <a:avLst>
              <a:gd fmla="val 16667" name="adj"/>
            </a:avLst>
          </a:prstGeom>
          <a:solidFill>
            <a:srgbClr val="E1EFD8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dạng các ký tự văn bản là bất kỳ tính năng nào làm thay đổi giao diện của các ký tự trên màn hình và khi in tệp tin.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nhiều cách để bạn áp dụng định dạng cho ký tự văn bản: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thẻ Home, trong nhóm Font, chọn nút định dạng thích hợp; hoặc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Sử dụng các tùy chọn định dạng trong hộp thoại Font; hoặc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Nhấn tổ hợp phím tắt thích hợp cho các tùy chọn định dạng mà bạn muốn sử dụng; hoặc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Nhấp chuột phải vào tài liệu, sau đó chọn Font; hoặc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Trên thanh công cụ Mini, nhấp chuột vào tùy chọn thích hợp. </a:t>
            </a:r>
            <a:endParaRPr sz="2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/>
          <p:nvPr>
            <p:ph type="title"/>
          </p:nvPr>
        </p:nvSpPr>
        <p:spPr>
          <a:xfrm>
            <a:off x="1238250" y="207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 bị bài tuần 6</a:t>
            </a:r>
            <a:endParaRPr b="1"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17"/>
          <p:cNvSpPr txBox="1"/>
          <p:nvPr>
            <p:ph idx="1" type="body"/>
          </p:nvPr>
        </p:nvSpPr>
        <p:spPr>
          <a:xfrm>
            <a:off x="2667000" y="1533525"/>
            <a:ext cx="90870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40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Char char="•"/>
            </a:pPr>
            <a:r>
              <a:rPr lang="en-US" sz="40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các nội dung đã được hướng dẫn trong tuần</a:t>
            </a:r>
            <a:endParaRPr sz="40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4000"/>
              <a:buChar char="•"/>
            </a:pPr>
            <a:r>
              <a:rPr lang="en-US" sz="40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trước nội dung: (SGK tr.35)</a:t>
            </a:r>
            <a:endParaRPr/>
          </a:p>
          <a:p>
            <a:pPr indent="-245744" lvl="3" marL="1600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Chỉnh sửa văn bản </a:t>
            </a:r>
            <a:endParaRPr sz="3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5744" lvl="3" marL="1600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 dụng tính năng Undo</a:t>
            </a:r>
            <a:endParaRPr sz="3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3" name="Google Shape;343;p18"/>
          <p:cNvSpPr txBox="1"/>
          <p:nvPr>
            <p:ph idx="1" type="body"/>
          </p:nvPr>
        </p:nvSpPr>
        <p:spPr>
          <a:xfrm>
            <a:off x="329175" y="1825625"/>
            <a:ext cx="116130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</a:pPr>
            <a:r>
              <a:rPr b="1" lang="en-US" sz="7100">
                <a:solidFill>
                  <a:schemeClr val="accent4"/>
                </a:solidFill>
              </a:rPr>
              <a:t>Chúc các em chăm ngoan, học tốt!</a:t>
            </a:r>
            <a:endParaRPr b="1" sz="710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idx="4294967295" type="title"/>
          </p:nvPr>
        </p:nvSpPr>
        <p:spPr>
          <a:xfrm>
            <a:off x="1938525" y="589825"/>
            <a:ext cx="10035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Times New Roman"/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 niệm: </a:t>
            </a:r>
            <a:r>
              <a:rPr b="1"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dạng ký tự là bất kỳ tính năng nào làm thay đổi giao diện của các ký tự trên màn hình và khi in tệp tin.</a:t>
            </a:r>
            <a:endParaRPr b="1" sz="28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5790" y="1915393"/>
            <a:ext cx="4144145" cy="1524853"/>
          </a:xfrm>
          <a:prstGeom prst="rect">
            <a:avLst/>
          </a:prstGeom>
          <a:noFill/>
          <a:ln cap="flat" cmpd="sng" w="9525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5790" y="5402493"/>
            <a:ext cx="4144144" cy="1392163"/>
          </a:xfrm>
          <a:prstGeom prst="rect">
            <a:avLst/>
          </a:prstGeom>
          <a:noFill/>
          <a:ln cap="flat" cmpd="sng" w="9525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5790" y="3602219"/>
            <a:ext cx="4144144" cy="1800274"/>
          </a:xfrm>
          <a:prstGeom prst="rect">
            <a:avLst/>
          </a:prstGeom>
          <a:noFill/>
          <a:ln cap="flat" cmpd="sng" w="9525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3" name="Google Shape;103;p2"/>
          <p:cNvSpPr txBox="1"/>
          <p:nvPr/>
        </p:nvSpPr>
        <p:spPr>
          <a:xfrm>
            <a:off x="256025" y="2171225"/>
            <a:ext cx="7245900" cy="3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500"/>
              <a:buFont typeface="Arial"/>
              <a:buNone/>
            </a:pP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có thể thay đổi định dạng của ký tự bằng cách thay đổi:  </a:t>
            </a:r>
            <a:endParaRPr b="0" i="0" sz="2800" u="none" cap="none" strike="noStrik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1" marL="68580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 chữ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mô tả </a:t>
            </a:r>
            <a:r>
              <a:rPr b="1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 chữ 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các ký tự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sz="1700"/>
          </a:p>
          <a:p>
            <a:pPr indent="-247650" lvl="1" marL="6858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 thước font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cao 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ký tự.  </a:t>
            </a:r>
            <a:endParaRPr sz="1700"/>
          </a:p>
          <a:p>
            <a:pPr indent="-247650" lvl="1" marL="6858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 dạng  ký  tự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các ký tự được  biến  thể  </a:t>
            </a:r>
            <a:r>
              <a:rPr b="1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 điệu  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 làm nổi bật ký tự.  </a:t>
            </a:r>
            <a:endParaRPr sz="1700"/>
          </a:p>
          <a:p>
            <a:pPr indent="-247650" lvl="1" marL="685800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 ứng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hiệu ứng </a:t>
            </a:r>
            <a:r>
              <a:rPr b="1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gạch ngang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 số trên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chỉ số dưới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 bóng</a:t>
            </a: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,... </a:t>
            </a:r>
            <a:endParaRPr b="0" i="0" sz="2800" u="none" cap="none" strike="noStrik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871827" y="-24093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Tìm hiểu kiến thức</a:t>
            </a:r>
            <a:endParaRPr b="1" i="0" sz="36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6893" y="1549844"/>
            <a:ext cx="7516046" cy="519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6893" y="1549844"/>
            <a:ext cx="7500123" cy="5191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title"/>
          </p:nvPr>
        </p:nvSpPr>
        <p:spPr>
          <a:xfrm>
            <a:off x="3352801" y="207820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Tìm hiểu kiến thức</a:t>
            </a:r>
            <a:endParaRPr b="1"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 txBox="1"/>
          <p:nvPr/>
        </p:nvSpPr>
        <p:spPr>
          <a:xfrm>
            <a:off x="237012" y="2464244"/>
            <a:ext cx="372538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tại đầu đoạn văn bản.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Kéo thả chuột đến hết đoạn văn.</a:t>
            </a:r>
            <a:endParaRPr sz="28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4476523" y="957252"/>
            <a:ext cx="719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dấu (chọn) khối văn bản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ình ảnh có liên quan" id="115" name="Google Shape;11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9909" y="4317292"/>
            <a:ext cx="1405755" cy="2344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>
            <a:hlinkClick action="ppaction://hlinksldjump" r:id="rId7"/>
          </p:cNvPr>
          <p:cNvSpPr txBox="1"/>
          <p:nvPr/>
        </p:nvSpPr>
        <p:spPr>
          <a:xfrm>
            <a:off x="751142" y="4991526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omputer mouse ClipArt" id="121" name="Google Shape;1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055772" y="-34525"/>
            <a:ext cx="1849271" cy="211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6893" y="1542099"/>
            <a:ext cx="7527259" cy="519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 txBox="1"/>
          <p:nvPr/>
        </p:nvSpPr>
        <p:spPr>
          <a:xfrm>
            <a:off x="3352801" y="207820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t/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0">
            <a:hlinkClick action="ppaction://hlinksldjump" r:id="rId5"/>
          </p:cNvPr>
          <p:cNvSpPr txBox="1"/>
          <p:nvPr/>
        </p:nvSpPr>
        <p:spPr>
          <a:xfrm>
            <a:off x="1633922" y="895442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4789714" y="1765874"/>
            <a:ext cx="452642" cy="20450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1252990" y="2310588"/>
            <a:ext cx="561164" cy="20401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7" name="Google Shape;127;p10"/>
          <p:cNvGrpSpPr/>
          <p:nvPr/>
        </p:nvGrpSpPr>
        <p:grpSpPr>
          <a:xfrm>
            <a:off x="4326893" y="1542099"/>
            <a:ext cx="7518903" cy="5193141"/>
            <a:chOff x="4326892" y="1547869"/>
            <a:chExt cx="7518903" cy="5193141"/>
          </a:xfrm>
        </p:grpSpPr>
        <p:pic>
          <p:nvPicPr>
            <p:cNvPr id="128" name="Google Shape;128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26892" y="1547869"/>
              <a:ext cx="7518903" cy="5193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432921" y="2514599"/>
              <a:ext cx="2359461" cy="701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10"/>
          <p:cNvSpPr/>
          <p:nvPr/>
        </p:nvSpPr>
        <p:spPr>
          <a:xfrm>
            <a:off x="9653106" y="2508985"/>
            <a:ext cx="2128389" cy="18288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6893" y="1542099"/>
            <a:ext cx="7511619" cy="518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/>
          <p:nvPr/>
        </p:nvSpPr>
        <p:spPr>
          <a:xfrm>
            <a:off x="168935" y="2349647"/>
            <a:ext cx="377689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2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dấu khối liên tục:</a:t>
            </a:r>
            <a:endParaRPr sz="2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42786" y="1552899"/>
            <a:ext cx="7495981" cy="517730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0"/>
          <p:cNvSpPr/>
          <p:nvPr/>
        </p:nvSpPr>
        <p:spPr>
          <a:xfrm>
            <a:off x="5158492" y="3313513"/>
            <a:ext cx="284957" cy="284957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42786" y="1552899"/>
            <a:ext cx="7511620" cy="518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/>
          <p:nvPr/>
        </p:nvSpPr>
        <p:spPr>
          <a:xfrm>
            <a:off x="6148710" y="4337159"/>
            <a:ext cx="284957" cy="284957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38908" y="1536328"/>
            <a:ext cx="7519973" cy="519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30424" y="1538182"/>
            <a:ext cx="7517288" cy="51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41984" y="1553689"/>
            <a:ext cx="7494836" cy="5176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0"/>
          <p:cNvSpPr txBox="1"/>
          <p:nvPr/>
        </p:nvSpPr>
        <p:spPr>
          <a:xfrm>
            <a:off x="164206" y="2350769"/>
            <a:ext cx="377689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2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dấu khối không liên tục:</a:t>
            </a:r>
            <a:endParaRPr sz="2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189097" y="3313513"/>
            <a:ext cx="377689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Nhấp chuột chọn phần văn bản cần đánh dấu.</a:t>
            </a:r>
            <a:endParaRPr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164206" y="4197966"/>
            <a:ext cx="377689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Nhấn giữ phím </a:t>
            </a:r>
            <a:r>
              <a:rPr b="1"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</a:t>
            </a: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180741" y="4690409"/>
            <a:ext cx="377689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Nhấp chuột chọn phần văn bản cần đánh dấu tiếp theo…</a:t>
            </a:r>
            <a:endParaRPr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192716" y="2798891"/>
            <a:ext cx="377689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Nhấp chuột ở đầu đoạn văn bản cần đánh dấu.</a:t>
            </a:r>
            <a:endParaRPr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167825" y="3683344"/>
            <a:ext cx="377689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Nhấn giữ phím </a:t>
            </a:r>
            <a:r>
              <a:rPr b="1"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</a:t>
            </a: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184360" y="4175787"/>
            <a:ext cx="377689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Nhấp chuột ở cuối đoạn văn bản cần đánh dấu.</a:t>
            </a:r>
            <a:endParaRPr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177419" y="2348231"/>
            <a:ext cx="377689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en-US" sz="2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dấu khối toàn bộ văn bản.</a:t>
            </a:r>
            <a:endParaRPr sz="2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168935" y="3214698"/>
            <a:ext cx="377689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Chọn thẻ </a:t>
            </a:r>
            <a:r>
              <a:rPr b="1"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152400" y="3769764"/>
            <a:ext cx="377689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Trong nhóm </a:t>
            </a:r>
            <a:r>
              <a:rPr b="1"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Editing</a:t>
            </a: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chọn </a:t>
            </a:r>
            <a:r>
              <a:rPr b="1"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</a:t>
            </a: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168935" y="5146660"/>
            <a:ext cx="396867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Nhấn tổ hợp phím </a:t>
            </a:r>
            <a:r>
              <a:rPr b="1" lang="en-US" sz="24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Ctrl+A.</a:t>
            </a:r>
            <a:endParaRPr b="1" sz="24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168935" y="4654217"/>
            <a:ext cx="377689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Chọn </a:t>
            </a:r>
            <a:r>
              <a:rPr b="1"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All</a:t>
            </a:r>
            <a:r>
              <a:rPr lang="en-US" sz="2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6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 txBox="1"/>
          <p:nvPr/>
        </p:nvSpPr>
        <p:spPr>
          <a:xfrm>
            <a:off x="4137623" y="284727"/>
            <a:ext cx="7196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dấu (chọn) khối văn bản</a:t>
            </a:r>
            <a:endParaRPr b="1" sz="31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 b="0" l="0" r="0" t="1643"/>
          <a:stretch/>
        </p:blipFill>
        <p:spPr>
          <a:xfrm>
            <a:off x="4653733" y="2602133"/>
            <a:ext cx="5114737" cy="1630883"/>
          </a:xfrm>
          <a:prstGeom prst="rect">
            <a:avLst/>
          </a:prstGeom>
          <a:noFill/>
          <a:ln cap="flat" cmpd="sng" w="19050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11"/>
          <p:cNvSpPr txBox="1"/>
          <p:nvPr/>
        </p:nvSpPr>
        <p:spPr>
          <a:xfrm>
            <a:off x="2445744" y="957252"/>
            <a:ext cx="922722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AutoNum type="arabicPeriod"/>
            </a:pPr>
            <a:r>
              <a:rPr lang="en-US" sz="2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đánh dấu khối đoạn văn bản mà em vừa nhập, sau đó nhấp chọn lần lượt các nút lệnh sau để tìm hiểu công dụng của chúng:</a:t>
            </a:r>
            <a:endParaRPr/>
          </a:p>
        </p:txBody>
      </p:sp>
      <p:sp>
        <p:nvSpPr>
          <p:cNvPr id="160" name="Google Shape;160;p11"/>
          <p:cNvSpPr txBox="1"/>
          <p:nvPr>
            <p:ph type="title"/>
          </p:nvPr>
        </p:nvSpPr>
        <p:spPr>
          <a:xfrm>
            <a:off x="3352801" y="207820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Trải nghiệm</a:t>
            </a:r>
            <a:endParaRPr b="1"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Ã¬nh áº£nh cÃ³ liÃªn quan" id="162" name="Google Shape;16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5338" y="3176826"/>
            <a:ext cx="1943229" cy="16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>
            <a:hlinkClick action="ppaction://hlinksldjump" r:id="rId6"/>
          </p:cNvPr>
          <p:cNvSpPr txBox="1"/>
          <p:nvPr/>
        </p:nvSpPr>
        <p:spPr>
          <a:xfrm>
            <a:off x="170565" y="3543533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4788942" y="4507667"/>
            <a:ext cx="363200" cy="36320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5" name="Google Shape;165;p11"/>
          <p:cNvCxnSpPr/>
          <p:nvPr/>
        </p:nvCxnSpPr>
        <p:spPr>
          <a:xfrm>
            <a:off x="4964300" y="3642812"/>
            <a:ext cx="0" cy="798069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66" name="Google Shape;166;p11"/>
          <p:cNvSpPr/>
          <p:nvPr/>
        </p:nvSpPr>
        <p:spPr>
          <a:xfrm>
            <a:off x="5208595" y="4507667"/>
            <a:ext cx="363200" cy="36320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167" name="Google Shape;167;p11"/>
          <p:cNvCxnSpPr/>
          <p:nvPr/>
        </p:nvCxnSpPr>
        <p:spPr>
          <a:xfrm>
            <a:off x="5383953" y="3642812"/>
            <a:ext cx="0" cy="798069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68" name="Google Shape;168;p11"/>
          <p:cNvSpPr/>
          <p:nvPr/>
        </p:nvSpPr>
        <p:spPr>
          <a:xfrm>
            <a:off x="5691341" y="4507667"/>
            <a:ext cx="363200" cy="36320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cxnSp>
        <p:nvCxnSpPr>
          <p:cNvPr id="169" name="Google Shape;169;p11"/>
          <p:cNvCxnSpPr/>
          <p:nvPr/>
        </p:nvCxnSpPr>
        <p:spPr>
          <a:xfrm>
            <a:off x="5866699" y="3642812"/>
            <a:ext cx="0" cy="798069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70" name="Google Shape;170;p11"/>
          <p:cNvSpPr/>
          <p:nvPr/>
        </p:nvSpPr>
        <p:spPr>
          <a:xfrm>
            <a:off x="6299501" y="4507667"/>
            <a:ext cx="363200" cy="36320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cxnSp>
        <p:nvCxnSpPr>
          <p:cNvPr id="171" name="Google Shape;171;p11"/>
          <p:cNvCxnSpPr/>
          <p:nvPr/>
        </p:nvCxnSpPr>
        <p:spPr>
          <a:xfrm>
            <a:off x="6474859" y="3066585"/>
            <a:ext cx="0" cy="1374296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72" name="Google Shape;172;p11"/>
          <p:cNvSpPr/>
          <p:nvPr/>
        </p:nvSpPr>
        <p:spPr>
          <a:xfrm>
            <a:off x="7116234" y="4507667"/>
            <a:ext cx="363200" cy="36320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cxnSp>
        <p:nvCxnSpPr>
          <p:cNvPr id="173" name="Google Shape;173;p11"/>
          <p:cNvCxnSpPr/>
          <p:nvPr/>
        </p:nvCxnSpPr>
        <p:spPr>
          <a:xfrm>
            <a:off x="7297785" y="3066585"/>
            <a:ext cx="0" cy="1374296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74" name="Google Shape;174;p11"/>
          <p:cNvSpPr/>
          <p:nvPr/>
        </p:nvSpPr>
        <p:spPr>
          <a:xfrm>
            <a:off x="7908561" y="4507667"/>
            <a:ext cx="363200" cy="36320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cxnSp>
        <p:nvCxnSpPr>
          <p:cNvPr id="175" name="Google Shape;175;p11"/>
          <p:cNvCxnSpPr/>
          <p:nvPr/>
        </p:nvCxnSpPr>
        <p:spPr>
          <a:xfrm>
            <a:off x="8034644" y="3642812"/>
            <a:ext cx="0" cy="798069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76" name="Google Shape;176;p11"/>
          <p:cNvSpPr/>
          <p:nvPr/>
        </p:nvSpPr>
        <p:spPr>
          <a:xfrm>
            <a:off x="8413235" y="4507667"/>
            <a:ext cx="363200" cy="36320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cxnSp>
        <p:nvCxnSpPr>
          <p:cNvPr id="177" name="Google Shape;177;p11"/>
          <p:cNvCxnSpPr/>
          <p:nvPr/>
        </p:nvCxnSpPr>
        <p:spPr>
          <a:xfrm>
            <a:off x="8583684" y="3642812"/>
            <a:ext cx="0" cy="798069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78" name="Google Shape;178;p11"/>
          <p:cNvSpPr/>
          <p:nvPr/>
        </p:nvSpPr>
        <p:spPr>
          <a:xfrm>
            <a:off x="9405270" y="4507667"/>
            <a:ext cx="363200" cy="36320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9" name="Google Shape;179;p11"/>
          <p:cNvCxnSpPr/>
          <p:nvPr/>
        </p:nvCxnSpPr>
        <p:spPr>
          <a:xfrm>
            <a:off x="9580628" y="3642812"/>
            <a:ext cx="0" cy="798069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80" name="Google Shape;180;p11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in đậm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in nghiêng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gạch chân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Phông chữ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Cỡ chữ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 ứng chữ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nổi bật chữ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4548704" y="5144296"/>
            <a:ext cx="32548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Màu chữ</a:t>
            </a:r>
            <a:endParaRPr b="1" sz="2800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1">
            <a:hlinkClick action="ppaction://hlinksldjump" r:id="rId7"/>
          </p:cNvPr>
          <p:cNvSpPr txBox="1"/>
          <p:nvPr/>
        </p:nvSpPr>
        <p:spPr>
          <a:xfrm>
            <a:off x="4039172" y="4436410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Sáng nay em dậy sớm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4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7750206" y="5037564"/>
            <a:ext cx="3310128" cy="15819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 sáng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 nay em dậy sớm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 hoa ngào ngạt thơm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 líu lo ríu rít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em dậy đến trường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48704" y="4937653"/>
            <a:ext cx="6797075" cy="1960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/>
          <p:nvPr/>
        </p:nvSpPr>
        <p:spPr>
          <a:xfrm>
            <a:off x="2209800" y="1490692"/>
            <a:ext cx="9982200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nhiều cách để bạn áp dụng định dạng cho ký tự văn bản: </a:t>
            </a:r>
            <a:endParaRPr sz="1500"/>
          </a:p>
          <a:p>
            <a:pPr indent="-18415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Noto Sans Symbols"/>
              <a:buChar char="✔"/>
            </a:pPr>
            <a:r>
              <a:rPr b="0" i="0" lang="en-US" sz="29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thẻ Home, trong nhóm Font, chọn nút định dạng thích hợp; hoặc </a:t>
            </a:r>
            <a:endParaRPr sz="1500"/>
          </a:p>
          <a:p>
            <a:pPr indent="-18415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Noto Sans Symbols"/>
              <a:buChar char="✔"/>
            </a:pPr>
            <a:r>
              <a:rPr b="0" i="0" lang="en-US" sz="29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Sử dụng các tùy chọn định dạng trong hộp thoại Font; hoặc </a:t>
            </a:r>
            <a:endParaRPr sz="1500"/>
          </a:p>
          <a:p>
            <a:pPr indent="-18415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Noto Sans Symbols"/>
              <a:buChar char="✔"/>
            </a:pPr>
            <a:r>
              <a:rPr b="0" i="0" lang="en-US" sz="29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Nhấn tổ hợp phím tắt thích hợp cho các tùy chọn định dạng mà bạn muốn sử dụng; hoặc </a:t>
            </a:r>
            <a:endParaRPr sz="1500"/>
          </a:p>
          <a:p>
            <a:pPr indent="-18415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Noto Sans Symbols"/>
              <a:buChar char="✔"/>
            </a:pPr>
            <a:r>
              <a:rPr b="0" i="0" lang="en-US" sz="29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Nhấp chuột phải vào tài liệu, sau đó chọn Font; hoặc </a:t>
            </a:r>
            <a:endParaRPr sz="1500"/>
          </a:p>
          <a:p>
            <a:pPr indent="-18415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Noto Sans Symbols"/>
              <a:buChar char="✔"/>
            </a:pPr>
            <a:r>
              <a:rPr b="0" i="0" lang="en-US" sz="29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Trên thanh công cụ Mini, nhấp chuột vào tùy chọn thích hợp. </a:t>
            </a:r>
            <a:endParaRPr b="0" i="0" sz="29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3681327" y="261657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động: Tìm hiểu kiến thức</a:t>
            </a:r>
            <a:endParaRPr b="1" i="0" sz="36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4"/>
          <p:cNvGrpSpPr/>
          <p:nvPr/>
        </p:nvGrpSpPr>
        <p:grpSpPr>
          <a:xfrm>
            <a:off x="598487" y="380623"/>
            <a:ext cx="6946900" cy="5684808"/>
            <a:chOff x="1226840" y="-111579"/>
            <a:chExt cx="7249119" cy="6057217"/>
          </a:xfrm>
        </p:grpSpPr>
        <p:pic>
          <p:nvPicPr>
            <p:cNvPr id="209" name="Google Shape;209;p4"/>
            <p:cNvPicPr preferRelativeResize="0"/>
            <p:nvPr/>
          </p:nvPicPr>
          <p:blipFill rotWithShape="1">
            <a:blip r:embed="rId3">
              <a:alphaModFix/>
            </a:blip>
            <a:srcRect b="0" l="0" r="-680" t="34653"/>
            <a:stretch/>
          </p:blipFill>
          <p:spPr>
            <a:xfrm>
              <a:off x="1226840" y="2190532"/>
              <a:ext cx="7249119" cy="3755106"/>
            </a:xfrm>
            <a:prstGeom prst="rect">
              <a:avLst/>
            </a:prstGeom>
            <a:noFill/>
            <a:ln cap="flat" cmpd="sng" w="9525">
              <a:solidFill>
                <a:srgbClr val="000066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10" name="Google Shape;21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26840" y="-111579"/>
              <a:ext cx="7249119" cy="2397579"/>
            </a:xfrm>
            <a:prstGeom prst="rect">
              <a:avLst/>
            </a:prstGeom>
            <a:noFill/>
            <a:ln cap="flat" cmpd="sng" w="9525">
              <a:solidFill>
                <a:srgbClr val="000066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cxnSp>
        <p:nvCxnSpPr>
          <p:cNvPr id="211" name="Google Shape;211;p4"/>
          <p:cNvCxnSpPr/>
          <p:nvPr/>
        </p:nvCxnSpPr>
        <p:spPr>
          <a:xfrm rot="10800000">
            <a:off x="4675239" y="2875935"/>
            <a:ext cx="3414661" cy="129785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2" name="Google Shape;212;p4"/>
          <p:cNvCxnSpPr/>
          <p:nvPr/>
        </p:nvCxnSpPr>
        <p:spPr>
          <a:xfrm flipH="1">
            <a:off x="3524865" y="1727200"/>
            <a:ext cx="4565036" cy="25112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3" name="Google Shape;213;p4"/>
          <p:cNvSpPr/>
          <p:nvPr/>
        </p:nvSpPr>
        <p:spPr>
          <a:xfrm>
            <a:off x="8089900" y="1375000"/>
            <a:ext cx="3915287" cy="440120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thẻ Home, trong nhóm Font, chọn nút định dạng thích hợp; hoặc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Nhấn tổ hợp phím tắt thích hợp cho các tùy chọn định dạng mà bạn muốn sử dụng; </a:t>
            </a:r>
            <a:endParaRPr b="0" i="0" sz="2800" u="none" cap="none" strike="noStrik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1595692" y="880451"/>
            <a:ext cx="911533" cy="31416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/>
          <p:nvPr/>
        </p:nvSpPr>
        <p:spPr>
          <a:xfrm>
            <a:off x="6567948" y="709300"/>
            <a:ext cx="5624052" cy="107721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Sử dụng các tùy chọn định dạng trong hộp thoại Font;</a:t>
            </a:r>
            <a:endParaRPr b="0" i="0" sz="3200" u="none" cap="none" strike="noStrik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44" y="2472562"/>
            <a:ext cx="6585361" cy="2923501"/>
          </a:xfrm>
          <a:prstGeom prst="rect">
            <a:avLst/>
          </a:prstGeom>
          <a:noFill/>
          <a:ln cap="flat" cmpd="sng" w="9525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1" name="Google Shape;2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905" y="2015199"/>
            <a:ext cx="5615429" cy="3702357"/>
          </a:xfrm>
          <a:prstGeom prst="rect">
            <a:avLst/>
          </a:prstGeom>
          <a:noFill/>
          <a:ln cap="flat" cmpd="sng" w="9525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5"/>
          <p:cNvSpPr/>
          <p:nvPr/>
        </p:nvSpPr>
        <p:spPr>
          <a:xfrm>
            <a:off x="3324224" y="3453370"/>
            <a:ext cx="295275" cy="254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5">
            <a:hlinkClick action="ppaction://hlinksldjump" r:id="rId5"/>
          </p:cNvPr>
          <p:cNvSpPr txBox="1"/>
          <p:nvPr/>
        </p:nvSpPr>
        <p:spPr>
          <a:xfrm>
            <a:off x="2761367" y="3353427"/>
            <a:ext cx="562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☞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2182" y="699385"/>
            <a:ext cx="5737025" cy="473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/>
          <p:nvPr/>
        </p:nvSpPr>
        <p:spPr>
          <a:xfrm>
            <a:off x="4128252" y="2529051"/>
            <a:ext cx="2613371" cy="28632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8701548" y="2562383"/>
            <a:ext cx="3052917" cy="206210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Nhấp chuột phải vào tài liệu, sau đó chọn Font; hoặc </a:t>
            </a:r>
            <a:endParaRPr sz="32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1" name="Google Shape;231;p6"/>
          <p:cNvCxnSpPr>
            <a:stCxn id="230" idx="1"/>
          </p:cNvCxnSpPr>
          <p:nvPr/>
        </p:nvCxnSpPr>
        <p:spPr>
          <a:xfrm rot="10800000">
            <a:off x="6741648" y="2672135"/>
            <a:ext cx="1959900" cy="921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C3 Spar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2021-10-02T16:08:56Z</dcterms:created>
</cp:coreProperties>
</file>