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74" r:id="rId2"/>
    <p:sldId id="289" r:id="rId3"/>
    <p:sldId id="304" r:id="rId4"/>
    <p:sldId id="283" r:id="rId5"/>
    <p:sldId id="281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5" r:id="rId17"/>
    <p:sldId id="306" r:id="rId18"/>
    <p:sldId id="303" r:id="rId19"/>
    <p:sldId id="278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343" autoAdjust="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18"/>
    </p:cViewPr>
  </p:sorterViewPr>
  <p:notesViewPr>
    <p:cSldViewPr snapToGrid="0">
      <p:cViewPr>
        <p:scale>
          <a:sx n="93" d="100"/>
          <a:sy n="93" d="100"/>
        </p:scale>
        <p:origin x="66" y="-11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C200-3814-4299-B011-8F19F025971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2ADE-77ED-4523-A0E6-92D5B866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0304-078E-4F42-BFC4-EDB98B7356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74B8-E807-42C4-A4AD-2F532B0B1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A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2B39-EB6D-4221-8FBC-AEF76462664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AEF0F-3B20-4D09-BCE9-D5542804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44" y="795485"/>
            <a:ext cx="9784733" cy="777996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6" y="5703452"/>
            <a:ext cx="806314" cy="1136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9350" y="0"/>
            <a:ext cx="1202650" cy="10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Chủ đề B. Microsoft Word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8600" y="17042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2. Tớ tạo bố cục cho tài liệu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09860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000" smtClean="0">
                <a:solidFill>
                  <a:schemeClr val="bg2"/>
                </a:solidFill>
              </a:defRPr>
            </a:lvl1pPr>
            <a:lvl2pPr algn="ctr">
              <a:defRPr lang="en-US" smtClean="0">
                <a:solidFill>
                  <a:schemeClr val="bg2"/>
                </a:solidFill>
              </a:defRPr>
            </a:lvl2pPr>
            <a:lvl3pPr algn="ctr">
              <a:defRPr lang="en-US" sz="2000" smtClean="0">
                <a:solidFill>
                  <a:schemeClr val="bg2"/>
                </a:solidFill>
              </a:defRPr>
            </a:lvl3pPr>
            <a:lvl4pPr algn="ctr">
              <a:defRPr lang="en-US" sz="2000" smtClean="0">
                <a:solidFill>
                  <a:schemeClr val="bg2"/>
                </a:solidFill>
              </a:defRPr>
            </a:lvl4pPr>
            <a:lvl5pPr algn="ctr"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139" y="5141242"/>
            <a:ext cx="1333500" cy="1281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63" y="5414628"/>
            <a:ext cx="1711528" cy="1008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5" y="5414628"/>
            <a:ext cx="1428750" cy="1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600" y="200037"/>
            <a:ext cx="9144000" cy="97148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4 - </a:t>
            </a:r>
            <a:r>
              <a:rPr lang="en-US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3794077"/>
            <a:ext cx="11737075" cy="198574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TOÀN BỘ CHƯƠNG TRÌNH</a:t>
            </a:r>
            <a:endParaRPr lang="en-US" sz="5400" b="1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4650"/>
            <a:ext cx="10515600" cy="1325563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835150"/>
            <a:ext cx="477440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1519239"/>
            <a:ext cx="6696075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7" r="100000">
                        <a14:backgroundMark x1="98305" y1="36222" x2="97363" y2="99480"/>
                        <a14:backgroundMark x1="53296" y1="99307" x2="74200" y2="99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5106" y="690563"/>
            <a:ext cx="50577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62138" y="224864"/>
            <a:ext cx="9783762" cy="40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569" y="1189412"/>
            <a:ext cx="10670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khổ giấy trong tài liệu, bạn sử dụng một trong những phương pháp sau: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thẻ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trong nhóm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hoặc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 chuột vào bất kỳ vị trí nào trong vùng diện tích tối hơn của thước kẻ để mở hộp thoại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sau đó nhấp chuột vào thẻ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9"/>
          <a:stretch/>
        </p:blipFill>
        <p:spPr>
          <a:xfrm>
            <a:off x="2758491" y="3478581"/>
            <a:ext cx="2105609" cy="33794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40" y="3478581"/>
            <a:ext cx="2854559" cy="33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03438" y="354145"/>
            <a:ext cx="9783762" cy="409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vi-VN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hướng </a:t>
            </a:r>
            <a:r>
              <a:rPr lang="vi-VN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/>
          <a:stretch/>
        </p:blipFill>
        <p:spPr>
          <a:xfrm>
            <a:off x="353691" y="763719"/>
            <a:ext cx="8303001" cy="2960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724711"/>
            <a:ext cx="9202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hướng của tài liệu, </a:t>
            </a:r>
            <a:r>
              <a:rPr lang="en-US" sz="24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một trong những phương pháp sau: </a:t>
            </a:r>
            <a:endParaRPr lang="en-US" sz="2400" dirty="0" smtClean="0">
              <a:solidFill>
                <a:srgbClr val="2E2D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vi-VN" sz="24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trong nhóm </a:t>
            </a:r>
            <a:r>
              <a:rPr lang="vi-VN" sz="24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nhấp chọn </a:t>
            </a:r>
            <a:r>
              <a:rPr lang="vi-VN" sz="24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hoặc </a:t>
            </a:r>
            <a:endParaRPr lang="en-US" sz="2400" dirty="0" smtClean="0">
              <a:solidFill>
                <a:srgbClr val="2E2D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 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 vào vùng tối hơn trên thước kẻ để mở hộp thoại </a:t>
            </a:r>
            <a:r>
              <a:rPr lang="vi-VN" sz="24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nhấp chuột vào thẻ </a:t>
            </a:r>
            <a:r>
              <a:rPr lang="vi-VN" sz="24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 </a:t>
            </a:r>
            <a:r>
              <a:rPr lang="vi-VN" sz="24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sau đó chọn hướng của trang bạn muốn sử dụng.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03" y="3724710"/>
            <a:ext cx="2227006" cy="25025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24" y="162728"/>
            <a:ext cx="2918608" cy="20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319338" y="305227"/>
            <a:ext cx="9783762" cy="409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161525"/>
            <a:ext cx="11255188" cy="2015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3623884"/>
            <a:ext cx="1037888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cần ở chế độ hiển thị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Layout 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các mũi tên điều chỉnh lề trang xuất hiện trên các thanh thước kẻ ngang và dọc.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17" y="108759"/>
            <a:ext cx="1714739" cy="8383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78" y="142100"/>
            <a:ext cx="1133633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272248"/>
            <a:ext cx="9783762" cy="409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558" y="681823"/>
            <a:ext cx="87270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trong nhóm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nhấp chuột vào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800" dirty="0" smtClean="0">
              <a:solidFill>
                <a:srgbClr val="2E2D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các lề trang sử dụng thước kẻ, trỏ chuột vào lề và khi mũi tên thích hợp xuất hiện, kéo đến vị trí mà bạn muốn cho lề; 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800" dirty="0" smtClean="0">
              <a:solidFill>
                <a:srgbClr val="2E2D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 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 chuột vào vùng diện tích tối hơn của thanh thước kẻ ngang hoặc dọc để mở hộp thoại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vào thẻ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vi-VN" sz="2800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sau đó thiết lập các tùy chọn trong phần </a:t>
            </a:r>
            <a:r>
              <a:rPr lang="vi-VN" sz="2800" b="1" dirty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vi-VN" sz="28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2E2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96" y="1496503"/>
            <a:ext cx="2393314" cy="34682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99" y="5061715"/>
            <a:ext cx="6171796" cy="15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346033"/>
            <a:ext cx="9783762" cy="40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84" y="1137962"/>
            <a:ext cx="10797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+mj-lt"/>
              </a:rPr>
              <a:t>	Cần 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phải đánh số trang cho tài liệu có 2 trang trở </a:t>
            </a: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lên (tránh nhầm lẫn, lộn xộn các nội dung trong tài liệu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chèn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tài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Insert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Header &amp; Footer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Page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Number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cuối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vị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trí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đánh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36" y="3282327"/>
            <a:ext cx="3338210" cy="32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THỰC HÀNH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126" y="1540042"/>
            <a:ext cx="9019673" cy="4636921"/>
          </a:xfrm>
        </p:spPr>
        <p:txBody>
          <a:bodyPr>
            <a:normAutofit/>
          </a:bodyPr>
          <a:lstStyle/>
          <a:p>
            <a:pPr algn="just"/>
            <a:r>
              <a:rPr lang="en-US" smtClean="0">
                <a:solidFill>
                  <a:srgbClr val="0070C0"/>
                </a:solidFill>
              </a:rPr>
              <a:t>Tạo văn bản ngẫu nhiên gồm 10 đoạn, mỗi đoạn 5 dòng bằng lệnh </a:t>
            </a:r>
            <a:r>
              <a:rPr lang="en-US" b="1" smtClean="0">
                <a:solidFill>
                  <a:srgbClr val="0070C0"/>
                </a:solidFill>
              </a:rPr>
              <a:t>=rand(10,5) </a:t>
            </a:r>
          </a:p>
          <a:p>
            <a:pPr algn="just"/>
            <a:r>
              <a:rPr lang="en-US" smtClean="0">
                <a:solidFill>
                  <a:srgbClr val="0070C0"/>
                </a:solidFill>
              </a:rPr>
              <a:t>Thực hiện chia văn bản thành 2 cột, 3 cột, hiển thị đường kẻ giữa các cột</a:t>
            </a:r>
          </a:p>
          <a:p>
            <a:pPr algn="just"/>
            <a:r>
              <a:rPr lang="en-US" smtClean="0">
                <a:solidFill>
                  <a:srgbClr val="0070C0"/>
                </a:solidFill>
              </a:rPr>
              <a:t>Hủy bỏ chia cột</a:t>
            </a:r>
          </a:p>
          <a:p>
            <a:pPr algn="just"/>
            <a:r>
              <a:rPr lang="en-US" smtClean="0">
                <a:solidFill>
                  <a:srgbClr val="0070C0"/>
                </a:solidFill>
              </a:rPr>
              <a:t>Đánh số trang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</a:rPr>
              <a:t>Thay đổi khổ giấy </a:t>
            </a:r>
            <a:r>
              <a:rPr lang="en-US" b="1" smtClean="0">
                <a:solidFill>
                  <a:srgbClr val="0070C0"/>
                </a:solidFill>
              </a:rPr>
              <a:t>(A4) </a:t>
            </a:r>
            <a:r>
              <a:rPr lang="en-US" smtClean="0">
                <a:solidFill>
                  <a:srgbClr val="0070C0"/>
                </a:solidFill>
              </a:rPr>
              <a:t>, hướng trang ngang (</a:t>
            </a:r>
            <a:r>
              <a:rPr lang="en-US" b="1" smtClean="0">
                <a:solidFill>
                  <a:srgbClr val="0070C0"/>
                </a:solidFill>
              </a:rPr>
              <a:t>Landscape</a:t>
            </a:r>
            <a:r>
              <a:rPr lang="en-US" smtClean="0">
                <a:solidFill>
                  <a:srgbClr val="0070C0"/>
                </a:solidFill>
              </a:rPr>
              <a:t>), lề trang: (</a:t>
            </a:r>
            <a:r>
              <a:rPr lang="en-US" b="1" smtClean="0">
                <a:solidFill>
                  <a:srgbClr val="0070C0"/>
                </a:solidFill>
              </a:rPr>
              <a:t>Top: 2cm, Bottom: 2cm, Left: 3cm, Right: 2cm</a:t>
            </a:r>
            <a:r>
              <a:rPr lang="en-US" smtClean="0">
                <a:solidFill>
                  <a:srgbClr val="0070C0"/>
                </a:solidFill>
              </a:rPr>
              <a:t>)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EXCEL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  <a:hlinkClick r:id="rId2" action="ppaction://hlinksldjump"/>
              </a:rPr>
              <a:t>Lập bảng, định dạng bảng theo mẫu, lập công thức tính</a:t>
            </a:r>
            <a:endParaRPr lang="en-US" b="1" smtClean="0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Công thức </a:t>
            </a:r>
            <a:r>
              <a:rPr lang="en-US">
                <a:solidFill>
                  <a:srgbClr val="0070C0"/>
                </a:solidFill>
              </a:rPr>
              <a:t>tính </a:t>
            </a:r>
            <a:r>
              <a:rPr lang="en-US" smtClean="0">
                <a:solidFill>
                  <a:srgbClr val="0070C0"/>
                </a:solidFill>
              </a:rPr>
              <a:t>cột Tổng cộng </a:t>
            </a:r>
            <a:r>
              <a:rPr lang="en-US">
                <a:solidFill>
                  <a:srgbClr val="0070C0"/>
                </a:solidFill>
              </a:rPr>
              <a:t>=</a:t>
            </a:r>
            <a:r>
              <a:rPr lang="en-US">
                <a:solidFill>
                  <a:srgbClr val="0070C0"/>
                </a:solidFill>
              </a:rPr>
              <a:t>SUM(C7:F7</a:t>
            </a:r>
            <a:r>
              <a:rPr lang="en-US" smtClean="0">
                <a:solidFill>
                  <a:srgbClr val="0070C0"/>
                </a:solidFill>
              </a:rPr>
              <a:t>)</a:t>
            </a:r>
          </a:p>
          <a:p>
            <a:r>
              <a:rPr lang="en-US">
                <a:solidFill>
                  <a:srgbClr val="0070C0"/>
                </a:solidFill>
              </a:rPr>
              <a:t>Công thức </a:t>
            </a:r>
            <a:r>
              <a:rPr lang="en-US">
                <a:solidFill>
                  <a:srgbClr val="0070C0"/>
                </a:solidFill>
              </a:rPr>
              <a:t>tính </a:t>
            </a:r>
            <a:r>
              <a:rPr lang="en-US">
                <a:solidFill>
                  <a:srgbClr val="0070C0"/>
                </a:solidFill>
              </a:rPr>
              <a:t>cột Trung bình: =</a:t>
            </a:r>
            <a:r>
              <a:rPr lang="en-US">
                <a:solidFill>
                  <a:srgbClr val="0070C0"/>
                </a:solidFill>
              </a:rPr>
              <a:t>AVERAGE(D7:F7</a:t>
            </a:r>
            <a:r>
              <a:rPr lang="en-US" smtClean="0">
                <a:solidFill>
                  <a:srgbClr val="0070C0"/>
                </a:solidFill>
              </a:rPr>
              <a:t>)</a:t>
            </a:r>
          </a:p>
          <a:p>
            <a:r>
              <a:rPr lang="en-US">
                <a:solidFill>
                  <a:srgbClr val="0070C0"/>
                </a:solidFill>
              </a:rPr>
              <a:t>Công thức </a:t>
            </a:r>
            <a:r>
              <a:rPr lang="en-US">
                <a:solidFill>
                  <a:srgbClr val="0070C0"/>
                </a:solidFill>
              </a:rPr>
              <a:t>tính </a:t>
            </a:r>
            <a:r>
              <a:rPr lang="en-US" smtClean="0">
                <a:solidFill>
                  <a:srgbClr val="0070C0"/>
                </a:solidFill>
              </a:rPr>
              <a:t>hàng TỔNG CỘNG=SUM(D7:D14</a:t>
            </a:r>
            <a:r>
              <a:rPr lang="en-US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54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98974"/>
              </p:ext>
            </p:extLst>
          </p:nvPr>
        </p:nvGraphicFramePr>
        <p:xfrm>
          <a:off x="96253" y="890588"/>
          <a:ext cx="1211956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11325099" imgH="3219498" progId="Excel.Sheet.12">
                  <p:embed/>
                </p:oleObj>
              </mc:Choice>
              <mc:Fallback>
                <p:oleObj name="Worksheet" r:id="rId3" imgW="11325099" imgH="3219498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3" y="890588"/>
                        <a:ext cx="12119560" cy="517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1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8083" y="3448476"/>
            <a:ext cx="9144000" cy="1667516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Cảm</a:t>
            </a:r>
            <a:r>
              <a:rPr lang="en-US" sz="8000" dirty="0" smtClean="0"/>
              <a:t> </a:t>
            </a:r>
            <a:r>
              <a:rPr lang="en-US" sz="8000" dirty="0" err="1" smtClean="0"/>
              <a:t>ơn</a:t>
            </a:r>
            <a:r>
              <a:rPr lang="en-US" sz="8000" dirty="0" smtClean="0"/>
              <a:t> </a:t>
            </a:r>
            <a:r>
              <a:rPr lang="en-US" sz="8000" dirty="0" err="1" smtClean="0"/>
              <a:t>các</a:t>
            </a:r>
            <a:r>
              <a:rPr lang="en-US" sz="8000" dirty="0" smtClean="0"/>
              <a:t> </a:t>
            </a:r>
            <a:r>
              <a:rPr lang="en-US" sz="8000" dirty="0" err="1" smtClean="0"/>
              <a:t>em</a:t>
            </a:r>
            <a:r>
              <a:rPr lang="en-US" sz="8000" dirty="0" smtClean="0"/>
              <a:t>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785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0" y="123825"/>
            <a:ext cx="5181600" cy="1325563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chemeClr val="bg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3" y="1111167"/>
            <a:ext cx="5221705" cy="3172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cột</a:t>
            </a:r>
            <a:endParaRPr lang="en-US" sz="2800" b="1" dirty="0" smtClean="0">
              <a:solidFill>
                <a:schemeClr val="bg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AutoNum type="alphaLcPeriod"/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AutoNum type="alphaLcPeriod"/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Thiết </a:t>
            </a:r>
            <a:r>
              <a:rPr lang="en-US" sz="2800" b="1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trang:</a:t>
            </a:r>
          </a:p>
          <a:p>
            <a:pPr marL="971550" lvl="1" indent="-514350" algn="just">
              <a:buAutoNum type="alphaLcPeriod"/>
            </a:pPr>
            <a:r>
              <a:rPr 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khổ giấy</a:t>
            </a:r>
          </a:p>
          <a:p>
            <a:pPr marL="971550" lvl="1" indent="-514350" algn="just">
              <a:buAutoNum type="alphaLcPeriod"/>
            </a:pPr>
            <a:r>
              <a:rPr 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Arial" panose="020B0604020202020204" pitchFamily="34" charset="0"/>
              <a:buAutoNum type="alphaLcPeriod"/>
            </a:pP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AutoNum type="alphaLcPeriod"/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0064" y="1424742"/>
            <a:ext cx="6071936" cy="3172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và định dạng bảng tính</a:t>
            </a:r>
            <a:endParaRPr lang="en-US" sz="2800" b="1">
              <a:solidFill>
                <a:schemeClr val="bg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tính toán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biểu đồ, định dạng biểu đồ</a:t>
            </a:r>
          </a:p>
        </p:txBody>
      </p:sp>
    </p:spTree>
    <p:extLst>
      <p:ext uri="{BB962C8B-B14F-4D97-AF65-F5344CB8AC3E}">
        <p14:creationId xmlns:p14="http://schemas.microsoft.com/office/powerpoint/2010/main" val="34839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WORD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1887" y="635877"/>
            <a:ext cx="2905125" cy="65405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a. </a:t>
            </a:r>
            <a:r>
              <a:rPr lang="en-US" sz="3200" b="1" dirty="0" err="1" smtClean="0"/>
              <a:t>Khái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niệm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52222"/>
            <a:ext cx="4838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66" y="1612900"/>
            <a:ext cx="6903459" cy="3879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22520" y="-11193"/>
            <a:ext cx="3602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85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ickey" descr="Image result for mickey 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2" y="1781363"/>
            <a:ext cx="2233679" cy="27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0228" y="1214688"/>
            <a:ext cx="874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51" y="2540251"/>
            <a:ext cx="2400300" cy="3419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632" y1="11140" x2="94737" y2="19430"/>
                        <a14:foregroundMark x1="7158" y1="61140" x2="4421" y2="805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751" y="2540251"/>
            <a:ext cx="4524375" cy="3676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6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548" y="192847"/>
            <a:ext cx="10515600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7" y="1825625"/>
            <a:ext cx="5415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</a:t>
            </a:r>
            <a:endParaRPr lang="en-US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Setup,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2086769"/>
            <a:ext cx="6429375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1291704"/>
            <a:ext cx="5000625" cy="1790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77312" y="1651379"/>
            <a:ext cx="808133" cy="109182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61316" y="3010968"/>
            <a:ext cx="873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58" y="2743200"/>
            <a:ext cx="2238375" cy="3838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100000" l="9677" r="892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1486" y="3748087"/>
            <a:ext cx="885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008" y="504825"/>
            <a:ext cx="3245467" cy="55656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62937" y="504825"/>
            <a:ext cx="2862263" cy="9853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62937" y="1596647"/>
            <a:ext cx="2862263" cy="9549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262937" y="2686501"/>
            <a:ext cx="2862263" cy="8377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262937" y="3524252"/>
            <a:ext cx="2862263" cy="9239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62937" y="4583113"/>
            <a:ext cx="2862263" cy="874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</a:t>
            </a:r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Columns.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" b="100000" l="0" r="989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412" y="700088"/>
            <a:ext cx="5229225" cy="561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11" y="700088"/>
            <a:ext cx="5305425" cy="47720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05612" y="1400176"/>
            <a:ext cx="5081588" cy="876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1606550"/>
            <a:ext cx="6467474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Presets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column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 and spacing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column width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60" y="1129082"/>
            <a:ext cx="5394466" cy="48288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11099" y="1606550"/>
            <a:ext cx="5081588" cy="11842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11099" y="3086100"/>
            <a:ext cx="13232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15549" y="2790825"/>
            <a:ext cx="1844537" cy="2952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43700" y="3140869"/>
            <a:ext cx="3371849" cy="15263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01624" y="4953000"/>
            <a:ext cx="13232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277476" y="3140868"/>
            <a:ext cx="1682610" cy="190738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05976" y="5507830"/>
            <a:ext cx="1143000" cy="4167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1" animBg="1"/>
      <p:bldP spid="8" grpId="2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in 4 - Tuần 12"/>
  <p:tag name="ISPRING_FIRST_PUBLISH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n 4 - Tuần 35&amp;quot;&quot;/&gt;&lt;property id=&quot;20307&quot; value=&quot;274&quot;/&gt;&lt;/object&gt;&lt;object type=&quot;3&quot; unique_id=&quot;10005&quot;&gt;&lt;property id=&quot;20148&quot; value=&quot;5&quot;/&gt;&lt;property id=&quot;20300&quot; value=&quot;Slide 2 - &amp;quot;Nội dung bài học&amp;quot;&quot;/&gt;&lt;property id=&quot;20307&quot; value=&quot;289&quot;/&gt;&lt;/object&gt;&lt;object type=&quot;3&quot; unique_id=&quot;10006&quot;&gt;&lt;property id=&quot;20148&quot; value=&quot;5&quot;/&gt;&lt;property id=&quot;20300&quot; value=&quot;Slide 3 - &amp;quot;WORD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a. Khái niệm&amp;quot;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 - &amp;quot;b. Chia cột cho tài liệu&amp;quot;&quot;/&gt;&lt;property id=&quot;20307&quot; value=&quot;290&quot;/&gt;&lt;/object&gt;&lt;object type=&quot;3&quot; unique_id=&quot;10010&quot;&gt;&lt;property id=&quot;20148&quot; value=&quot;5&quot;/&gt;&lt;property id=&quot;20300&quot; value=&quot;Slide 7 - &amp;quot;Các tùy chọn trong bảng chọn Columns&amp;quot;&quot;/&gt;&lt;property id=&quot;20307&quot; value=&quot;291&quot;/&gt;&lt;/object&gt;&lt;object type=&quot;3&quot; unique_id=&quot;10011&quot;&gt;&lt;property id=&quot;20148&quot; value=&quot;5&quot;/&gt;&lt;property id=&quot;20300&quot; value=&quot;Slide 8 - &amp;quot;Cách 2: Sử dụng hộp thoại Columns&amp;quot;&quot;/&gt;&lt;property id=&quot;20307&quot; value=&quot;292&quot;/&gt;&lt;/object&gt;&lt;object type=&quot;3&quot; unique_id=&quot;10012&quot;&gt;&lt;property id=&quot;20148&quot; value=&quot;5&quot;/&gt;&lt;property id=&quot;20300&quot; value=&quot;Slide 9 - &amp;quot;Cách 2: Sử dụng hộp thoại Columns&amp;quot;&quot;/&gt;&lt;property id=&quot;20307&quot; value=&quot;293&quot;/&gt;&lt;/object&gt;&lt;object type=&quot;3&quot; unique_id=&quot;10013&quot;&gt;&lt;property id=&quot;20148&quot; value=&quot;5&quot;/&gt;&lt;property id=&quot;20300&quot; value=&quot;Slide 10 - &amp;quot;Bỏ chia cột vừa tạo&amp;quot;&quot;/&gt;&lt;property id=&quot;20307&quot; value=&quot;294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300&quot;/&gt;&lt;/object&gt;&lt;object type=&quot;3&quot; unique_id=&quot;10018&quot;&gt;&lt;property id=&quot;20148&quot; value=&quot;5&quot;/&gt;&lt;property id=&quot;20300&quot; value=&quot;Slide 15&quot;/&gt;&lt;property id=&quot;20307&quot; value=&quot;301&quot;/&gt;&lt;/object&gt;&lt;object type=&quot;3&quot; unique_id=&quot;10019&quot;&gt;&lt;property id=&quot;20148&quot; value=&quot;5&quot;/&gt;&lt;property id=&quot;20300&quot; value=&quot;Slide 16 - &amp;quot;THỰC HÀNH&amp;quot;&quot;/&gt;&lt;property id=&quot;20307&quot; value=&quot;305&quot;/&gt;&lt;/object&gt;&lt;object type=&quot;3&quot; unique_id=&quot;10020&quot;&gt;&lt;property id=&quot;20148&quot; value=&quot;5&quot;/&gt;&lt;property id=&quot;20300&quot; value=&quot;Slide 18&quot;/&gt;&lt;property id=&quot;20307&quot; value=&quot;303&quot;/&gt;&lt;/object&gt;&lt;object type=&quot;3&quot; unique_id=&quot;10021&quot;&gt;&lt;property id=&quot;20148&quot; value=&quot;5&quot;/&gt;&lt;property id=&quot;20300&quot; value=&quot;Slide 19 - &amp;quot;Cảm ơn các em!&amp;quot;&quot;/&gt;&lt;property id=&quot;20307&quot; value=&quot;278&quot;/&gt;&lt;/object&gt;&lt;object type=&quot;3&quot; unique_id=&quot;10102&quot;&gt;&lt;property id=&quot;20148&quot; value=&quot;5&quot;/&gt;&lt;property id=&quot;20300&quot; value=&quot;Slide 17 - &amp;quot;EXCEL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C3 Spark">
  <a:themeElements>
    <a:clrScheme name="Custom 1">
      <a:dk1>
        <a:srgbClr val="FF0000"/>
      </a:dk1>
      <a:lt1>
        <a:srgbClr val="002060"/>
      </a:lt1>
      <a:dk2>
        <a:srgbClr val="FFFFFF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C3 Spark" id="{F708D391-5E25-4EA8-8D84-6B4D7E82B245}" vid="{99BD5698-61F0-43FB-A25E-A11983167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Custom</PresentationFormat>
  <Paragraphs>84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IC3 Spark</vt:lpstr>
      <vt:lpstr>Microsoft Excel Worksheet</vt:lpstr>
      <vt:lpstr>Tin 4 - Tuần 35</vt:lpstr>
      <vt:lpstr>Nội dung bài học</vt:lpstr>
      <vt:lpstr>WORD</vt:lpstr>
      <vt:lpstr>a. Khái niệm</vt:lpstr>
      <vt:lpstr>PowerPoint Presentation</vt:lpstr>
      <vt:lpstr>b. Chia cột cho tài liệu</vt:lpstr>
      <vt:lpstr>Các tùy chọn trong bảng chọn Columns</vt:lpstr>
      <vt:lpstr>Cách 2: Sử dụng hộp thoại Columns</vt:lpstr>
      <vt:lpstr>Cách 2: Sử dụng hộp thoại Columns</vt:lpstr>
      <vt:lpstr>Bỏ chia cột vừa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EXCEL</vt:lpstr>
      <vt:lpstr>PowerPoint Presentation</vt:lpstr>
      <vt:lpstr>Cảm ơn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2021-12-03T09:37:22Z</dcterms:created>
  <dcterms:modified xsi:type="dcterms:W3CDTF">2022-05-18T06:14:33Z</dcterms:modified>
</cp:coreProperties>
</file>