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1"/>
  </p:notesMasterIdLst>
  <p:handoutMasterIdLst>
    <p:handoutMasterId r:id="rId12"/>
  </p:handoutMasterIdLst>
  <p:sldIdLst>
    <p:sldId id="256" r:id="rId2"/>
    <p:sldId id="261" r:id="rId3"/>
    <p:sldId id="260" r:id="rId4"/>
    <p:sldId id="309" r:id="rId5"/>
    <p:sldId id="272" r:id="rId6"/>
    <p:sldId id="290" r:id="rId7"/>
    <p:sldId id="307" r:id="rId8"/>
    <p:sldId id="310" r:id="rId9"/>
    <p:sldId id="308"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t Tai Nguyen" initials="PTN" lastIdx="8" clrIdx="0">
    <p:extLst>
      <p:ext uri="{19B8F6BF-5375-455C-9EA6-DF929625EA0E}">
        <p15:presenceInfo xmlns:p15="http://schemas.microsoft.com/office/powerpoint/2012/main" userId="eef3ed3e781b0e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30A4DC"/>
    <a:srgbClr val="D44E31"/>
    <a:srgbClr val="297C4E"/>
    <a:srgbClr val="3060A0"/>
    <a:srgbClr val="1B989C"/>
    <a:srgbClr val="41BB34"/>
    <a:srgbClr val="EA7E7E"/>
    <a:srgbClr val="33A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5996" autoAdjust="0"/>
  </p:normalViewPr>
  <p:slideViewPr>
    <p:cSldViewPr snapToGrid="0">
      <p:cViewPr varScale="1">
        <p:scale>
          <a:sx n="66" d="100"/>
          <a:sy n="66" d="100"/>
        </p:scale>
        <p:origin x="420" y="78"/>
      </p:cViewPr>
      <p:guideLst>
        <p:guide orient="horz" pos="2160"/>
        <p:guide pos="3840"/>
      </p:guideLst>
    </p:cSldViewPr>
  </p:slideViewPr>
  <p:notesTextViewPr>
    <p:cViewPr>
      <p:scale>
        <a:sx n="125" d="100"/>
        <a:sy n="125"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1:14:23.983" idx="4">
    <p:pos x="4568" y="2072"/>
    <p:text>Giáo viên gợi ý để học sinh cho nhận xét</p:text>
    <p:extLst>
      <p:ext uri="{C676402C-5697-4E1C-873F-D02D1690AC5C}">
        <p15:threadingInfo xmlns:p15="http://schemas.microsoft.com/office/powerpoint/2012/main" timeZoneBias="-420"/>
      </p:ext>
    </p:extLst>
  </p:cm>
  <p:cm authorId="1" dt="2018-11-08T11:15:06.239" idx="5">
    <p:pos x="5792" y="2784"/>
    <p:text>Giáo viên gợi ý để học sinh cho nhận xét</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26/03/2022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26/03/2022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3</a:t>
            </a:fld>
            <a:endParaRPr lang="en-US"/>
          </a:p>
        </p:txBody>
      </p:sp>
    </p:spTree>
    <p:extLst>
      <p:ext uri="{BB962C8B-B14F-4D97-AF65-F5344CB8AC3E}">
        <p14:creationId xmlns:p14="http://schemas.microsoft.com/office/powerpoint/2010/main" val="1863951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26/03/2022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26/03/2022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26/03/2022</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26/03/2022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26/03/2022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26/03/2022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5.xml"/><Relationship Id="rId5" Type="http://schemas.openxmlformats.org/officeDocument/2006/relationships/image" Target="../media/image17.tmp"/><Relationship Id="rId4" Type="http://schemas.openxmlformats.org/officeDocument/2006/relationships/image" Target="../media/image16.tmp"/></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err="1" smtClean="0"/>
              <a:t>máy</a:t>
            </a:r>
            <a:r>
              <a:rPr lang="en-US" sz="4000" b="1" dirty="0" smtClean="0"/>
              <a:t> </a:t>
            </a:r>
            <a:r>
              <a:rPr lang="en-US" sz="4000" b="1" dirty="0" err="1"/>
              <a:t>tính</a:t>
            </a:r>
            <a:r>
              <a:rPr lang="en-US" sz="4000" b="1" dirty="0"/>
              <a:t> </a:t>
            </a:r>
            <a:r>
              <a:rPr lang="en-US" sz="4000" b="1" dirty="0" err="1"/>
              <a:t>thật</a:t>
            </a:r>
            <a:r>
              <a:rPr lang="en-US" sz="4000" b="1" dirty="0"/>
              <a:t> </a:t>
            </a:r>
            <a:r>
              <a:rPr lang="en-US" sz="4000" b="1" dirty="0" err="1"/>
              <a:t>là</a:t>
            </a:r>
            <a:r>
              <a:rPr lang="en-US" sz="4000" b="1" dirty="0"/>
              <a:t> </a:t>
            </a:r>
            <a:r>
              <a:rPr lang="en-US" sz="4000" b="1" dirty="0" err="1"/>
              <a:t>đơn</a:t>
            </a:r>
            <a:r>
              <a:rPr lang="en-US" sz="4000" b="1" dirty="0"/>
              <a:t> </a:t>
            </a:r>
            <a:r>
              <a:rPr lang="en-US" sz="4000" b="1" dirty="0" err="1"/>
              <a:t>giản</a:t>
            </a:r>
            <a:endParaRPr lang="en-US" sz="4000" b="1" dirty="0"/>
          </a:p>
        </p:txBody>
      </p:sp>
      <p:sp>
        <p:nvSpPr>
          <p:cNvPr id="5" name="Subtitle 4"/>
          <p:cNvSpPr>
            <a:spLocks noGrp="1"/>
          </p:cNvSpPr>
          <p:nvPr>
            <p:ph type="subTitle" idx="1"/>
          </p:nvPr>
        </p:nvSpPr>
        <p:spPr>
          <a:xfrm>
            <a:off x="1524000" y="3996251"/>
            <a:ext cx="9144000" cy="623046"/>
          </a:xfrm>
        </p:spPr>
        <p:txBody>
          <a:bodyPr>
            <a:normAutofit/>
          </a:bodyPr>
          <a:lstStyle/>
          <a:p>
            <a:pPr algn="ctr"/>
            <a:r>
              <a:rPr lang="en-US" dirty="0" err="1" smtClean="0">
                <a:solidFill>
                  <a:srgbClr val="FFFFFF"/>
                </a:solidFill>
              </a:rPr>
              <a:t>Chủ</a:t>
            </a:r>
            <a:r>
              <a:rPr lang="en-US" dirty="0" smtClean="0">
                <a:solidFill>
                  <a:srgbClr val="FFFFFF"/>
                </a:solidFill>
              </a:rPr>
              <a:t> </a:t>
            </a:r>
            <a:r>
              <a:rPr lang="en-US" dirty="0" err="1" smtClean="0">
                <a:solidFill>
                  <a:srgbClr val="FFFFFF"/>
                </a:solidFill>
              </a:rPr>
              <a:t>đề</a:t>
            </a:r>
            <a:r>
              <a:rPr lang="en-US" dirty="0" smtClean="0">
                <a:solidFill>
                  <a:srgbClr val="FFFFFF"/>
                </a:solidFill>
              </a:rPr>
              <a:t> C. </a:t>
            </a:r>
            <a:r>
              <a:rPr lang="en-US" dirty="0" smtClean="0"/>
              <a:t>PHẦN MỀM MÁY TÍNH</a:t>
            </a:r>
            <a:endParaRPr lang="en-US" dirty="0"/>
          </a:p>
        </p:txBody>
      </p:sp>
    </p:spTree>
    <p:extLst>
      <p:ext uri="{BB962C8B-B14F-4D97-AF65-F5344CB8AC3E}">
        <p14:creationId xmlns:p14="http://schemas.microsoft.com/office/powerpoint/2010/main" val="386015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err="1" smtClean="0"/>
              <a:t>Chủ</a:t>
            </a:r>
            <a:r>
              <a:rPr lang="en-US" sz="4000" b="1" dirty="0" smtClean="0"/>
              <a:t> </a:t>
            </a:r>
            <a:r>
              <a:rPr lang="en-US" sz="4000" b="1" dirty="0" err="1" smtClean="0"/>
              <a:t>đề</a:t>
            </a:r>
            <a:r>
              <a:rPr lang="en-US" sz="4000" b="1" dirty="0" smtClean="0"/>
              <a:t> C. PHẦN </a:t>
            </a:r>
            <a:r>
              <a:rPr lang="en-US" sz="4000" b="1" dirty="0"/>
              <a:t>MỀM MÁY </a:t>
            </a:r>
            <a:r>
              <a:rPr lang="en-US" sz="4000" b="1" dirty="0" smtClean="0"/>
              <a:t>TÍNH</a:t>
            </a:r>
            <a:endParaRPr lang="en-US" sz="4000" b="1" dirty="0"/>
          </a:p>
        </p:txBody>
      </p:sp>
      <p:sp>
        <p:nvSpPr>
          <p:cNvPr id="5" name="Subtitle 4"/>
          <p:cNvSpPr>
            <a:spLocks noGrp="1"/>
          </p:cNvSpPr>
          <p:nvPr>
            <p:ph type="subTitle" idx="1"/>
          </p:nvPr>
        </p:nvSpPr>
        <p:spPr/>
        <p:txBody>
          <a:bodyPr>
            <a:normAutofit/>
          </a:bodyPr>
          <a:lstStyle/>
          <a:p>
            <a:pPr algn="l"/>
            <a:r>
              <a:rPr lang="en-US" sz="3200" dirty="0" err="1" smtClean="0"/>
              <a:t>Bài</a:t>
            </a:r>
            <a:r>
              <a:rPr lang="en-US" sz="3200" dirty="0" smtClean="0"/>
              <a:t> 1. </a:t>
            </a:r>
            <a:r>
              <a:rPr lang="en-US" sz="3200" dirty="0" err="1"/>
              <a:t>Khám</a:t>
            </a:r>
            <a:r>
              <a:rPr lang="en-US" sz="3200" dirty="0"/>
              <a:t> </a:t>
            </a:r>
            <a:r>
              <a:rPr lang="en-US" sz="3200" dirty="0" err="1"/>
              <a:t>phá</a:t>
            </a:r>
            <a:r>
              <a:rPr lang="en-US" sz="3200" dirty="0"/>
              <a:t> </a:t>
            </a:r>
            <a:r>
              <a:rPr lang="en-US" sz="3200" dirty="0" err="1"/>
              <a:t>trí</a:t>
            </a:r>
            <a:r>
              <a:rPr lang="en-US" sz="3200" dirty="0"/>
              <a:t> </a:t>
            </a:r>
            <a:r>
              <a:rPr lang="en-US" sz="3200" dirty="0" err="1"/>
              <a:t>tuệ</a:t>
            </a:r>
            <a:r>
              <a:rPr lang="en-US" sz="3200" dirty="0"/>
              <a:t> </a:t>
            </a:r>
            <a:r>
              <a:rPr lang="en-US" sz="3200" dirty="0" err="1"/>
              <a:t>máy</a:t>
            </a:r>
            <a:r>
              <a:rPr lang="en-US" sz="3200" dirty="0"/>
              <a:t> </a:t>
            </a:r>
            <a:r>
              <a:rPr lang="en-US" sz="3200" dirty="0" err="1"/>
              <a:t>tính</a:t>
            </a:r>
            <a:r>
              <a:rPr lang="en-US" sz="3200" dirty="0"/>
              <a:t> </a:t>
            </a:r>
            <a:endParaRPr lang="en-US" sz="3200" dirty="0" smtClean="0"/>
          </a:p>
          <a:p>
            <a:pPr algn="l"/>
            <a:r>
              <a:rPr lang="en-US" sz="3200" dirty="0" err="1" smtClean="0"/>
              <a:t>Bài</a:t>
            </a:r>
            <a:r>
              <a:rPr lang="en-US" sz="3200" dirty="0" smtClean="0"/>
              <a:t> 2. </a:t>
            </a:r>
            <a:r>
              <a:rPr lang="en-US" sz="3200" dirty="0" err="1"/>
              <a:t>Tớ</a:t>
            </a:r>
            <a:r>
              <a:rPr lang="en-US" sz="3200" dirty="0"/>
              <a:t> </a:t>
            </a:r>
            <a:r>
              <a:rPr lang="en-US" sz="3200" dirty="0" err="1"/>
              <a:t>nên</a:t>
            </a:r>
            <a:r>
              <a:rPr lang="en-US" sz="3200" dirty="0"/>
              <a:t> </a:t>
            </a:r>
            <a:r>
              <a:rPr lang="en-US" sz="3200" dirty="0" err="1"/>
              <a:t>sử</a:t>
            </a:r>
            <a:r>
              <a:rPr lang="en-US" sz="3200" dirty="0"/>
              <a:t> </a:t>
            </a:r>
            <a:r>
              <a:rPr lang="en-US" sz="3200" dirty="0" err="1"/>
              <a:t>dụng</a:t>
            </a:r>
            <a:r>
              <a:rPr lang="en-US" sz="3200" dirty="0"/>
              <a:t> </a:t>
            </a:r>
            <a:r>
              <a:rPr lang="en-US" sz="3200" dirty="0" err="1"/>
              <a:t>ứng</a:t>
            </a:r>
            <a:r>
              <a:rPr lang="en-US" sz="3200" dirty="0"/>
              <a:t> </a:t>
            </a:r>
            <a:r>
              <a:rPr lang="en-US" sz="3200" dirty="0" err="1"/>
              <a:t>dụng</a:t>
            </a:r>
            <a:r>
              <a:rPr lang="en-US" sz="3200" dirty="0"/>
              <a:t> </a:t>
            </a:r>
            <a:r>
              <a:rPr lang="en-US" sz="3200" dirty="0" err="1"/>
              <a:t>nào</a:t>
            </a:r>
            <a:r>
              <a:rPr lang="en-US" sz="3200" dirty="0"/>
              <a:t>? </a:t>
            </a:r>
          </a:p>
        </p:txBody>
      </p:sp>
    </p:spTree>
    <p:extLst>
      <p:ext uri="{BB962C8B-B14F-4D97-AF65-F5344CB8AC3E}">
        <p14:creationId xmlns:p14="http://schemas.microsoft.com/office/powerpoint/2010/main" val="55215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208879"/>
            <a:ext cx="11776841" cy="1676400"/>
          </a:xfrm>
        </p:spPr>
        <p:txBody>
          <a:bodyPr/>
          <a:lstStyle/>
          <a:p>
            <a:r>
              <a:rPr lang="en-US" sz="4000" dirty="0" err="1" smtClean="0"/>
              <a:t>Bài</a:t>
            </a:r>
            <a:r>
              <a:rPr lang="en-US" sz="4000" dirty="0" smtClean="0"/>
              <a:t> 2. </a:t>
            </a:r>
            <a:r>
              <a:rPr lang="en-US" sz="4000" dirty="0" err="1" smtClean="0"/>
              <a:t>Tớ</a:t>
            </a:r>
            <a:r>
              <a:rPr lang="en-US" sz="4000" dirty="0" smtClean="0"/>
              <a:t> </a:t>
            </a:r>
            <a:r>
              <a:rPr lang="en-US" sz="4000" dirty="0" err="1"/>
              <a:t>nên</a:t>
            </a:r>
            <a:r>
              <a:rPr lang="en-US" sz="4000" dirty="0"/>
              <a:t> </a:t>
            </a:r>
            <a:r>
              <a:rPr lang="en-US" sz="4000" dirty="0" err="1"/>
              <a:t>sử</a:t>
            </a:r>
            <a:r>
              <a:rPr lang="en-US" sz="4000" dirty="0"/>
              <a:t> </a:t>
            </a:r>
            <a:r>
              <a:rPr lang="en-US" sz="4000" dirty="0" err="1"/>
              <a:t>dụng</a:t>
            </a:r>
            <a:r>
              <a:rPr lang="en-US" sz="4000" dirty="0"/>
              <a:t> </a:t>
            </a:r>
            <a:r>
              <a:rPr lang="en-US" sz="4000" dirty="0" err="1"/>
              <a:t>ứng</a:t>
            </a:r>
            <a:r>
              <a:rPr lang="en-US" sz="4000" dirty="0"/>
              <a:t> </a:t>
            </a:r>
            <a:r>
              <a:rPr lang="en-US" sz="4000" dirty="0" err="1"/>
              <a:t>dụng</a:t>
            </a:r>
            <a:r>
              <a:rPr lang="en-US" sz="4000" dirty="0"/>
              <a:t> </a:t>
            </a:r>
            <a:r>
              <a:rPr lang="en-US" sz="4000" dirty="0" err="1"/>
              <a:t>nào</a:t>
            </a:r>
            <a:r>
              <a:rPr lang="en-US" sz="4000" dirty="0"/>
              <a:t>? </a:t>
            </a:r>
          </a:p>
        </p:txBody>
      </p:sp>
      <p:sp>
        <p:nvSpPr>
          <p:cNvPr id="3" name="Text Placeholder 2"/>
          <p:cNvSpPr>
            <a:spLocks noGrp="1"/>
          </p:cNvSpPr>
          <p:nvPr>
            <p:ph type="body" idx="1"/>
          </p:nvPr>
        </p:nvSpPr>
        <p:spPr>
          <a:xfrm>
            <a:off x="1031410" y="5138038"/>
            <a:ext cx="10515600" cy="1377062"/>
          </a:xfrm>
        </p:spPr>
        <p:txBody>
          <a:bodyPr numCol="2">
            <a:noAutofit/>
          </a:bodyPr>
          <a:lstStyle/>
          <a:p>
            <a:pPr marL="342900" indent="-342900">
              <a:buClr>
                <a:schemeClr val="tx2">
                  <a:lumMod val="75000"/>
                </a:schemeClr>
              </a:buClr>
              <a:buFont typeface="Wingdings 2" panose="05020102010507070707" pitchFamily="18" charset="2"/>
              <a:buChar char=""/>
            </a:pPr>
            <a:r>
              <a:rPr lang="vi-VN" sz="2200" b="1" dirty="0"/>
              <a:t>Phần mềm soạn thảo văn bản.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bảng tính.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trình chiếu. </a:t>
            </a:r>
            <a:endParaRPr lang="en-US" sz="2200" b="1" dirty="0"/>
          </a:p>
          <a:p>
            <a:pPr marL="342900" indent="-342900">
              <a:buClr>
                <a:schemeClr val="tx2">
                  <a:lumMod val="75000"/>
                </a:schemeClr>
              </a:buClr>
              <a:buFont typeface="Wingdings 2" panose="05020102010507070707" pitchFamily="18" charset="2"/>
              <a:buChar char=""/>
            </a:pPr>
            <a:endParaRPr lang="en-US" sz="2200" b="1" dirty="0" smtClean="0"/>
          </a:p>
          <a:p>
            <a:pPr marL="342900" indent="-342900">
              <a:buClr>
                <a:schemeClr val="tx2">
                  <a:lumMod val="75000"/>
                </a:schemeClr>
              </a:buClr>
              <a:buFont typeface="Wingdings 2" panose="05020102010507070707" pitchFamily="18" charset="2"/>
              <a:buChar char=""/>
            </a:pPr>
            <a:r>
              <a:rPr lang="vi-VN" sz="2200" b="1" dirty="0"/>
              <a:t>Phần mềm đa phương tiện</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giải trí.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tiện ích. </a:t>
            </a:r>
            <a:endParaRPr lang="vi-VN" sz="2200" dirty="0" smtClean="0"/>
          </a:p>
          <a:p>
            <a:pPr marL="342900" indent="-342900">
              <a:buClr>
                <a:schemeClr val="tx2">
                  <a:lumMod val="75000"/>
                </a:schemeClr>
              </a:buClr>
              <a:buFont typeface="Wingdings 2" panose="05020102010507070707" pitchFamily="18" charset="2"/>
              <a:buChar char=""/>
            </a:pPr>
            <a:endParaRPr lang="en-US" sz="2200" dirty="0"/>
          </a:p>
        </p:txBody>
      </p:sp>
      <p:sp>
        <p:nvSpPr>
          <p:cNvPr id="4" name="TextBox 3"/>
          <p:cNvSpPr txBox="1"/>
          <p:nvPr/>
        </p:nvSpPr>
        <p:spPr>
          <a:xfrm>
            <a:off x="835572" y="3823409"/>
            <a:ext cx="10515600" cy="1200329"/>
          </a:xfrm>
          <a:prstGeom prst="rect">
            <a:avLst/>
          </a:prstGeom>
          <a:noFill/>
        </p:spPr>
        <p:txBody>
          <a:bodyPr wrap="square" rtlCol="0">
            <a:spAutoFit/>
          </a:bodyPr>
          <a:lstStyle/>
          <a:p>
            <a:pPr algn="just"/>
            <a:r>
              <a:rPr lang="vi-VN" sz="2400" dirty="0">
                <a:solidFill>
                  <a:schemeClr val="tx2"/>
                </a:solidFill>
                <a:latin typeface="Times New Roman" panose="02020603050405020304" pitchFamily="18" charset="0"/>
                <a:cs typeface="Times New Roman" panose="02020603050405020304" pitchFamily="18" charset="0"/>
              </a:rPr>
              <a:t>Trong </a:t>
            </a:r>
            <a:r>
              <a:rPr lang="en-US" sz="2400" dirty="0" err="1" smtClean="0">
                <a:solidFill>
                  <a:schemeClr val="tx2"/>
                </a:solidFill>
                <a:latin typeface="Times New Roman" panose="02020603050405020304" pitchFamily="18" charset="0"/>
                <a:cs typeface="Times New Roman" panose="02020603050405020304" pitchFamily="18" charset="0"/>
              </a:rPr>
              <a:t>bài</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err="1" smtClean="0">
                <a:solidFill>
                  <a:schemeClr val="tx2"/>
                </a:solidFill>
                <a:latin typeface="Times New Roman" panose="02020603050405020304" pitchFamily="18" charset="0"/>
                <a:cs typeface="Times New Roman" panose="02020603050405020304" pitchFamily="18" charset="0"/>
              </a:rPr>
              <a:t>học</a:t>
            </a:r>
            <a:r>
              <a:rPr lang="vi-VN" sz="2400" dirty="0" smtClean="0">
                <a:solidFill>
                  <a:schemeClr val="tx2"/>
                </a:solidFill>
                <a:latin typeface="Times New Roman" panose="02020603050405020304" pitchFamily="18" charset="0"/>
                <a:cs typeface="Times New Roman" panose="02020603050405020304" pitchFamily="18" charset="0"/>
              </a:rPr>
              <a:t> </a:t>
            </a:r>
            <a:r>
              <a:rPr lang="vi-VN" sz="2400" dirty="0">
                <a:solidFill>
                  <a:schemeClr val="tx2"/>
                </a:solidFill>
                <a:latin typeface="Times New Roman" panose="02020603050405020304" pitchFamily="18" charset="0"/>
                <a:cs typeface="Times New Roman" panose="02020603050405020304" pitchFamily="18" charset="0"/>
              </a:rPr>
              <a:t>này, bạn sẽ được tìm hiểu về các loại ứng dụng cơ bản và hay được sử dụng nhất. Bên cạnh đó, bạn cũng biết được chức năng cơ bản của mỗi loại ứng dụng. Sau khi hoàn thành </a:t>
            </a:r>
            <a:r>
              <a:rPr lang="en-US" sz="2400" dirty="0" err="1" smtClean="0">
                <a:solidFill>
                  <a:schemeClr val="tx2"/>
                </a:solidFill>
                <a:latin typeface="Times New Roman" panose="02020603050405020304" pitchFamily="18" charset="0"/>
                <a:cs typeface="Times New Roman" panose="02020603050405020304" pitchFamily="18" charset="0"/>
              </a:rPr>
              <a:t>bài</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err="1" smtClean="0">
                <a:solidFill>
                  <a:schemeClr val="tx2"/>
                </a:solidFill>
                <a:latin typeface="Times New Roman" panose="02020603050405020304" pitchFamily="18" charset="0"/>
                <a:cs typeface="Times New Roman" panose="02020603050405020304" pitchFamily="18" charset="0"/>
              </a:rPr>
              <a:t>học</a:t>
            </a:r>
            <a:r>
              <a:rPr lang="vi-VN" sz="2400" dirty="0" smtClean="0">
                <a:solidFill>
                  <a:schemeClr val="tx2"/>
                </a:solidFill>
                <a:latin typeface="Times New Roman" panose="02020603050405020304" pitchFamily="18" charset="0"/>
                <a:cs typeface="Times New Roman" panose="02020603050405020304" pitchFamily="18" charset="0"/>
              </a:rPr>
              <a:t> </a:t>
            </a:r>
            <a:r>
              <a:rPr lang="vi-VN" sz="2400" dirty="0">
                <a:solidFill>
                  <a:schemeClr val="tx2"/>
                </a:solidFill>
                <a:latin typeface="Times New Roman" panose="02020603050405020304" pitchFamily="18" charset="0"/>
                <a:cs typeface="Times New Roman" panose="02020603050405020304" pitchFamily="18" charset="0"/>
              </a:rPr>
              <a:t>này, bạn sẽ được làm quen với</a:t>
            </a:r>
            <a:r>
              <a:rPr lang="vi-VN" sz="2400" dirty="0" smtClean="0">
                <a:solidFill>
                  <a:schemeClr val="tx2"/>
                </a:solidFill>
                <a:latin typeface="Times New Roman" panose="02020603050405020304" pitchFamily="18" charset="0"/>
                <a:cs typeface="Times New Roman" panose="02020603050405020304" pitchFamily="18" charset="0"/>
              </a:rPr>
              <a:t>:</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4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11526081"/>
              </p:ext>
            </p:extLst>
          </p:nvPr>
        </p:nvGraphicFramePr>
        <p:xfrm>
          <a:off x="679678" y="972910"/>
          <a:ext cx="2733675" cy="4067175"/>
        </p:xfrm>
        <a:graphic>
          <a:graphicData uri="http://schemas.openxmlformats.org/presentationml/2006/ole">
            <mc:AlternateContent xmlns:mc="http://schemas.openxmlformats.org/markup-compatibility/2006">
              <mc:Choice xmlns:v="urn:schemas-microsoft-com:vml" Requires="v">
                <p:oleObj spid="_x0000_s1035" name="Bitmap Image" r:id="rId3" imgW="2733840" imgH="4067280" progId="Paint.Picture">
                  <p:embed/>
                </p:oleObj>
              </mc:Choice>
              <mc:Fallback>
                <p:oleObj name="Bitmap Image" r:id="rId3" imgW="2733840" imgH="4067280" progId="Paint.Picture">
                  <p:embed/>
                  <p:pic>
                    <p:nvPicPr>
                      <p:cNvPr id="0" name=""/>
                      <p:cNvPicPr/>
                      <p:nvPr/>
                    </p:nvPicPr>
                    <p:blipFill>
                      <a:blip r:embed="rId4"/>
                      <a:stretch>
                        <a:fillRect/>
                      </a:stretch>
                    </p:blipFill>
                    <p:spPr>
                      <a:xfrm>
                        <a:off x="679678" y="972910"/>
                        <a:ext cx="2733675" cy="40671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96916693"/>
              </p:ext>
            </p:extLst>
          </p:nvPr>
        </p:nvGraphicFramePr>
        <p:xfrm>
          <a:off x="4691063" y="1403350"/>
          <a:ext cx="2809875" cy="4048125"/>
        </p:xfrm>
        <a:graphic>
          <a:graphicData uri="http://schemas.openxmlformats.org/presentationml/2006/ole">
            <mc:AlternateContent xmlns:mc="http://schemas.openxmlformats.org/markup-compatibility/2006">
              <mc:Choice xmlns:v="urn:schemas-microsoft-com:vml" Requires="v">
                <p:oleObj spid="_x0000_s1036" name="Bitmap Image" r:id="rId5" imgW="2809800" imgH="4048200" progId="Paint.Picture">
                  <p:embed/>
                </p:oleObj>
              </mc:Choice>
              <mc:Fallback>
                <p:oleObj name="Bitmap Image" r:id="rId5" imgW="2809800" imgH="4048200" progId="Paint.Picture">
                  <p:embed/>
                  <p:pic>
                    <p:nvPicPr>
                      <p:cNvPr id="0" name=""/>
                      <p:cNvPicPr/>
                      <p:nvPr/>
                    </p:nvPicPr>
                    <p:blipFill>
                      <a:blip r:embed="rId6"/>
                      <a:stretch>
                        <a:fillRect/>
                      </a:stretch>
                    </p:blipFill>
                    <p:spPr>
                      <a:xfrm>
                        <a:off x="4691063" y="1403350"/>
                        <a:ext cx="2809875" cy="40481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69504414"/>
              </p:ext>
            </p:extLst>
          </p:nvPr>
        </p:nvGraphicFramePr>
        <p:xfrm>
          <a:off x="8720591" y="1554843"/>
          <a:ext cx="2295525" cy="4238625"/>
        </p:xfrm>
        <a:graphic>
          <a:graphicData uri="http://schemas.openxmlformats.org/presentationml/2006/ole">
            <mc:AlternateContent xmlns:mc="http://schemas.openxmlformats.org/markup-compatibility/2006">
              <mc:Choice xmlns:v="urn:schemas-microsoft-com:vml" Requires="v">
                <p:oleObj spid="_x0000_s1037" name="Bitmap Image" r:id="rId7" imgW="2295360" imgH="4238640" progId="Paint.Picture">
                  <p:embed/>
                </p:oleObj>
              </mc:Choice>
              <mc:Fallback>
                <p:oleObj name="Bitmap Image" r:id="rId7" imgW="2295360" imgH="4238640" progId="Paint.Picture">
                  <p:embed/>
                  <p:pic>
                    <p:nvPicPr>
                      <p:cNvPr id="0" name=""/>
                      <p:cNvPicPr/>
                      <p:nvPr/>
                    </p:nvPicPr>
                    <p:blipFill>
                      <a:blip r:embed="rId8"/>
                      <a:stretch>
                        <a:fillRect/>
                      </a:stretch>
                    </p:blipFill>
                    <p:spPr>
                      <a:xfrm>
                        <a:off x="8720591" y="1554843"/>
                        <a:ext cx="2295525" cy="4238625"/>
                      </a:xfrm>
                      <a:prstGeom prst="rect">
                        <a:avLst/>
                      </a:prstGeom>
                    </p:spPr>
                  </p:pic>
                </p:oleObj>
              </mc:Fallback>
            </mc:AlternateContent>
          </a:graphicData>
        </a:graphic>
      </p:graphicFrame>
    </p:spTree>
    <p:extLst>
      <p:ext uri="{BB962C8B-B14F-4D97-AF65-F5344CB8AC3E}">
        <p14:creationId xmlns:p14="http://schemas.microsoft.com/office/powerpoint/2010/main" val="94418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a:t>Phần</a:t>
            </a:r>
            <a:r>
              <a:rPr lang="en-US" b="1" dirty="0"/>
              <a:t> </a:t>
            </a:r>
            <a:r>
              <a:rPr lang="en-US" b="1" dirty="0" err="1"/>
              <a:t>mềm</a:t>
            </a:r>
            <a:r>
              <a:rPr lang="en-US" b="1" dirty="0"/>
              <a:t> </a:t>
            </a:r>
            <a:r>
              <a:rPr lang="en-US" b="1" dirty="0" err="1"/>
              <a:t>soạn</a:t>
            </a:r>
            <a:r>
              <a:rPr lang="en-US" b="1" dirty="0"/>
              <a:t> </a:t>
            </a:r>
            <a:r>
              <a:rPr lang="en-US" b="1" dirty="0" err="1"/>
              <a:t>thảo</a:t>
            </a:r>
            <a:r>
              <a:rPr lang="en-US" b="1" dirty="0"/>
              <a:t> </a:t>
            </a:r>
            <a:r>
              <a:rPr lang="en-US" b="1" dirty="0" err="1"/>
              <a:t>văn</a:t>
            </a:r>
            <a:r>
              <a:rPr lang="en-US" b="1" dirty="0"/>
              <a:t> </a:t>
            </a:r>
            <a:r>
              <a:rPr lang="en-US" b="1" dirty="0" smtClean="0"/>
              <a:t>bản</a:t>
            </a:r>
            <a:endParaRPr lang="en-US" b="1" dirty="0"/>
          </a:p>
        </p:txBody>
      </p:sp>
      <p:grpSp>
        <p:nvGrpSpPr>
          <p:cNvPr id="11" name="Group 10"/>
          <p:cNvGrpSpPr/>
          <p:nvPr/>
        </p:nvGrpSpPr>
        <p:grpSpPr>
          <a:xfrm>
            <a:off x="1696278" y="3373345"/>
            <a:ext cx="9013789" cy="3275607"/>
            <a:chOff x="1928087" y="3110906"/>
            <a:chExt cx="8133452" cy="210312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738" y="3110906"/>
              <a:ext cx="2336801" cy="2103120"/>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087" y="3116442"/>
              <a:ext cx="2683395" cy="2097584"/>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624" y="3113200"/>
              <a:ext cx="2470972" cy="2100826"/>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0" name="Group 9"/>
          <p:cNvGrpSpPr/>
          <p:nvPr/>
        </p:nvGrpSpPr>
        <p:grpSpPr>
          <a:xfrm>
            <a:off x="34917" y="1330036"/>
            <a:ext cx="11905291" cy="2142034"/>
            <a:chOff x="1116240" y="1330036"/>
            <a:chExt cx="9456510" cy="1581294"/>
          </a:xfrm>
        </p:grpSpPr>
        <p:pic>
          <p:nvPicPr>
            <p:cNvPr id="3" name="Picture 2"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6240" y="1330036"/>
              <a:ext cx="8683560" cy="1581294"/>
            </a:xfrm>
            <a:prstGeom prst="rect">
              <a:avLst/>
            </a:prstGeom>
          </p:spPr>
        </p:pic>
        <p:sp>
          <p:nvSpPr>
            <p:cNvPr id="9" name="Rectangle 8"/>
            <p:cNvSpPr/>
            <p:nvPr/>
          </p:nvSpPr>
          <p:spPr>
            <a:xfrm>
              <a:off x="4133850" y="1390650"/>
              <a:ext cx="6438900" cy="1447799"/>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bản </a:t>
              </a:r>
              <a:r>
                <a:rPr lang="en-US" sz="2400" dirty="0" err="1" smtClean="0">
                  <a:latin typeface="Times New Roman" panose="02020603050405020304" pitchFamily="18" charset="0"/>
                  <a:cs typeface="Times New Roman" panose="02020603050405020304" pitchFamily="18" charset="0"/>
                </a:rPr>
                <a:t>giúp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bản,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p>
            <a:p>
              <a:pPr algn="just"/>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tường</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khen</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bản</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937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err="1" smtClean="0"/>
              <a:t>Hoạt</a:t>
            </a:r>
            <a:r>
              <a:rPr lang="en-US" dirty="0" smtClean="0"/>
              <a:t> </a:t>
            </a:r>
            <a:r>
              <a:rPr lang="en-US" dirty="0" err="1" smtClean="0"/>
              <a:t>động</a:t>
            </a:r>
            <a:r>
              <a:rPr lang="en-US" dirty="0" smtClean="0"/>
              <a:t> </a:t>
            </a:r>
            <a:r>
              <a:rPr lang="en-US" dirty="0" err="1" smtClean="0"/>
              <a:t>thực</a:t>
            </a:r>
            <a:r>
              <a:rPr lang="en-US" dirty="0" smtClean="0"/>
              <a:t> </a:t>
            </a:r>
            <a:r>
              <a:rPr lang="en-US" dirty="0" err="1" smtClean="0"/>
              <a:t>hành</a:t>
            </a:r>
            <a:r>
              <a:rPr lang="en-US" dirty="0" smtClean="0"/>
              <a:t> </a:t>
            </a:r>
            <a:r>
              <a:rPr lang="en-US" dirty="0" err="1" smtClean="0"/>
              <a:t>và</a:t>
            </a:r>
            <a:r>
              <a:rPr lang="en-US" dirty="0" smtClean="0"/>
              <a:t> </a:t>
            </a:r>
            <a:r>
              <a:rPr lang="en-US" dirty="0" err="1" smtClean="0"/>
              <a:t>nhận</a:t>
            </a:r>
            <a:r>
              <a:rPr lang="en-US" dirty="0" smtClean="0"/>
              <a:t> </a:t>
            </a:r>
            <a:r>
              <a:rPr lang="en-US" dirty="0" err="1" smtClean="0"/>
              <a:t>xét</a:t>
            </a:r>
            <a:endParaRPr lang="en-US"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533400" y="1353176"/>
            <a:ext cx="11036300" cy="4247317"/>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giáo</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viên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bạn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mềm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soạn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thảo</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văn</a:t>
            </a:r>
            <a:r>
              <a:rPr lang="en-US" sz="2600" dirty="0" smtClean="0">
                <a:solidFill>
                  <a:schemeClr val="bg2"/>
                </a:solidFill>
                <a:latin typeface="Times New Roman" panose="02020603050405020304" pitchFamily="18" charset="0"/>
                <a:cs typeface="Times New Roman" panose="02020603050405020304" pitchFamily="18" charset="0"/>
              </a:rPr>
              <a:t> bản Word:</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ứng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dụng</a:t>
            </a:r>
            <a:r>
              <a:rPr lang="en-US" sz="2400" dirty="0" smtClean="0">
                <a:solidFill>
                  <a:schemeClr val="bg2"/>
                </a:solidFill>
                <a:latin typeface="Times New Roman" panose="02020603050405020304" pitchFamily="18" charset="0"/>
                <a:cs typeface="Times New Roman" panose="02020603050405020304" pitchFamily="18" charset="0"/>
              </a:rPr>
              <a:t> Microsoft Word.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tập</a:t>
            </a:r>
            <a:r>
              <a:rPr lang="en-US" sz="2400" dirty="0" smtClean="0">
                <a:solidFill>
                  <a:schemeClr val="bg2"/>
                </a:solidFill>
                <a:latin typeface="Times New Roman" panose="02020603050405020304" pitchFamily="18" charset="0"/>
                <a:cs typeface="Times New Roman" panose="02020603050405020304" pitchFamily="18" charset="0"/>
              </a:rPr>
              <a:t> tin </a:t>
            </a:r>
            <a:r>
              <a:rPr lang="en-US" sz="2400" dirty="0" err="1" smtClean="0">
                <a:solidFill>
                  <a:schemeClr val="bg2"/>
                </a:solidFill>
                <a:latin typeface="Times New Roman" panose="02020603050405020304" pitchFamily="18" charset="0"/>
                <a:cs typeface="Times New Roman" panose="02020603050405020304" pitchFamily="18" charset="0"/>
              </a:rPr>
              <a:t>trống</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các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nội</a:t>
            </a:r>
            <a:r>
              <a:rPr lang="en-US" sz="2400" dirty="0" smtClean="0">
                <a:solidFill>
                  <a:schemeClr val="bg2"/>
                </a:solidFill>
                <a:latin typeface="Times New Roman" panose="02020603050405020304" pitchFamily="18" charset="0"/>
                <a:cs typeface="Times New Roman" panose="02020603050405020304" pitchFamily="18" charset="0"/>
              </a:rPr>
              <a:t> dung:</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Em</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tên</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là</a:t>
            </a:r>
            <a:r>
              <a:rPr lang="en-US" sz="2400" i="1" dirty="0" smtClean="0">
                <a:solidFill>
                  <a:schemeClr val="bg1"/>
                </a:solidFill>
                <a:latin typeface="Times New Roman" panose="02020603050405020304" pitchFamily="18" charset="0"/>
                <a:cs typeface="Times New Roman" panose="02020603050405020304" pitchFamily="18" charset="0"/>
              </a:rPr>
              <a:t>:</a:t>
            </a:r>
            <a:r>
              <a:rPr lang="en-US" sz="2400" i="1"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phím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Enter.</a:t>
            </a:r>
          </a:p>
          <a:p>
            <a:pPr marL="457200" algn="just"/>
            <a:r>
              <a:rPr lang="en-US" sz="2600" dirty="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Nhận</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xét</a:t>
            </a:r>
            <a:r>
              <a:rPr lang="en-US" i="1" dirty="0" smtClean="0">
                <a:solidFill>
                  <a:schemeClr val="bg2"/>
                </a:solidFill>
                <a:latin typeface="Times New Roman" panose="02020603050405020304" pitchFamily="18" charset="0"/>
                <a:cs typeface="Times New Roman" panose="02020603050405020304" pitchFamily="18" charset="0"/>
              </a:rPr>
              <a:t>: Con </a:t>
            </a:r>
            <a:r>
              <a:rPr lang="en-US" i="1" dirty="0" err="1" smtClean="0">
                <a:solidFill>
                  <a:schemeClr val="bg2"/>
                </a:solidFill>
                <a:latin typeface="Times New Roman" panose="02020603050405020304" pitchFamily="18" charset="0"/>
                <a:cs typeface="Times New Roman" panose="02020603050405020304" pitchFamily="18" charset="0"/>
              </a:rPr>
              <a:t>trỏ</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sẽ</a:t>
            </a:r>
            <a:r>
              <a:rPr lang="en-US" i="1" dirty="0" smtClean="0">
                <a:solidFill>
                  <a:schemeClr val="bg2"/>
                </a:solidFill>
                <a:latin typeface="Times New Roman" panose="02020603050405020304" pitchFamily="18" charset="0"/>
                <a:cs typeface="Times New Roman" panose="02020603050405020304" pitchFamily="18" charset="0"/>
              </a:rPr>
              <a:t> di </a:t>
            </a:r>
            <a:r>
              <a:rPr lang="en-US" i="1" dirty="0" err="1" smtClean="0">
                <a:solidFill>
                  <a:schemeClr val="bg2"/>
                </a:solidFill>
                <a:latin typeface="Times New Roman" panose="02020603050405020304" pitchFamily="18" charset="0"/>
                <a:cs typeface="Times New Roman" panose="02020603050405020304" pitchFamily="18" charset="0"/>
              </a:rPr>
              <a:t>chuyển</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thế</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nào</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khi</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nhấn</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phím</a:t>
            </a:r>
            <a:r>
              <a:rPr lang="en-US" i="1" dirty="0" smtClean="0">
                <a:solidFill>
                  <a:schemeClr val="bg2"/>
                </a:solidFill>
                <a:latin typeface="Times New Roman" panose="02020603050405020304" pitchFamily="18" charset="0"/>
                <a:cs typeface="Times New Roman" panose="02020603050405020304" pitchFamily="18" charset="0"/>
              </a:rPr>
              <a:t> Enter.</a:t>
            </a:r>
          </a:p>
          <a:p>
            <a:pPr marL="971550" indent="-514350" algn="just">
              <a:buFont typeface="+mj-lt"/>
              <a:buAutoNum type="arabicPeriod" startAt="2"/>
            </a:pP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Enter</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lần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nữa</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Đây</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là</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lần</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đầu</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tiên</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em</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sử</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dụng</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phần</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mềm</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soạn</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thảo</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văn</a:t>
            </a:r>
            <a:r>
              <a:rPr lang="en-US" sz="2400" i="1" dirty="0" smtClean="0">
                <a:solidFill>
                  <a:schemeClr val="bg1"/>
                </a:solidFill>
                <a:latin typeface="Times New Roman" panose="02020603050405020304" pitchFamily="18" charset="0"/>
                <a:cs typeface="Times New Roman" panose="02020603050405020304" pitchFamily="18" charset="0"/>
              </a:rPr>
              <a:t> bản Microsoft Word</a:t>
            </a:r>
            <a:r>
              <a:rPr lang="en-US" sz="2400" dirty="0" smtClean="0">
                <a:solidFill>
                  <a:schemeClr val="bg1"/>
                </a:solidFill>
                <a:latin typeface="Times New Roman" panose="02020603050405020304" pitchFamily="18" charset="0"/>
                <a:cs typeface="Times New Roman" panose="02020603050405020304" pitchFamily="18" charset="0"/>
              </a:rPr>
              <a:t>. </a:t>
            </a:r>
            <a:r>
              <a:rPr lang="vi-VN" sz="2400" i="1" dirty="0">
                <a:solidFill>
                  <a:schemeClr val="bg1"/>
                </a:solidFill>
                <a:latin typeface="Times New Roman" panose="02020603050405020304" pitchFamily="18" charset="0"/>
                <a:cs typeface="Times New Roman" panose="02020603050405020304" pitchFamily="18" charset="0"/>
              </a:rPr>
              <a:t>Nó có vẻ khá đơn giản</a:t>
            </a:r>
            <a:r>
              <a:rPr lang="vi-VN"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marL="457200" algn="just"/>
            <a:r>
              <a:rPr lang="en-US" sz="2400" dirty="0">
                <a:solidFill>
                  <a:schemeClr val="bg2"/>
                </a:solidFill>
                <a:latin typeface="Times New Roman" panose="02020603050405020304" pitchFamily="18" charset="0"/>
                <a:cs typeface="Times New Roman" panose="02020603050405020304" pitchFamily="18" charset="0"/>
              </a:rPr>
              <a:t>	</a:t>
            </a:r>
            <a:r>
              <a:rPr lang="en-US" sz="2400" i="1" dirty="0">
                <a:solidFill>
                  <a:schemeClr val="bg2"/>
                </a:solidFill>
                <a:latin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cs typeface="Times New Roman" panose="02020603050405020304" pitchFamily="18" charset="0"/>
              </a:rPr>
              <a:t>Nhận</a:t>
            </a:r>
            <a:r>
              <a:rPr lang="en-US" i="1" dirty="0">
                <a:solidFill>
                  <a:schemeClr val="bg2"/>
                </a:solidFill>
                <a:latin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cs typeface="Times New Roman" panose="02020603050405020304" pitchFamily="18" charset="0"/>
              </a:rPr>
              <a:t>xét</a:t>
            </a:r>
            <a:r>
              <a:rPr lang="en-US" i="1" dirty="0">
                <a:solidFill>
                  <a:schemeClr val="bg2"/>
                </a:solidFill>
                <a:latin typeface="Times New Roman" panose="02020603050405020304" pitchFamily="18" charset="0"/>
                <a:cs typeface="Times New Roman" panose="02020603050405020304" pitchFamily="18" charset="0"/>
              </a:rPr>
              <a:t>: Con </a:t>
            </a:r>
            <a:r>
              <a:rPr lang="en-US" i="1" dirty="0" err="1">
                <a:solidFill>
                  <a:schemeClr val="bg2"/>
                </a:solidFill>
                <a:latin typeface="Times New Roman" panose="02020603050405020304" pitchFamily="18" charset="0"/>
                <a:cs typeface="Times New Roman" panose="02020603050405020304" pitchFamily="18" charset="0"/>
              </a:rPr>
              <a:t>trỏ</a:t>
            </a:r>
            <a:r>
              <a:rPr lang="en-US" i="1" dirty="0">
                <a:solidFill>
                  <a:schemeClr val="bg2"/>
                </a:solidFill>
                <a:latin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cs typeface="Times New Roman" panose="02020603050405020304" pitchFamily="18" charset="0"/>
              </a:rPr>
              <a:t>sẽ</a:t>
            </a:r>
            <a:r>
              <a:rPr lang="en-US" i="1" dirty="0">
                <a:solidFill>
                  <a:schemeClr val="bg2"/>
                </a:solidFill>
                <a:latin typeface="Times New Roman" panose="02020603050405020304" pitchFamily="18" charset="0"/>
                <a:cs typeface="Times New Roman" panose="02020603050405020304" pitchFamily="18" charset="0"/>
              </a:rPr>
              <a:t> di </a:t>
            </a:r>
            <a:r>
              <a:rPr lang="en-US" i="1" dirty="0" err="1">
                <a:solidFill>
                  <a:schemeClr val="bg2"/>
                </a:solidFill>
                <a:latin typeface="Times New Roman" panose="02020603050405020304" pitchFamily="18" charset="0"/>
                <a:cs typeface="Times New Roman" panose="02020603050405020304" pitchFamily="18" charset="0"/>
              </a:rPr>
              <a:t>chuyển</a:t>
            </a:r>
            <a:r>
              <a:rPr lang="en-US" i="1" dirty="0">
                <a:solidFill>
                  <a:schemeClr val="bg2"/>
                </a:solidFill>
                <a:latin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cs typeface="Times New Roman" panose="02020603050405020304" pitchFamily="18" charset="0"/>
              </a:rPr>
              <a:t>thế</a:t>
            </a:r>
            <a:r>
              <a:rPr lang="en-US" i="1" dirty="0">
                <a:solidFill>
                  <a:schemeClr val="bg2"/>
                </a:solidFill>
                <a:latin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cs typeface="Times New Roman" panose="02020603050405020304" pitchFamily="18" charset="0"/>
              </a:rPr>
              <a:t>nào</a:t>
            </a:r>
            <a:r>
              <a:rPr lang="en-US" i="1" dirty="0">
                <a:solidFill>
                  <a:schemeClr val="bg2"/>
                </a:solidFill>
                <a:latin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cs typeface="Times New Roman" panose="02020603050405020304" pitchFamily="18" charset="0"/>
              </a:rPr>
              <a:t>khi</a:t>
            </a:r>
            <a:r>
              <a:rPr lang="en-US" i="1" dirty="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văn</a:t>
            </a:r>
            <a:r>
              <a:rPr lang="en-US" i="1" dirty="0" smtClean="0">
                <a:solidFill>
                  <a:schemeClr val="bg2"/>
                </a:solidFill>
                <a:latin typeface="Times New Roman" panose="02020603050405020304" pitchFamily="18" charset="0"/>
                <a:cs typeface="Times New Roman" panose="02020603050405020304" pitchFamily="18" charset="0"/>
              </a:rPr>
              <a:t> bản </a:t>
            </a:r>
            <a:r>
              <a:rPr lang="en-US" i="1" dirty="0" err="1" smtClean="0">
                <a:solidFill>
                  <a:schemeClr val="bg2"/>
                </a:solidFill>
                <a:latin typeface="Times New Roman" panose="02020603050405020304" pitchFamily="18" charset="0"/>
                <a:cs typeface="Times New Roman" panose="02020603050405020304" pitchFamily="18" charset="0"/>
              </a:rPr>
              <a:t>được</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nhập</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đến</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sát</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lề</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bên</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phải</a:t>
            </a:r>
            <a:endParaRPr lang="en-US" dirty="0" smtClean="0">
              <a:solidFill>
                <a:schemeClr val="bg2"/>
              </a:solidFill>
              <a:latin typeface="Times New Roman" panose="02020603050405020304" pitchFamily="18" charset="0"/>
              <a:cs typeface="Times New Roman" panose="02020603050405020304" pitchFamily="18" charset="0"/>
            </a:endParaRPr>
          </a:p>
          <a:p>
            <a:pPr marL="914400" indent="-457200" algn="just">
              <a:buFont typeface="+mj-lt"/>
              <a:buAutoNum type="arabicPeriod" startAt="3"/>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x</a:t>
            </a:r>
            <a:r>
              <a:rPr lang="en-US" sz="2400" dirty="0" smtClean="0">
                <a:solidFill>
                  <a:schemeClr val="bg2"/>
                </a:solidFill>
                <a:latin typeface="Times New Roman" panose="02020603050405020304" pitchFamily="18" charset="0"/>
                <a:cs typeface="Times New Roman" panose="02020603050405020304" pitchFamily="18" charset="0"/>
              </a:rPr>
              <a:t> (Close) ở </a:t>
            </a:r>
            <a:r>
              <a:rPr lang="en-US" sz="2400" dirty="0" err="1" smtClean="0">
                <a:solidFill>
                  <a:schemeClr val="bg2"/>
                </a:solidFill>
                <a:latin typeface="Times New Roman" panose="02020603050405020304" pitchFamily="18" charset="0"/>
                <a:cs typeface="Times New Roman" panose="02020603050405020304" pitchFamily="18" charset="0"/>
              </a:rPr>
              <a:t>góc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phải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phần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mềm</a:t>
            </a:r>
            <a:r>
              <a:rPr lang="en-US" sz="2400" dirty="0" smtClean="0">
                <a:solidFill>
                  <a:schemeClr val="bg2"/>
                </a:solidFill>
                <a:latin typeface="Times New Roman" panose="02020603050405020304" pitchFamily="18" charset="0"/>
                <a:cs typeface="Times New Roman" panose="02020603050405020304" pitchFamily="18" charset="0"/>
              </a:rPr>
              <a:t> Word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không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lưu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lại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tài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liệu</a:t>
            </a:r>
            <a:r>
              <a:rPr lang="en-US" sz="2400" dirty="0" smtClean="0">
                <a:solidFill>
                  <a:schemeClr val="bg2"/>
                </a:solidFill>
                <a:latin typeface="Times New Roman" panose="02020603050405020304" pitchFamily="18" charset="0"/>
                <a:cs typeface="Times New Roman" panose="02020603050405020304" pitchFamily="18" charset="0"/>
              </a:rPr>
              <a:t>. </a:t>
            </a:r>
            <a:endParaRPr 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59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thực hành và nhận xét</a:t>
            </a:r>
          </a:p>
          <a:p>
            <a:endParaRPr lang="en-US"/>
          </a:p>
        </p:txBody>
      </p:sp>
      <p:sp>
        <p:nvSpPr>
          <p:cNvPr id="3" name="Rectangle 2"/>
          <p:cNvSpPr/>
          <p:nvPr/>
        </p:nvSpPr>
        <p:spPr>
          <a:xfrm>
            <a:off x="225287" y="1288656"/>
            <a:ext cx="11648661" cy="2677656"/>
          </a:xfrm>
          <a:prstGeom prst="rect">
            <a:avLst/>
          </a:prstGeom>
        </p:spPr>
        <p:txBody>
          <a:bodyPr wrap="square">
            <a:spAutoFit/>
          </a:bodyPr>
          <a:lstStyle/>
          <a:p>
            <a:pPr marL="457200" indent="-457200" algn="just">
              <a:buFont typeface="Wingdings 2" panose="05020102010507070707" pitchFamily="18" charset="2"/>
              <a:buChar char=""/>
            </a:pPr>
            <a:r>
              <a:rPr lang="en-US" sz="2800" b="1" dirty="0" err="1">
                <a:solidFill>
                  <a:schemeClr val="bg2"/>
                </a:solidFill>
                <a:latin typeface="Times New Roman" panose="02020603050405020304" pitchFamily="18" charset="0"/>
                <a:cs typeface="Times New Roman" panose="02020603050405020304" pitchFamily="18" charset="0"/>
              </a:rPr>
              <a:t>Bước</a:t>
            </a:r>
            <a:r>
              <a:rPr lang="en-US" sz="2800" b="1" dirty="0">
                <a:solidFill>
                  <a:schemeClr val="bg2"/>
                </a:solidFill>
                <a:latin typeface="Times New Roman" panose="02020603050405020304" pitchFamily="18" charset="0"/>
                <a:cs typeface="Times New Roman" panose="02020603050405020304" pitchFamily="18" charset="0"/>
              </a:rPr>
              <a:t> 1</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Khởi</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động</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ứng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dụng</a:t>
            </a:r>
            <a:r>
              <a:rPr lang="en-US" sz="2800" dirty="0">
                <a:solidFill>
                  <a:schemeClr val="bg2"/>
                </a:solidFill>
                <a:latin typeface="Times New Roman" panose="02020603050405020304" pitchFamily="18" charset="0"/>
                <a:cs typeface="Times New Roman" panose="02020603050405020304" pitchFamily="18" charset="0"/>
              </a:rPr>
              <a:t> </a:t>
            </a:r>
            <a:r>
              <a:rPr lang="en-US" sz="2800" b="1" dirty="0">
                <a:solidFill>
                  <a:schemeClr val="bg2"/>
                </a:solidFill>
                <a:latin typeface="Times New Roman" panose="02020603050405020304" pitchFamily="18" charset="0"/>
                <a:cs typeface="Times New Roman" panose="02020603050405020304" pitchFamily="18" charset="0"/>
              </a:rPr>
              <a:t>Microsoft </a:t>
            </a:r>
            <a:r>
              <a:rPr lang="en-US" sz="2800" b="1" dirty="0" smtClean="0">
                <a:solidFill>
                  <a:schemeClr val="bg2"/>
                </a:solidFill>
                <a:latin typeface="Times New Roman" panose="02020603050405020304" pitchFamily="18" charset="0"/>
                <a:cs typeface="Times New Roman" panose="02020603050405020304" pitchFamily="18" charset="0"/>
              </a:rPr>
              <a:t>Word</a:t>
            </a:r>
            <a:r>
              <a:rPr lang="en-US" sz="2800" dirty="0" smtClean="0">
                <a:solidFill>
                  <a:schemeClr val="bg2"/>
                </a:solidFill>
                <a:latin typeface="Times New Roman" panose="02020603050405020304" pitchFamily="18" charset="0"/>
                <a:cs typeface="Times New Roman" panose="02020603050405020304" pitchFamily="18" charset="0"/>
              </a:rPr>
              <a:t>.</a:t>
            </a:r>
            <a:endParaRPr lang="en-US" sz="2800" dirty="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800" b="1" dirty="0" err="1">
                <a:solidFill>
                  <a:schemeClr val="bg2"/>
                </a:solidFill>
                <a:latin typeface="Times New Roman" panose="02020603050405020304" pitchFamily="18" charset="0"/>
                <a:cs typeface="Times New Roman" panose="02020603050405020304" pitchFamily="18" charset="0"/>
              </a:rPr>
              <a:t>Bước</a:t>
            </a:r>
            <a:r>
              <a:rPr lang="en-US" sz="2800" b="1" dirty="0">
                <a:solidFill>
                  <a:schemeClr val="bg2"/>
                </a:solidFill>
                <a:latin typeface="Times New Roman" panose="02020603050405020304" pitchFamily="18" charset="0"/>
                <a:cs typeface="Times New Roman" panose="02020603050405020304" pitchFamily="18" charset="0"/>
              </a:rPr>
              <a:t> 2</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Vào</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b="1" dirty="0" smtClean="0">
                <a:solidFill>
                  <a:schemeClr val="bg2"/>
                </a:solidFill>
                <a:latin typeface="Times New Roman" panose="02020603050405020304" pitchFamily="18" charset="0"/>
                <a:cs typeface="Times New Roman" panose="02020603050405020304" pitchFamily="18" charset="0"/>
              </a:rPr>
              <a:t>File </a:t>
            </a:r>
            <a:r>
              <a:rPr lang="en-US" sz="2800" b="1" dirty="0" smtClean="0">
                <a:solidFill>
                  <a:schemeClr val="bg2"/>
                </a:solidFill>
                <a:latin typeface="Times New Roman" panose="02020603050405020304" pitchFamily="18" charset="0"/>
                <a:cs typeface="Times New Roman" panose="02020603050405020304" pitchFamily="18" charset="0"/>
                <a:sym typeface="Wingdings" pitchFamily="2" charset="2"/>
              </a:rPr>
              <a:t> New</a:t>
            </a:r>
            <a:r>
              <a:rPr lang="en-US" sz="2800" b="1"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800" b="1" dirty="0" err="1" smtClean="0">
                <a:solidFill>
                  <a:schemeClr val="bg2"/>
                </a:solidFill>
                <a:latin typeface="Times New Roman" panose="02020603050405020304" pitchFamily="18" charset="0"/>
                <a:cs typeface="Times New Roman" panose="02020603050405020304" pitchFamily="18" charset="0"/>
              </a:rPr>
              <a:t>Bước</a:t>
            </a:r>
            <a:r>
              <a:rPr lang="en-US" sz="2800" b="1" dirty="0" smtClean="0">
                <a:solidFill>
                  <a:schemeClr val="bg2"/>
                </a:solidFill>
                <a:latin typeface="Times New Roman" panose="02020603050405020304" pitchFamily="18" charset="0"/>
                <a:cs typeface="Times New Roman" panose="02020603050405020304" pitchFamily="18" charset="0"/>
              </a:rPr>
              <a:t> 3:</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Trong</a:t>
            </a:r>
            <a:r>
              <a:rPr lang="en-US" sz="2800" dirty="0" smtClean="0">
                <a:solidFill>
                  <a:schemeClr val="bg2"/>
                </a:solidFill>
                <a:latin typeface="Times New Roman" panose="02020603050405020304" pitchFamily="18" charset="0"/>
                <a:cs typeface="Times New Roman" panose="02020603050405020304" pitchFamily="18" charset="0"/>
              </a:rPr>
              <a:t> Search for online templates: </a:t>
            </a:r>
            <a:r>
              <a:rPr lang="en-US" sz="2800" b="1" dirty="0" err="1" smtClean="0">
                <a:solidFill>
                  <a:schemeClr val="bg2"/>
                </a:solidFill>
                <a:latin typeface="Times New Roman" panose="02020603050405020304" pitchFamily="18" charset="0"/>
                <a:cs typeface="Times New Roman" panose="02020603050405020304" pitchFamily="18" charset="0"/>
              </a:rPr>
              <a:t>gõ</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tên</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mẫu</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cần</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tìm</a:t>
            </a:r>
            <a:endParaRPr lang="en-US" sz="2800" b="1" dirty="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800" dirty="0" err="1" smtClean="0">
                <a:solidFill>
                  <a:schemeClr val="bg2"/>
                </a:solidFill>
                <a:latin typeface="Times New Roman" panose="02020603050405020304" pitchFamily="18" charset="0"/>
                <a:cs typeface="Times New Roman" panose="02020603050405020304" pitchFamily="18" charset="0"/>
              </a:rPr>
              <a:t>Bước</a:t>
            </a:r>
            <a:r>
              <a:rPr lang="en-US" sz="2800" dirty="0" smtClean="0">
                <a:solidFill>
                  <a:schemeClr val="bg2"/>
                </a:solidFill>
                <a:latin typeface="Times New Roman" panose="02020603050405020304" pitchFamily="18" charset="0"/>
                <a:cs typeface="Times New Roman" panose="02020603050405020304" pitchFamily="18" charset="0"/>
              </a:rPr>
              <a:t> 4: </a:t>
            </a:r>
            <a:r>
              <a:rPr lang="en-US" sz="2800" dirty="0" err="1" smtClean="0">
                <a:solidFill>
                  <a:schemeClr val="bg2"/>
                </a:solidFill>
                <a:latin typeface="Times New Roman" panose="02020603050405020304" pitchFamily="18" charset="0"/>
                <a:cs typeface="Times New Roman" panose="02020603050405020304" pitchFamily="18" charset="0"/>
              </a:rPr>
              <a:t>Chọn</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b="1" dirty="0" smtClean="0">
                <a:solidFill>
                  <a:schemeClr val="bg2"/>
                </a:solidFill>
                <a:latin typeface="Times New Roman" panose="02020603050405020304" pitchFamily="18" charset="0"/>
                <a:cs typeface="Times New Roman" panose="02020603050405020304" pitchFamily="18" charset="0"/>
              </a:rPr>
              <a:t>Create:</a:t>
            </a:r>
            <a:r>
              <a:rPr lang="en-US" sz="2800" dirty="0">
                <a:solidFill>
                  <a:schemeClr val="bg2"/>
                </a:solidFill>
                <a:latin typeface="Times New Roman" panose="02020603050405020304" pitchFamily="18" charset="0"/>
                <a:cs typeface="Times New Roman" panose="02020603050405020304" pitchFamily="18" charset="0"/>
              </a:rPr>
              <a:t>	</a:t>
            </a:r>
            <a:r>
              <a:rPr lang="en-US" sz="2800" i="1" dirty="0">
                <a:solidFill>
                  <a:schemeClr val="bg2"/>
                </a:solidFill>
                <a:latin typeface="Times New Roman" panose="02020603050405020304" pitchFamily="18" charset="0"/>
                <a:cs typeface="Times New Roman" panose="02020603050405020304" pitchFamily="18" charset="0"/>
              </a:rPr>
              <a:t> </a:t>
            </a:r>
            <a:r>
              <a:rPr lang="en-US" sz="2800" i="1" dirty="0" err="1" smtClean="0">
                <a:solidFill>
                  <a:schemeClr val="bg2"/>
                </a:solidFill>
                <a:latin typeface="Times New Roman" panose="02020603050405020304" pitchFamily="18" charset="0"/>
                <a:cs typeface="Times New Roman" panose="02020603050405020304" pitchFamily="18" charset="0"/>
              </a:rPr>
              <a:t>Chỉnh</a:t>
            </a:r>
            <a:r>
              <a:rPr lang="en-US" sz="2800" i="1" dirty="0" smtClean="0">
                <a:solidFill>
                  <a:schemeClr val="bg2"/>
                </a:solidFill>
                <a:latin typeface="Times New Roman" panose="02020603050405020304" pitchFamily="18" charset="0"/>
                <a:cs typeface="Times New Roman" panose="02020603050405020304" pitchFamily="18" charset="0"/>
              </a:rPr>
              <a:t> </a:t>
            </a:r>
            <a:r>
              <a:rPr lang="en-US" sz="2800" i="1" dirty="0" err="1" smtClean="0">
                <a:solidFill>
                  <a:schemeClr val="bg2"/>
                </a:solidFill>
                <a:latin typeface="Times New Roman" panose="02020603050405020304" pitchFamily="18" charset="0"/>
                <a:cs typeface="Times New Roman" panose="02020603050405020304" pitchFamily="18" charset="0"/>
              </a:rPr>
              <a:t>sửa</a:t>
            </a:r>
            <a:r>
              <a:rPr lang="en-US" sz="2800" i="1" dirty="0" smtClean="0">
                <a:solidFill>
                  <a:schemeClr val="bg2"/>
                </a:solidFill>
                <a:latin typeface="Times New Roman" panose="02020603050405020304" pitchFamily="18" charset="0"/>
                <a:cs typeface="Times New Roman" panose="02020603050405020304" pitchFamily="18" charset="0"/>
              </a:rPr>
              <a:t> </a:t>
            </a:r>
            <a:r>
              <a:rPr lang="en-US" sz="2800" i="1" dirty="0" err="1" smtClean="0">
                <a:solidFill>
                  <a:schemeClr val="bg2"/>
                </a:solidFill>
                <a:latin typeface="Times New Roman" panose="02020603050405020304" pitchFamily="18" charset="0"/>
                <a:cs typeface="Times New Roman" panose="02020603050405020304" pitchFamily="18" charset="0"/>
              </a:rPr>
              <a:t>mẫu</a:t>
            </a:r>
            <a:r>
              <a:rPr lang="en-US" sz="2800" i="1" dirty="0" smtClean="0">
                <a:solidFill>
                  <a:schemeClr val="bg2"/>
                </a:solidFill>
                <a:latin typeface="Times New Roman" panose="02020603050405020304" pitchFamily="18" charset="0"/>
                <a:cs typeface="Times New Roman" panose="02020603050405020304" pitchFamily="18" charset="0"/>
              </a:rPr>
              <a:t> </a:t>
            </a:r>
            <a:r>
              <a:rPr lang="en-US" sz="2800" i="1" dirty="0" err="1" smtClean="0">
                <a:solidFill>
                  <a:schemeClr val="bg2"/>
                </a:solidFill>
                <a:latin typeface="Times New Roman" panose="02020603050405020304" pitchFamily="18" charset="0"/>
                <a:cs typeface="Times New Roman" panose="02020603050405020304" pitchFamily="18" charset="0"/>
              </a:rPr>
              <a:t>thiệp</a:t>
            </a:r>
            <a:r>
              <a:rPr lang="en-US" sz="2800" i="1" dirty="0" smtClean="0">
                <a:solidFill>
                  <a:schemeClr val="bg2"/>
                </a:solidFill>
                <a:latin typeface="Times New Roman" panose="02020603050405020304" pitchFamily="18" charset="0"/>
                <a:cs typeface="Times New Roman" panose="02020603050405020304" pitchFamily="18" charset="0"/>
              </a:rPr>
              <a:t> </a:t>
            </a:r>
            <a:r>
              <a:rPr lang="en-US" sz="2800" i="1" dirty="0" err="1" smtClean="0">
                <a:solidFill>
                  <a:schemeClr val="bg2"/>
                </a:solidFill>
                <a:latin typeface="Times New Roman" panose="02020603050405020304" pitchFamily="18" charset="0"/>
                <a:cs typeface="Times New Roman" panose="02020603050405020304" pitchFamily="18" charset="0"/>
              </a:rPr>
              <a:t>theo</a:t>
            </a:r>
            <a:r>
              <a:rPr lang="en-US" sz="2800" i="1" dirty="0" smtClean="0">
                <a:solidFill>
                  <a:schemeClr val="bg2"/>
                </a:solidFill>
                <a:latin typeface="Times New Roman" panose="02020603050405020304" pitchFamily="18" charset="0"/>
                <a:cs typeface="Times New Roman" panose="02020603050405020304" pitchFamily="18" charset="0"/>
              </a:rPr>
              <a:t> ý </a:t>
            </a:r>
            <a:r>
              <a:rPr lang="en-US" sz="2800" i="1" dirty="0" err="1" smtClean="0">
                <a:solidFill>
                  <a:schemeClr val="bg2"/>
                </a:solidFill>
                <a:latin typeface="Times New Roman" panose="02020603050405020304" pitchFamily="18" charset="0"/>
                <a:cs typeface="Times New Roman" panose="02020603050405020304" pitchFamily="18" charset="0"/>
              </a:rPr>
              <a:t>em</a:t>
            </a:r>
            <a:endParaRPr lang="en-US" sz="2800" i="1"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800" b="1" dirty="0" err="1" smtClean="0">
                <a:solidFill>
                  <a:schemeClr val="bg2"/>
                </a:solidFill>
                <a:latin typeface="Times New Roman" panose="02020603050405020304" pitchFamily="18" charset="0"/>
                <a:cs typeface="Times New Roman" panose="02020603050405020304" pitchFamily="18" charset="0"/>
              </a:rPr>
              <a:t>Bước</a:t>
            </a:r>
            <a:r>
              <a:rPr lang="en-US" sz="2800" b="1" dirty="0" smtClean="0">
                <a:solidFill>
                  <a:schemeClr val="bg2"/>
                </a:solidFill>
                <a:latin typeface="Times New Roman" panose="02020603050405020304" pitchFamily="18" charset="0"/>
                <a:cs typeface="Times New Roman" panose="02020603050405020304" pitchFamily="18" charset="0"/>
              </a:rPr>
              <a:t> 4:</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Nhấp</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chuột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vào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nút</a:t>
            </a:r>
            <a:r>
              <a:rPr lang="en-US" sz="2800" dirty="0">
                <a:solidFill>
                  <a:schemeClr val="bg2"/>
                </a:solidFill>
                <a:latin typeface="Times New Roman" panose="02020603050405020304" pitchFamily="18" charset="0"/>
                <a:cs typeface="Times New Roman" panose="02020603050405020304" pitchFamily="18" charset="0"/>
              </a:rPr>
              <a:t> x (Close) ở </a:t>
            </a:r>
            <a:r>
              <a:rPr lang="en-US" sz="2800" dirty="0" err="1">
                <a:solidFill>
                  <a:schemeClr val="bg2"/>
                </a:solidFill>
                <a:latin typeface="Times New Roman" panose="02020603050405020304" pitchFamily="18" charset="0"/>
                <a:cs typeface="Times New Roman" panose="02020603050405020304" pitchFamily="18" charset="0"/>
              </a:rPr>
              <a:t>góc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trên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bên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phải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để</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đóng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phần</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mềm</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a:solidFill>
                  <a:schemeClr val="bg2"/>
                </a:solidFill>
                <a:latin typeface="Times New Roman" panose="02020603050405020304" pitchFamily="18" charset="0"/>
                <a:cs typeface="Times New Roman" panose="02020603050405020304" pitchFamily="18" charset="0"/>
              </a:rPr>
              <a:t>Word </a:t>
            </a:r>
            <a:r>
              <a:rPr lang="en-US" sz="2800" dirty="0" err="1">
                <a:solidFill>
                  <a:schemeClr val="bg2"/>
                </a:solidFill>
                <a:latin typeface="Times New Roman" panose="02020603050405020304" pitchFamily="18" charset="0"/>
                <a:cs typeface="Times New Roman" panose="02020603050405020304" pitchFamily="18" charset="0"/>
              </a:rPr>
              <a:t>và</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lưu</a:t>
            </a:r>
            <a:r>
              <a:rPr lang="en-US" sz="2800" dirty="0" smtClean="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lại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tài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smtClean="0">
                <a:solidFill>
                  <a:schemeClr val="bg2"/>
                </a:solidFill>
                <a:latin typeface="Times New Roman" panose="02020603050405020304" pitchFamily="18" charset="0"/>
                <a:cs typeface="Times New Roman" panose="02020603050405020304" pitchFamily="18" charset="0"/>
              </a:rPr>
              <a:t>liệu</a:t>
            </a:r>
            <a:r>
              <a:rPr lang="en-US" sz="2800" dirty="0" smtClean="0">
                <a:solidFill>
                  <a:schemeClr val="bg2"/>
                </a:solidFill>
                <a:latin typeface="Times New Roman" panose="02020603050405020304" pitchFamily="18" charset="0"/>
                <a:cs typeface="Times New Roman" panose="02020603050405020304" pitchFamily="18" charset="0"/>
              </a:rPr>
              <a:t> (save). </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03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44829918"/>
              </p:ext>
            </p:extLst>
          </p:nvPr>
        </p:nvGraphicFramePr>
        <p:xfrm>
          <a:off x="696686" y="795485"/>
          <a:ext cx="10479314" cy="5452518"/>
        </p:xfrm>
        <a:graphic>
          <a:graphicData uri="http://schemas.openxmlformats.org/presentationml/2006/ole">
            <mc:AlternateContent xmlns:mc="http://schemas.openxmlformats.org/markup-compatibility/2006">
              <mc:Choice xmlns:v="urn:schemas-microsoft-com:vml" Requires="v">
                <p:oleObj spid="_x0000_s2054" name="Bitmap Image" r:id="rId3" imgW="12868200" imgH="6696000" progId="Paint.Picture">
                  <p:embed/>
                </p:oleObj>
              </mc:Choice>
              <mc:Fallback>
                <p:oleObj name="Bitmap Image" r:id="rId3" imgW="12868200" imgH="6696000" progId="Paint.Picture">
                  <p:embed/>
                  <p:pic>
                    <p:nvPicPr>
                      <p:cNvPr id="0" name=""/>
                      <p:cNvPicPr/>
                      <p:nvPr/>
                    </p:nvPicPr>
                    <p:blipFill>
                      <a:blip r:embed="rId4"/>
                      <a:stretch>
                        <a:fillRect/>
                      </a:stretch>
                    </p:blipFill>
                    <p:spPr>
                      <a:xfrm>
                        <a:off x="696686" y="795485"/>
                        <a:ext cx="10479314" cy="54525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07619167"/>
              </p:ext>
            </p:extLst>
          </p:nvPr>
        </p:nvGraphicFramePr>
        <p:xfrm>
          <a:off x="1514815" y="795486"/>
          <a:ext cx="9574690" cy="5452518"/>
        </p:xfrm>
        <a:graphic>
          <a:graphicData uri="http://schemas.openxmlformats.org/presentationml/2006/ole">
            <mc:AlternateContent xmlns:mc="http://schemas.openxmlformats.org/markup-compatibility/2006">
              <mc:Choice xmlns:v="urn:schemas-microsoft-com:vml" Requires="v">
                <p:oleObj spid="_x0000_s2055" name="Bitmap Image" r:id="rId5" imgW="11706120" imgH="6791400" progId="Paint.Picture">
                  <p:embed/>
                </p:oleObj>
              </mc:Choice>
              <mc:Fallback>
                <p:oleObj name="Bitmap Image" r:id="rId5" imgW="11706120" imgH="6791400" progId="Paint.Picture">
                  <p:embed/>
                  <p:pic>
                    <p:nvPicPr>
                      <p:cNvPr id="0" name=""/>
                      <p:cNvPicPr/>
                      <p:nvPr/>
                    </p:nvPicPr>
                    <p:blipFill>
                      <a:blip r:embed="rId6"/>
                      <a:stretch>
                        <a:fillRect/>
                      </a:stretch>
                    </p:blipFill>
                    <p:spPr>
                      <a:xfrm>
                        <a:off x="1514815" y="795486"/>
                        <a:ext cx="9574690" cy="5452518"/>
                      </a:xfrm>
                      <a:prstGeom prst="rect">
                        <a:avLst/>
                      </a:prstGeom>
                    </p:spPr>
                  </p:pic>
                </p:oleObj>
              </mc:Fallback>
            </mc:AlternateContent>
          </a:graphicData>
        </a:graphic>
      </p:graphicFrame>
    </p:spTree>
    <p:extLst>
      <p:ext uri="{BB962C8B-B14F-4D97-AF65-F5344CB8AC3E}">
        <p14:creationId xmlns:p14="http://schemas.microsoft.com/office/powerpoint/2010/main" val="40237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CẢM ƠN CÁC CON</a:t>
            </a:r>
            <a:endParaRPr lang="en-US" dirty="0"/>
          </a:p>
        </p:txBody>
      </p:sp>
    </p:spTree>
    <p:extLst>
      <p:ext uri="{BB962C8B-B14F-4D97-AF65-F5344CB8AC3E}">
        <p14:creationId xmlns:p14="http://schemas.microsoft.com/office/powerpoint/2010/main" val="2691808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 - &amp;quot;máy tính thật là đơn giản&amp;quot;&quot;/&gt;&lt;property id=&quot;20307&quot; value=&quot;256&quot;/&gt;&lt;/object&gt;&lt;object type=&quot;3&quot; unique_id=&quot;10006&quot;&gt;&lt;property id=&quot;20148&quot; value=&quot;5&quot;/&gt;&lt;property id=&quot;20300&quot; value=&quot;Slide 2 - &amp;quot;Chủ đề C. PHẦN MỀM MÁY TÍNH&amp;quot;&quot;/&gt;&lt;property id=&quot;20307&quot; value=&quot;261&quot;/&gt;&lt;/object&gt;&lt;object type=&quot;3&quot; unique_id=&quot;10015&quot;&gt;&lt;property id=&quot;20148&quot; value=&quot;5&quot;/&gt;&lt;property id=&quot;20300&quot; value=&quot;Slide 3 - &amp;quot;Bài 2. Tớ nên sử dụng ứng dụng nào? &amp;quot;&quot;/&gt;&lt;property id=&quot;20307&quot; value=&quot;260&quot;/&gt;&lt;/object&gt;&lt;object type=&quot;3&quot; unique_id=&quot;10018&quot;&gt;&lt;property id=&quot;20148&quot; value=&quot;5&quot;/&gt;&lt;property id=&quot;20300&quot; value=&quot;Slide 4&quot;/&gt;&lt;property id=&quot;20307&quot; value=&quot;272&quot;/&gt;&lt;/object&gt;&lt;object type=&quot;3&quot; unique_id=&quot;10023&quot;&gt;&lt;property id=&quot;20148&quot; value=&quot;5&quot;/&gt;&lt;property id=&quot;20300&quot; value=&quot;Slide 5&quot;/&gt;&lt;property id=&quot;20307&quot; value=&quot;290&quot;/&gt;&lt;/object&gt;&lt;object type=&quot;3&quot; unique_id=&quot;10035&quot;&gt;&lt;property id=&quot;20148&quot; value=&quot;5&quot;/&gt;&lt;property id=&quot;20300&quot; value=&quot;Slide 7 - &amp;quot;Câu hỏi ôn tập&amp;quot;&quot;/&gt;&lt;property id=&quot;20307&quot; value=&quot;298&quot;/&gt;&lt;/object&gt;&lt;object type=&quot;3&quot; unique_id=&quot;10042&quot;&gt;&lt;property id=&quot;20148&quot; value=&quot;5&quot;/&gt;&lt;property id=&quot;20300&quot; value=&quot;Slide 8&quot;/&gt;&lt;property id=&quot;20307&quot; value=&quot;305&quot;/&gt;&lt;/object&gt;&lt;object type=&quot;3&quot; unique_id=&quot;10043&quot;&gt;&lt;property id=&quot;20148&quot; value=&quot;5&quot;/&gt;&lt;property id=&quot;20300&quot; value=&quot;Slide 9&quot;/&gt;&lt;property id=&quot;20307&quot; value=&quot;306&quot;/&gt;&lt;/object&gt;&lt;object type=&quot;3&quot; unique_id=&quot;10087&quot;&gt;&lt;property id=&quot;20148&quot; value=&quot;5&quot;/&gt;&lt;property id=&quot;20300&quot; value=&quot;Slide 6&quot;/&gt;&lt;property id=&quot;20307&quot; value=&quot;30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7910</TotalTime>
  <Words>363</Words>
  <Application>Microsoft Office PowerPoint</Application>
  <PresentationFormat>Widescreen</PresentationFormat>
  <Paragraphs>38</Paragraphs>
  <Slides>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Calibri</vt:lpstr>
      <vt:lpstr>Times New Roman</vt:lpstr>
      <vt:lpstr>UTM Duepuntozero</vt:lpstr>
      <vt:lpstr>Wingdings</vt:lpstr>
      <vt:lpstr>Wingdings 2</vt:lpstr>
      <vt:lpstr>Theme1</vt:lpstr>
      <vt:lpstr>Paintbrush Picture</vt:lpstr>
      <vt:lpstr>máy tính thật là đơn giản</vt:lpstr>
      <vt:lpstr>Chủ đề C. PHẦN MỀM MÁY TÍNH</vt:lpstr>
      <vt:lpstr>Bài 2. Tớ nên sử dụng ứng dụng nào?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TOPICA</cp:lastModifiedBy>
  <cp:revision>211</cp:revision>
  <dcterms:created xsi:type="dcterms:W3CDTF">2014-06-09T03:12:12Z</dcterms:created>
  <dcterms:modified xsi:type="dcterms:W3CDTF">2022-03-26T11:27:09Z</dcterms:modified>
</cp:coreProperties>
</file>