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83" r:id="rId3"/>
    <p:sldId id="294" r:id="rId4"/>
    <p:sldId id="348" r:id="rId5"/>
    <p:sldId id="349" r:id="rId6"/>
    <p:sldId id="346" r:id="rId7"/>
    <p:sldId id="347" r:id="rId8"/>
    <p:sldId id="351" r:id="rId9"/>
    <p:sldId id="350" r:id="rId10"/>
    <p:sldId id="345" r:id="rId11"/>
    <p:sldId id="353" r:id="rId12"/>
    <p:sldId id="352" r:id="rId13"/>
    <p:sldId id="354"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384" autoAdjust="0"/>
  </p:normalViewPr>
  <p:slideViewPr>
    <p:cSldViewPr snapToGrid="0">
      <p:cViewPr>
        <p:scale>
          <a:sx n="75" d="100"/>
          <a:sy n="75" d="100"/>
        </p:scale>
        <p:origin x="4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aip\OneDrive\Desktop\bai%20giang%20phan%20Excel\baitap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Arial" panose="020B0604020202020204" pitchFamily="34" charset="0"/>
              <a:cs typeface="Arial" panose="020B0604020202020204" pitchFamily="34" charset="0"/>
            </a:defRPr>
          </a:pPr>
          <a:endParaRPr lang="en-US"/>
        </a:p>
      </c:txPr>
    </c:title>
    <c:autoTitleDeleted val="0"/>
    <c:plotArea>
      <c:layout/>
      <c:barChart>
        <c:barDir val="col"/>
        <c:grouping val="clustered"/>
        <c:varyColors val="0"/>
        <c:ser>
          <c:idx val="0"/>
          <c:order val="0"/>
          <c:tx>
            <c:strRef>
              <c:f>'Chu de 26'!$B$10</c:f>
              <c:strCache>
                <c:ptCount val="1"/>
                <c:pt idx="0">
                  <c:v>Số học sinh lớp 1</c:v>
                </c:pt>
              </c:strCache>
            </c:strRef>
          </c:tx>
          <c:invertIfNegative val="0"/>
          <c:cat>
            <c:strRef>
              <c:f>'Chu de 26'!$A$11:$A$13</c:f>
              <c:strCache>
                <c:ptCount val="3"/>
                <c:pt idx="0">
                  <c:v>Năm học 2014 - 2015</c:v>
                </c:pt>
                <c:pt idx="1">
                  <c:v>Năm học 2015 - 2016</c:v>
                </c:pt>
                <c:pt idx="2">
                  <c:v>Năm học 2016 - 2017</c:v>
                </c:pt>
              </c:strCache>
            </c:strRef>
          </c:cat>
          <c:val>
            <c:numRef>
              <c:f>'Chu de 26'!$B$11:$B$13</c:f>
              <c:numCache>
                <c:formatCode>General</c:formatCode>
                <c:ptCount val="3"/>
                <c:pt idx="0">
                  <c:v>120</c:v>
                </c:pt>
                <c:pt idx="1">
                  <c:v>150</c:v>
                </c:pt>
                <c:pt idx="2">
                  <c:v>180</c:v>
                </c:pt>
              </c:numCache>
            </c:numRef>
          </c:val>
          <c:extLst>
            <c:ext xmlns:c16="http://schemas.microsoft.com/office/drawing/2014/chart" uri="{C3380CC4-5D6E-409C-BE32-E72D297353CC}">
              <c16:uniqueId val="{00000000-5B11-44BB-B307-D63565C6CEFB}"/>
            </c:ext>
          </c:extLst>
        </c:ser>
        <c:dLbls>
          <c:showLegendKey val="0"/>
          <c:showVal val="0"/>
          <c:showCatName val="0"/>
          <c:showSerName val="0"/>
          <c:showPercent val="0"/>
          <c:showBubbleSize val="0"/>
        </c:dLbls>
        <c:gapWidth val="150"/>
        <c:axId val="305629784"/>
        <c:axId val="305629392"/>
      </c:barChart>
      <c:catAx>
        <c:axId val="305629784"/>
        <c:scaling>
          <c:orientation val="minMax"/>
        </c:scaling>
        <c:delete val="0"/>
        <c:axPos val="b"/>
        <c:numFmt formatCode="General" sourceLinked="0"/>
        <c:majorTickMark val="out"/>
        <c:minorTickMark val="none"/>
        <c:tickLblPos val="nextTo"/>
        <c:crossAx val="305629392"/>
        <c:crosses val="autoZero"/>
        <c:auto val="1"/>
        <c:lblAlgn val="ctr"/>
        <c:lblOffset val="100"/>
        <c:noMultiLvlLbl val="0"/>
      </c:catAx>
      <c:valAx>
        <c:axId val="305629392"/>
        <c:scaling>
          <c:orientation val="minMax"/>
        </c:scaling>
        <c:delete val="0"/>
        <c:axPos val="l"/>
        <c:majorGridlines/>
        <c:numFmt formatCode="General" sourceLinked="1"/>
        <c:majorTickMark val="out"/>
        <c:minorTickMark val="none"/>
        <c:tickLblPos val="nextTo"/>
        <c:crossAx val="3056297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500"/>
          </a:pPr>
          <a:endParaRPr lang="en-US"/>
        </a:p>
      </c:txPr>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73B1-4509-B618-6006429A6135}"/>
            </c:ext>
          </c:extLst>
        </c:ser>
        <c:dLbls>
          <c:showLegendKey val="0"/>
          <c:showVal val="0"/>
          <c:showCatName val="0"/>
          <c:showSerName val="0"/>
          <c:showPercent val="0"/>
          <c:showBubbleSize val="0"/>
        </c:dLbls>
        <c:gapWidth val="150"/>
        <c:axId val="307675120"/>
        <c:axId val="307675904"/>
      </c:barChart>
      <c:catAx>
        <c:axId val="307675120"/>
        <c:scaling>
          <c:orientation val="minMax"/>
        </c:scaling>
        <c:delete val="0"/>
        <c:axPos val="b"/>
        <c:majorGridlines/>
        <c:minorGridlines/>
        <c:numFmt formatCode="General" sourceLinked="0"/>
        <c:majorTickMark val="out"/>
        <c:minorTickMark val="none"/>
        <c:tickLblPos val="nextTo"/>
        <c:crossAx val="307675904"/>
        <c:crosses val="autoZero"/>
        <c:auto val="1"/>
        <c:lblAlgn val="ctr"/>
        <c:lblOffset val="100"/>
        <c:noMultiLvlLbl val="0"/>
      </c:catAx>
      <c:valAx>
        <c:axId val="307675904"/>
        <c:scaling>
          <c:orientation val="minMax"/>
        </c:scaling>
        <c:delete val="0"/>
        <c:axPos val="l"/>
        <c:majorGridlines/>
        <c:minorGridlines/>
        <c:numFmt formatCode="General" sourceLinked="1"/>
        <c:majorTickMark val="out"/>
        <c:minorTickMark val="none"/>
        <c:tickLblPos val="nextTo"/>
        <c:crossAx val="3076751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Arial" panose="020B0604020202020204" pitchFamily="34" charset="0"/>
              <a:cs typeface="Arial" panose="020B0604020202020204" pitchFamily="34" charset="0"/>
            </a:defRPr>
          </a:pPr>
          <a:endParaRPr lang="en-US"/>
        </a:p>
      </c:txPr>
    </c:title>
    <c:autoTitleDeleted val="0"/>
    <c:plotArea>
      <c:layout/>
      <c:pieChart>
        <c:varyColors val="1"/>
        <c:ser>
          <c:idx val="0"/>
          <c:order val="0"/>
          <c:tx>
            <c:strRef>
              <c:f>Sheet1!$B$1</c:f>
              <c:strCache>
                <c:ptCount val="1"/>
                <c:pt idx="0">
                  <c:v>Số học sinh hoàn thành tốt bài học</c:v>
                </c:pt>
              </c:strCache>
            </c:strRef>
          </c:tx>
          <c:cat>
            <c:strRef>
              <c:f>Sheet1!$A$2:$A$5</c:f>
              <c:strCache>
                <c:ptCount val="4"/>
                <c:pt idx="0">
                  <c:v>Tháng 10</c:v>
                </c:pt>
                <c:pt idx="1">
                  <c:v>Tháng 11</c:v>
                </c:pt>
                <c:pt idx="2">
                  <c:v>Thang 12</c:v>
                </c:pt>
                <c:pt idx="3">
                  <c:v>Tháng 1</c:v>
                </c:pt>
              </c:strCache>
            </c:strRef>
          </c:cat>
          <c:val>
            <c:numRef>
              <c:f>Sheet1!$B$2:$B$5</c:f>
              <c:numCache>
                <c:formatCode>General</c:formatCode>
                <c:ptCount val="4"/>
                <c:pt idx="0">
                  <c:v>34</c:v>
                </c:pt>
                <c:pt idx="1">
                  <c:v>38</c:v>
                </c:pt>
                <c:pt idx="2">
                  <c:v>40</c:v>
                </c:pt>
                <c:pt idx="3">
                  <c:v>37</c:v>
                </c:pt>
              </c:numCache>
            </c:numRef>
          </c:val>
          <c:extLst>
            <c:ext xmlns:c16="http://schemas.microsoft.com/office/drawing/2014/chart" uri="{C3380CC4-5D6E-409C-BE32-E72D297353CC}">
              <c16:uniqueId val="{00000000-006F-4422-AF54-57D52D6A52A2}"/>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500"/>
          </a:pPr>
          <a:endParaRPr lang="en-US"/>
        </a:p>
      </c:txPr>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3617-4C93-BB79-8ADB6A6C666E}"/>
            </c:ext>
          </c:extLst>
        </c:ser>
        <c:dLbls>
          <c:showLegendKey val="0"/>
          <c:showVal val="0"/>
          <c:showCatName val="0"/>
          <c:showSerName val="0"/>
          <c:showPercent val="0"/>
          <c:showBubbleSize val="0"/>
        </c:dLbls>
        <c:gapWidth val="150"/>
        <c:axId val="305634488"/>
        <c:axId val="305633312"/>
      </c:barChart>
      <c:catAx>
        <c:axId val="305634488"/>
        <c:scaling>
          <c:orientation val="minMax"/>
        </c:scaling>
        <c:delete val="0"/>
        <c:axPos val="b"/>
        <c:numFmt formatCode="General" sourceLinked="0"/>
        <c:majorTickMark val="out"/>
        <c:minorTickMark val="none"/>
        <c:tickLblPos val="nextTo"/>
        <c:crossAx val="305633312"/>
        <c:crosses val="autoZero"/>
        <c:auto val="1"/>
        <c:lblAlgn val="ctr"/>
        <c:lblOffset val="100"/>
        <c:noMultiLvlLbl val="0"/>
      </c:catAx>
      <c:valAx>
        <c:axId val="305633312"/>
        <c:scaling>
          <c:orientation val="minMax"/>
        </c:scaling>
        <c:delete val="0"/>
        <c:axPos val="l"/>
        <c:majorGridlines/>
        <c:numFmt formatCode="General" sourceLinked="1"/>
        <c:majorTickMark val="out"/>
        <c:minorTickMark val="none"/>
        <c:tickLblPos val="nextTo"/>
        <c:crossAx val="305634488"/>
        <c:crosses val="autoZero"/>
        <c:crossBetween val="between"/>
      </c:valAx>
      <c:dTable>
        <c:showHorzBorder val="1"/>
        <c:showVertBorder val="1"/>
        <c:showOutline val="1"/>
        <c:showKeys val="0"/>
      </c:dTable>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500"/>
          </a:pPr>
          <a:endParaRPr lang="en-US"/>
        </a:p>
      </c:txPr>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C9E5-4916-A077-D20B48E4F3E3}"/>
            </c:ext>
          </c:extLst>
        </c:ser>
        <c:dLbls>
          <c:showLegendKey val="0"/>
          <c:showVal val="0"/>
          <c:showCatName val="0"/>
          <c:showSerName val="0"/>
          <c:showPercent val="0"/>
          <c:showBubbleSize val="0"/>
        </c:dLbls>
        <c:gapWidth val="150"/>
        <c:axId val="305630568"/>
        <c:axId val="305629000"/>
      </c:barChart>
      <c:catAx>
        <c:axId val="305630568"/>
        <c:scaling>
          <c:orientation val="minMax"/>
        </c:scaling>
        <c:delete val="0"/>
        <c:axPos val="b"/>
        <c:title>
          <c:tx>
            <c:rich>
              <a:bodyPr/>
              <a:lstStyle/>
              <a:p>
                <a:pPr>
                  <a:defRPr/>
                </a:pPr>
                <a:r>
                  <a:rPr lang="en-US"/>
                  <a:t>Tháng</a:t>
                </a:r>
              </a:p>
            </c:rich>
          </c:tx>
          <c:layout/>
          <c:overlay val="0"/>
        </c:title>
        <c:numFmt formatCode="General" sourceLinked="0"/>
        <c:majorTickMark val="out"/>
        <c:minorTickMark val="none"/>
        <c:tickLblPos val="nextTo"/>
        <c:crossAx val="305629000"/>
        <c:crosses val="autoZero"/>
        <c:auto val="1"/>
        <c:lblAlgn val="ctr"/>
        <c:lblOffset val="100"/>
        <c:noMultiLvlLbl val="0"/>
      </c:catAx>
      <c:valAx>
        <c:axId val="305629000"/>
        <c:scaling>
          <c:orientation val="minMax"/>
        </c:scaling>
        <c:delete val="0"/>
        <c:axPos val="l"/>
        <c:majorGridlines/>
        <c:title>
          <c:tx>
            <c:rich>
              <a:bodyPr rot="-5400000" vert="horz"/>
              <a:lstStyle/>
              <a:p>
                <a:pPr>
                  <a:defRPr/>
                </a:pPr>
                <a:r>
                  <a:rPr lang="en-US"/>
                  <a:t>Số</a:t>
                </a:r>
                <a:r>
                  <a:rPr lang="en-US" baseline="0"/>
                  <a:t> hoc sinh</a:t>
                </a:r>
                <a:endParaRPr lang="en-US"/>
              </a:p>
            </c:rich>
          </c:tx>
          <c:layout/>
          <c:overlay val="0"/>
        </c:title>
        <c:numFmt formatCode="General" sourceLinked="1"/>
        <c:majorTickMark val="out"/>
        <c:minorTickMark val="none"/>
        <c:tickLblPos val="nextTo"/>
        <c:crossAx val="3056305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en-US" sz="1300"/>
              <a:t>Số học sinh hoàn thành tốt bài học</a:t>
            </a:r>
          </a:p>
        </c:rich>
      </c:tx>
      <c:layout/>
      <c:overlay val="0"/>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FD3A-4138-A0D8-E4024FFCC957}"/>
            </c:ext>
          </c:extLst>
        </c:ser>
        <c:dLbls>
          <c:showLegendKey val="0"/>
          <c:showVal val="0"/>
          <c:showCatName val="0"/>
          <c:showSerName val="0"/>
          <c:showPercent val="0"/>
          <c:showBubbleSize val="0"/>
        </c:dLbls>
        <c:gapWidth val="150"/>
        <c:axId val="305192624"/>
        <c:axId val="307670024"/>
      </c:barChart>
      <c:catAx>
        <c:axId val="305192624"/>
        <c:scaling>
          <c:orientation val="minMax"/>
        </c:scaling>
        <c:delete val="0"/>
        <c:axPos val="b"/>
        <c:numFmt formatCode="General" sourceLinked="0"/>
        <c:majorTickMark val="out"/>
        <c:minorTickMark val="none"/>
        <c:tickLblPos val="nextTo"/>
        <c:crossAx val="307670024"/>
        <c:crosses val="autoZero"/>
        <c:auto val="1"/>
        <c:lblAlgn val="ctr"/>
        <c:lblOffset val="100"/>
        <c:noMultiLvlLbl val="0"/>
      </c:catAx>
      <c:valAx>
        <c:axId val="307670024"/>
        <c:scaling>
          <c:orientation val="minMax"/>
        </c:scaling>
        <c:delete val="0"/>
        <c:axPos val="l"/>
        <c:majorGridlines/>
        <c:numFmt formatCode="General" sourceLinked="1"/>
        <c:majorTickMark val="out"/>
        <c:minorTickMark val="none"/>
        <c:tickLblPos val="nextTo"/>
        <c:crossAx val="30519262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500"/>
          </a:pPr>
          <a:endParaRPr lang="en-US"/>
        </a:p>
      </c:txPr>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D85A-47C7-9E45-128F447552F9}"/>
            </c:ext>
          </c:extLst>
        </c:ser>
        <c:dLbls>
          <c:dLblPos val="inEnd"/>
          <c:showLegendKey val="0"/>
          <c:showVal val="1"/>
          <c:showCatName val="0"/>
          <c:showSerName val="0"/>
          <c:showPercent val="0"/>
          <c:showBubbleSize val="0"/>
        </c:dLbls>
        <c:gapWidth val="150"/>
        <c:axId val="307677472"/>
        <c:axId val="307672376"/>
      </c:barChart>
      <c:catAx>
        <c:axId val="307677472"/>
        <c:scaling>
          <c:orientation val="minMax"/>
        </c:scaling>
        <c:delete val="0"/>
        <c:axPos val="b"/>
        <c:numFmt formatCode="General" sourceLinked="0"/>
        <c:majorTickMark val="out"/>
        <c:minorTickMark val="none"/>
        <c:tickLblPos val="nextTo"/>
        <c:crossAx val="307672376"/>
        <c:crosses val="autoZero"/>
        <c:auto val="1"/>
        <c:lblAlgn val="ctr"/>
        <c:lblOffset val="100"/>
        <c:noMultiLvlLbl val="0"/>
      </c:catAx>
      <c:valAx>
        <c:axId val="307672376"/>
        <c:scaling>
          <c:orientation val="minMax"/>
        </c:scaling>
        <c:delete val="0"/>
        <c:axPos val="l"/>
        <c:majorGridlines/>
        <c:numFmt formatCode="General" sourceLinked="1"/>
        <c:majorTickMark val="out"/>
        <c:minorTickMark val="none"/>
        <c:tickLblPos val="nextTo"/>
        <c:crossAx val="3076774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500"/>
          </a:pPr>
          <a:endParaRPr lang="en-US"/>
        </a:p>
      </c:txPr>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B076-4728-807D-078B3D9780A3}"/>
            </c:ext>
          </c:extLst>
        </c:ser>
        <c:dLbls>
          <c:showLegendKey val="0"/>
          <c:showVal val="0"/>
          <c:showCatName val="0"/>
          <c:showSerName val="0"/>
          <c:showPercent val="0"/>
          <c:showBubbleSize val="0"/>
        </c:dLbls>
        <c:gapWidth val="150"/>
        <c:axId val="307671592"/>
        <c:axId val="307671984"/>
      </c:barChart>
      <c:catAx>
        <c:axId val="307671592"/>
        <c:scaling>
          <c:orientation val="maxMin"/>
        </c:scaling>
        <c:delete val="0"/>
        <c:axPos val="b"/>
        <c:numFmt formatCode="General" sourceLinked="0"/>
        <c:majorTickMark val="out"/>
        <c:minorTickMark val="none"/>
        <c:tickLblPos val="nextTo"/>
        <c:crossAx val="307671984"/>
        <c:crosses val="autoZero"/>
        <c:auto val="1"/>
        <c:lblAlgn val="ctr"/>
        <c:lblOffset val="100"/>
        <c:noMultiLvlLbl val="0"/>
      </c:catAx>
      <c:valAx>
        <c:axId val="307671984"/>
        <c:scaling>
          <c:orientation val="minMax"/>
        </c:scaling>
        <c:delete val="0"/>
        <c:axPos val="r"/>
        <c:majorGridlines/>
        <c:numFmt formatCode="General" sourceLinked="1"/>
        <c:majorTickMark val="out"/>
        <c:minorTickMark val="none"/>
        <c:tickLblPos val="nextTo"/>
        <c:crossAx val="3076715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CB5F-4A71-A14A-DFF2B61D3858}"/>
            </c:ext>
          </c:extLst>
        </c:ser>
        <c:dLbls>
          <c:showLegendKey val="0"/>
          <c:showVal val="0"/>
          <c:showCatName val="0"/>
          <c:showSerName val="0"/>
          <c:showPercent val="0"/>
          <c:showBubbleSize val="0"/>
        </c:dLbls>
        <c:gapWidth val="150"/>
        <c:axId val="307673552"/>
        <c:axId val="307673160"/>
      </c:barChart>
      <c:catAx>
        <c:axId val="307673552"/>
        <c:scaling>
          <c:orientation val="minMax"/>
        </c:scaling>
        <c:delete val="0"/>
        <c:axPos val="b"/>
        <c:numFmt formatCode="General" sourceLinked="0"/>
        <c:majorTickMark val="out"/>
        <c:minorTickMark val="none"/>
        <c:tickLblPos val="nextTo"/>
        <c:crossAx val="307673160"/>
        <c:crosses val="autoZero"/>
        <c:auto val="1"/>
        <c:lblAlgn val="ctr"/>
        <c:lblOffset val="100"/>
        <c:noMultiLvlLbl val="0"/>
      </c:catAx>
      <c:valAx>
        <c:axId val="307673160"/>
        <c:scaling>
          <c:orientation val="minMax"/>
        </c:scaling>
        <c:delete val="0"/>
        <c:axPos val="l"/>
        <c:majorGridlines/>
        <c:numFmt formatCode="General" sourceLinked="1"/>
        <c:majorTickMark val="out"/>
        <c:minorTickMark val="none"/>
        <c:tickLblPos val="nextTo"/>
        <c:crossAx val="3076735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500"/>
          </a:pPr>
          <a:endParaRPr lang="en-US"/>
        </a:p>
      </c:txPr>
    </c:title>
    <c:autoTitleDeleted val="0"/>
    <c:plotArea>
      <c:layout/>
      <c:barChart>
        <c:barDir val="col"/>
        <c:grouping val="clustered"/>
        <c:varyColors val="0"/>
        <c:ser>
          <c:idx val="0"/>
          <c:order val="0"/>
          <c:tx>
            <c:strRef>
              <c:f>'[Luyen tap Tin hoc.xlsx]Sheet1'!$B$1</c:f>
              <c:strCache>
                <c:ptCount val="1"/>
                <c:pt idx="0">
                  <c:v>Số học sinh hoàn thành tốt bài học</c:v>
                </c:pt>
              </c:strCache>
            </c:strRef>
          </c:tx>
          <c:invertIfNegative val="0"/>
          <c:cat>
            <c:strRef>
              <c:f>'[Luyen tap Tin hoc.xlsx]Sheet1'!$A$2:$A$6</c:f>
              <c:strCache>
                <c:ptCount val="5"/>
                <c:pt idx="0">
                  <c:v>Tháng 10</c:v>
                </c:pt>
                <c:pt idx="1">
                  <c:v>Tháng 11</c:v>
                </c:pt>
                <c:pt idx="2">
                  <c:v>Thang 12</c:v>
                </c:pt>
                <c:pt idx="3">
                  <c:v>Tháng 1</c:v>
                </c:pt>
                <c:pt idx="4">
                  <c:v>Tháng 2</c:v>
                </c:pt>
              </c:strCache>
            </c:strRef>
          </c:cat>
          <c:val>
            <c:numRef>
              <c:f>'[Luyen tap Tin hoc.xlsx]Sheet1'!$B$2:$B$6</c:f>
              <c:numCache>
                <c:formatCode>General</c:formatCode>
                <c:ptCount val="5"/>
                <c:pt idx="0">
                  <c:v>34</c:v>
                </c:pt>
                <c:pt idx="1">
                  <c:v>38</c:v>
                </c:pt>
                <c:pt idx="2">
                  <c:v>40</c:v>
                </c:pt>
                <c:pt idx="3">
                  <c:v>37</c:v>
                </c:pt>
                <c:pt idx="4">
                  <c:v>44</c:v>
                </c:pt>
              </c:numCache>
            </c:numRef>
          </c:val>
          <c:extLst>
            <c:ext xmlns:c16="http://schemas.microsoft.com/office/drawing/2014/chart" uri="{C3380CC4-5D6E-409C-BE32-E72D297353CC}">
              <c16:uniqueId val="{00000000-5964-4C03-91A3-C9AD76D23495}"/>
            </c:ext>
          </c:extLst>
        </c:ser>
        <c:dLbls>
          <c:showLegendKey val="0"/>
          <c:showVal val="0"/>
          <c:showCatName val="0"/>
          <c:showSerName val="0"/>
          <c:showPercent val="0"/>
          <c:showBubbleSize val="0"/>
        </c:dLbls>
        <c:gapWidth val="150"/>
        <c:axId val="307670808"/>
        <c:axId val="307674728"/>
      </c:barChart>
      <c:catAx>
        <c:axId val="307670808"/>
        <c:scaling>
          <c:orientation val="minMax"/>
        </c:scaling>
        <c:delete val="0"/>
        <c:axPos val="b"/>
        <c:numFmt formatCode="General" sourceLinked="0"/>
        <c:majorTickMark val="out"/>
        <c:minorTickMark val="none"/>
        <c:tickLblPos val="nextTo"/>
        <c:crossAx val="307674728"/>
        <c:crosses val="autoZero"/>
        <c:auto val="1"/>
        <c:lblAlgn val="ctr"/>
        <c:lblOffset val="100"/>
        <c:noMultiLvlLbl val="0"/>
      </c:catAx>
      <c:valAx>
        <c:axId val="307674728"/>
        <c:scaling>
          <c:orientation val="minMax"/>
        </c:scaling>
        <c:delete val="0"/>
        <c:axPos val="l"/>
        <c:majorGridlines/>
        <c:numFmt formatCode="General" sourceLinked="1"/>
        <c:majorTickMark val="out"/>
        <c:minorTickMark val="none"/>
        <c:tickLblPos val="nextTo"/>
        <c:crossAx val="30767080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slideLayouts/_rels/slideLayout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gif"/><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27/02/2022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27/02/2022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27/02/2022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27/02/2022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27/02/2022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27/02/2022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27/02/2022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27/02/2022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4C1CA74-CAC5-4020-8697-079ED1D92C55}" type="datetimeFigureOut">
              <a:rPr lang="en-US" smtClean="0"/>
              <a:pPr/>
              <a:t>27/02/2022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648389C3-C83B-4AD5-A21E-522DA13CFE41}" type="slidenum">
              <a:rPr lang="en-US" smtClean="0"/>
              <a:pPr/>
              <a:t>‹#›</a:t>
            </a:fld>
            <a:endParaRPr lang="en-US"/>
          </a:p>
        </p:txBody>
      </p:sp>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9.png"/><Relationship Id="rId1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7.xml"/><Relationship Id="rId12" Type="http://schemas.openxmlformats.org/officeDocument/2006/relationships/image" Target="../media/image38.png"/><Relationship Id="rId17" Type="http://schemas.openxmlformats.org/officeDocument/2006/relationships/chart" Target="../charts/chart8.xml"/><Relationship Id="rId2" Type="http://schemas.openxmlformats.org/officeDocument/2006/relationships/chart" Target="../charts/chart3.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chart" Target="../charts/chart6.xml"/><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chart" Target="../charts/chart10.xml"/><Relationship Id="rId4" Type="http://schemas.openxmlformats.org/officeDocument/2006/relationships/chart" Target="../charts/chart5.xml"/><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6.wmf"/></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tmp"/><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6.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0.bin"/><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13.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17.bin"/><Relationship Id="rId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104633" y="3343701"/>
            <a:ext cx="9144000" cy="1667516"/>
          </a:xfrm>
        </p:spPr>
        <p:txBody>
          <a:bodyPr vert="horz" lIns="91440" tIns="45720" rIns="91440" bIns="45720" rtlCol="0" anchor="ctr">
            <a:normAutofit/>
          </a:bodyPr>
          <a:lstStyle/>
          <a:p>
            <a:r>
              <a:rPr lang="en-US" sz="6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Tin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4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Tuần</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24</a:t>
            </a:r>
            <a:r>
              <a:rPr lang="en-US" sz="60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4" name="Subtitle 2"/>
          <p:cNvSpPr>
            <a:spLocks noGrp="1"/>
          </p:cNvSpPr>
          <p:nvPr>
            <p:ph type="subTitle" idx="1"/>
          </p:nvPr>
        </p:nvSpPr>
        <p:spPr>
          <a:xfrm>
            <a:off x="104633" y="5119007"/>
            <a:ext cx="9540812" cy="1237343"/>
          </a:xfrm>
        </p:spPr>
        <p:txBody>
          <a:bodyPr vert="horz" lIns="91440" tIns="45720" rIns="91440" bIns="45720" rtlCol="0">
            <a:normAutofit/>
          </a:bodyPr>
          <a:lstStyle/>
          <a:p>
            <a:r>
              <a:rPr lang="fr-FR" sz="3600"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Lựa</a:t>
            </a:r>
            <a:r>
              <a:rPr lang="fr-FR" sz="36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loại</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biểu</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đồ</a:t>
            </a:r>
            <a:r>
              <a:rPr lang="fr-FR" sz="36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Thay</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đổi</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bố</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cục</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biểu</a:t>
            </a:r>
            <a:r>
              <a:rPr lang="fr-FR"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fr-FR"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đồ</a:t>
            </a:r>
            <a:endParaRPr lang="en-US"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Picture 2" descr="Image result for Computer Mouse anim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010" y="3743075"/>
            <a:ext cx="2260990" cy="2751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4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a:graphicFrameLocks/>
          </p:cNvGraphicFramePr>
          <p:nvPr>
            <p:extLst>
              <p:ext uri="{D42A27DB-BD31-4B8C-83A1-F6EECF244321}">
                <p14:modId xmlns:p14="http://schemas.microsoft.com/office/powerpoint/2010/main" val="234222588"/>
              </p:ext>
            </p:extLst>
          </p:nvPr>
        </p:nvGraphicFramePr>
        <p:xfrm>
          <a:off x="379141" y="3550735"/>
          <a:ext cx="6984382"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38"/>
          <p:cNvGraphicFramePr>
            <a:graphicFrameLocks/>
          </p:cNvGraphicFramePr>
          <p:nvPr>
            <p:extLst>
              <p:ext uri="{D42A27DB-BD31-4B8C-83A1-F6EECF244321}">
                <p14:modId xmlns:p14="http://schemas.microsoft.com/office/powerpoint/2010/main" val="949633223"/>
              </p:ext>
            </p:extLst>
          </p:nvPr>
        </p:nvGraphicFramePr>
        <p:xfrm>
          <a:off x="1927304" y="3550735"/>
          <a:ext cx="5029200" cy="301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p:cNvGraphicFramePr>
            <a:graphicFrameLocks/>
          </p:cNvGraphicFramePr>
          <p:nvPr>
            <p:extLst>
              <p:ext uri="{D42A27DB-BD31-4B8C-83A1-F6EECF244321}">
                <p14:modId xmlns:p14="http://schemas.microsoft.com/office/powerpoint/2010/main" val="1193736229"/>
              </p:ext>
            </p:extLst>
          </p:nvPr>
        </p:nvGraphicFramePr>
        <p:xfrm>
          <a:off x="2637581" y="3615376"/>
          <a:ext cx="3217276" cy="30463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p:cNvGraphicFramePr>
            <a:graphicFrameLocks/>
          </p:cNvGraphicFramePr>
          <p:nvPr>
            <p:extLst>
              <p:ext uri="{D42A27DB-BD31-4B8C-83A1-F6EECF244321}">
                <p14:modId xmlns:p14="http://schemas.microsoft.com/office/powerpoint/2010/main" val="3926689536"/>
              </p:ext>
            </p:extLst>
          </p:nvPr>
        </p:nvGraphicFramePr>
        <p:xfrm>
          <a:off x="2178110" y="3545141"/>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0" name="Picture 19"/>
          <p:cNvPicPr/>
          <p:nvPr/>
        </p:nvPicPr>
        <p:blipFill rotWithShape="1">
          <a:blip r:embed="rId6" cstate="print">
            <a:extLst>
              <a:ext uri="{28A0092B-C50C-407E-A947-70E740481C1C}">
                <a14:useLocalDpi xmlns:a14="http://schemas.microsoft.com/office/drawing/2010/main" val="0"/>
              </a:ext>
            </a:extLst>
          </a:blip>
          <a:srcRect/>
          <a:stretch/>
        </p:blipFill>
        <p:spPr bwMode="auto">
          <a:xfrm>
            <a:off x="4772404" y="1698195"/>
            <a:ext cx="6940296" cy="4791456"/>
          </a:xfrm>
          <a:prstGeom prst="rect">
            <a:avLst/>
          </a:prstGeom>
          <a:ln>
            <a:noFill/>
          </a:ln>
          <a:extLst>
            <a:ext uri="{53640926-AAD7-44D8-BBD7-CCE9431645EC}">
              <a14:shadowObscured xmlns:a14="http://schemas.microsoft.com/office/drawing/2010/main"/>
            </a:ext>
          </a:extLst>
        </p:spPr>
      </p:pic>
      <p:graphicFrame>
        <p:nvGraphicFramePr>
          <p:cNvPr id="47" name="Chart 46"/>
          <p:cNvGraphicFramePr>
            <a:graphicFrameLocks/>
          </p:cNvGraphicFramePr>
          <p:nvPr>
            <p:extLst>
              <p:ext uri="{D42A27DB-BD31-4B8C-83A1-F6EECF244321}">
                <p14:modId xmlns:p14="http://schemas.microsoft.com/office/powerpoint/2010/main" val="918484911"/>
              </p:ext>
            </p:extLst>
          </p:nvPr>
        </p:nvGraphicFramePr>
        <p:xfrm>
          <a:off x="2374993" y="3601143"/>
          <a:ext cx="4572000" cy="2743200"/>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p:cNvPicPr/>
          <p:nvPr/>
        </p:nvPicPr>
        <p:blipFill>
          <a:blip r:embed="rId8">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
        <p:nvSpPr>
          <p:cNvPr id="6" name="TextBox 5"/>
          <p:cNvSpPr txBox="1"/>
          <p:nvPr/>
        </p:nvSpPr>
        <p:spPr>
          <a:xfrm>
            <a:off x="4660993" y="327996"/>
            <a:ext cx="7196451" cy="523220"/>
          </a:xfrm>
          <a:prstGeom prst="rect">
            <a:avLst/>
          </a:prstGeom>
          <a:noFill/>
        </p:spPr>
        <p:txBody>
          <a:bodyPr wrap="square" rtlCol="0">
            <a:spAutoFit/>
          </a:bodyPr>
          <a:lstStyle/>
          <a:p>
            <a:pPr algn="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Thay</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đổi</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bố</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cục</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biểu</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đồ</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2" name="TextBox 21"/>
          <p:cNvSpPr txBox="1"/>
          <p:nvPr/>
        </p:nvSpPr>
        <p:spPr>
          <a:xfrm>
            <a:off x="128923" y="2271835"/>
            <a:ext cx="4242540"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Nhấp chọn biểu đồ.</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28923" y="2771442"/>
            <a:ext cx="4463543" cy="52322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2. Chọn thẻ </a:t>
            </a:r>
            <a:r>
              <a:rPr lang="en-US" sz="2800" b="1" smtClean="0">
                <a:latin typeface="Times New Roman" panose="02020603050405020304" pitchFamily="18" charset="0"/>
                <a:cs typeface="Times New Roman" panose="02020603050405020304" pitchFamily="18" charset="0"/>
              </a:rPr>
              <a:t>Layout</a:t>
            </a:r>
            <a:r>
              <a:rPr lang="en-US" sz="2800" smtClean="0">
                <a:latin typeface="Times New Roman" panose="02020603050405020304" pitchFamily="18" charset="0"/>
                <a:cs typeface="Times New Roman" panose="02020603050405020304" pitchFamily="18" charset="0"/>
              </a:rPr>
              <a:t>.</a:t>
            </a:r>
            <a:endParaRPr lang="en-US" sz="2800" b="1">
              <a:solidFill>
                <a:srgbClr val="211C1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28922" y="3271049"/>
            <a:ext cx="4463543" cy="954107"/>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3. Sử dụng các nút lệnh trong nhóm </a:t>
            </a:r>
            <a:r>
              <a:rPr lang="en-US" sz="2800" b="1" smtClean="0">
                <a:latin typeface="Times New Roman" panose="02020603050405020304" pitchFamily="18" charset="0"/>
                <a:cs typeface="Times New Roman" panose="02020603050405020304" pitchFamily="18" charset="0"/>
              </a:rPr>
              <a:t>Lables </a:t>
            </a:r>
            <a:r>
              <a:rPr lang="en-US" sz="2800" smtClean="0">
                <a:latin typeface="Times New Roman" panose="02020603050405020304" pitchFamily="18" charset="0"/>
                <a:cs typeface="Times New Roman" panose="02020603050405020304" pitchFamily="18" charset="0"/>
              </a:rPr>
              <a:t>và</a:t>
            </a:r>
            <a:r>
              <a:rPr lang="en-US" sz="2800" b="1" smtClean="0">
                <a:latin typeface="Times New Roman" panose="02020603050405020304" pitchFamily="18" charset="0"/>
                <a:cs typeface="Times New Roman" panose="02020603050405020304" pitchFamily="18" charset="0"/>
              </a:rPr>
              <a:t> Axes</a:t>
            </a:r>
            <a:r>
              <a:rPr lang="en-US" sz="2800" smtClean="0">
                <a:latin typeface="Times New Roman" panose="02020603050405020304" pitchFamily="18" charset="0"/>
                <a:cs typeface="Times New Roman" panose="02020603050405020304" pitchFamily="18" charset="0"/>
              </a:rPr>
              <a:t>.</a:t>
            </a:r>
            <a:endParaRPr lang="en-US" sz="2800" b="1">
              <a:solidFill>
                <a:srgbClr val="211C1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0813880" y="2036299"/>
            <a:ext cx="598545" cy="224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809423" y="2297909"/>
            <a:ext cx="3391977" cy="9622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p:nvPr/>
        </p:nvPicPr>
        <p:blipFill rotWithShape="1">
          <a:blip r:embed="rId9" cstate="print">
            <a:extLst>
              <a:ext uri="{28A0092B-C50C-407E-A947-70E740481C1C}">
                <a14:useLocalDpi xmlns:a14="http://schemas.microsoft.com/office/drawing/2010/main" val="0"/>
              </a:ext>
            </a:extLst>
          </a:blip>
          <a:srcRect/>
          <a:stretch/>
        </p:blipFill>
        <p:spPr bwMode="auto">
          <a:xfrm>
            <a:off x="4772404" y="1698195"/>
            <a:ext cx="6898341" cy="1839662"/>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29" name="Picture 28"/>
          <p:cNvPicPr/>
          <p:nvPr/>
        </p:nvPicPr>
        <p:blipFill rotWithShape="1">
          <a:blip r:embed="rId10" cstate="print">
            <a:extLst>
              <a:ext uri="{28A0092B-C50C-407E-A947-70E740481C1C}">
                <a14:useLocalDpi xmlns:a14="http://schemas.microsoft.com/office/drawing/2010/main" val="0"/>
              </a:ext>
            </a:extLst>
          </a:blip>
          <a:srcRect/>
          <a:stretch/>
        </p:blipFill>
        <p:spPr bwMode="auto">
          <a:xfrm>
            <a:off x="5823858" y="1698195"/>
            <a:ext cx="772886" cy="1839662"/>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11" cstate="print">
            <a:extLst>
              <a:ext uri="{28A0092B-C50C-407E-A947-70E740481C1C}">
                <a14:useLocalDpi xmlns:a14="http://schemas.microsoft.com/office/drawing/2010/main" val="0"/>
              </a:ext>
            </a:extLst>
          </a:blip>
          <a:srcRect/>
          <a:stretch/>
        </p:blipFill>
        <p:spPr bwMode="auto">
          <a:xfrm>
            <a:off x="4772402" y="1698195"/>
            <a:ext cx="953483" cy="1839662"/>
          </a:xfrm>
          <a:prstGeom prst="rect">
            <a:avLst/>
          </a:prstGeom>
          <a:ln>
            <a:noFill/>
          </a:ln>
          <a:extLst>
            <a:ext uri="{53640926-AAD7-44D8-BBD7-CCE9431645EC}">
              <a14:shadowObscured xmlns:a14="http://schemas.microsoft.com/office/drawing/2010/main"/>
            </a:ext>
          </a:extLst>
        </p:spPr>
      </p:pic>
      <p:pic>
        <p:nvPicPr>
          <p:cNvPr id="31" name="Picture 30"/>
          <p:cNvPicPr/>
          <p:nvPr/>
        </p:nvPicPr>
        <p:blipFill rotWithShape="1">
          <a:blip r:embed="rId12" cstate="print">
            <a:extLst>
              <a:ext uri="{28A0092B-C50C-407E-A947-70E740481C1C}">
                <a14:useLocalDpi xmlns:a14="http://schemas.microsoft.com/office/drawing/2010/main" val="0"/>
              </a:ext>
            </a:extLst>
          </a:blip>
          <a:srcRect/>
          <a:stretch/>
        </p:blipFill>
        <p:spPr bwMode="auto">
          <a:xfrm>
            <a:off x="6705603" y="1698195"/>
            <a:ext cx="838200" cy="1839662"/>
          </a:xfrm>
          <a:prstGeom prst="rect">
            <a:avLst/>
          </a:prstGeom>
          <a:ln>
            <a:noFill/>
          </a:ln>
          <a:extLst>
            <a:ext uri="{53640926-AAD7-44D8-BBD7-CCE9431645EC}">
              <a14:shadowObscured xmlns:a14="http://schemas.microsoft.com/office/drawing/2010/main"/>
            </a:ext>
          </a:extLst>
        </p:spPr>
      </p:pic>
      <p:pic>
        <p:nvPicPr>
          <p:cNvPr id="32" name="Picture 31"/>
          <p:cNvPicPr/>
          <p:nvPr/>
        </p:nvPicPr>
        <p:blipFill rotWithShape="1">
          <a:blip r:embed="rId13" cstate="print">
            <a:extLst>
              <a:ext uri="{28A0092B-C50C-407E-A947-70E740481C1C}">
                <a14:useLocalDpi xmlns:a14="http://schemas.microsoft.com/office/drawing/2010/main" val="0"/>
              </a:ext>
            </a:extLst>
          </a:blip>
          <a:srcRect/>
          <a:stretch/>
        </p:blipFill>
        <p:spPr bwMode="auto">
          <a:xfrm>
            <a:off x="7611978" y="1698195"/>
            <a:ext cx="816429" cy="1839662"/>
          </a:xfrm>
          <a:prstGeom prst="rect">
            <a:avLst/>
          </a:prstGeom>
          <a:ln>
            <a:noFill/>
          </a:ln>
          <a:extLst>
            <a:ext uri="{53640926-AAD7-44D8-BBD7-CCE9431645EC}">
              <a14:shadowObscured xmlns:a14="http://schemas.microsoft.com/office/drawing/2010/main"/>
            </a:ext>
          </a:extLst>
        </p:spPr>
      </p:pic>
      <p:pic>
        <p:nvPicPr>
          <p:cNvPr id="33" name="Picture 32"/>
          <p:cNvPicPr/>
          <p:nvPr/>
        </p:nvPicPr>
        <p:blipFill rotWithShape="1">
          <a:blip r:embed="rId14" cstate="print">
            <a:extLst>
              <a:ext uri="{28A0092B-C50C-407E-A947-70E740481C1C}">
                <a14:useLocalDpi xmlns:a14="http://schemas.microsoft.com/office/drawing/2010/main" val="0"/>
              </a:ext>
            </a:extLst>
          </a:blip>
          <a:srcRect/>
          <a:stretch/>
        </p:blipFill>
        <p:spPr bwMode="auto">
          <a:xfrm>
            <a:off x="8567058" y="1698195"/>
            <a:ext cx="805542" cy="1839662"/>
          </a:xfrm>
          <a:prstGeom prst="rect">
            <a:avLst/>
          </a:prstGeom>
          <a:ln>
            <a:noFill/>
          </a:ln>
          <a:extLst>
            <a:ext uri="{53640926-AAD7-44D8-BBD7-CCE9431645EC}">
              <a14:shadowObscured xmlns:a14="http://schemas.microsoft.com/office/drawing/2010/main"/>
            </a:ext>
          </a:extLst>
        </p:spPr>
      </p:pic>
      <p:pic>
        <p:nvPicPr>
          <p:cNvPr id="34" name="Picture 33"/>
          <p:cNvPicPr/>
          <p:nvPr/>
        </p:nvPicPr>
        <p:blipFill rotWithShape="1">
          <a:blip r:embed="rId15" cstate="print">
            <a:extLst>
              <a:ext uri="{28A0092B-C50C-407E-A947-70E740481C1C}">
                <a14:useLocalDpi xmlns:a14="http://schemas.microsoft.com/office/drawing/2010/main" val="0"/>
              </a:ext>
            </a:extLst>
          </a:blip>
          <a:srcRect/>
          <a:stretch/>
        </p:blipFill>
        <p:spPr bwMode="auto">
          <a:xfrm>
            <a:off x="9688284" y="1698195"/>
            <a:ext cx="751115" cy="1839662"/>
          </a:xfrm>
          <a:prstGeom prst="rect">
            <a:avLst/>
          </a:prstGeom>
          <a:ln>
            <a:noFill/>
          </a:ln>
          <a:extLst>
            <a:ext uri="{53640926-AAD7-44D8-BBD7-CCE9431645EC}">
              <a14:shadowObscured xmlns:a14="http://schemas.microsoft.com/office/drawing/2010/main"/>
            </a:ext>
          </a:extLst>
        </p:spPr>
      </p:pic>
      <p:pic>
        <p:nvPicPr>
          <p:cNvPr id="35" name="Picture 34"/>
          <p:cNvPicPr/>
          <p:nvPr/>
        </p:nvPicPr>
        <p:blipFill rotWithShape="1">
          <a:blip r:embed="rId16" cstate="print">
            <a:extLst>
              <a:ext uri="{28A0092B-C50C-407E-A947-70E740481C1C}">
                <a14:useLocalDpi xmlns:a14="http://schemas.microsoft.com/office/drawing/2010/main" val="0"/>
              </a:ext>
            </a:extLst>
          </a:blip>
          <a:srcRect/>
          <a:stretch/>
        </p:blipFill>
        <p:spPr bwMode="auto">
          <a:xfrm>
            <a:off x="10537371" y="1698195"/>
            <a:ext cx="1133374" cy="1839662"/>
          </a:xfrm>
          <a:prstGeom prst="rect">
            <a:avLst/>
          </a:prstGeom>
          <a:ln>
            <a:noFill/>
          </a:ln>
          <a:extLst>
            <a:ext uri="{53640926-AAD7-44D8-BBD7-CCE9431645EC}">
              <a14:shadowObscured xmlns:a14="http://schemas.microsoft.com/office/drawing/2010/main"/>
            </a:ext>
          </a:extLst>
        </p:spPr>
      </p:pic>
      <p:sp>
        <p:nvSpPr>
          <p:cNvPr id="24" name="TextBox 23"/>
          <p:cNvSpPr txBox="1"/>
          <p:nvPr/>
        </p:nvSpPr>
        <p:spPr>
          <a:xfrm>
            <a:off x="128923" y="2271835"/>
            <a:ext cx="4597839" cy="954107"/>
          </a:xfrm>
          <a:prstGeom prst="rect">
            <a:avLst/>
          </a:prstGeom>
          <a:noFill/>
        </p:spPr>
        <p:txBody>
          <a:bodyPr wrap="square" rtlCol="0">
            <a:spAutoFit/>
          </a:bodyPr>
          <a:lstStyle/>
          <a:p>
            <a:pPr>
              <a:buClrTx/>
            </a:pPr>
            <a:r>
              <a:rPr lang="en-US" sz="2800" b="1" smtClean="0">
                <a:latin typeface="+mj-lt"/>
              </a:rPr>
              <a:t>* </a:t>
            </a:r>
            <a:r>
              <a:rPr lang="vi-VN" sz="2800" b="1" smtClean="0">
                <a:latin typeface="+mj-lt"/>
              </a:rPr>
              <a:t>Chart </a:t>
            </a:r>
            <a:r>
              <a:rPr lang="vi-VN" sz="2800" b="1">
                <a:latin typeface="+mj-lt"/>
              </a:rPr>
              <a:t>Title</a:t>
            </a:r>
            <a:r>
              <a:rPr lang="vi-VN" sz="2800">
                <a:latin typeface="+mj-lt"/>
              </a:rPr>
              <a:t> (Tiêu đề biểu đồ): </a:t>
            </a:r>
            <a:r>
              <a:rPr lang="vi-VN" sz="2800" smtClean="0">
                <a:latin typeface="+mj-lt"/>
              </a:rPr>
              <a:t>Thêm</a:t>
            </a:r>
            <a:r>
              <a:rPr lang="en-US" sz="2800" smtClean="0">
                <a:latin typeface="+mj-lt"/>
              </a:rPr>
              <a:t>/</a:t>
            </a:r>
            <a:r>
              <a:rPr lang="en-US" sz="2800">
                <a:latin typeface="Times New Roman" panose="02020603050405020304" pitchFamily="18" charset="0"/>
                <a:cs typeface="Times New Roman" panose="02020603050405020304" pitchFamily="18" charset="0"/>
              </a:rPr>
              <a:t>x</a:t>
            </a:r>
            <a:r>
              <a:rPr lang="en-US" sz="2800" smtClean="0">
                <a:latin typeface="Times New Roman" panose="02020603050405020304" pitchFamily="18" charset="0"/>
                <a:cs typeface="Times New Roman" panose="02020603050405020304" pitchFamily="18" charset="0"/>
              </a:rPr>
              <a:t>óa</a:t>
            </a:r>
            <a:r>
              <a:rPr lang="vi-VN" sz="2800" smtClean="0">
                <a:latin typeface="+mj-lt"/>
              </a:rPr>
              <a:t> </a:t>
            </a:r>
            <a:r>
              <a:rPr lang="vi-VN" sz="2800">
                <a:latin typeface="+mj-lt"/>
              </a:rPr>
              <a:t>tiêu đề </a:t>
            </a:r>
            <a:r>
              <a:rPr lang="vi-VN" sz="2800" smtClean="0">
                <a:latin typeface="+mj-lt"/>
              </a:rPr>
              <a:t>biểu đồ</a:t>
            </a:r>
            <a:r>
              <a:rPr lang="en-US" sz="2800" smtClean="0">
                <a:latin typeface="+mj-lt"/>
              </a:rPr>
              <a:t>.</a:t>
            </a:r>
            <a:endParaRPr lang="vi-VN" sz="2800">
              <a:latin typeface="+mj-lt"/>
            </a:endParaRPr>
          </a:p>
        </p:txBody>
      </p:sp>
      <p:sp>
        <p:nvSpPr>
          <p:cNvPr id="37" name="TextBox 36"/>
          <p:cNvSpPr txBox="1"/>
          <p:nvPr/>
        </p:nvSpPr>
        <p:spPr>
          <a:xfrm>
            <a:off x="128923" y="2271835"/>
            <a:ext cx="4597839" cy="1384995"/>
          </a:xfrm>
          <a:prstGeom prst="rect">
            <a:avLst/>
          </a:prstGeom>
          <a:noFill/>
        </p:spPr>
        <p:txBody>
          <a:bodyPr wrap="square" rtlCol="0">
            <a:spAutoFit/>
          </a:bodyPr>
          <a:lstStyle/>
          <a:p>
            <a:pPr>
              <a:buClrTx/>
            </a:pPr>
            <a:r>
              <a:rPr lang="en-US" sz="2800" b="1" smtClean="0">
                <a:latin typeface="+mj-lt"/>
              </a:rPr>
              <a:t>* </a:t>
            </a:r>
            <a:r>
              <a:rPr lang="vi-VN" sz="2800" b="1" smtClean="0">
                <a:latin typeface="+mj-lt"/>
              </a:rPr>
              <a:t>Axis </a:t>
            </a:r>
            <a:r>
              <a:rPr lang="vi-VN" sz="2800" b="1">
                <a:latin typeface="+mj-lt"/>
              </a:rPr>
              <a:t>Titles</a:t>
            </a:r>
            <a:r>
              <a:rPr lang="vi-VN" sz="2800">
                <a:latin typeface="+mj-lt"/>
              </a:rPr>
              <a:t> (Tiêu đề trục): Thêm các tiêu đề vào trục ngang và </a:t>
            </a:r>
            <a:r>
              <a:rPr lang="vi-VN" sz="2800" smtClean="0">
                <a:latin typeface="+mj-lt"/>
              </a:rPr>
              <a:t>dọc</a:t>
            </a:r>
            <a:r>
              <a:rPr lang="en-US" sz="2800">
                <a:latin typeface="+mj-lt"/>
              </a:rPr>
              <a:t>.</a:t>
            </a:r>
            <a:endParaRPr lang="vi-VN" sz="2800">
              <a:latin typeface="+mj-lt"/>
            </a:endParaRPr>
          </a:p>
        </p:txBody>
      </p:sp>
      <p:graphicFrame>
        <p:nvGraphicFramePr>
          <p:cNvPr id="38" name="Chart 37"/>
          <p:cNvGraphicFramePr>
            <a:graphicFrameLocks/>
          </p:cNvGraphicFramePr>
          <p:nvPr>
            <p:extLst>
              <p:ext uri="{D42A27DB-BD31-4B8C-83A1-F6EECF244321}">
                <p14:modId xmlns:p14="http://schemas.microsoft.com/office/powerpoint/2010/main" val="3696983334"/>
              </p:ext>
            </p:extLst>
          </p:nvPr>
        </p:nvGraphicFramePr>
        <p:xfrm>
          <a:off x="2187621" y="3897107"/>
          <a:ext cx="4572000" cy="2429465"/>
        </p:xfrm>
        <a:graphic>
          <a:graphicData uri="http://schemas.openxmlformats.org/drawingml/2006/chart">
            <c:chart xmlns:c="http://schemas.openxmlformats.org/drawingml/2006/chart" xmlns:r="http://schemas.openxmlformats.org/officeDocument/2006/relationships" r:id="rId17"/>
          </a:graphicData>
        </a:graphic>
      </p:graphicFrame>
      <p:sp>
        <p:nvSpPr>
          <p:cNvPr id="40" name="TextBox 39"/>
          <p:cNvSpPr txBox="1"/>
          <p:nvPr/>
        </p:nvSpPr>
        <p:spPr>
          <a:xfrm>
            <a:off x="128923" y="2259821"/>
            <a:ext cx="4597839" cy="1815882"/>
          </a:xfrm>
          <a:prstGeom prst="rect">
            <a:avLst/>
          </a:prstGeom>
          <a:noFill/>
        </p:spPr>
        <p:txBody>
          <a:bodyPr wrap="square" rtlCol="0">
            <a:spAutoFit/>
          </a:bodyPr>
          <a:lstStyle/>
          <a:p>
            <a:pPr>
              <a:buClrTx/>
            </a:pPr>
            <a:r>
              <a:rPr lang="en-US"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Legend</a:t>
            </a:r>
            <a:r>
              <a:rPr lang="vi-VN" sz="2800">
                <a:latin typeface="Times New Roman" panose="02020603050405020304" pitchFamily="18" charset="0"/>
                <a:cs typeface="Times New Roman" panose="02020603050405020304" pitchFamily="18" charset="0"/>
              </a:rPr>
              <a:t> (Giải thích chuỗi dữ liệu): Bao gồm phần giải thích các chuỗi dữ liệu </a:t>
            </a:r>
            <a:r>
              <a:rPr lang="en-US" sz="2800" smtClean="0">
                <a:latin typeface="Times New Roman" panose="02020603050405020304" pitchFamily="18" charset="0"/>
                <a:cs typeface="Times New Roman" panose="02020603050405020304" pitchFamily="18" charset="0"/>
              </a:rPr>
              <a:t>v</a:t>
            </a:r>
            <a:r>
              <a:rPr lang="vi-VN" sz="2800" smtClean="0">
                <a:latin typeface="Times New Roman" panose="02020603050405020304" pitchFamily="18" charset="0"/>
                <a:cs typeface="Times New Roman" panose="02020603050405020304" pitchFamily="18" charset="0"/>
              </a:rPr>
              <a:t>à </a:t>
            </a:r>
            <a:r>
              <a:rPr lang="vi-VN" sz="2800">
                <a:latin typeface="Times New Roman" panose="02020603050405020304" pitchFamily="18" charset="0"/>
                <a:cs typeface="Times New Roman" panose="02020603050405020304" pitchFamily="18" charset="0"/>
              </a:rPr>
              <a:t>vị</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trí của nó trong biểu đồ.</a:t>
            </a:r>
          </a:p>
        </p:txBody>
      </p:sp>
      <p:sp>
        <p:nvSpPr>
          <p:cNvPr id="42" name="TextBox 41"/>
          <p:cNvSpPr txBox="1"/>
          <p:nvPr/>
        </p:nvSpPr>
        <p:spPr>
          <a:xfrm>
            <a:off x="128923" y="2271835"/>
            <a:ext cx="4597839" cy="1384995"/>
          </a:xfrm>
          <a:prstGeom prst="rect">
            <a:avLst/>
          </a:prstGeom>
          <a:noFill/>
        </p:spPr>
        <p:txBody>
          <a:bodyPr wrap="square" rtlCol="0">
            <a:spAutoFit/>
          </a:bodyPr>
          <a:lstStyle/>
          <a:p>
            <a:pPr>
              <a:buClrTx/>
            </a:pPr>
            <a:r>
              <a:rPr lang="en-US"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Data Labels </a:t>
            </a:r>
            <a:r>
              <a:rPr lang="vi-VN" sz="2800">
                <a:latin typeface="Times New Roman" panose="02020603050405020304" pitchFamily="18" charset="0"/>
                <a:cs typeface="Times New Roman" panose="02020603050405020304" pitchFamily="18" charset="0"/>
              </a:rPr>
              <a:t>(Nhãn dữ liệu): Bao gồm các nhãn dữ liệu trên biểu đồ.</a:t>
            </a:r>
          </a:p>
        </p:txBody>
      </p:sp>
      <p:sp>
        <p:nvSpPr>
          <p:cNvPr id="44" name="TextBox 43"/>
          <p:cNvSpPr txBox="1"/>
          <p:nvPr/>
        </p:nvSpPr>
        <p:spPr>
          <a:xfrm>
            <a:off x="128923" y="2271835"/>
            <a:ext cx="4597839" cy="1384995"/>
          </a:xfrm>
          <a:prstGeom prst="rect">
            <a:avLst/>
          </a:prstGeom>
          <a:noFill/>
        </p:spPr>
        <p:txBody>
          <a:bodyPr wrap="square" rtlCol="0">
            <a:spAutoFit/>
          </a:bodyPr>
          <a:lstStyle/>
          <a:p>
            <a:pPr>
              <a:buClrTx/>
            </a:pPr>
            <a:r>
              <a:rPr lang="en-US"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Data Table</a:t>
            </a:r>
            <a:r>
              <a:rPr lang="vi-VN" sz="2800">
                <a:latin typeface="Times New Roman" panose="02020603050405020304" pitchFamily="18" charset="0"/>
                <a:cs typeface="Times New Roman" panose="02020603050405020304" pitchFamily="18" charset="0"/>
              </a:rPr>
              <a:t> (Bảng dữ liệu): Hiển thị dữ liệu của biểu đồ và nằm bên dưới biểu đồ.</a:t>
            </a:r>
          </a:p>
        </p:txBody>
      </p:sp>
      <p:sp>
        <p:nvSpPr>
          <p:cNvPr id="46" name="TextBox 45"/>
          <p:cNvSpPr txBox="1"/>
          <p:nvPr/>
        </p:nvSpPr>
        <p:spPr>
          <a:xfrm>
            <a:off x="128923" y="2271835"/>
            <a:ext cx="4597839" cy="1384995"/>
          </a:xfrm>
          <a:prstGeom prst="rect">
            <a:avLst/>
          </a:prstGeom>
          <a:noFill/>
        </p:spPr>
        <p:txBody>
          <a:bodyPr wrap="square" rtlCol="0">
            <a:spAutoFit/>
          </a:bodyPr>
          <a:lstStyle/>
          <a:p>
            <a:pPr>
              <a:buClrTx/>
            </a:pPr>
            <a:r>
              <a:rPr lang="en-US"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Axes</a:t>
            </a:r>
            <a:r>
              <a:rPr lang="vi-VN" sz="2800">
                <a:latin typeface="Times New Roman" panose="02020603050405020304" pitchFamily="18" charset="0"/>
                <a:cs typeface="Times New Roman" panose="02020603050405020304" pitchFamily="18" charset="0"/>
              </a:rPr>
              <a:t> (Các trục): Bao gồm các nhãn trên các trục ngang và dọc.</a:t>
            </a:r>
          </a:p>
        </p:txBody>
      </p:sp>
      <p:sp>
        <p:nvSpPr>
          <p:cNvPr id="48" name="TextBox 47"/>
          <p:cNvSpPr txBox="1"/>
          <p:nvPr/>
        </p:nvSpPr>
        <p:spPr>
          <a:xfrm>
            <a:off x="128923" y="2259821"/>
            <a:ext cx="4597839"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Gridlines</a:t>
            </a:r>
            <a:r>
              <a:rPr lang="vi-VN" sz="2800">
                <a:latin typeface="Times New Roman" panose="02020603050405020304" pitchFamily="18" charset="0"/>
                <a:cs typeface="Times New Roman" panose="02020603050405020304" pitchFamily="18" charset="0"/>
              </a:rPr>
              <a:t> (Ô lưới): Bao gồm các ô lưới trên biểu đồ</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graphicFrame>
        <p:nvGraphicFramePr>
          <p:cNvPr id="49" name="Chart 48"/>
          <p:cNvGraphicFramePr>
            <a:graphicFrameLocks/>
          </p:cNvGraphicFramePr>
          <p:nvPr>
            <p:extLst>
              <p:ext uri="{D42A27DB-BD31-4B8C-83A1-F6EECF244321}">
                <p14:modId xmlns:p14="http://schemas.microsoft.com/office/powerpoint/2010/main" val="3543725632"/>
              </p:ext>
            </p:extLst>
          </p:nvPr>
        </p:nvGraphicFramePr>
        <p:xfrm>
          <a:off x="7006685" y="3574817"/>
          <a:ext cx="4572000" cy="27432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1" name="Chart 50"/>
          <p:cNvGraphicFramePr>
            <a:graphicFrameLocks/>
          </p:cNvGraphicFramePr>
          <p:nvPr>
            <p:extLst>
              <p:ext uri="{D42A27DB-BD31-4B8C-83A1-F6EECF244321}">
                <p14:modId xmlns:p14="http://schemas.microsoft.com/office/powerpoint/2010/main" val="4256440411"/>
              </p:ext>
            </p:extLst>
          </p:nvPr>
        </p:nvGraphicFramePr>
        <p:xfrm>
          <a:off x="2195054" y="3550735"/>
          <a:ext cx="4572000" cy="274320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366855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1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1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9"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1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9"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1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9"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8"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9"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1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8"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9"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xit" presetSubtype="0" fill="hold" grpId="9"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9"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9"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grpId="9"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grpId="8"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grpId="9"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8"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xit" presetSubtype="0" fill="hold" grpId="9"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8" nodeType="withEffect">
                                  <p:stCondLst>
                                    <p:cond delay="0"/>
                                  </p:stCondLst>
                                  <p:childTnLst>
                                    <p:set>
                                      <p:cBhvr>
                                        <p:cTn id="50" dur="1" fill="hold">
                                          <p:stCondLst>
                                            <p:cond delay="0"/>
                                          </p:stCondLst>
                                        </p:cTn>
                                        <p:tgtEl>
                                          <p:spTgt spid="44"/>
                                        </p:tgtEl>
                                        <p:attrNameLst>
                                          <p:attrName>style.visibility</p:attrName>
                                        </p:attrNameLst>
                                      </p:cBhvr>
                                      <p:to>
                                        <p:strVal val="hidden"/>
                                      </p:to>
                                    </p:set>
                                  </p:childTnLst>
                                </p:cTn>
                              </p:par>
                              <p:par>
                                <p:cTn id="51" presetID="1" presetClass="exit" presetSubtype="0" fill="hold" grpId="7" nodeType="with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8"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grpId="9"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xit" presetSubtype="0" fill="hold" grpId="7" nodeType="withEffect">
                                  <p:stCondLst>
                                    <p:cond delay="0"/>
                                  </p:stCondLst>
                                  <p:childTnLst>
                                    <p:set>
                                      <p:cBhvr>
                                        <p:cTn id="58" dur="1" fill="hold">
                                          <p:stCondLst>
                                            <p:cond delay="0"/>
                                          </p:stCondLst>
                                        </p:cTn>
                                        <p:tgtEl>
                                          <p:spTgt spid="48"/>
                                        </p:tgtEl>
                                        <p:attrNameLst>
                                          <p:attrName>style.visibility</p:attrName>
                                        </p:attrNameLst>
                                      </p:cBhvr>
                                      <p:to>
                                        <p:strVal val="hidden"/>
                                      </p:to>
                                    </p:set>
                                  </p:childTnLst>
                                </p:cTn>
                              </p:par>
                              <p:par>
                                <p:cTn id="59" presetID="1" presetClass="exit" presetSubtype="0" fill="hold" grpId="8" nodeType="withEffect">
                                  <p:stCondLst>
                                    <p:cond delay="0"/>
                                  </p:stCondLst>
                                  <p:childTnLst>
                                    <p:set>
                                      <p:cBhvr>
                                        <p:cTn id="60" dur="1" fill="hold">
                                          <p:stCondLst>
                                            <p:cond delay="0"/>
                                          </p:stCondLst>
                                        </p:cTn>
                                        <p:tgtEl>
                                          <p:spTgt spid="51"/>
                                        </p:tgtEl>
                                        <p:attrNameLst>
                                          <p:attrName>style.visibility</p:attrName>
                                        </p:attrNameLst>
                                      </p:cBhvr>
                                      <p:to>
                                        <p:strVal val="hidden"/>
                                      </p:to>
                                    </p:set>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6" presetClass="entr" presetSubtype="16"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childTnLst>
                          </p:cTn>
                        </p:par>
                        <p:par>
                          <p:cTn id="83" fill="hold">
                            <p:stCondLst>
                              <p:cond delay="1500"/>
                            </p:stCondLst>
                            <p:childTnLst>
                              <p:par>
                                <p:cTn id="84" presetID="6" presetClass="emph" presetSubtype="0" repeatCount="indefinite" autoRev="1" fill="hold" grpId="1" nodeType="afterEffect">
                                  <p:stCondLst>
                                    <p:cond delay="0"/>
                                  </p:stCondLst>
                                  <p:childTnLst>
                                    <p:animScale>
                                      <p:cBhvr>
                                        <p:cTn id="85" dur="2000" fill="hold"/>
                                        <p:tgtEl>
                                          <p:spTgt spid="26"/>
                                        </p:tgtEl>
                                      </p:cBhvr>
                                      <p:by x="120000" y="120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1500"/>
                            </p:stCondLst>
                            <p:childTnLst>
                              <p:par>
                                <p:cTn id="100" presetID="30" presetClass="emph" presetSubtype="0" repeatCount="indefinite" fill="hold" grpId="1" nodeType="afterEffect">
                                  <p:stCondLst>
                                    <p:cond delay="0"/>
                                  </p:stCondLst>
                                  <p:childTnLst>
                                    <p:animClr clrSpc="hsl" dir="cw">
                                      <p:cBhvr override="childStyle">
                                        <p:cTn id="101" dur="500" fill="hold"/>
                                        <p:tgtEl>
                                          <p:spTgt spid="28"/>
                                        </p:tgtEl>
                                        <p:attrNameLst>
                                          <p:attrName>style.color</p:attrName>
                                        </p:attrNameLst>
                                      </p:cBhvr>
                                      <p:by>
                                        <p:hsl h="0" s="12549" l="25098"/>
                                      </p:by>
                                    </p:animClr>
                                    <p:animClr clrSpc="hsl" dir="cw">
                                      <p:cBhvr>
                                        <p:cTn id="102" dur="500" fill="hold"/>
                                        <p:tgtEl>
                                          <p:spTgt spid="28"/>
                                        </p:tgtEl>
                                        <p:attrNameLst>
                                          <p:attrName>fillcolor</p:attrName>
                                        </p:attrNameLst>
                                      </p:cBhvr>
                                      <p:by>
                                        <p:hsl h="0" s="12549" l="25098"/>
                                      </p:by>
                                    </p:animClr>
                                    <p:animClr clrSpc="hsl" dir="cw">
                                      <p:cBhvr>
                                        <p:cTn id="103" dur="500" fill="hold"/>
                                        <p:tgtEl>
                                          <p:spTgt spid="28"/>
                                        </p:tgtEl>
                                        <p:attrNameLst>
                                          <p:attrName>stroke.color</p:attrName>
                                        </p:attrNameLst>
                                      </p:cBhvr>
                                      <p:by>
                                        <p:hsl h="0" s="12549" l="25098"/>
                                      </p:by>
                                    </p:animClr>
                                    <p:set>
                                      <p:cBhvr>
                                        <p:cTn id="104" dur="500" fill="hold"/>
                                        <p:tgtEl>
                                          <p:spTgt spid="28"/>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xit" presetSubtype="0" fill="hold" grpId="1" nodeType="withEffect">
                                  <p:stCondLst>
                                    <p:cond delay="0"/>
                                  </p:stCondLst>
                                  <p:childTnLst>
                                    <p:set>
                                      <p:cBhvr>
                                        <p:cTn id="126" dur="1" fill="hold">
                                          <p:stCondLst>
                                            <p:cond delay="0"/>
                                          </p:stCondLst>
                                        </p:cTn>
                                        <p:tgtEl>
                                          <p:spTgt spid="2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0"/>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6"/>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5"/>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8"/>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9" restart="whenNotActive" fill="hold" evtFilter="cancelBubble" nodeType="interactiveSeq">
                <p:stCondLst>
                  <p:cond evt="onClick" delay="0">
                    <p:tgtEl>
                      <p:spTgt spid="30"/>
                    </p:tgtEl>
                  </p:cond>
                </p:stCondLst>
                <p:endSync evt="end" delay="0">
                  <p:rtn val="all"/>
                </p:endSync>
                <p:childTnLst>
                  <p:par>
                    <p:cTn id="140" fill="hold">
                      <p:stCondLst>
                        <p:cond delay="0"/>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fade">
                                      <p:cBhvr>
                                        <p:cTn id="144" dur="1000"/>
                                        <p:tgtEl>
                                          <p:spTgt spid="24"/>
                                        </p:tgtEl>
                                      </p:cBhvr>
                                    </p:animEffect>
                                    <p:anim calcmode="lin" valueType="num">
                                      <p:cBhvr>
                                        <p:cTn id="145" dur="1000" fill="hold"/>
                                        <p:tgtEl>
                                          <p:spTgt spid="24"/>
                                        </p:tgtEl>
                                        <p:attrNameLst>
                                          <p:attrName>ppt_x</p:attrName>
                                        </p:attrNameLst>
                                      </p:cBhvr>
                                      <p:tavLst>
                                        <p:tav tm="0">
                                          <p:val>
                                            <p:strVal val="#ppt_x"/>
                                          </p:val>
                                        </p:tav>
                                        <p:tav tm="100000">
                                          <p:val>
                                            <p:strVal val="#ppt_x"/>
                                          </p:val>
                                        </p:tav>
                                      </p:tavLst>
                                    </p:anim>
                                    <p:anim calcmode="lin" valueType="num">
                                      <p:cBhvr>
                                        <p:cTn id="146" dur="1000" fill="hold"/>
                                        <p:tgtEl>
                                          <p:spTgt spid="24"/>
                                        </p:tgtEl>
                                        <p:attrNameLst>
                                          <p:attrName>ppt_y</p:attrName>
                                        </p:attrNameLst>
                                      </p:cBhvr>
                                      <p:tavLst>
                                        <p:tav tm="0">
                                          <p:val>
                                            <p:strVal val="#ppt_y+.1"/>
                                          </p:val>
                                        </p:tav>
                                        <p:tav tm="100000">
                                          <p:val>
                                            <p:strVal val="#ppt_y"/>
                                          </p:val>
                                        </p:tav>
                                      </p:tavLst>
                                    </p:anim>
                                  </p:childTnLst>
                                </p:cTn>
                              </p:par>
                              <p:par>
                                <p:cTn id="147" presetID="1" presetClass="exit" presetSubtype="0" fill="hold" grpId="1" nodeType="withEffect">
                                  <p:stCondLst>
                                    <p:cond delay="0"/>
                                  </p:stCondLst>
                                  <p:childTnLst>
                                    <p:set>
                                      <p:cBhvr>
                                        <p:cTn id="148" dur="1" fill="hold">
                                          <p:stCondLst>
                                            <p:cond delay="0"/>
                                          </p:stCondLst>
                                        </p:cTn>
                                        <p:tgtEl>
                                          <p:spTgt spid="37"/>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7"/>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40"/>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4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44"/>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46"/>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48"/>
                                        </p:tgtEl>
                                        <p:attrNameLst>
                                          <p:attrName>style.visibility</p:attrName>
                                        </p:attrNameLst>
                                      </p:cBhvr>
                                      <p:to>
                                        <p:strVal val="hidden"/>
                                      </p:to>
                                    </p:set>
                                  </p:childTnLst>
                                </p:cTn>
                              </p:par>
                              <p:par>
                                <p:cTn id="161" presetID="6" presetClass="entr" presetSubtype="16" fill="hold" grpId="0" nodeType="with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circle(in)">
                                      <p:cBhvr>
                                        <p:cTn id="163" dur="2000"/>
                                        <p:tgtEl>
                                          <p:spTgt spid="38"/>
                                        </p:tgtEl>
                                      </p:cBhvr>
                                    </p:animEffect>
                                  </p:childTnLst>
                                </p:cTn>
                              </p:par>
                              <p:par>
                                <p:cTn id="164" presetID="1" presetClass="exit" presetSubtype="0" fill="hold" grpId="1" nodeType="withEffect">
                                  <p:stCondLst>
                                    <p:cond delay="0"/>
                                  </p:stCondLst>
                                  <p:childTnLst>
                                    <p:set>
                                      <p:cBhvr>
                                        <p:cTn id="165" dur="1" fill="hold">
                                          <p:stCondLst>
                                            <p:cond delay="0"/>
                                          </p:stCondLst>
                                        </p:cTn>
                                        <p:tgtEl>
                                          <p:spTgt spid="39"/>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41"/>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43"/>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45"/>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47"/>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76" restart="whenNotActive" fill="hold" evtFilter="cancelBubble" nodeType="interactiveSeq">
                <p:stCondLst>
                  <p:cond evt="onClick" delay="0">
                    <p:tgtEl>
                      <p:spTgt spid="29"/>
                    </p:tgtEl>
                  </p:cond>
                </p:stCondLst>
                <p:endSync evt="end" delay="0">
                  <p:rtn val="all"/>
                </p:endSync>
                <p:childTnLst>
                  <p:par>
                    <p:cTn id="177" fill="hold">
                      <p:stCondLst>
                        <p:cond delay="0"/>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fade">
                                      <p:cBhvr>
                                        <p:cTn id="181" dur="1000"/>
                                        <p:tgtEl>
                                          <p:spTgt spid="37"/>
                                        </p:tgtEl>
                                      </p:cBhvr>
                                    </p:animEffect>
                                    <p:anim calcmode="lin" valueType="num">
                                      <p:cBhvr>
                                        <p:cTn id="182" dur="1000" fill="hold"/>
                                        <p:tgtEl>
                                          <p:spTgt spid="37"/>
                                        </p:tgtEl>
                                        <p:attrNameLst>
                                          <p:attrName>ppt_x</p:attrName>
                                        </p:attrNameLst>
                                      </p:cBhvr>
                                      <p:tavLst>
                                        <p:tav tm="0">
                                          <p:val>
                                            <p:strVal val="#ppt_x"/>
                                          </p:val>
                                        </p:tav>
                                        <p:tav tm="100000">
                                          <p:val>
                                            <p:strVal val="#ppt_x"/>
                                          </p:val>
                                        </p:tav>
                                      </p:tavLst>
                                    </p:anim>
                                    <p:anim calcmode="lin" valueType="num">
                                      <p:cBhvr>
                                        <p:cTn id="183" dur="1000" fill="hold"/>
                                        <p:tgtEl>
                                          <p:spTgt spid="37"/>
                                        </p:tgtEl>
                                        <p:attrNameLst>
                                          <p:attrName>ppt_y</p:attrName>
                                        </p:attrNameLst>
                                      </p:cBhvr>
                                      <p:tavLst>
                                        <p:tav tm="0">
                                          <p:val>
                                            <p:strVal val="#ppt_y+.1"/>
                                          </p:val>
                                        </p:tav>
                                        <p:tav tm="100000">
                                          <p:val>
                                            <p:strVal val="#ppt_y"/>
                                          </p:val>
                                        </p:tav>
                                      </p:tavLst>
                                    </p:anim>
                                  </p:childTnLst>
                                </p:cTn>
                              </p:par>
                              <p:par>
                                <p:cTn id="184" presetID="1" presetClass="exit" presetSubtype="0" fill="hold" grpId="4" nodeType="withEffect">
                                  <p:stCondLst>
                                    <p:cond delay="0"/>
                                  </p:stCondLst>
                                  <p:childTnLst>
                                    <p:set>
                                      <p:cBhvr>
                                        <p:cTn id="185" dur="1" fill="hold">
                                          <p:stCondLst>
                                            <p:cond delay="0"/>
                                          </p:stCondLst>
                                        </p:cTn>
                                        <p:tgtEl>
                                          <p:spTgt spid="24"/>
                                        </p:tgtEl>
                                        <p:attrNameLst>
                                          <p:attrName>style.visibility</p:attrName>
                                        </p:attrNameLst>
                                      </p:cBhvr>
                                      <p:to>
                                        <p:strVal val="hidden"/>
                                      </p:to>
                                    </p:set>
                                  </p:childTnLst>
                                </p:cTn>
                              </p:par>
                              <p:par>
                                <p:cTn id="186" presetID="1" presetClass="exit" presetSubtype="0" fill="hold" grpId="3" nodeType="withEffect">
                                  <p:stCondLst>
                                    <p:cond delay="0"/>
                                  </p:stCondLst>
                                  <p:childTnLst>
                                    <p:set>
                                      <p:cBhvr>
                                        <p:cTn id="187" dur="1" fill="hold">
                                          <p:stCondLst>
                                            <p:cond delay="0"/>
                                          </p:stCondLst>
                                        </p:cTn>
                                        <p:tgtEl>
                                          <p:spTgt spid="40"/>
                                        </p:tgtEl>
                                        <p:attrNameLst>
                                          <p:attrName>style.visibility</p:attrName>
                                        </p:attrNameLst>
                                      </p:cBhvr>
                                      <p:to>
                                        <p:strVal val="hidden"/>
                                      </p:to>
                                    </p:set>
                                  </p:childTnLst>
                                </p:cTn>
                              </p:par>
                              <p:par>
                                <p:cTn id="188" presetID="1" presetClass="exit" presetSubtype="0" fill="hold" grpId="3" nodeType="withEffect">
                                  <p:stCondLst>
                                    <p:cond delay="0"/>
                                  </p:stCondLst>
                                  <p:childTnLst>
                                    <p:set>
                                      <p:cBhvr>
                                        <p:cTn id="189" dur="1" fill="hold">
                                          <p:stCondLst>
                                            <p:cond delay="0"/>
                                          </p:stCondLst>
                                        </p:cTn>
                                        <p:tgtEl>
                                          <p:spTgt spid="42"/>
                                        </p:tgtEl>
                                        <p:attrNameLst>
                                          <p:attrName>style.visibility</p:attrName>
                                        </p:attrNameLst>
                                      </p:cBhvr>
                                      <p:to>
                                        <p:strVal val="hidden"/>
                                      </p:to>
                                    </p:set>
                                  </p:childTnLst>
                                </p:cTn>
                              </p:par>
                              <p:par>
                                <p:cTn id="190" presetID="1" presetClass="exit" presetSubtype="0" fill="hold" grpId="3" nodeType="withEffect">
                                  <p:stCondLst>
                                    <p:cond delay="0"/>
                                  </p:stCondLst>
                                  <p:childTnLst>
                                    <p:set>
                                      <p:cBhvr>
                                        <p:cTn id="191" dur="1" fill="hold">
                                          <p:stCondLst>
                                            <p:cond delay="0"/>
                                          </p:stCondLst>
                                        </p:cTn>
                                        <p:tgtEl>
                                          <p:spTgt spid="44"/>
                                        </p:tgtEl>
                                        <p:attrNameLst>
                                          <p:attrName>style.visibility</p:attrName>
                                        </p:attrNameLst>
                                      </p:cBhvr>
                                      <p:to>
                                        <p:strVal val="hidden"/>
                                      </p:to>
                                    </p:set>
                                  </p:childTnLst>
                                </p:cTn>
                              </p:par>
                              <p:par>
                                <p:cTn id="192" presetID="1" presetClass="exit" presetSubtype="0" fill="hold" grpId="3"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par>
                                <p:cTn id="194" presetID="1" presetClass="exit" presetSubtype="0" fill="hold" grpId="3" nodeType="withEffect">
                                  <p:stCondLst>
                                    <p:cond delay="0"/>
                                  </p:stCondLst>
                                  <p:childTnLst>
                                    <p:set>
                                      <p:cBhvr>
                                        <p:cTn id="195" dur="1" fill="hold">
                                          <p:stCondLst>
                                            <p:cond delay="0"/>
                                          </p:stCondLst>
                                        </p:cTn>
                                        <p:tgtEl>
                                          <p:spTgt spid="48"/>
                                        </p:tgtEl>
                                        <p:attrNameLst>
                                          <p:attrName>style.visibility</p:attrName>
                                        </p:attrNameLst>
                                      </p:cBhvr>
                                      <p:to>
                                        <p:strVal val="hidden"/>
                                      </p:to>
                                    </p:set>
                                  </p:childTnLst>
                                </p:cTn>
                              </p:par>
                              <p:par>
                                <p:cTn id="196" presetID="6" presetClass="entr" presetSubtype="16" fill="hold" grpId="0" nodeType="with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circle(in)">
                                      <p:cBhvr>
                                        <p:cTn id="198" dur="2000"/>
                                        <p:tgtEl>
                                          <p:spTgt spid="39"/>
                                        </p:tgtEl>
                                      </p:cBhvr>
                                    </p:animEffect>
                                  </p:childTnLst>
                                </p:cTn>
                              </p:par>
                              <p:par>
                                <p:cTn id="199" presetID="1" presetClass="exit" presetSubtype="0" fill="hold" grpId="2" nodeType="withEffect">
                                  <p:stCondLst>
                                    <p:cond delay="0"/>
                                  </p:stCondLst>
                                  <p:childTnLst>
                                    <p:set>
                                      <p:cBhvr>
                                        <p:cTn id="200" dur="1" fill="hold">
                                          <p:stCondLst>
                                            <p:cond delay="0"/>
                                          </p:stCondLst>
                                        </p:cTn>
                                        <p:tgtEl>
                                          <p:spTgt spid="38"/>
                                        </p:tgtEl>
                                        <p:attrNameLst>
                                          <p:attrName>style.visibility</p:attrName>
                                        </p:attrNameLst>
                                      </p:cBhvr>
                                      <p:to>
                                        <p:strVal val="hidden"/>
                                      </p:to>
                                    </p:set>
                                  </p:childTnLst>
                                </p:cTn>
                              </p:par>
                              <p:par>
                                <p:cTn id="201" presetID="1" presetClass="exit" presetSubtype="0" fill="hold" grpId="2" nodeType="withEffect">
                                  <p:stCondLst>
                                    <p:cond delay="0"/>
                                  </p:stCondLst>
                                  <p:childTnLst>
                                    <p:set>
                                      <p:cBhvr>
                                        <p:cTn id="202" dur="1" fill="hold">
                                          <p:stCondLst>
                                            <p:cond delay="0"/>
                                          </p:stCondLst>
                                        </p:cTn>
                                        <p:tgtEl>
                                          <p:spTgt spid="41"/>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43"/>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45"/>
                                        </p:tgtEl>
                                        <p:attrNameLst>
                                          <p:attrName>style.visibility</p:attrName>
                                        </p:attrNameLst>
                                      </p:cBhvr>
                                      <p:to>
                                        <p:strVal val="hidden"/>
                                      </p:to>
                                    </p:set>
                                  </p:childTnLst>
                                </p:cTn>
                              </p:par>
                              <p:par>
                                <p:cTn id="207" presetID="1" presetClass="exit" presetSubtype="0" fill="hold" grpId="2" nodeType="withEffect">
                                  <p:stCondLst>
                                    <p:cond delay="0"/>
                                  </p:stCondLst>
                                  <p:childTnLst>
                                    <p:set>
                                      <p:cBhvr>
                                        <p:cTn id="208" dur="1" fill="hold">
                                          <p:stCondLst>
                                            <p:cond delay="0"/>
                                          </p:stCondLst>
                                        </p:cTn>
                                        <p:tgtEl>
                                          <p:spTgt spid="47"/>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11" restart="whenNotActive" fill="hold" evtFilter="cancelBubble" nodeType="interactiveSeq">
                <p:stCondLst>
                  <p:cond evt="onClick" delay="0">
                    <p:tgtEl>
                      <p:spTgt spid="31"/>
                    </p:tgtEl>
                  </p:cond>
                </p:stCondLst>
                <p:endSync evt="end" delay="0">
                  <p:rtn val="all"/>
                </p:endSync>
                <p:childTnLst>
                  <p:par>
                    <p:cTn id="212" fill="hold">
                      <p:stCondLst>
                        <p:cond delay="0"/>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40"/>
                                        </p:tgtEl>
                                        <p:attrNameLst>
                                          <p:attrName>style.visibility</p:attrName>
                                        </p:attrNameLst>
                                      </p:cBhvr>
                                      <p:to>
                                        <p:strVal val="visible"/>
                                      </p:to>
                                    </p:set>
                                    <p:animEffect transition="in" filter="fade">
                                      <p:cBhvr>
                                        <p:cTn id="216" dur="1000"/>
                                        <p:tgtEl>
                                          <p:spTgt spid="40"/>
                                        </p:tgtEl>
                                      </p:cBhvr>
                                    </p:animEffect>
                                    <p:anim calcmode="lin" valueType="num">
                                      <p:cBhvr>
                                        <p:cTn id="217" dur="1000" fill="hold"/>
                                        <p:tgtEl>
                                          <p:spTgt spid="40"/>
                                        </p:tgtEl>
                                        <p:attrNameLst>
                                          <p:attrName>ppt_x</p:attrName>
                                        </p:attrNameLst>
                                      </p:cBhvr>
                                      <p:tavLst>
                                        <p:tav tm="0">
                                          <p:val>
                                            <p:strVal val="#ppt_x"/>
                                          </p:val>
                                        </p:tav>
                                        <p:tav tm="100000">
                                          <p:val>
                                            <p:strVal val="#ppt_x"/>
                                          </p:val>
                                        </p:tav>
                                      </p:tavLst>
                                    </p:anim>
                                    <p:anim calcmode="lin" valueType="num">
                                      <p:cBhvr>
                                        <p:cTn id="218" dur="1000" fill="hold"/>
                                        <p:tgtEl>
                                          <p:spTgt spid="40"/>
                                        </p:tgtEl>
                                        <p:attrNameLst>
                                          <p:attrName>ppt_y</p:attrName>
                                        </p:attrNameLst>
                                      </p:cBhvr>
                                      <p:tavLst>
                                        <p:tav tm="0">
                                          <p:val>
                                            <p:strVal val="#ppt_y+.1"/>
                                          </p:val>
                                        </p:tav>
                                        <p:tav tm="100000">
                                          <p:val>
                                            <p:strVal val="#ppt_y"/>
                                          </p:val>
                                        </p:tav>
                                      </p:tavLst>
                                    </p:anim>
                                  </p:childTnLst>
                                </p:cTn>
                              </p:par>
                              <p:par>
                                <p:cTn id="219" presetID="1" presetClass="exit" presetSubtype="0" fill="hold" grpId="5" nodeType="withEffect">
                                  <p:stCondLst>
                                    <p:cond delay="0"/>
                                  </p:stCondLst>
                                  <p:childTnLst>
                                    <p:set>
                                      <p:cBhvr>
                                        <p:cTn id="220" dur="1" fill="hold">
                                          <p:stCondLst>
                                            <p:cond delay="0"/>
                                          </p:stCondLst>
                                        </p:cTn>
                                        <p:tgtEl>
                                          <p:spTgt spid="37"/>
                                        </p:tgtEl>
                                        <p:attrNameLst>
                                          <p:attrName>style.visibility</p:attrName>
                                        </p:attrNameLst>
                                      </p:cBhvr>
                                      <p:to>
                                        <p:strVal val="hidden"/>
                                      </p:to>
                                    </p:set>
                                  </p:childTnLst>
                                </p:cTn>
                              </p:par>
                              <p:par>
                                <p:cTn id="221" presetID="1" presetClass="exit" presetSubtype="0" fill="hold" grpId="5" nodeType="withEffect">
                                  <p:stCondLst>
                                    <p:cond delay="0"/>
                                  </p:stCondLst>
                                  <p:childTnLst>
                                    <p:set>
                                      <p:cBhvr>
                                        <p:cTn id="222" dur="1" fill="hold">
                                          <p:stCondLst>
                                            <p:cond delay="0"/>
                                          </p:stCondLst>
                                        </p:cTn>
                                        <p:tgtEl>
                                          <p:spTgt spid="24"/>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42"/>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44"/>
                                        </p:tgtEl>
                                        <p:attrNameLst>
                                          <p:attrName>style.visibility</p:attrName>
                                        </p:attrNameLst>
                                      </p:cBhvr>
                                      <p:to>
                                        <p:strVal val="hidden"/>
                                      </p:to>
                                    </p:set>
                                  </p:childTnLst>
                                </p:cTn>
                              </p:par>
                              <p:par>
                                <p:cTn id="227" presetID="1" presetClass="exit" presetSubtype="0" fill="hold" grpId="4" nodeType="withEffect">
                                  <p:stCondLst>
                                    <p:cond delay="0"/>
                                  </p:stCondLst>
                                  <p:childTnLst>
                                    <p:set>
                                      <p:cBhvr>
                                        <p:cTn id="228" dur="1" fill="hold">
                                          <p:stCondLst>
                                            <p:cond delay="0"/>
                                          </p:stCondLst>
                                        </p:cTn>
                                        <p:tgtEl>
                                          <p:spTgt spid="46"/>
                                        </p:tgtEl>
                                        <p:attrNameLst>
                                          <p:attrName>style.visibility</p:attrName>
                                        </p:attrNameLst>
                                      </p:cBhvr>
                                      <p:to>
                                        <p:strVal val="hidden"/>
                                      </p:to>
                                    </p:set>
                                  </p:childTnLst>
                                </p:cTn>
                              </p:par>
                              <p:par>
                                <p:cTn id="229" presetID="1" presetClass="exit" presetSubtype="0" fill="hold" grpId="4" nodeType="withEffect">
                                  <p:stCondLst>
                                    <p:cond delay="0"/>
                                  </p:stCondLst>
                                  <p:childTnLst>
                                    <p:set>
                                      <p:cBhvr>
                                        <p:cTn id="230" dur="1" fill="hold">
                                          <p:stCondLst>
                                            <p:cond delay="0"/>
                                          </p:stCondLst>
                                        </p:cTn>
                                        <p:tgtEl>
                                          <p:spTgt spid="48"/>
                                        </p:tgtEl>
                                        <p:attrNameLst>
                                          <p:attrName>style.visibility</p:attrName>
                                        </p:attrNameLst>
                                      </p:cBhvr>
                                      <p:to>
                                        <p:strVal val="hidden"/>
                                      </p:to>
                                    </p:set>
                                  </p:childTnLst>
                                </p:cTn>
                              </p:par>
                              <p:par>
                                <p:cTn id="231" presetID="6" presetClass="entr" presetSubtype="16" fill="hold" grpId="0" nodeType="withEffect">
                                  <p:stCondLst>
                                    <p:cond delay="0"/>
                                  </p:stCondLst>
                                  <p:childTnLst>
                                    <p:set>
                                      <p:cBhvr>
                                        <p:cTn id="232" dur="1" fill="hold">
                                          <p:stCondLst>
                                            <p:cond delay="0"/>
                                          </p:stCondLst>
                                        </p:cTn>
                                        <p:tgtEl>
                                          <p:spTgt spid="41"/>
                                        </p:tgtEl>
                                        <p:attrNameLst>
                                          <p:attrName>style.visibility</p:attrName>
                                        </p:attrNameLst>
                                      </p:cBhvr>
                                      <p:to>
                                        <p:strVal val="visible"/>
                                      </p:to>
                                    </p:set>
                                    <p:animEffect transition="in" filter="circle(in)">
                                      <p:cBhvr>
                                        <p:cTn id="233" dur="2000"/>
                                        <p:tgtEl>
                                          <p:spTgt spid="41"/>
                                        </p:tgtEl>
                                      </p:cBhvr>
                                    </p:animEffect>
                                  </p:childTnLst>
                                </p:cTn>
                              </p:par>
                              <p:par>
                                <p:cTn id="234" presetID="1" presetClass="exit" presetSubtype="0" fill="hold" grpId="3" nodeType="withEffect">
                                  <p:stCondLst>
                                    <p:cond delay="0"/>
                                  </p:stCondLst>
                                  <p:childTnLst>
                                    <p:set>
                                      <p:cBhvr>
                                        <p:cTn id="235" dur="1" fill="hold">
                                          <p:stCondLst>
                                            <p:cond delay="0"/>
                                          </p:stCondLst>
                                        </p:cTn>
                                        <p:tgtEl>
                                          <p:spTgt spid="38"/>
                                        </p:tgtEl>
                                        <p:attrNameLst>
                                          <p:attrName>style.visibility</p:attrName>
                                        </p:attrNameLst>
                                      </p:cBhvr>
                                      <p:to>
                                        <p:strVal val="hidden"/>
                                      </p:to>
                                    </p:set>
                                  </p:childTnLst>
                                </p:cTn>
                              </p:par>
                              <p:par>
                                <p:cTn id="236" presetID="1" presetClass="exit" presetSubtype="0" fill="hold" grpId="3" nodeType="withEffect">
                                  <p:stCondLst>
                                    <p:cond delay="0"/>
                                  </p:stCondLst>
                                  <p:childTnLst>
                                    <p:set>
                                      <p:cBhvr>
                                        <p:cTn id="237" dur="1" fill="hold">
                                          <p:stCondLst>
                                            <p:cond delay="0"/>
                                          </p:stCondLst>
                                        </p:cTn>
                                        <p:tgtEl>
                                          <p:spTgt spid="39"/>
                                        </p:tgtEl>
                                        <p:attrNameLst>
                                          <p:attrName>style.visibility</p:attrName>
                                        </p:attrNameLst>
                                      </p:cBhvr>
                                      <p:to>
                                        <p:strVal val="hidden"/>
                                      </p:to>
                                    </p:set>
                                  </p:childTnLst>
                                </p:cTn>
                              </p:par>
                              <p:par>
                                <p:cTn id="238" presetID="1" presetClass="exit" presetSubtype="0" fill="hold" grpId="3" nodeType="withEffect">
                                  <p:stCondLst>
                                    <p:cond delay="0"/>
                                  </p:stCondLst>
                                  <p:childTnLst>
                                    <p:set>
                                      <p:cBhvr>
                                        <p:cTn id="239" dur="1" fill="hold">
                                          <p:stCondLst>
                                            <p:cond delay="0"/>
                                          </p:stCondLst>
                                        </p:cTn>
                                        <p:tgtEl>
                                          <p:spTgt spid="43"/>
                                        </p:tgtEl>
                                        <p:attrNameLst>
                                          <p:attrName>style.visibility</p:attrName>
                                        </p:attrNameLst>
                                      </p:cBhvr>
                                      <p:to>
                                        <p:strVal val="hidden"/>
                                      </p:to>
                                    </p:set>
                                  </p:childTnLst>
                                </p:cTn>
                              </p:par>
                              <p:par>
                                <p:cTn id="240" presetID="1" presetClass="exit" presetSubtype="0" fill="hold" grpId="3" nodeType="withEffect">
                                  <p:stCondLst>
                                    <p:cond delay="0"/>
                                  </p:stCondLst>
                                  <p:childTnLst>
                                    <p:set>
                                      <p:cBhvr>
                                        <p:cTn id="241" dur="1" fill="hold">
                                          <p:stCondLst>
                                            <p:cond delay="0"/>
                                          </p:stCondLst>
                                        </p:cTn>
                                        <p:tgtEl>
                                          <p:spTgt spid="45"/>
                                        </p:tgtEl>
                                        <p:attrNameLst>
                                          <p:attrName>style.visibility</p:attrName>
                                        </p:attrNameLst>
                                      </p:cBhvr>
                                      <p:to>
                                        <p:strVal val="hidden"/>
                                      </p:to>
                                    </p:set>
                                  </p:childTnLst>
                                </p:cTn>
                              </p:par>
                              <p:par>
                                <p:cTn id="242" presetID="1" presetClass="exit" presetSubtype="0" fill="hold" grpId="3" nodeType="withEffect">
                                  <p:stCondLst>
                                    <p:cond delay="0"/>
                                  </p:stCondLst>
                                  <p:childTnLst>
                                    <p:set>
                                      <p:cBhvr>
                                        <p:cTn id="243" dur="1" fill="hold">
                                          <p:stCondLst>
                                            <p:cond delay="0"/>
                                          </p:stCondLst>
                                        </p:cTn>
                                        <p:tgtEl>
                                          <p:spTgt spid="47"/>
                                        </p:tgtEl>
                                        <p:attrNameLst>
                                          <p:attrName>style.visibility</p:attrName>
                                        </p:attrNameLst>
                                      </p:cBhvr>
                                      <p:to>
                                        <p:strVal val="hidden"/>
                                      </p:to>
                                    </p:set>
                                  </p:childTnLst>
                                </p:cTn>
                              </p:par>
                              <p:par>
                                <p:cTn id="244" presetID="1" presetClass="exit" presetSubtype="0" fill="hold" grpId="3" nodeType="withEffect">
                                  <p:stCondLst>
                                    <p:cond delay="0"/>
                                  </p:stCondLst>
                                  <p:childTnLst>
                                    <p:set>
                                      <p:cBhvr>
                                        <p:cTn id="245"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46" restart="whenNotActive" fill="hold" evtFilter="cancelBubble" nodeType="interactiveSeq">
                <p:stCondLst>
                  <p:cond evt="onClick" delay="0">
                    <p:tgtEl>
                      <p:spTgt spid="32"/>
                    </p:tgtEl>
                  </p:cond>
                </p:stCondLst>
                <p:endSync evt="end" delay="0">
                  <p:rtn val="all"/>
                </p:endSync>
                <p:childTnLst>
                  <p:par>
                    <p:cTn id="247" fill="hold">
                      <p:stCondLst>
                        <p:cond delay="0"/>
                      </p:stCondLst>
                      <p:childTnLst>
                        <p:par>
                          <p:cTn id="248" fill="hold">
                            <p:stCondLst>
                              <p:cond delay="0"/>
                            </p:stCondLst>
                            <p:childTnLst>
                              <p:par>
                                <p:cTn id="249" presetID="42" presetClass="entr" presetSubtype="0" fill="hold" grpId="0" nodeType="clickEffect">
                                  <p:stCondLst>
                                    <p:cond delay="0"/>
                                  </p:stCondLst>
                                  <p:childTnLst>
                                    <p:set>
                                      <p:cBhvr>
                                        <p:cTn id="250" dur="1" fill="hold">
                                          <p:stCondLst>
                                            <p:cond delay="0"/>
                                          </p:stCondLst>
                                        </p:cTn>
                                        <p:tgtEl>
                                          <p:spTgt spid="42"/>
                                        </p:tgtEl>
                                        <p:attrNameLst>
                                          <p:attrName>style.visibility</p:attrName>
                                        </p:attrNameLst>
                                      </p:cBhvr>
                                      <p:to>
                                        <p:strVal val="visible"/>
                                      </p:to>
                                    </p:set>
                                    <p:animEffect transition="in" filter="fade">
                                      <p:cBhvr>
                                        <p:cTn id="251" dur="1000"/>
                                        <p:tgtEl>
                                          <p:spTgt spid="42"/>
                                        </p:tgtEl>
                                      </p:cBhvr>
                                    </p:animEffect>
                                    <p:anim calcmode="lin" valueType="num">
                                      <p:cBhvr>
                                        <p:cTn id="252" dur="1000" fill="hold"/>
                                        <p:tgtEl>
                                          <p:spTgt spid="42"/>
                                        </p:tgtEl>
                                        <p:attrNameLst>
                                          <p:attrName>ppt_x</p:attrName>
                                        </p:attrNameLst>
                                      </p:cBhvr>
                                      <p:tavLst>
                                        <p:tav tm="0">
                                          <p:val>
                                            <p:strVal val="#ppt_x"/>
                                          </p:val>
                                        </p:tav>
                                        <p:tav tm="100000">
                                          <p:val>
                                            <p:strVal val="#ppt_x"/>
                                          </p:val>
                                        </p:tav>
                                      </p:tavLst>
                                    </p:anim>
                                    <p:anim calcmode="lin" valueType="num">
                                      <p:cBhvr>
                                        <p:cTn id="253" dur="1000" fill="hold"/>
                                        <p:tgtEl>
                                          <p:spTgt spid="42"/>
                                        </p:tgtEl>
                                        <p:attrNameLst>
                                          <p:attrName>ppt_y</p:attrName>
                                        </p:attrNameLst>
                                      </p:cBhvr>
                                      <p:tavLst>
                                        <p:tav tm="0">
                                          <p:val>
                                            <p:strVal val="#ppt_y+.1"/>
                                          </p:val>
                                        </p:tav>
                                        <p:tav tm="100000">
                                          <p:val>
                                            <p:strVal val="#ppt_y"/>
                                          </p:val>
                                        </p:tav>
                                      </p:tavLst>
                                    </p:anim>
                                  </p:childTnLst>
                                </p:cTn>
                              </p:par>
                              <p:par>
                                <p:cTn id="254" presetID="1" presetClass="exit" presetSubtype="0" fill="hold" grpId="3" nodeType="withEffect">
                                  <p:stCondLst>
                                    <p:cond delay="0"/>
                                  </p:stCondLst>
                                  <p:childTnLst>
                                    <p:set>
                                      <p:cBhvr>
                                        <p:cTn id="255" dur="1" fill="hold">
                                          <p:stCondLst>
                                            <p:cond delay="0"/>
                                          </p:stCondLst>
                                        </p:cTn>
                                        <p:tgtEl>
                                          <p:spTgt spid="37"/>
                                        </p:tgtEl>
                                        <p:attrNameLst>
                                          <p:attrName>style.visibility</p:attrName>
                                        </p:attrNameLst>
                                      </p:cBhvr>
                                      <p:to>
                                        <p:strVal val="hidden"/>
                                      </p:to>
                                    </p:set>
                                  </p:childTnLst>
                                </p:cTn>
                              </p:par>
                              <p:par>
                                <p:cTn id="256" presetID="1" presetClass="exit" presetSubtype="0" fill="hold" grpId="3" nodeType="withEffect">
                                  <p:stCondLst>
                                    <p:cond delay="0"/>
                                  </p:stCondLst>
                                  <p:childTnLst>
                                    <p:set>
                                      <p:cBhvr>
                                        <p:cTn id="257" dur="1" fill="hold">
                                          <p:stCondLst>
                                            <p:cond delay="0"/>
                                          </p:stCondLst>
                                        </p:cTn>
                                        <p:tgtEl>
                                          <p:spTgt spid="24"/>
                                        </p:tgtEl>
                                        <p:attrNameLst>
                                          <p:attrName>style.visibility</p:attrName>
                                        </p:attrNameLst>
                                      </p:cBhvr>
                                      <p:to>
                                        <p:strVal val="hidden"/>
                                      </p:to>
                                    </p:set>
                                  </p:childTnLst>
                                </p:cTn>
                              </p:par>
                              <p:par>
                                <p:cTn id="258" presetID="1" presetClass="exit" presetSubtype="0" fill="hold" grpId="2" nodeType="withEffect">
                                  <p:stCondLst>
                                    <p:cond delay="0"/>
                                  </p:stCondLst>
                                  <p:childTnLst>
                                    <p:set>
                                      <p:cBhvr>
                                        <p:cTn id="259" dur="1" fill="hold">
                                          <p:stCondLst>
                                            <p:cond delay="0"/>
                                          </p:stCondLst>
                                        </p:cTn>
                                        <p:tgtEl>
                                          <p:spTgt spid="40"/>
                                        </p:tgtEl>
                                        <p:attrNameLst>
                                          <p:attrName>style.visibility</p:attrName>
                                        </p:attrNameLst>
                                      </p:cBhvr>
                                      <p:to>
                                        <p:strVal val="hidden"/>
                                      </p:to>
                                    </p:set>
                                  </p:childTnLst>
                                </p:cTn>
                              </p:par>
                              <p:par>
                                <p:cTn id="260" presetID="1" presetClass="exit" presetSubtype="0" fill="hold" grpId="2" nodeType="withEffect">
                                  <p:stCondLst>
                                    <p:cond delay="0"/>
                                  </p:stCondLst>
                                  <p:childTnLst>
                                    <p:set>
                                      <p:cBhvr>
                                        <p:cTn id="261" dur="1" fill="hold">
                                          <p:stCondLst>
                                            <p:cond delay="0"/>
                                          </p:stCondLst>
                                        </p:cTn>
                                        <p:tgtEl>
                                          <p:spTgt spid="44"/>
                                        </p:tgtEl>
                                        <p:attrNameLst>
                                          <p:attrName>style.visibility</p:attrName>
                                        </p:attrNameLst>
                                      </p:cBhvr>
                                      <p:to>
                                        <p:strVal val="hidden"/>
                                      </p:to>
                                    </p:set>
                                  </p:childTnLst>
                                </p:cTn>
                              </p:par>
                              <p:par>
                                <p:cTn id="262" presetID="1" presetClass="exit" presetSubtype="0" fill="hold" grpId="2" nodeType="withEffect">
                                  <p:stCondLst>
                                    <p:cond delay="0"/>
                                  </p:stCondLst>
                                  <p:childTnLst>
                                    <p:set>
                                      <p:cBhvr>
                                        <p:cTn id="263" dur="1" fill="hold">
                                          <p:stCondLst>
                                            <p:cond delay="0"/>
                                          </p:stCondLst>
                                        </p:cTn>
                                        <p:tgtEl>
                                          <p:spTgt spid="46"/>
                                        </p:tgtEl>
                                        <p:attrNameLst>
                                          <p:attrName>style.visibility</p:attrName>
                                        </p:attrNameLst>
                                      </p:cBhvr>
                                      <p:to>
                                        <p:strVal val="hidden"/>
                                      </p:to>
                                    </p:set>
                                  </p:childTnLst>
                                </p:cTn>
                              </p:par>
                              <p:par>
                                <p:cTn id="264" presetID="1" presetClass="exit" presetSubtype="0" fill="hold" grpId="2" nodeType="withEffect">
                                  <p:stCondLst>
                                    <p:cond delay="0"/>
                                  </p:stCondLst>
                                  <p:childTnLst>
                                    <p:set>
                                      <p:cBhvr>
                                        <p:cTn id="265" dur="1" fill="hold">
                                          <p:stCondLst>
                                            <p:cond delay="0"/>
                                          </p:stCondLst>
                                        </p:cTn>
                                        <p:tgtEl>
                                          <p:spTgt spid="48"/>
                                        </p:tgtEl>
                                        <p:attrNameLst>
                                          <p:attrName>style.visibility</p:attrName>
                                        </p:attrNameLst>
                                      </p:cBhvr>
                                      <p:to>
                                        <p:strVal val="hidden"/>
                                      </p:to>
                                    </p:set>
                                  </p:childTnLst>
                                </p:cTn>
                              </p:par>
                              <p:par>
                                <p:cTn id="266" presetID="6" presetClass="entr" presetSubtype="16" fill="hold" grpId="0" nodeType="withEffect">
                                  <p:stCondLst>
                                    <p:cond delay="0"/>
                                  </p:stCondLst>
                                  <p:childTnLst>
                                    <p:set>
                                      <p:cBhvr>
                                        <p:cTn id="267" dur="1" fill="hold">
                                          <p:stCondLst>
                                            <p:cond delay="0"/>
                                          </p:stCondLst>
                                        </p:cTn>
                                        <p:tgtEl>
                                          <p:spTgt spid="43"/>
                                        </p:tgtEl>
                                        <p:attrNameLst>
                                          <p:attrName>style.visibility</p:attrName>
                                        </p:attrNameLst>
                                      </p:cBhvr>
                                      <p:to>
                                        <p:strVal val="visible"/>
                                      </p:to>
                                    </p:set>
                                    <p:animEffect transition="in" filter="circle(in)">
                                      <p:cBhvr>
                                        <p:cTn id="268" dur="2000"/>
                                        <p:tgtEl>
                                          <p:spTgt spid="43"/>
                                        </p:tgtEl>
                                      </p:cBhvr>
                                    </p:animEffect>
                                  </p:childTnLst>
                                </p:cTn>
                              </p:par>
                              <p:par>
                                <p:cTn id="269" presetID="1" presetClass="exit" presetSubtype="0" fill="hold" grpId="6" nodeType="withEffect">
                                  <p:stCondLst>
                                    <p:cond delay="0"/>
                                  </p:stCondLst>
                                  <p:childTnLst>
                                    <p:set>
                                      <p:cBhvr>
                                        <p:cTn id="270" dur="1" fill="hold">
                                          <p:stCondLst>
                                            <p:cond delay="0"/>
                                          </p:stCondLst>
                                        </p:cTn>
                                        <p:tgtEl>
                                          <p:spTgt spid="38"/>
                                        </p:tgtEl>
                                        <p:attrNameLst>
                                          <p:attrName>style.visibility</p:attrName>
                                        </p:attrNameLst>
                                      </p:cBhvr>
                                      <p:to>
                                        <p:strVal val="hidden"/>
                                      </p:to>
                                    </p:set>
                                  </p:childTnLst>
                                </p:cTn>
                              </p:par>
                              <p:par>
                                <p:cTn id="271" presetID="1" presetClass="exit" presetSubtype="0" fill="hold" grpId="6" nodeType="withEffect">
                                  <p:stCondLst>
                                    <p:cond delay="0"/>
                                  </p:stCondLst>
                                  <p:childTnLst>
                                    <p:set>
                                      <p:cBhvr>
                                        <p:cTn id="272" dur="1" fill="hold">
                                          <p:stCondLst>
                                            <p:cond delay="0"/>
                                          </p:stCondLst>
                                        </p:cTn>
                                        <p:tgtEl>
                                          <p:spTgt spid="39"/>
                                        </p:tgtEl>
                                        <p:attrNameLst>
                                          <p:attrName>style.visibility</p:attrName>
                                        </p:attrNameLst>
                                      </p:cBhvr>
                                      <p:to>
                                        <p:strVal val="hidden"/>
                                      </p:to>
                                    </p:set>
                                  </p:childTnLst>
                                </p:cTn>
                              </p:par>
                              <p:par>
                                <p:cTn id="273" presetID="1" presetClass="exit" presetSubtype="0" fill="hold" grpId="6" nodeType="withEffect">
                                  <p:stCondLst>
                                    <p:cond delay="0"/>
                                  </p:stCondLst>
                                  <p:childTnLst>
                                    <p:set>
                                      <p:cBhvr>
                                        <p:cTn id="274" dur="1" fill="hold">
                                          <p:stCondLst>
                                            <p:cond delay="0"/>
                                          </p:stCondLst>
                                        </p:cTn>
                                        <p:tgtEl>
                                          <p:spTgt spid="41"/>
                                        </p:tgtEl>
                                        <p:attrNameLst>
                                          <p:attrName>style.visibility</p:attrName>
                                        </p:attrNameLst>
                                      </p:cBhvr>
                                      <p:to>
                                        <p:strVal val="hidden"/>
                                      </p:to>
                                    </p:set>
                                  </p:childTnLst>
                                </p:cTn>
                              </p:par>
                              <p:par>
                                <p:cTn id="275" presetID="1" presetClass="exit" presetSubtype="0" fill="hold" grpId="6" nodeType="withEffect">
                                  <p:stCondLst>
                                    <p:cond delay="0"/>
                                  </p:stCondLst>
                                  <p:childTnLst>
                                    <p:set>
                                      <p:cBhvr>
                                        <p:cTn id="276" dur="1" fill="hold">
                                          <p:stCondLst>
                                            <p:cond delay="0"/>
                                          </p:stCondLst>
                                        </p:cTn>
                                        <p:tgtEl>
                                          <p:spTgt spid="45"/>
                                        </p:tgtEl>
                                        <p:attrNameLst>
                                          <p:attrName>style.visibility</p:attrName>
                                        </p:attrNameLst>
                                      </p:cBhvr>
                                      <p:to>
                                        <p:strVal val="hidden"/>
                                      </p:to>
                                    </p:set>
                                  </p:childTnLst>
                                </p:cTn>
                              </p:par>
                              <p:par>
                                <p:cTn id="277" presetID="1" presetClass="exit" presetSubtype="0" fill="hold" grpId="6" nodeType="withEffect">
                                  <p:stCondLst>
                                    <p:cond delay="0"/>
                                  </p:stCondLst>
                                  <p:childTnLst>
                                    <p:set>
                                      <p:cBhvr>
                                        <p:cTn id="278" dur="1" fill="hold">
                                          <p:stCondLst>
                                            <p:cond delay="0"/>
                                          </p:stCondLst>
                                        </p:cTn>
                                        <p:tgtEl>
                                          <p:spTgt spid="47"/>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81" restart="whenNotActive" fill="hold" evtFilter="cancelBubble" nodeType="interactiveSeq">
                <p:stCondLst>
                  <p:cond evt="onClick" delay="0">
                    <p:tgtEl>
                      <p:spTgt spid="33"/>
                    </p:tgtEl>
                  </p:cond>
                </p:stCondLst>
                <p:endSync evt="end" delay="0">
                  <p:rtn val="all"/>
                </p:endSync>
                <p:childTnLst>
                  <p:par>
                    <p:cTn id="282" fill="hold">
                      <p:stCondLst>
                        <p:cond delay="0"/>
                      </p:stCondLst>
                      <p:childTnLst>
                        <p:par>
                          <p:cTn id="283" fill="hold">
                            <p:stCondLst>
                              <p:cond delay="0"/>
                            </p:stCondLst>
                            <p:childTnLst>
                              <p:par>
                                <p:cTn id="284" presetID="42" presetClass="entr" presetSubtype="0" fill="hold" grpId="0" nodeType="clickEffect">
                                  <p:stCondLst>
                                    <p:cond delay="0"/>
                                  </p:stCondLst>
                                  <p:childTnLst>
                                    <p:set>
                                      <p:cBhvr>
                                        <p:cTn id="285" dur="1" fill="hold">
                                          <p:stCondLst>
                                            <p:cond delay="0"/>
                                          </p:stCondLst>
                                        </p:cTn>
                                        <p:tgtEl>
                                          <p:spTgt spid="44"/>
                                        </p:tgtEl>
                                        <p:attrNameLst>
                                          <p:attrName>style.visibility</p:attrName>
                                        </p:attrNameLst>
                                      </p:cBhvr>
                                      <p:to>
                                        <p:strVal val="visible"/>
                                      </p:to>
                                    </p:set>
                                    <p:animEffect transition="in" filter="fade">
                                      <p:cBhvr>
                                        <p:cTn id="286" dur="1000"/>
                                        <p:tgtEl>
                                          <p:spTgt spid="44"/>
                                        </p:tgtEl>
                                      </p:cBhvr>
                                    </p:animEffect>
                                    <p:anim calcmode="lin" valueType="num">
                                      <p:cBhvr>
                                        <p:cTn id="287" dur="1000" fill="hold"/>
                                        <p:tgtEl>
                                          <p:spTgt spid="44"/>
                                        </p:tgtEl>
                                        <p:attrNameLst>
                                          <p:attrName>ppt_x</p:attrName>
                                        </p:attrNameLst>
                                      </p:cBhvr>
                                      <p:tavLst>
                                        <p:tav tm="0">
                                          <p:val>
                                            <p:strVal val="#ppt_x"/>
                                          </p:val>
                                        </p:tav>
                                        <p:tav tm="100000">
                                          <p:val>
                                            <p:strVal val="#ppt_x"/>
                                          </p:val>
                                        </p:tav>
                                      </p:tavLst>
                                    </p:anim>
                                    <p:anim calcmode="lin" valueType="num">
                                      <p:cBhvr>
                                        <p:cTn id="288" dur="1000" fill="hold"/>
                                        <p:tgtEl>
                                          <p:spTgt spid="44"/>
                                        </p:tgtEl>
                                        <p:attrNameLst>
                                          <p:attrName>ppt_y</p:attrName>
                                        </p:attrNameLst>
                                      </p:cBhvr>
                                      <p:tavLst>
                                        <p:tav tm="0">
                                          <p:val>
                                            <p:strVal val="#ppt_y+.1"/>
                                          </p:val>
                                        </p:tav>
                                        <p:tav tm="100000">
                                          <p:val>
                                            <p:strVal val="#ppt_y"/>
                                          </p:val>
                                        </p:tav>
                                      </p:tavLst>
                                    </p:anim>
                                  </p:childTnLst>
                                </p:cTn>
                              </p:par>
                              <p:par>
                                <p:cTn id="289" presetID="1" presetClass="exit" presetSubtype="0" fill="hold" grpId="6" nodeType="withEffect">
                                  <p:stCondLst>
                                    <p:cond delay="0"/>
                                  </p:stCondLst>
                                  <p:childTnLst>
                                    <p:set>
                                      <p:cBhvr>
                                        <p:cTn id="290" dur="1" fill="hold">
                                          <p:stCondLst>
                                            <p:cond delay="0"/>
                                          </p:stCondLst>
                                        </p:cTn>
                                        <p:tgtEl>
                                          <p:spTgt spid="37"/>
                                        </p:tgtEl>
                                        <p:attrNameLst>
                                          <p:attrName>style.visibility</p:attrName>
                                        </p:attrNameLst>
                                      </p:cBhvr>
                                      <p:to>
                                        <p:strVal val="hidden"/>
                                      </p:to>
                                    </p:set>
                                  </p:childTnLst>
                                </p:cTn>
                              </p:par>
                              <p:par>
                                <p:cTn id="291" presetID="1" presetClass="exit" presetSubtype="0" fill="hold" grpId="6" nodeType="withEffect">
                                  <p:stCondLst>
                                    <p:cond delay="0"/>
                                  </p:stCondLst>
                                  <p:childTnLst>
                                    <p:set>
                                      <p:cBhvr>
                                        <p:cTn id="292" dur="1" fill="hold">
                                          <p:stCondLst>
                                            <p:cond delay="0"/>
                                          </p:stCondLst>
                                        </p:cTn>
                                        <p:tgtEl>
                                          <p:spTgt spid="24"/>
                                        </p:tgtEl>
                                        <p:attrNameLst>
                                          <p:attrName>style.visibility</p:attrName>
                                        </p:attrNameLst>
                                      </p:cBhvr>
                                      <p:to>
                                        <p:strVal val="hidden"/>
                                      </p:to>
                                    </p:set>
                                  </p:childTnLst>
                                </p:cTn>
                              </p:par>
                              <p:par>
                                <p:cTn id="293" presetID="1" presetClass="exit" presetSubtype="0" fill="hold" grpId="5" nodeType="withEffect">
                                  <p:stCondLst>
                                    <p:cond delay="0"/>
                                  </p:stCondLst>
                                  <p:childTnLst>
                                    <p:set>
                                      <p:cBhvr>
                                        <p:cTn id="294" dur="1" fill="hold">
                                          <p:stCondLst>
                                            <p:cond delay="0"/>
                                          </p:stCondLst>
                                        </p:cTn>
                                        <p:tgtEl>
                                          <p:spTgt spid="40"/>
                                        </p:tgtEl>
                                        <p:attrNameLst>
                                          <p:attrName>style.visibility</p:attrName>
                                        </p:attrNameLst>
                                      </p:cBhvr>
                                      <p:to>
                                        <p:strVal val="hidden"/>
                                      </p:to>
                                    </p:set>
                                  </p:childTnLst>
                                </p:cTn>
                              </p:par>
                              <p:par>
                                <p:cTn id="295" presetID="1" presetClass="exit" presetSubtype="0" fill="hold" grpId="5" nodeType="withEffect">
                                  <p:stCondLst>
                                    <p:cond delay="0"/>
                                  </p:stCondLst>
                                  <p:childTnLst>
                                    <p:set>
                                      <p:cBhvr>
                                        <p:cTn id="296" dur="1" fill="hold">
                                          <p:stCondLst>
                                            <p:cond delay="0"/>
                                          </p:stCondLst>
                                        </p:cTn>
                                        <p:tgtEl>
                                          <p:spTgt spid="42"/>
                                        </p:tgtEl>
                                        <p:attrNameLst>
                                          <p:attrName>style.visibility</p:attrName>
                                        </p:attrNameLst>
                                      </p:cBhvr>
                                      <p:to>
                                        <p:strVal val="hidden"/>
                                      </p:to>
                                    </p:set>
                                  </p:childTnLst>
                                </p:cTn>
                              </p:par>
                              <p:par>
                                <p:cTn id="297" presetID="1" presetClass="exit" presetSubtype="0" fill="hold" grpId="5" nodeType="withEffect">
                                  <p:stCondLst>
                                    <p:cond delay="0"/>
                                  </p:stCondLst>
                                  <p:childTnLst>
                                    <p:set>
                                      <p:cBhvr>
                                        <p:cTn id="298" dur="1" fill="hold">
                                          <p:stCondLst>
                                            <p:cond delay="0"/>
                                          </p:stCondLst>
                                        </p:cTn>
                                        <p:tgtEl>
                                          <p:spTgt spid="46"/>
                                        </p:tgtEl>
                                        <p:attrNameLst>
                                          <p:attrName>style.visibility</p:attrName>
                                        </p:attrNameLst>
                                      </p:cBhvr>
                                      <p:to>
                                        <p:strVal val="hidden"/>
                                      </p:to>
                                    </p:set>
                                  </p:childTnLst>
                                </p:cTn>
                              </p:par>
                              <p:par>
                                <p:cTn id="299" presetID="1" presetClass="exit" presetSubtype="0" fill="hold" grpId="5" nodeType="withEffect">
                                  <p:stCondLst>
                                    <p:cond delay="0"/>
                                  </p:stCondLst>
                                  <p:childTnLst>
                                    <p:set>
                                      <p:cBhvr>
                                        <p:cTn id="300" dur="1" fill="hold">
                                          <p:stCondLst>
                                            <p:cond delay="0"/>
                                          </p:stCondLst>
                                        </p:cTn>
                                        <p:tgtEl>
                                          <p:spTgt spid="48"/>
                                        </p:tgtEl>
                                        <p:attrNameLst>
                                          <p:attrName>style.visibility</p:attrName>
                                        </p:attrNameLst>
                                      </p:cBhvr>
                                      <p:to>
                                        <p:strVal val="hidden"/>
                                      </p:to>
                                    </p:set>
                                  </p:childTnLst>
                                </p:cTn>
                              </p:par>
                              <p:par>
                                <p:cTn id="301" presetID="6" presetClass="entr" presetSubtype="16" fill="hold" grpId="0" nodeType="withEffect">
                                  <p:stCondLst>
                                    <p:cond delay="0"/>
                                  </p:stCondLst>
                                  <p:childTnLst>
                                    <p:set>
                                      <p:cBhvr>
                                        <p:cTn id="302" dur="1" fill="hold">
                                          <p:stCondLst>
                                            <p:cond delay="0"/>
                                          </p:stCondLst>
                                        </p:cTn>
                                        <p:tgtEl>
                                          <p:spTgt spid="45"/>
                                        </p:tgtEl>
                                        <p:attrNameLst>
                                          <p:attrName>style.visibility</p:attrName>
                                        </p:attrNameLst>
                                      </p:cBhvr>
                                      <p:to>
                                        <p:strVal val="visible"/>
                                      </p:to>
                                    </p:set>
                                    <p:animEffect transition="in" filter="circle(in)">
                                      <p:cBhvr>
                                        <p:cTn id="303" dur="2000"/>
                                        <p:tgtEl>
                                          <p:spTgt spid="45"/>
                                        </p:tgtEl>
                                      </p:cBhvr>
                                    </p:animEffect>
                                  </p:childTnLst>
                                </p:cTn>
                              </p:par>
                              <p:par>
                                <p:cTn id="304" presetID="1" presetClass="exit" presetSubtype="0" fill="hold" grpId="8" nodeType="withEffect">
                                  <p:stCondLst>
                                    <p:cond delay="0"/>
                                  </p:stCondLst>
                                  <p:childTnLst>
                                    <p:set>
                                      <p:cBhvr>
                                        <p:cTn id="305" dur="1" fill="hold">
                                          <p:stCondLst>
                                            <p:cond delay="0"/>
                                          </p:stCondLst>
                                        </p:cTn>
                                        <p:tgtEl>
                                          <p:spTgt spid="38"/>
                                        </p:tgtEl>
                                        <p:attrNameLst>
                                          <p:attrName>style.visibility</p:attrName>
                                        </p:attrNameLst>
                                      </p:cBhvr>
                                      <p:to>
                                        <p:strVal val="hidden"/>
                                      </p:to>
                                    </p:set>
                                  </p:childTnLst>
                                </p:cTn>
                              </p:par>
                              <p:par>
                                <p:cTn id="306" presetID="1" presetClass="exit" presetSubtype="0" fill="hold" grpId="8" nodeType="withEffect">
                                  <p:stCondLst>
                                    <p:cond delay="0"/>
                                  </p:stCondLst>
                                  <p:childTnLst>
                                    <p:set>
                                      <p:cBhvr>
                                        <p:cTn id="307" dur="1" fill="hold">
                                          <p:stCondLst>
                                            <p:cond delay="0"/>
                                          </p:stCondLst>
                                        </p:cTn>
                                        <p:tgtEl>
                                          <p:spTgt spid="39"/>
                                        </p:tgtEl>
                                        <p:attrNameLst>
                                          <p:attrName>style.visibility</p:attrName>
                                        </p:attrNameLst>
                                      </p:cBhvr>
                                      <p:to>
                                        <p:strVal val="hidden"/>
                                      </p:to>
                                    </p:set>
                                  </p:childTnLst>
                                </p:cTn>
                              </p:par>
                              <p:par>
                                <p:cTn id="308" presetID="1" presetClass="exit" presetSubtype="0" fill="hold" grpId="8" nodeType="withEffect">
                                  <p:stCondLst>
                                    <p:cond delay="0"/>
                                  </p:stCondLst>
                                  <p:childTnLst>
                                    <p:set>
                                      <p:cBhvr>
                                        <p:cTn id="309" dur="1" fill="hold">
                                          <p:stCondLst>
                                            <p:cond delay="0"/>
                                          </p:stCondLst>
                                        </p:cTn>
                                        <p:tgtEl>
                                          <p:spTgt spid="41"/>
                                        </p:tgtEl>
                                        <p:attrNameLst>
                                          <p:attrName>style.visibility</p:attrName>
                                        </p:attrNameLst>
                                      </p:cBhvr>
                                      <p:to>
                                        <p:strVal val="hidden"/>
                                      </p:to>
                                    </p:set>
                                  </p:childTnLst>
                                </p:cTn>
                              </p:par>
                              <p:par>
                                <p:cTn id="310" presetID="1" presetClass="exit" presetSubtype="0" fill="hold" grpId="8" nodeType="withEffect">
                                  <p:stCondLst>
                                    <p:cond delay="0"/>
                                  </p:stCondLst>
                                  <p:childTnLst>
                                    <p:set>
                                      <p:cBhvr>
                                        <p:cTn id="311" dur="1" fill="hold">
                                          <p:stCondLst>
                                            <p:cond delay="0"/>
                                          </p:stCondLst>
                                        </p:cTn>
                                        <p:tgtEl>
                                          <p:spTgt spid="43"/>
                                        </p:tgtEl>
                                        <p:attrNameLst>
                                          <p:attrName>style.visibility</p:attrName>
                                        </p:attrNameLst>
                                      </p:cBhvr>
                                      <p:to>
                                        <p:strVal val="hidden"/>
                                      </p:to>
                                    </p:set>
                                  </p:childTnLst>
                                </p:cTn>
                              </p:par>
                              <p:par>
                                <p:cTn id="312" presetID="1" presetClass="exit" presetSubtype="0" fill="hold" grpId="8" nodeType="withEffect">
                                  <p:stCondLst>
                                    <p:cond delay="0"/>
                                  </p:stCondLst>
                                  <p:childTnLst>
                                    <p:set>
                                      <p:cBhvr>
                                        <p:cTn id="313" dur="1" fill="hold">
                                          <p:stCondLst>
                                            <p:cond delay="0"/>
                                          </p:stCondLst>
                                        </p:cTn>
                                        <p:tgtEl>
                                          <p:spTgt spid="47"/>
                                        </p:tgtEl>
                                        <p:attrNameLst>
                                          <p:attrName>style.visibility</p:attrName>
                                        </p:attrNameLst>
                                      </p:cBhvr>
                                      <p:to>
                                        <p:strVal val="hidden"/>
                                      </p:to>
                                    </p:set>
                                  </p:childTnLst>
                                </p:cTn>
                              </p:par>
                              <p:par>
                                <p:cTn id="314" presetID="1" presetClass="exit" presetSubtype="0" fill="hold" grpId="7" nodeType="withEffect">
                                  <p:stCondLst>
                                    <p:cond delay="0"/>
                                  </p:stCondLst>
                                  <p:childTnLst>
                                    <p:set>
                                      <p:cBhvr>
                                        <p:cTn id="315"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16" restart="whenNotActive" fill="hold" evtFilter="cancelBubble" nodeType="interactiveSeq">
                <p:stCondLst>
                  <p:cond evt="onClick" delay="0">
                    <p:tgtEl>
                      <p:spTgt spid="34"/>
                    </p:tgtEl>
                  </p:cond>
                </p:stCondLst>
                <p:endSync evt="end" delay="0">
                  <p:rtn val="all"/>
                </p:endSync>
                <p:childTnLst>
                  <p:par>
                    <p:cTn id="317" fill="hold">
                      <p:stCondLst>
                        <p:cond delay="0"/>
                      </p:stCondLst>
                      <p:childTnLst>
                        <p:par>
                          <p:cTn id="318" fill="hold">
                            <p:stCondLst>
                              <p:cond delay="0"/>
                            </p:stCondLst>
                            <p:childTnLst>
                              <p:par>
                                <p:cTn id="319" presetID="42" presetClass="entr" presetSubtype="0" fill="hold" grpId="0" nodeType="clickEffect">
                                  <p:stCondLst>
                                    <p:cond delay="0"/>
                                  </p:stCondLst>
                                  <p:childTnLst>
                                    <p:set>
                                      <p:cBhvr>
                                        <p:cTn id="320" dur="1" fill="hold">
                                          <p:stCondLst>
                                            <p:cond delay="0"/>
                                          </p:stCondLst>
                                        </p:cTn>
                                        <p:tgtEl>
                                          <p:spTgt spid="46"/>
                                        </p:tgtEl>
                                        <p:attrNameLst>
                                          <p:attrName>style.visibility</p:attrName>
                                        </p:attrNameLst>
                                      </p:cBhvr>
                                      <p:to>
                                        <p:strVal val="visible"/>
                                      </p:to>
                                    </p:set>
                                    <p:animEffect transition="in" filter="fade">
                                      <p:cBhvr>
                                        <p:cTn id="321" dur="1000"/>
                                        <p:tgtEl>
                                          <p:spTgt spid="46"/>
                                        </p:tgtEl>
                                      </p:cBhvr>
                                    </p:animEffect>
                                    <p:anim calcmode="lin" valueType="num">
                                      <p:cBhvr>
                                        <p:cTn id="322" dur="1000" fill="hold"/>
                                        <p:tgtEl>
                                          <p:spTgt spid="46"/>
                                        </p:tgtEl>
                                        <p:attrNameLst>
                                          <p:attrName>ppt_x</p:attrName>
                                        </p:attrNameLst>
                                      </p:cBhvr>
                                      <p:tavLst>
                                        <p:tav tm="0">
                                          <p:val>
                                            <p:strVal val="#ppt_x"/>
                                          </p:val>
                                        </p:tav>
                                        <p:tav tm="100000">
                                          <p:val>
                                            <p:strVal val="#ppt_x"/>
                                          </p:val>
                                        </p:tav>
                                      </p:tavLst>
                                    </p:anim>
                                    <p:anim calcmode="lin" valueType="num">
                                      <p:cBhvr>
                                        <p:cTn id="323" dur="1000" fill="hold"/>
                                        <p:tgtEl>
                                          <p:spTgt spid="46"/>
                                        </p:tgtEl>
                                        <p:attrNameLst>
                                          <p:attrName>ppt_y</p:attrName>
                                        </p:attrNameLst>
                                      </p:cBhvr>
                                      <p:tavLst>
                                        <p:tav tm="0">
                                          <p:val>
                                            <p:strVal val="#ppt_y+.1"/>
                                          </p:val>
                                        </p:tav>
                                        <p:tav tm="100000">
                                          <p:val>
                                            <p:strVal val="#ppt_y"/>
                                          </p:val>
                                        </p:tav>
                                      </p:tavLst>
                                    </p:anim>
                                  </p:childTnLst>
                                </p:cTn>
                              </p:par>
                              <p:par>
                                <p:cTn id="324" presetID="1" presetClass="exit" presetSubtype="0" fill="hold" grpId="7" nodeType="withEffect">
                                  <p:stCondLst>
                                    <p:cond delay="0"/>
                                  </p:stCondLst>
                                  <p:childTnLst>
                                    <p:set>
                                      <p:cBhvr>
                                        <p:cTn id="325" dur="1" fill="hold">
                                          <p:stCondLst>
                                            <p:cond delay="0"/>
                                          </p:stCondLst>
                                        </p:cTn>
                                        <p:tgtEl>
                                          <p:spTgt spid="37"/>
                                        </p:tgtEl>
                                        <p:attrNameLst>
                                          <p:attrName>style.visibility</p:attrName>
                                        </p:attrNameLst>
                                      </p:cBhvr>
                                      <p:to>
                                        <p:strVal val="hidden"/>
                                      </p:to>
                                    </p:set>
                                  </p:childTnLst>
                                </p:cTn>
                              </p:par>
                              <p:par>
                                <p:cTn id="326" presetID="1" presetClass="exit" presetSubtype="0" fill="hold" grpId="7" nodeType="withEffect">
                                  <p:stCondLst>
                                    <p:cond delay="0"/>
                                  </p:stCondLst>
                                  <p:childTnLst>
                                    <p:set>
                                      <p:cBhvr>
                                        <p:cTn id="327" dur="1" fill="hold">
                                          <p:stCondLst>
                                            <p:cond delay="0"/>
                                          </p:stCondLst>
                                        </p:cTn>
                                        <p:tgtEl>
                                          <p:spTgt spid="24"/>
                                        </p:tgtEl>
                                        <p:attrNameLst>
                                          <p:attrName>style.visibility</p:attrName>
                                        </p:attrNameLst>
                                      </p:cBhvr>
                                      <p:to>
                                        <p:strVal val="hidden"/>
                                      </p:to>
                                    </p:set>
                                  </p:childTnLst>
                                </p:cTn>
                              </p:par>
                              <p:par>
                                <p:cTn id="328" presetID="1" presetClass="exit" presetSubtype="0" fill="hold" grpId="6" nodeType="withEffect">
                                  <p:stCondLst>
                                    <p:cond delay="0"/>
                                  </p:stCondLst>
                                  <p:childTnLst>
                                    <p:set>
                                      <p:cBhvr>
                                        <p:cTn id="329" dur="1" fill="hold">
                                          <p:stCondLst>
                                            <p:cond delay="0"/>
                                          </p:stCondLst>
                                        </p:cTn>
                                        <p:tgtEl>
                                          <p:spTgt spid="40"/>
                                        </p:tgtEl>
                                        <p:attrNameLst>
                                          <p:attrName>style.visibility</p:attrName>
                                        </p:attrNameLst>
                                      </p:cBhvr>
                                      <p:to>
                                        <p:strVal val="hidden"/>
                                      </p:to>
                                    </p:set>
                                  </p:childTnLst>
                                </p:cTn>
                              </p:par>
                              <p:par>
                                <p:cTn id="330" presetID="1" presetClass="exit" presetSubtype="0" fill="hold" grpId="6" nodeType="withEffect">
                                  <p:stCondLst>
                                    <p:cond delay="0"/>
                                  </p:stCondLst>
                                  <p:childTnLst>
                                    <p:set>
                                      <p:cBhvr>
                                        <p:cTn id="331" dur="1" fill="hold">
                                          <p:stCondLst>
                                            <p:cond delay="0"/>
                                          </p:stCondLst>
                                        </p:cTn>
                                        <p:tgtEl>
                                          <p:spTgt spid="42"/>
                                        </p:tgtEl>
                                        <p:attrNameLst>
                                          <p:attrName>style.visibility</p:attrName>
                                        </p:attrNameLst>
                                      </p:cBhvr>
                                      <p:to>
                                        <p:strVal val="hidden"/>
                                      </p:to>
                                    </p:set>
                                  </p:childTnLst>
                                </p:cTn>
                              </p:par>
                              <p:par>
                                <p:cTn id="332" presetID="1" presetClass="exit" presetSubtype="0" fill="hold" grpId="6" nodeType="withEffect">
                                  <p:stCondLst>
                                    <p:cond delay="0"/>
                                  </p:stCondLst>
                                  <p:childTnLst>
                                    <p:set>
                                      <p:cBhvr>
                                        <p:cTn id="333" dur="1" fill="hold">
                                          <p:stCondLst>
                                            <p:cond delay="0"/>
                                          </p:stCondLst>
                                        </p:cTn>
                                        <p:tgtEl>
                                          <p:spTgt spid="44"/>
                                        </p:tgtEl>
                                        <p:attrNameLst>
                                          <p:attrName>style.visibility</p:attrName>
                                        </p:attrNameLst>
                                      </p:cBhvr>
                                      <p:to>
                                        <p:strVal val="hidden"/>
                                      </p:to>
                                    </p:set>
                                  </p:childTnLst>
                                </p:cTn>
                              </p:par>
                              <p:par>
                                <p:cTn id="334" presetID="1" presetClass="exit" presetSubtype="0" fill="hold" grpId="6" nodeType="withEffect">
                                  <p:stCondLst>
                                    <p:cond delay="0"/>
                                  </p:stCondLst>
                                  <p:childTnLst>
                                    <p:set>
                                      <p:cBhvr>
                                        <p:cTn id="335" dur="1" fill="hold">
                                          <p:stCondLst>
                                            <p:cond delay="0"/>
                                          </p:stCondLst>
                                        </p:cTn>
                                        <p:tgtEl>
                                          <p:spTgt spid="48"/>
                                        </p:tgtEl>
                                        <p:attrNameLst>
                                          <p:attrName>style.visibility</p:attrName>
                                        </p:attrNameLst>
                                      </p:cBhvr>
                                      <p:to>
                                        <p:strVal val="hidden"/>
                                      </p:to>
                                    </p:set>
                                  </p:childTnLst>
                                </p:cTn>
                              </p:par>
                              <p:par>
                                <p:cTn id="336" presetID="6" presetClass="entr" presetSubtype="16" fill="hold" grpId="0" nodeType="withEffect">
                                  <p:stCondLst>
                                    <p:cond delay="0"/>
                                  </p:stCondLst>
                                  <p:childTnLst>
                                    <p:set>
                                      <p:cBhvr>
                                        <p:cTn id="337" dur="1" fill="hold">
                                          <p:stCondLst>
                                            <p:cond delay="0"/>
                                          </p:stCondLst>
                                        </p:cTn>
                                        <p:tgtEl>
                                          <p:spTgt spid="47"/>
                                        </p:tgtEl>
                                        <p:attrNameLst>
                                          <p:attrName>style.visibility</p:attrName>
                                        </p:attrNameLst>
                                      </p:cBhvr>
                                      <p:to>
                                        <p:strVal val="visible"/>
                                      </p:to>
                                    </p:set>
                                    <p:animEffect transition="in" filter="circle(in)">
                                      <p:cBhvr>
                                        <p:cTn id="338" dur="2000"/>
                                        <p:tgtEl>
                                          <p:spTgt spid="47"/>
                                        </p:tgtEl>
                                      </p:cBhvr>
                                    </p:animEffect>
                                  </p:childTnLst>
                                </p:cTn>
                              </p:par>
                              <p:par>
                                <p:cTn id="339" presetID="1" presetClass="exit" presetSubtype="0" fill="hold" grpId="4" nodeType="withEffect">
                                  <p:stCondLst>
                                    <p:cond delay="0"/>
                                  </p:stCondLst>
                                  <p:childTnLst>
                                    <p:set>
                                      <p:cBhvr>
                                        <p:cTn id="340" dur="1" fill="hold">
                                          <p:stCondLst>
                                            <p:cond delay="0"/>
                                          </p:stCondLst>
                                        </p:cTn>
                                        <p:tgtEl>
                                          <p:spTgt spid="38"/>
                                        </p:tgtEl>
                                        <p:attrNameLst>
                                          <p:attrName>style.visibility</p:attrName>
                                        </p:attrNameLst>
                                      </p:cBhvr>
                                      <p:to>
                                        <p:strVal val="hidden"/>
                                      </p:to>
                                    </p:set>
                                  </p:childTnLst>
                                </p:cTn>
                              </p:par>
                              <p:par>
                                <p:cTn id="341" presetID="1" presetClass="exit" presetSubtype="0" fill="hold" grpId="4" nodeType="withEffect">
                                  <p:stCondLst>
                                    <p:cond delay="0"/>
                                  </p:stCondLst>
                                  <p:childTnLst>
                                    <p:set>
                                      <p:cBhvr>
                                        <p:cTn id="342" dur="1" fill="hold">
                                          <p:stCondLst>
                                            <p:cond delay="0"/>
                                          </p:stCondLst>
                                        </p:cTn>
                                        <p:tgtEl>
                                          <p:spTgt spid="39"/>
                                        </p:tgtEl>
                                        <p:attrNameLst>
                                          <p:attrName>style.visibility</p:attrName>
                                        </p:attrNameLst>
                                      </p:cBhvr>
                                      <p:to>
                                        <p:strVal val="hidden"/>
                                      </p:to>
                                    </p:set>
                                  </p:childTnLst>
                                </p:cTn>
                              </p:par>
                              <p:par>
                                <p:cTn id="343" presetID="1" presetClass="exit" presetSubtype="0" fill="hold" grpId="4" nodeType="withEffect">
                                  <p:stCondLst>
                                    <p:cond delay="0"/>
                                  </p:stCondLst>
                                  <p:childTnLst>
                                    <p:set>
                                      <p:cBhvr>
                                        <p:cTn id="344" dur="1" fill="hold">
                                          <p:stCondLst>
                                            <p:cond delay="0"/>
                                          </p:stCondLst>
                                        </p:cTn>
                                        <p:tgtEl>
                                          <p:spTgt spid="41"/>
                                        </p:tgtEl>
                                        <p:attrNameLst>
                                          <p:attrName>style.visibility</p:attrName>
                                        </p:attrNameLst>
                                      </p:cBhvr>
                                      <p:to>
                                        <p:strVal val="hidden"/>
                                      </p:to>
                                    </p:set>
                                  </p:childTnLst>
                                </p:cTn>
                              </p:par>
                              <p:par>
                                <p:cTn id="345" presetID="1" presetClass="exit" presetSubtype="0" fill="hold" grpId="4" nodeType="withEffect">
                                  <p:stCondLst>
                                    <p:cond delay="0"/>
                                  </p:stCondLst>
                                  <p:childTnLst>
                                    <p:set>
                                      <p:cBhvr>
                                        <p:cTn id="346" dur="1" fill="hold">
                                          <p:stCondLst>
                                            <p:cond delay="0"/>
                                          </p:stCondLst>
                                        </p:cTn>
                                        <p:tgtEl>
                                          <p:spTgt spid="43"/>
                                        </p:tgtEl>
                                        <p:attrNameLst>
                                          <p:attrName>style.visibility</p:attrName>
                                        </p:attrNameLst>
                                      </p:cBhvr>
                                      <p:to>
                                        <p:strVal val="hidden"/>
                                      </p:to>
                                    </p:set>
                                  </p:childTnLst>
                                </p:cTn>
                              </p:par>
                              <p:par>
                                <p:cTn id="347" presetID="1" presetClass="exit" presetSubtype="0" fill="hold" grpId="4" nodeType="withEffect">
                                  <p:stCondLst>
                                    <p:cond delay="0"/>
                                  </p:stCondLst>
                                  <p:childTnLst>
                                    <p:set>
                                      <p:cBhvr>
                                        <p:cTn id="348" dur="1" fill="hold">
                                          <p:stCondLst>
                                            <p:cond delay="0"/>
                                          </p:stCondLst>
                                        </p:cTn>
                                        <p:tgtEl>
                                          <p:spTgt spid="45"/>
                                        </p:tgtEl>
                                        <p:attrNameLst>
                                          <p:attrName>style.visibility</p:attrName>
                                        </p:attrNameLst>
                                      </p:cBhvr>
                                      <p:to>
                                        <p:strVal val="hidden"/>
                                      </p:to>
                                    </p:set>
                                  </p:childTnLst>
                                </p:cTn>
                              </p:par>
                              <p:par>
                                <p:cTn id="349" presetID="1" presetClass="exit" presetSubtype="0" fill="hold" grpId="4" nodeType="withEffect">
                                  <p:stCondLst>
                                    <p:cond delay="0"/>
                                  </p:stCondLst>
                                  <p:childTnLst>
                                    <p:set>
                                      <p:cBhvr>
                                        <p:cTn id="35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51" restart="whenNotActive" fill="hold" evtFilter="cancelBubble" nodeType="interactiveSeq">
                <p:stCondLst>
                  <p:cond evt="onClick" delay="0">
                    <p:tgtEl>
                      <p:spTgt spid="35"/>
                    </p:tgtEl>
                  </p:cond>
                </p:stCondLst>
                <p:endSync evt="end" delay="0">
                  <p:rtn val="all"/>
                </p:endSync>
                <p:childTnLst>
                  <p:par>
                    <p:cTn id="352" fill="hold">
                      <p:stCondLst>
                        <p:cond delay="0"/>
                      </p:stCondLst>
                      <p:childTnLst>
                        <p:par>
                          <p:cTn id="353" fill="hold">
                            <p:stCondLst>
                              <p:cond delay="0"/>
                            </p:stCondLst>
                            <p:childTnLst>
                              <p:par>
                                <p:cTn id="354" presetID="42" presetClass="entr" presetSubtype="0" fill="hold" grpId="0" nodeType="clickEffect">
                                  <p:stCondLst>
                                    <p:cond delay="0"/>
                                  </p:stCondLst>
                                  <p:childTnLst>
                                    <p:set>
                                      <p:cBhvr>
                                        <p:cTn id="355" dur="1" fill="hold">
                                          <p:stCondLst>
                                            <p:cond delay="0"/>
                                          </p:stCondLst>
                                        </p:cTn>
                                        <p:tgtEl>
                                          <p:spTgt spid="48"/>
                                        </p:tgtEl>
                                        <p:attrNameLst>
                                          <p:attrName>style.visibility</p:attrName>
                                        </p:attrNameLst>
                                      </p:cBhvr>
                                      <p:to>
                                        <p:strVal val="visible"/>
                                      </p:to>
                                    </p:set>
                                    <p:animEffect transition="in" filter="fade">
                                      <p:cBhvr>
                                        <p:cTn id="356" dur="1000"/>
                                        <p:tgtEl>
                                          <p:spTgt spid="48"/>
                                        </p:tgtEl>
                                      </p:cBhvr>
                                    </p:animEffect>
                                    <p:anim calcmode="lin" valueType="num">
                                      <p:cBhvr>
                                        <p:cTn id="357" dur="1000" fill="hold"/>
                                        <p:tgtEl>
                                          <p:spTgt spid="48"/>
                                        </p:tgtEl>
                                        <p:attrNameLst>
                                          <p:attrName>ppt_x</p:attrName>
                                        </p:attrNameLst>
                                      </p:cBhvr>
                                      <p:tavLst>
                                        <p:tav tm="0">
                                          <p:val>
                                            <p:strVal val="#ppt_x"/>
                                          </p:val>
                                        </p:tav>
                                        <p:tav tm="100000">
                                          <p:val>
                                            <p:strVal val="#ppt_x"/>
                                          </p:val>
                                        </p:tav>
                                      </p:tavLst>
                                    </p:anim>
                                    <p:anim calcmode="lin" valueType="num">
                                      <p:cBhvr>
                                        <p:cTn id="358" dur="1000" fill="hold"/>
                                        <p:tgtEl>
                                          <p:spTgt spid="48"/>
                                        </p:tgtEl>
                                        <p:attrNameLst>
                                          <p:attrName>ppt_y</p:attrName>
                                        </p:attrNameLst>
                                      </p:cBhvr>
                                      <p:tavLst>
                                        <p:tav tm="0">
                                          <p:val>
                                            <p:strVal val="#ppt_y+.1"/>
                                          </p:val>
                                        </p:tav>
                                        <p:tav tm="100000">
                                          <p:val>
                                            <p:strVal val="#ppt_y"/>
                                          </p:val>
                                        </p:tav>
                                      </p:tavLst>
                                    </p:anim>
                                  </p:childTnLst>
                                </p:cTn>
                              </p:par>
                              <p:par>
                                <p:cTn id="359" presetID="1" presetClass="exit" presetSubtype="0" fill="hold" grpId="8" nodeType="withEffect">
                                  <p:stCondLst>
                                    <p:cond delay="0"/>
                                  </p:stCondLst>
                                  <p:childTnLst>
                                    <p:set>
                                      <p:cBhvr>
                                        <p:cTn id="360" dur="1" fill="hold">
                                          <p:stCondLst>
                                            <p:cond delay="0"/>
                                          </p:stCondLst>
                                        </p:cTn>
                                        <p:tgtEl>
                                          <p:spTgt spid="37"/>
                                        </p:tgtEl>
                                        <p:attrNameLst>
                                          <p:attrName>style.visibility</p:attrName>
                                        </p:attrNameLst>
                                      </p:cBhvr>
                                      <p:to>
                                        <p:strVal val="hidden"/>
                                      </p:to>
                                    </p:set>
                                  </p:childTnLst>
                                </p:cTn>
                              </p:par>
                              <p:par>
                                <p:cTn id="361" presetID="1" presetClass="exit" presetSubtype="0" fill="hold" grpId="8" nodeType="withEffect">
                                  <p:stCondLst>
                                    <p:cond delay="0"/>
                                  </p:stCondLst>
                                  <p:childTnLst>
                                    <p:set>
                                      <p:cBhvr>
                                        <p:cTn id="362" dur="1" fill="hold">
                                          <p:stCondLst>
                                            <p:cond delay="0"/>
                                          </p:stCondLst>
                                        </p:cTn>
                                        <p:tgtEl>
                                          <p:spTgt spid="24"/>
                                        </p:tgtEl>
                                        <p:attrNameLst>
                                          <p:attrName>style.visibility</p:attrName>
                                        </p:attrNameLst>
                                      </p:cBhvr>
                                      <p:to>
                                        <p:strVal val="hidden"/>
                                      </p:to>
                                    </p:set>
                                  </p:childTnLst>
                                </p:cTn>
                              </p:par>
                              <p:par>
                                <p:cTn id="363" presetID="1" presetClass="exit" presetSubtype="0" fill="hold" grpId="7" nodeType="withEffect">
                                  <p:stCondLst>
                                    <p:cond delay="0"/>
                                  </p:stCondLst>
                                  <p:childTnLst>
                                    <p:set>
                                      <p:cBhvr>
                                        <p:cTn id="364" dur="1" fill="hold">
                                          <p:stCondLst>
                                            <p:cond delay="0"/>
                                          </p:stCondLst>
                                        </p:cTn>
                                        <p:tgtEl>
                                          <p:spTgt spid="40"/>
                                        </p:tgtEl>
                                        <p:attrNameLst>
                                          <p:attrName>style.visibility</p:attrName>
                                        </p:attrNameLst>
                                      </p:cBhvr>
                                      <p:to>
                                        <p:strVal val="hidden"/>
                                      </p:to>
                                    </p:set>
                                  </p:childTnLst>
                                </p:cTn>
                              </p:par>
                              <p:par>
                                <p:cTn id="365" presetID="1" presetClass="exit" presetSubtype="0" fill="hold" grpId="7" nodeType="withEffect">
                                  <p:stCondLst>
                                    <p:cond delay="0"/>
                                  </p:stCondLst>
                                  <p:childTnLst>
                                    <p:set>
                                      <p:cBhvr>
                                        <p:cTn id="366" dur="1" fill="hold">
                                          <p:stCondLst>
                                            <p:cond delay="0"/>
                                          </p:stCondLst>
                                        </p:cTn>
                                        <p:tgtEl>
                                          <p:spTgt spid="42"/>
                                        </p:tgtEl>
                                        <p:attrNameLst>
                                          <p:attrName>style.visibility</p:attrName>
                                        </p:attrNameLst>
                                      </p:cBhvr>
                                      <p:to>
                                        <p:strVal val="hidden"/>
                                      </p:to>
                                    </p:set>
                                  </p:childTnLst>
                                </p:cTn>
                              </p:par>
                              <p:par>
                                <p:cTn id="367" presetID="1" presetClass="exit" presetSubtype="0" fill="hold" grpId="7" nodeType="withEffect">
                                  <p:stCondLst>
                                    <p:cond delay="0"/>
                                  </p:stCondLst>
                                  <p:childTnLst>
                                    <p:set>
                                      <p:cBhvr>
                                        <p:cTn id="368" dur="1" fill="hold">
                                          <p:stCondLst>
                                            <p:cond delay="0"/>
                                          </p:stCondLst>
                                        </p:cTn>
                                        <p:tgtEl>
                                          <p:spTgt spid="44"/>
                                        </p:tgtEl>
                                        <p:attrNameLst>
                                          <p:attrName>style.visibility</p:attrName>
                                        </p:attrNameLst>
                                      </p:cBhvr>
                                      <p:to>
                                        <p:strVal val="hidden"/>
                                      </p:to>
                                    </p:set>
                                  </p:childTnLst>
                                </p:cTn>
                              </p:par>
                              <p:par>
                                <p:cTn id="369" presetID="1" presetClass="exit" presetSubtype="0" fill="hold" grpId="7" nodeType="withEffect">
                                  <p:stCondLst>
                                    <p:cond delay="0"/>
                                  </p:stCondLst>
                                  <p:childTnLst>
                                    <p:set>
                                      <p:cBhvr>
                                        <p:cTn id="370" dur="1" fill="hold">
                                          <p:stCondLst>
                                            <p:cond delay="0"/>
                                          </p:stCondLst>
                                        </p:cTn>
                                        <p:tgtEl>
                                          <p:spTgt spid="46"/>
                                        </p:tgtEl>
                                        <p:attrNameLst>
                                          <p:attrName>style.visibility</p:attrName>
                                        </p:attrNameLst>
                                      </p:cBhvr>
                                      <p:to>
                                        <p:strVal val="hidden"/>
                                      </p:to>
                                    </p:set>
                                  </p:childTnLst>
                                </p:cTn>
                              </p:par>
                              <p:par>
                                <p:cTn id="371" presetID="6" presetClass="entr" presetSubtype="16" fill="hold" grpId="0" nodeType="withEffect">
                                  <p:stCondLst>
                                    <p:cond delay="0"/>
                                  </p:stCondLst>
                                  <p:childTnLst>
                                    <p:set>
                                      <p:cBhvr>
                                        <p:cTn id="372" dur="1" fill="hold">
                                          <p:stCondLst>
                                            <p:cond delay="0"/>
                                          </p:stCondLst>
                                        </p:cTn>
                                        <p:tgtEl>
                                          <p:spTgt spid="51"/>
                                        </p:tgtEl>
                                        <p:attrNameLst>
                                          <p:attrName>style.visibility</p:attrName>
                                        </p:attrNameLst>
                                      </p:cBhvr>
                                      <p:to>
                                        <p:strVal val="visible"/>
                                      </p:to>
                                    </p:set>
                                    <p:animEffect transition="in" filter="circle(in)">
                                      <p:cBhvr>
                                        <p:cTn id="373" dur="2000"/>
                                        <p:tgtEl>
                                          <p:spTgt spid="51"/>
                                        </p:tgtEl>
                                      </p:cBhvr>
                                    </p:animEffect>
                                  </p:childTnLst>
                                </p:cTn>
                              </p:par>
                              <p:par>
                                <p:cTn id="374" presetID="1" presetClass="exit" presetSubtype="0" fill="hold" grpId="5" nodeType="withEffect">
                                  <p:stCondLst>
                                    <p:cond delay="0"/>
                                  </p:stCondLst>
                                  <p:childTnLst>
                                    <p:set>
                                      <p:cBhvr>
                                        <p:cTn id="375" dur="1" fill="hold">
                                          <p:stCondLst>
                                            <p:cond delay="0"/>
                                          </p:stCondLst>
                                        </p:cTn>
                                        <p:tgtEl>
                                          <p:spTgt spid="38"/>
                                        </p:tgtEl>
                                        <p:attrNameLst>
                                          <p:attrName>style.visibility</p:attrName>
                                        </p:attrNameLst>
                                      </p:cBhvr>
                                      <p:to>
                                        <p:strVal val="hidden"/>
                                      </p:to>
                                    </p:set>
                                  </p:childTnLst>
                                </p:cTn>
                              </p:par>
                              <p:par>
                                <p:cTn id="376" presetID="1" presetClass="exit" presetSubtype="0" fill="hold" grpId="5" nodeType="withEffect">
                                  <p:stCondLst>
                                    <p:cond delay="0"/>
                                  </p:stCondLst>
                                  <p:childTnLst>
                                    <p:set>
                                      <p:cBhvr>
                                        <p:cTn id="377" dur="1" fill="hold">
                                          <p:stCondLst>
                                            <p:cond delay="0"/>
                                          </p:stCondLst>
                                        </p:cTn>
                                        <p:tgtEl>
                                          <p:spTgt spid="39"/>
                                        </p:tgtEl>
                                        <p:attrNameLst>
                                          <p:attrName>style.visibility</p:attrName>
                                        </p:attrNameLst>
                                      </p:cBhvr>
                                      <p:to>
                                        <p:strVal val="hidden"/>
                                      </p:to>
                                    </p:set>
                                  </p:childTnLst>
                                </p:cTn>
                              </p:par>
                              <p:par>
                                <p:cTn id="378" presetID="1" presetClass="exit" presetSubtype="0" fill="hold" grpId="5" nodeType="withEffect">
                                  <p:stCondLst>
                                    <p:cond delay="0"/>
                                  </p:stCondLst>
                                  <p:childTnLst>
                                    <p:set>
                                      <p:cBhvr>
                                        <p:cTn id="379" dur="1" fill="hold">
                                          <p:stCondLst>
                                            <p:cond delay="0"/>
                                          </p:stCondLst>
                                        </p:cTn>
                                        <p:tgtEl>
                                          <p:spTgt spid="41"/>
                                        </p:tgtEl>
                                        <p:attrNameLst>
                                          <p:attrName>style.visibility</p:attrName>
                                        </p:attrNameLst>
                                      </p:cBhvr>
                                      <p:to>
                                        <p:strVal val="hidden"/>
                                      </p:to>
                                    </p:set>
                                  </p:childTnLst>
                                </p:cTn>
                              </p:par>
                              <p:par>
                                <p:cTn id="380" presetID="1" presetClass="exit" presetSubtype="0" fill="hold" grpId="5" nodeType="withEffect">
                                  <p:stCondLst>
                                    <p:cond delay="0"/>
                                  </p:stCondLst>
                                  <p:childTnLst>
                                    <p:set>
                                      <p:cBhvr>
                                        <p:cTn id="381" dur="1" fill="hold">
                                          <p:stCondLst>
                                            <p:cond delay="0"/>
                                          </p:stCondLst>
                                        </p:cTn>
                                        <p:tgtEl>
                                          <p:spTgt spid="43"/>
                                        </p:tgtEl>
                                        <p:attrNameLst>
                                          <p:attrName>style.visibility</p:attrName>
                                        </p:attrNameLst>
                                      </p:cBhvr>
                                      <p:to>
                                        <p:strVal val="hidden"/>
                                      </p:to>
                                    </p:set>
                                  </p:childTnLst>
                                </p:cTn>
                              </p:par>
                              <p:par>
                                <p:cTn id="382" presetID="1" presetClass="exit" presetSubtype="0" fill="hold" grpId="5" nodeType="withEffect">
                                  <p:stCondLst>
                                    <p:cond delay="0"/>
                                  </p:stCondLst>
                                  <p:childTnLst>
                                    <p:set>
                                      <p:cBhvr>
                                        <p:cTn id="383" dur="1" fill="hold">
                                          <p:stCondLst>
                                            <p:cond delay="0"/>
                                          </p:stCondLst>
                                        </p:cTn>
                                        <p:tgtEl>
                                          <p:spTgt spid="45"/>
                                        </p:tgtEl>
                                        <p:attrNameLst>
                                          <p:attrName>style.visibility</p:attrName>
                                        </p:attrNameLst>
                                      </p:cBhvr>
                                      <p:to>
                                        <p:strVal val="hidden"/>
                                      </p:to>
                                    </p:set>
                                  </p:childTnLst>
                                </p:cTn>
                              </p:par>
                              <p:par>
                                <p:cTn id="384" presetID="1" presetClass="exit" presetSubtype="0" fill="hold" grpId="5" nodeType="withEffect">
                                  <p:stCondLst>
                                    <p:cond delay="0"/>
                                  </p:stCondLst>
                                  <p:childTnLst>
                                    <p:set>
                                      <p:cBhvr>
                                        <p:cTn id="385"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Graphic spid="45" grpId="0">
        <p:bldAsOne/>
      </p:bldGraphic>
      <p:bldGraphic spid="45" grpId="1">
        <p:bldAsOne/>
      </p:bldGraphic>
      <p:bldGraphic spid="45" grpId="2">
        <p:bldAsOne/>
      </p:bldGraphic>
      <p:bldGraphic spid="45" grpId="3">
        <p:bldAsOne/>
      </p:bldGraphic>
      <p:bldGraphic spid="45" grpId="4">
        <p:bldAsOne/>
      </p:bldGraphic>
      <p:bldGraphic spid="45" grpId="5">
        <p:bldAsOne/>
      </p:bldGraphic>
      <p:bldGraphic spid="45" grpId="6">
        <p:bldAsOne/>
      </p:bldGraphic>
      <p:bldGraphic spid="45" grpId="7">
        <p:bldAsOne/>
      </p:bldGraphic>
      <p:bldGraphic spid="45" grpId="8">
        <p:bldAsOne/>
      </p:bldGraphic>
      <p:bldGraphic spid="39" grpId="0">
        <p:bldAsOne/>
      </p:bldGraphic>
      <p:bldGraphic spid="39" grpId="1">
        <p:bldAsOne/>
      </p:bldGraphic>
      <p:bldGraphic spid="39" grpId="3">
        <p:bldAsOne/>
      </p:bldGraphic>
      <p:bldGraphic spid="39" grpId="4">
        <p:bldAsOne/>
      </p:bldGraphic>
      <p:bldGraphic spid="39" grpId="5">
        <p:bldAsOne/>
      </p:bldGraphic>
      <p:bldGraphic spid="39" grpId="6">
        <p:bldAsOne/>
      </p:bldGraphic>
      <p:bldGraphic spid="39" grpId="8">
        <p:bldAsOne/>
      </p:bldGraphic>
      <p:bldGraphic spid="39" grpId="9">
        <p:bldAsOne/>
      </p:bldGraphic>
      <p:bldGraphic spid="39" grpId="10">
        <p:bldAsOne/>
      </p:bldGraphic>
      <p:bldGraphic spid="41" grpId="0">
        <p:bldAsOne/>
      </p:bldGraphic>
      <p:bldGraphic spid="41" grpId="1">
        <p:bldAsOne/>
      </p:bldGraphic>
      <p:bldGraphic spid="41" grpId="2">
        <p:bldAsOne/>
      </p:bldGraphic>
      <p:bldGraphic spid="41" grpId="4">
        <p:bldAsOne/>
      </p:bldGraphic>
      <p:bldGraphic spid="41" grpId="5">
        <p:bldAsOne/>
      </p:bldGraphic>
      <p:bldGraphic spid="41" grpId="6">
        <p:bldAsOne/>
      </p:bldGraphic>
      <p:bldGraphic spid="41" grpId="8">
        <p:bldAsOne/>
      </p:bldGraphic>
      <p:bldGraphic spid="41" grpId="9">
        <p:bldAsOne/>
      </p:bldGraphic>
      <p:bldGraphic spid="41" grpId="10">
        <p:bldAsOne/>
      </p:bldGraphic>
      <p:bldGraphic spid="43" grpId="0">
        <p:bldAsOne/>
      </p:bldGraphic>
      <p:bldGraphic spid="43" grpId="1">
        <p:bldAsOne/>
      </p:bldGraphic>
      <p:bldGraphic spid="43" grpId="2">
        <p:bldAsOne/>
      </p:bldGraphic>
      <p:bldGraphic spid="43" grpId="3">
        <p:bldAsOne/>
      </p:bldGraphic>
      <p:bldGraphic spid="43" grpId="4">
        <p:bldAsOne/>
      </p:bldGraphic>
      <p:bldGraphic spid="43" grpId="5">
        <p:bldAsOne/>
      </p:bldGraphic>
      <p:bldGraphic spid="43" grpId="8">
        <p:bldAsOne/>
      </p:bldGraphic>
      <p:bldGraphic spid="43" grpId="9">
        <p:bldAsOne/>
      </p:bldGraphic>
      <p:bldGraphic spid="43" grpId="10">
        <p:bldAsOne/>
      </p:bldGraphic>
      <p:bldGraphic spid="47" grpId="0">
        <p:bldAsOne/>
      </p:bldGraphic>
      <p:bldGraphic spid="47" grpId="1">
        <p:bldAsOne/>
      </p:bldGraphic>
      <p:bldGraphic spid="47" grpId="2">
        <p:bldAsOne/>
      </p:bldGraphic>
      <p:bldGraphic spid="47" grpId="3">
        <p:bldAsOne/>
      </p:bldGraphic>
      <p:bldGraphic spid="47" grpId="5">
        <p:bldAsOne/>
      </p:bldGraphic>
      <p:bldGraphic spid="47" grpId="6">
        <p:bldAsOne/>
      </p:bldGraphic>
      <p:bldGraphic spid="47" grpId="8">
        <p:bldAsOne/>
      </p:bldGraphic>
      <p:bldGraphic spid="47" grpId="9">
        <p:bldAsOne/>
      </p:bldGraphic>
      <p:bldGraphic spid="47" grpId="10">
        <p:bldAsOne/>
      </p:bldGraphic>
      <p:bldP spid="22" grpId="0"/>
      <p:bldP spid="22" grpId="1"/>
      <p:bldP spid="23" grpId="0"/>
      <p:bldP spid="23" grpId="1"/>
      <p:bldP spid="25" grpId="0"/>
      <p:bldP spid="25" grpId="1"/>
      <p:bldP spid="26" grpId="0" animBg="1"/>
      <p:bldP spid="26" grpId="1" animBg="1"/>
      <p:bldP spid="26" grpId="2" animBg="1"/>
      <p:bldP spid="28" grpId="0" animBg="1"/>
      <p:bldP spid="28" grpId="1" animBg="1"/>
      <p:bldP spid="28" grpId="2" animBg="1"/>
      <p:bldP spid="24" grpId="0"/>
      <p:bldP spid="24" grpId="1"/>
      <p:bldP spid="24" grpId="3"/>
      <p:bldP spid="24" grpId="4"/>
      <p:bldP spid="24" grpId="5"/>
      <p:bldP spid="24" grpId="6"/>
      <p:bldP spid="24" grpId="7"/>
      <p:bldP spid="24" grpId="8"/>
      <p:bldP spid="24" grpId="9"/>
      <p:bldP spid="24" grpId="10"/>
      <p:bldP spid="37" grpId="0"/>
      <p:bldP spid="37" grpId="1"/>
      <p:bldP spid="37" grpId="2"/>
      <p:bldP spid="37" grpId="3"/>
      <p:bldP spid="37" grpId="5"/>
      <p:bldP spid="37" grpId="6"/>
      <p:bldP spid="37" grpId="7"/>
      <p:bldP spid="37" grpId="8"/>
      <p:bldP spid="37" grpId="9"/>
      <p:bldP spid="37" grpId="10"/>
      <p:bldGraphic spid="38" grpId="0">
        <p:bldAsOne/>
      </p:bldGraphic>
      <p:bldGraphic spid="38" grpId="2">
        <p:bldAsOne/>
      </p:bldGraphic>
      <p:bldGraphic spid="38" grpId="3">
        <p:bldAsOne/>
      </p:bldGraphic>
      <p:bldGraphic spid="38" grpId="4">
        <p:bldAsOne/>
      </p:bldGraphic>
      <p:bldGraphic spid="38" grpId="5">
        <p:bldAsOne/>
      </p:bldGraphic>
      <p:bldGraphic spid="38" grpId="6">
        <p:bldAsOne/>
      </p:bldGraphic>
      <p:bldGraphic spid="38" grpId="8">
        <p:bldAsOne/>
      </p:bldGraphic>
      <p:bldGraphic spid="38" grpId="9">
        <p:bldAsOne/>
      </p:bldGraphic>
      <p:bldGraphic spid="38" grpId="10">
        <p:bldAsOne/>
      </p:bldGraphic>
      <p:bldP spid="40" grpId="0"/>
      <p:bldP spid="40" grpId="1"/>
      <p:bldP spid="40" grpId="2"/>
      <p:bldP spid="40" grpId="3"/>
      <p:bldP spid="40" grpId="5"/>
      <p:bldP spid="40" grpId="6"/>
      <p:bldP spid="40" grpId="7"/>
      <p:bldP spid="40" grpId="8"/>
      <p:bldP spid="40" grpId="9"/>
      <p:bldP spid="42" grpId="0"/>
      <p:bldP spid="42" grpId="1"/>
      <p:bldP spid="42" grpId="3"/>
      <p:bldP spid="42" grpId="4"/>
      <p:bldP spid="42" grpId="5"/>
      <p:bldP spid="42" grpId="6"/>
      <p:bldP spid="42" grpId="7"/>
      <p:bldP spid="42" grpId="8"/>
      <p:bldP spid="42" grpId="9"/>
      <p:bldP spid="44" grpId="0"/>
      <p:bldP spid="44" grpId="1"/>
      <p:bldP spid="44" grpId="2"/>
      <p:bldP spid="44" grpId="3"/>
      <p:bldP spid="44" grpId="4"/>
      <p:bldP spid="44" grpId="6"/>
      <p:bldP spid="44" grpId="7"/>
      <p:bldP spid="44" grpId="8"/>
      <p:bldP spid="44" grpId="9"/>
      <p:bldP spid="46" grpId="0"/>
      <p:bldP spid="46" grpId="1"/>
      <p:bldP spid="46" grpId="2"/>
      <p:bldP spid="46" grpId="3"/>
      <p:bldP spid="46" grpId="4"/>
      <p:bldP spid="46" grpId="5"/>
      <p:bldP spid="46" grpId="7"/>
      <p:bldP spid="46" grpId="8"/>
      <p:bldP spid="46" grpId="9"/>
      <p:bldP spid="48" grpId="0"/>
      <p:bldP spid="48" grpId="1"/>
      <p:bldP spid="48" grpId="2"/>
      <p:bldP spid="48" grpId="3"/>
      <p:bldP spid="48" grpId="4"/>
      <p:bldP spid="48" grpId="5"/>
      <p:bldP spid="48" grpId="6"/>
      <p:bldP spid="48" grpId="7"/>
      <p:bldP spid="48" grpId="8"/>
      <p:bldGraphic spid="49" grpId="0">
        <p:bldAsOne/>
      </p:bldGraphic>
      <p:bldGraphic spid="51" grpId="0">
        <p:bldAsOne/>
      </p:bldGraphic>
      <p:bldGraphic spid="51" grpId="1">
        <p:bldAsOne/>
      </p:bldGraphic>
      <p:bldGraphic spid="51" grpId="2">
        <p:bldAsOne/>
      </p:bldGraphic>
      <p:bldGraphic spid="51" grpId="3">
        <p:bldAsOne/>
      </p:bldGraphic>
      <p:bldGraphic spid="51" grpId="4">
        <p:bldAsOne/>
      </p:bldGraphic>
      <p:bldGraphic spid="51" grpId="5">
        <p:bldAsOne/>
      </p:bldGraphic>
      <p:bldGraphic spid="51" grpId="7">
        <p:bldAsOne/>
      </p:bldGraphic>
      <p:bldGraphic spid="51" grpId="8">
        <p:bldAsOne/>
      </p:bldGraphic>
      <p:bldGraphic spid="51" grpId="9">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smtClean="0">
                <a:solidFill>
                  <a:srgbClr val="FF0000"/>
                </a:solidFill>
                <a:latin typeface="+mj-lt"/>
              </a:rPr>
              <a:t>Củng</a:t>
            </a:r>
            <a:r>
              <a:rPr lang="en-US" b="1" dirty="0" smtClean="0">
                <a:solidFill>
                  <a:srgbClr val="FF0000"/>
                </a:solidFill>
                <a:latin typeface="+mj-lt"/>
              </a:rPr>
              <a:t> </a:t>
            </a:r>
            <a:r>
              <a:rPr lang="en-US" b="1" dirty="0" err="1" smtClean="0">
                <a:solidFill>
                  <a:srgbClr val="FF0000"/>
                </a:solidFill>
                <a:latin typeface="+mj-lt"/>
              </a:rPr>
              <a:t>cố</a:t>
            </a:r>
            <a:endParaRPr lang="en-US" b="1" dirty="0">
              <a:solidFill>
                <a:srgbClr val="FF0000"/>
              </a:solidFill>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86008193"/>
              </p:ext>
            </p:extLst>
          </p:nvPr>
        </p:nvGraphicFramePr>
        <p:xfrm>
          <a:off x="2998788" y="1538288"/>
          <a:ext cx="7380470" cy="3859212"/>
        </p:xfrm>
        <a:graphic>
          <a:graphicData uri="http://schemas.openxmlformats.org/presentationml/2006/ole">
            <mc:AlternateContent xmlns:mc="http://schemas.openxmlformats.org/markup-compatibility/2006">
              <mc:Choice xmlns:v="urn:schemas-microsoft-com:vml" Requires="v">
                <p:oleObj spid="_x0000_s7177" name="Bitmap Image" r:id="rId3" imgW="6448320" imgH="3371760" progId="Paint.Picture">
                  <p:embed/>
                </p:oleObj>
              </mc:Choice>
              <mc:Fallback>
                <p:oleObj name="Bitmap Image" r:id="rId3" imgW="6448320" imgH="3371760" progId="Paint.Picture">
                  <p:embed/>
                  <p:pic>
                    <p:nvPicPr>
                      <p:cNvPr id="0" name=""/>
                      <p:cNvPicPr/>
                      <p:nvPr/>
                    </p:nvPicPr>
                    <p:blipFill>
                      <a:blip r:embed="rId4"/>
                      <a:stretch>
                        <a:fillRect/>
                      </a:stretch>
                    </p:blipFill>
                    <p:spPr>
                      <a:xfrm>
                        <a:off x="2998788" y="1538288"/>
                        <a:ext cx="7380470" cy="3859212"/>
                      </a:xfrm>
                      <a:prstGeom prst="rect">
                        <a:avLst/>
                      </a:prstGeom>
                      <a:noFill/>
                      <a:ln w="38100">
                        <a:noFill/>
                      </a:ln>
                    </p:spPr>
                  </p:pic>
                </p:oleObj>
              </mc:Fallback>
            </mc:AlternateContent>
          </a:graphicData>
        </a:graphic>
      </p:graphicFrame>
      <p:sp>
        <p:nvSpPr>
          <p:cNvPr id="5" name="Oval 4"/>
          <p:cNvSpPr/>
          <p:nvPr/>
        </p:nvSpPr>
        <p:spPr>
          <a:xfrm>
            <a:off x="2998788" y="4711700"/>
            <a:ext cx="1446212"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24246" y="1430337"/>
            <a:ext cx="939800" cy="5207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solidFill>
                  <a:srgbClr val="FF0000"/>
                </a:solidFill>
                <a:latin typeface="+mj-lt"/>
              </a:rPr>
              <a:t>1.</a:t>
            </a:r>
            <a:endParaRPr lang="en-US" b="1" dirty="0">
              <a:solidFill>
                <a:srgbClr val="FF0000"/>
              </a:solidFill>
              <a:latin typeface="+mj-lt"/>
            </a:endParaRPr>
          </a:p>
        </p:txBody>
      </p:sp>
    </p:spTree>
    <p:extLst>
      <p:ext uri="{BB962C8B-B14F-4D97-AF65-F5344CB8AC3E}">
        <p14:creationId xmlns:p14="http://schemas.microsoft.com/office/powerpoint/2010/main" val="3714425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74619547"/>
              </p:ext>
            </p:extLst>
          </p:nvPr>
        </p:nvGraphicFramePr>
        <p:xfrm>
          <a:off x="2306638" y="1435101"/>
          <a:ext cx="8831750" cy="3853656"/>
        </p:xfrm>
        <a:graphic>
          <a:graphicData uri="http://schemas.openxmlformats.org/presentationml/2006/ole">
            <mc:AlternateContent xmlns:mc="http://schemas.openxmlformats.org/markup-compatibility/2006">
              <mc:Choice xmlns:v="urn:schemas-microsoft-com:vml" Requires="v">
                <p:oleObj spid="_x0000_s8200" name="Bitmap Image" r:id="rId3" imgW="7705800" imgH="3362400" progId="Paint.Picture">
                  <p:embed/>
                </p:oleObj>
              </mc:Choice>
              <mc:Fallback>
                <p:oleObj name="Bitmap Image" r:id="rId3" imgW="7705800" imgH="3362400" progId="Paint.Picture">
                  <p:embed/>
                  <p:pic>
                    <p:nvPicPr>
                      <p:cNvPr id="0" name=""/>
                      <p:cNvPicPr/>
                      <p:nvPr/>
                    </p:nvPicPr>
                    <p:blipFill>
                      <a:blip r:embed="rId4"/>
                      <a:stretch>
                        <a:fillRect/>
                      </a:stretch>
                    </p:blipFill>
                    <p:spPr>
                      <a:xfrm>
                        <a:off x="2306638" y="1435101"/>
                        <a:ext cx="8831750" cy="3853656"/>
                      </a:xfrm>
                      <a:prstGeom prst="rect">
                        <a:avLst/>
                      </a:prstGeom>
                    </p:spPr>
                  </p:pic>
                </p:oleObj>
              </mc:Fallback>
            </mc:AlternateContent>
          </a:graphicData>
        </a:graphic>
      </p:graphicFrame>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smtClean="0">
                <a:solidFill>
                  <a:srgbClr val="FF0000"/>
                </a:solidFill>
                <a:latin typeface="+mj-lt"/>
              </a:rPr>
              <a:t>Củng cố</a:t>
            </a:r>
            <a:endParaRPr lang="en-US" b="1" dirty="0">
              <a:solidFill>
                <a:srgbClr val="FF0000"/>
              </a:solidFill>
              <a:latin typeface="+mj-lt"/>
            </a:endParaRPr>
          </a:p>
        </p:txBody>
      </p:sp>
      <p:sp>
        <p:nvSpPr>
          <p:cNvPr id="6" name="Oval 5"/>
          <p:cNvSpPr/>
          <p:nvPr/>
        </p:nvSpPr>
        <p:spPr>
          <a:xfrm>
            <a:off x="2306638" y="3146822"/>
            <a:ext cx="1719262" cy="7647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366838" y="1430337"/>
            <a:ext cx="939800" cy="5207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solidFill>
                  <a:srgbClr val="FF0000"/>
                </a:solidFill>
                <a:latin typeface="+mj-lt"/>
              </a:rPr>
              <a:t>2.</a:t>
            </a:r>
            <a:endParaRPr lang="en-US" b="1" dirty="0">
              <a:solidFill>
                <a:srgbClr val="FF0000"/>
              </a:solidFill>
              <a:latin typeface="+mj-lt"/>
            </a:endParaRPr>
          </a:p>
        </p:txBody>
      </p:sp>
    </p:spTree>
    <p:extLst>
      <p:ext uri="{BB962C8B-B14F-4D97-AF65-F5344CB8AC3E}">
        <p14:creationId xmlns:p14="http://schemas.microsoft.com/office/powerpoint/2010/main" val="3234206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66632913"/>
              </p:ext>
            </p:extLst>
          </p:nvPr>
        </p:nvGraphicFramePr>
        <p:xfrm>
          <a:off x="2219324" y="1397000"/>
          <a:ext cx="8634401" cy="4295775"/>
        </p:xfrm>
        <a:graphic>
          <a:graphicData uri="http://schemas.openxmlformats.org/presentationml/2006/ole">
            <mc:AlternateContent xmlns:mc="http://schemas.openxmlformats.org/markup-compatibility/2006">
              <mc:Choice xmlns:v="urn:schemas-microsoft-com:vml" Requires="v">
                <p:oleObj spid="_x0000_s9224" name="Bitmap Image" r:id="rId3" imgW="7677000" imgH="3819600" progId="Paint.Picture">
                  <p:embed/>
                </p:oleObj>
              </mc:Choice>
              <mc:Fallback>
                <p:oleObj name="Bitmap Image" r:id="rId3" imgW="7677000" imgH="3819600" progId="Paint.Picture">
                  <p:embed/>
                  <p:pic>
                    <p:nvPicPr>
                      <p:cNvPr id="0" name=""/>
                      <p:cNvPicPr/>
                      <p:nvPr/>
                    </p:nvPicPr>
                    <p:blipFill>
                      <a:blip r:embed="rId4"/>
                      <a:stretch>
                        <a:fillRect/>
                      </a:stretch>
                    </p:blipFill>
                    <p:spPr>
                      <a:xfrm>
                        <a:off x="2219324" y="1397000"/>
                        <a:ext cx="8634401" cy="4295775"/>
                      </a:xfrm>
                      <a:prstGeom prst="rect">
                        <a:avLst/>
                      </a:prstGeom>
                    </p:spPr>
                  </p:pic>
                </p:oleObj>
              </mc:Fallback>
            </mc:AlternateContent>
          </a:graphicData>
        </a:graphic>
      </p:graphicFrame>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smtClean="0">
                <a:solidFill>
                  <a:srgbClr val="FF0000"/>
                </a:solidFill>
                <a:latin typeface="+mj-lt"/>
              </a:rPr>
              <a:t>Củng cố</a:t>
            </a:r>
            <a:endParaRPr lang="en-US" b="1" dirty="0">
              <a:solidFill>
                <a:srgbClr val="FF0000"/>
              </a:solidFill>
              <a:latin typeface="+mj-lt"/>
            </a:endParaRPr>
          </a:p>
        </p:txBody>
      </p:sp>
      <p:sp>
        <p:nvSpPr>
          <p:cNvPr id="6" name="Oval 5"/>
          <p:cNvSpPr/>
          <p:nvPr/>
        </p:nvSpPr>
        <p:spPr>
          <a:xfrm>
            <a:off x="2219324" y="4356100"/>
            <a:ext cx="12573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49349" y="1397000"/>
            <a:ext cx="939800" cy="5207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solidFill>
                  <a:srgbClr val="FF0000"/>
                </a:solidFill>
                <a:latin typeface="+mj-lt"/>
              </a:rPr>
              <a:t>3.</a:t>
            </a:r>
            <a:endParaRPr lang="en-US" b="1" dirty="0">
              <a:solidFill>
                <a:srgbClr val="FF0000"/>
              </a:solidFill>
              <a:latin typeface="+mj-lt"/>
            </a:endParaRPr>
          </a:p>
        </p:txBody>
      </p:sp>
    </p:spTree>
    <p:extLst>
      <p:ext uri="{BB962C8B-B14F-4D97-AF65-F5344CB8AC3E}">
        <p14:creationId xmlns:p14="http://schemas.microsoft.com/office/powerpoint/2010/main" val="11921221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56576983"/>
              </p:ext>
            </p:extLst>
          </p:nvPr>
        </p:nvGraphicFramePr>
        <p:xfrm>
          <a:off x="1884363" y="1233487"/>
          <a:ext cx="8847137" cy="5159907"/>
        </p:xfrm>
        <a:graphic>
          <a:graphicData uri="http://schemas.openxmlformats.org/presentationml/2006/ole">
            <mc:AlternateContent xmlns:mc="http://schemas.openxmlformats.org/markup-compatibility/2006">
              <mc:Choice xmlns:v="urn:schemas-microsoft-com:vml" Requires="v">
                <p:oleObj spid="_x0000_s10248" name="Bitmap Image" r:id="rId3" imgW="7610400" imgH="4438800" progId="Paint.Picture">
                  <p:embed/>
                </p:oleObj>
              </mc:Choice>
              <mc:Fallback>
                <p:oleObj name="Bitmap Image" r:id="rId3" imgW="7610400" imgH="4438800" progId="Paint.Picture">
                  <p:embed/>
                  <p:pic>
                    <p:nvPicPr>
                      <p:cNvPr id="0" name=""/>
                      <p:cNvPicPr/>
                      <p:nvPr/>
                    </p:nvPicPr>
                    <p:blipFill>
                      <a:blip r:embed="rId4"/>
                      <a:stretch>
                        <a:fillRect/>
                      </a:stretch>
                    </p:blipFill>
                    <p:spPr>
                      <a:xfrm>
                        <a:off x="1884363" y="1233487"/>
                        <a:ext cx="8847137" cy="5159907"/>
                      </a:xfrm>
                      <a:prstGeom prst="rect">
                        <a:avLst/>
                      </a:prstGeom>
                    </p:spPr>
                  </p:pic>
                </p:oleObj>
              </mc:Fallback>
            </mc:AlternateContent>
          </a:graphicData>
        </a:graphic>
      </p:graphicFrame>
      <p:sp>
        <p:nvSpPr>
          <p:cNvPr id="5" name="Title 1"/>
          <p:cNvSpPr txBox="1">
            <a:spLocks/>
          </p:cNvSpPr>
          <p:nvPr/>
        </p:nvSpPr>
        <p:spPr>
          <a:xfrm>
            <a:off x="889000" y="2762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smtClean="0">
                <a:solidFill>
                  <a:srgbClr val="FF0000"/>
                </a:solidFill>
                <a:latin typeface="+mj-lt"/>
              </a:rPr>
              <a:t>Củng</a:t>
            </a:r>
            <a:r>
              <a:rPr lang="en-US" b="1" dirty="0" smtClean="0">
                <a:solidFill>
                  <a:srgbClr val="FF0000"/>
                </a:solidFill>
                <a:latin typeface="+mj-lt"/>
              </a:rPr>
              <a:t> </a:t>
            </a:r>
            <a:r>
              <a:rPr lang="en-US" b="1" dirty="0" err="1" smtClean="0">
                <a:solidFill>
                  <a:srgbClr val="FF0000"/>
                </a:solidFill>
                <a:latin typeface="+mj-lt"/>
              </a:rPr>
              <a:t>cố</a:t>
            </a:r>
            <a:endParaRPr lang="en-US" b="1" dirty="0">
              <a:solidFill>
                <a:srgbClr val="FF0000"/>
              </a:solidFill>
              <a:latin typeface="+mj-lt"/>
            </a:endParaRPr>
          </a:p>
        </p:txBody>
      </p:sp>
      <p:sp>
        <p:nvSpPr>
          <p:cNvPr id="6" name="Oval 5"/>
          <p:cNvSpPr/>
          <p:nvPr/>
        </p:nvSpPr>
        <p:spPr>
          <a:xfrm>
            <a:off x="1884362" y="3813440"/>
            <a:ext cx="1849437" cy="733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38224" y="1233487"/>
            <a:ext cx="939800" cy="5207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solidFill>
                  <a:srgbClr val="FF0000"/>
                </a:solidFill>
                <a:latin typeface="+mj-lt"/>
              </a:rPr>
              <a:t>4.</a:t>
            </a:r>
            <a:endParaRPr lang="en-US" b="1" dirty="0">
              <a:solidFill>
                <a:srgbClr val="FF0000"/>
              </a:solidFill>
              <a:latin typeface="+mj-lt"/>
            </a:endParaRPr>
          </a:p>
        </p:txBody>
      </p:sp>
    </p:spTree>
    <p:extLst>
      <p:ext uri="{BB962C8B-B14F-4D97-AF65-F5344CB8AC3E}">
        <p14:creationId xmlns:p14="http://schemas.microsoft.com/office/powerpoint/2010/main" val="1575381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1116247811"/>
              </p:ext>
            </p:extLst>
          </p:nvPr>
        </p:nvGraphicFramePr>
        <p:xfrm>
          <a:off x="4200444" y="2235755"/>
          <a:ext cx="5043203" cy="3025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Chart 36"/>
          <p:cNvGraphicFramePr>
            <a:graphicFrameLocks/>
          </p:cNvGraphicFramePr>
          <p:nvPr>
            <p:extLst>
              <p:ext uri="{D42A27DB-BD31-4B8C-83A1-F6EECF244321}">
                <p14:modId xmlns:p14="http://schemas.microsoft.com/office/powerpoint/2010/main" val="2150671393"/>
              </p:ext>
            </p:extLst>
          </p:nvPr>
        </p:nvGraphicFramePr>
        <p:xfrm>
          <a:off x="4546876" y="2281622"/>
          <a:ext cx="5024966" cy="301498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Nhắc</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
        <p:nvSpPr>
          <p:cNvPr id="8" name="TextBox 7">
            <a:hlinkClick r:id="rId5" action="ppaction://hlinksldjump" tooltip="Nhấp chuột vào hình này. Kết thúc slide khi biểu đồ dạng tròn xuất hiện."/>
          </p:cNvPr>
          <p:cNvSpPr txBox="1"/>
          <p:nvPr/>
        </p:nvSpPr>
        <p:spPr>
          <a:xfrm>
            <a:off x="167865" y="3109805"/>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445745" y="957252"/>
            <a:ext cx="9227229"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Microsoft Excel có thể giúp người sử dụng lập các biểu đồ hình học từ những dữ liệu có sẵn trong bảng tính, biểu đồ có thể thay đổi giá trị tùy </a:t>
            </a:r>
            <a:r>
              <a:rPr lang="en-US" sz="2800" smtClean="0">
                <a:latin typeface="Times New Roman" panose="02020603050405020304" pitchFamily="18" charset="0"/>
                <a:cs typeface="Times New Roman" panose="02020603050405020304" pitchFamily="18" charset="0"/>
              </a:rPr>
              <a:t>theo </a:t>
            </a:r>
            <a:r>
              <a:rPr lang="en-US" sz="2800">
                <a:latin typeface="Times New Roman" panose="02020603050405020304" pitchFamily="18" charset="0"/>
                <a:cs typeface="Times New Roman" panose="02020603050405020304" pitchFamily="18" charset="0"/>
              </a:rPr>
              <a:t>giá trị của bảng tính. </a:t>
            </a:r>
            <a:endParaRPr lang="en-US" sz="2800" smtClean="0">
              <a:latin typeface="Times New Roman" panose="02020603050405020304" pitchFamily="18" charset="0"/>
              <a:cs typeface="Times New Roman" panose="02020603050405020304" pitchFamily="18" charset="0"/>
            </a:endParaRPr>
          </a:p>
        </p:txBody>
      </p:sp>
      <p:sp>
        <p:nvSpPr>
          <p:cNvPr id="39" name="TextBox 38"/>
          <p:cNvSpPr txBox="1"/>
          <p:nvPr/>
        </p:nvSpPr>
        <p:spPr>
          <a:xfrm>
            <a:off x="2445745" y="957252"/>
            <a:ext cx="9227229" cy="52322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Ví </a:t>
            </a:r>
            <a:r>
              <a:rPr lang="en-US" sz="2800">
                <a:latin typeface="Times New Roman" panose="02020603050405020304" pitchFamily="18" charset="0"/>
                <a:cs typeface="Times New Roman" panose="02020603050405020304" pitchFamily="18" charset="0"/>
              </a:rPr>
              <a:t>dụ một số </a:t>
            </a:r>
            <a:r>
              <a:rPr lang="en-US" sz="2800" smtClean="0">
                <a:latin typeface="Times New Roman" panose="02020603050405020304" pitchFamily="18" charset="0"/>
                <a:cs typeface="Times New Roman" panose="02020603050405020304" pitchFamily="18" charset="0"/>
              </a:rPr>
              <a:t>biểu </a:t>
            </a:r>
            <a:r>
              <a:rPr lang="en-US" sz="2800">
                <a:latin typeface="Times New Roman" panose="02020603050405020304" pitchFamily="18" charset="0"/>
                <a:cs typeface="Times New Roman" panose="02020603050405020304" pitchFamily="18" charset="0"/>
              </a:rPr>
              <a:t>đồ như sau:</a:t>
            </a:r>
            <a:endParaRPr lang="en-US" sz="28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445745" y="1382498"/>
            <a:ext cx="9227229" cy="523220"/>
          </a:xfrm>
          <a:prstGeom prst="rect">
            <a:avLst/>
          </a:prstGeom>
          <a:noFill/>
        </p:spPr>
        <p:txBody>
          <a:bodyPr wrap="square" rtlCol="0">
            <a:spAutoFit/>
          </a:bodyPr>
          <a:lstStyle/>
          <a:p>
            <a:pPr marL="457200" indent="-457200" algn="just">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Biểu đồ dạng cột:</a:t>
            </a:r>
            <a:endParaRPr lang="en-US" sz="2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445745" y="1382498"/>
            <a:ext cx="9227229" cy="523220"/>
          </a:xfrm>
          <a:prstGeom prst="rect">
            <a:avLst/>
          </a:prstGeom>
          <a:noFill/>
        </p:spPr>
        <p:txBody>
          <a:bodyPr wrap="square" rtlCol="0">
            <a:spAutoFit/>
          </a:bodyPr>
          <a:lstStyle/>
          <a:p>
            <a:pPr marL="457200" indent="-457200" algn="just">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Biểu đồ dạng tròn: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580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0" end="0"/>
                                            </p:txEl>
                                          </p:spTgt>
                                        </p:tgtEl>
                                        <p:attrNameLst>
                                          <p:attrName>style.visibility</p:attrName>
                                        </p:attrNameLst>
                                      </p:cBhvr>
                                      <p:to>
                                        <p:strVal val="visible"/>
                                      </p:to>
                                    </p:set>
                                    <p:animEffect transition="in" filter="fade">
                                      <p:cBhvr>
                                        <p:cTn id="14" dur="1000"/>
                                        <p:tgtEl>
                                          <p:spTgt spid="39">
                                            <p:txEl>
                                              <p:pRg st="0" end="0"/>
                                            </p:txEl>
                                          </p:spTgt>
                                        </p:tgtEl>
                                      </p:cBhvr>
                                    </p:animEffect>
                                    <p:anim calcmode="lin" valueType="num">
                                      <p:cBhvr>
                                        <p:cTn id="15"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0" end="0"/>
                                            </p:txEl>
                                          </p:spTgt>
                                        </p:tgtEl>
                                        <p:attrNameLst>
                                          <p:attrName>ppt_y</p:attrName>
                                        </p:attrNameLst>
                                      </p:cBhvr>
                                      <p:tavLst>
                                        <p:tav tm="0">
                                          <p:val>
                                            <p:strVal val="#ppt_y+.1"/>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0">
                                            <p:txEl>
                                              <p:pRg st="0" end="0"/>
                                            </p:txEl>
                                          </p:spTgt>
                                        </p:tgtEl>
                                        <p:attrNameLst>
                                          <p:attrName>style.visibility</p:attrName>
                                        </p:attrNameLst>
                                      </p:cBhvr>
                                      <p:to>
                                        <p:strVal val="visible"/>
                                      </p:to>
                                    </p:set>
                                    <p:animEffect transition="in" filter="fade">
                                      <p:cBhvr>
                                        <p:cTn id="23" dur="1000"/>
                                        <p:tgtEl>
                                          <p:spTgt spid="40">
                                            <p:txEl>
                                              <p:pRg st="0" end="0"/>
                                            </p:txEl>
                                          </p:spTgt>
                                        </p:tgtEl>
                                      </p:cBhvr>
                                    </p:animEffect>
                                    <p:anim calcmode="lin" valueType="num">
                                      <p:cBhvr>
                                        <p:cTn id="24"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6" presetClass="entr" presetSubtype="32"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circle(out)">
                                      <p:cBhvr>
                                        <p:cTn id="29" dur="20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1">
                                            <p:txEl>
                                              <p:pRg st="0" end="0"/>
                                            </p:txEl>
                                          </p:spTgt>
                                        </p:tgtEl>
                                        <p:attrNameLst>
                                          <p:attrName>style.visibility</p:attrName>
                                        </p:attrNameLst>
                                      </p:cBhvr>
                                      <p:to>
                                        <p:strVal val="visible"/>
                                      </p:to>
                                    </p:set>
                                    <p:animEffect transition="in" filter="fade">
                                      <p:cBhvr>
                                        <p:cTn id="34" dur="1000"/>
                                        <p:tgtEl>
                                          <p:spTgt spid="41">
                                            <p:txEl>
                                              <p:pRg st="0" end="0"/>
                                            </p:txEl>
                                          </p:spTgt>
                                        </p:tgtEl>
                                      </p:cBhvr>
                                    </p:animEffect>
                                    <p:anim calcmode="lin" valueType="num">
                                      <p:cBhvr>
                                        <p:cTn id="35"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1">
                                            <p:txEl>
                                              <p:pRg st="0" end="0"/>
                                            </p:txEl>
                                          </p:spTgt>
                                        </p:tgtEl>
                                        <p:attrNameLst>
                                          <p:attrName>ppt_y</p:attrName>
                                        </p:attrNameLst>
                                      </p:cBhvr>
                                      <p:tavLst>
                                        <p:tav tm="0">
                                          <p:val>
                                            <p:strVal val="#ppt_y+.1"/>
                                          </p:val>
                                        </p:tav>
                                        <p:tav tm="100000">
                                          <p:val>
                                            <p:strVal val="#ppt_y"/>
                                          </p:val>
                                        </p:tav>
                                      </p:tavLst>
                                    </p:anim>
                                  </p:childTnLst>
                                </p:cTn>
                              </p:par>
                              <p:par>
                                <p:cTn id="37" presetID="6" presetClass="entr" presetSubtype="3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ircle(out)">
                                      <p:cBhvr>
                                        <p:cTn id="39" dur="2000"/>
                                        <p:tgtEl>
                                          <p:spTgt spid="37"/>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38"/>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4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Graphic spid="38" grpId="1">
        <p:bldAsOne/>
      </p:bldGraphic>
      <p:bldGraphic spid="37" grpId="0">
        <p:bldAsOne/>
      </p:bldGraphic>
      <p:bldP spid="14" grpId="0" build="allAtOnce"/>
      <p:bldP spid="4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72404" y="1698195"/>
            <a:ext cx="6940145" cy="479074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sp>
        <p:nvSpPr>
          <p:cNvPr id="7" name="TextBox 6"/>
          <p:cNvSpPr txBox="1"/>
          <p:nvPr/>
        </p:nvSpPr>
        <p:spPr>
          <a:xfrm>
            <a:off x="4049314" y="952973"/>
            <a:ext cx="7741366"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Tạo biểu đồ</a:t>
            </a:r>
            <a:endPar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0" name="TextBox 8"/>
          <p:cNvSpPr txBox="1"/>
          <p:nvPr/>
        </p:nvSpPr>
        <p:spPr>
          <a:xfrm>
            <a:off x="239710" y="2293435"/>
            <a:ext cx="364658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a:t>
            </a:r>
            <a:endParaRPr lang="en-US" sz="2800" dirty="0">
              <a:solidFill>
                <a:srgbClr val="211C1E"/>
              </a:solidFill>
              <a:latin typeface="Times New Roman" panose="02020603050405020304" pitchFamily="18" charset="0"/>
              <a:cs typeface="Times New Roman" panose="02020603050405020304" pitchFamily="18" charset="0"/>
            </a:endParaRPr>
          </a:p>
        </p:txBody>
      </p:sp>
      <p:sp>
        <p:nvSpPr>
          <p:cNvPr id="32" name="TextBox 9"/>
          <p:cNvSpPr txBox="1"/>
          <p:nvPr/>
        </p:nvSpPr>
        <p:spPr>
          <a:xfrm>
            <a:off x="259890" y="3250043"/>
            <a:ext cx="36465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Chọn thẻ </a:t>
            </a:r>
            <a:r>
              <a:rPr lang="en-US" sz="2800" b="1" smtClean="0">
                <a:latin typeface="Times New Roman" panose="02020603050405020304" pitchFamily="18" charset="0"/>
                <a:cs typeface="Times New Roman" panose="02020603050405020304" pitchFamily="18" charset="0"/>
              </a:rPr>
              <a:t>Insert</a:t>
            </a:r>
            <a:r>
              <a:rPr lang="en-US" sz="2800" smtClean="0">
                <a:latin typeface="Times New Roman" panose="02020603050405020304" pitchFamily="18" charset="0"/>
                <a:cs typeface="Times New Roman" panose="02020603050405020304" pitchFamily="18" charset="0"/>
              </a:rPr>
              <a:t>.</a:t>
            </a:r>
            <a:endParaRPr lang="en-US" sz="2800">
              <a:solidFill>
                <a:srgbClr val="211C1E"/>
              </a:solidFill>
              <a:latin typeface="Times New Roman" panose="02020603050405020304" pitchFamily="18" charset="0"/>
              <a:cs typeface="Times New Roman" panose="02020603050405020304" pitchFamily="18" charset="0"/>
            </a:endParaRPr>
          </a:p>
        </p:txBody>
      </p:sp>
      <p:sp>
        <p:nvSpPr>
          <p:cNvPr id="34" name="TextBox 9"/>
          <p:cNvSpPr txBox="1"/>
          <p:nvPr/>
        </p:nvSpPr>
        <p:spPr>
          <a:xfrm>
            <a:off x="259890" y="3790955"/>
            <a:ext cx="364658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Chọn một dạng biểu đồ trong nhóm </a:t>
            </a:r>
            <a:r>
              <a:rPr lang="en-US" sz="2800" b="1" smtClean="0">
                <a:latin typeface="Times New Roman" panose="02020603050405020304" pitchFamily="18" charset="0"/>
                <a:cs typeface="Times New Roman" panose="02020603050405020304" pitchFamily="18" charset="0"/>
              </a:rPr>
              <a:t>Charts</a:t>
            </a:r>
            <a:r>
              <a:rPr lang="en-US" sz="2800" smtClean="0">
                <a:latin typeface="Times New Roman" panose="02020603050405020304" pitchFamily="18" charset="0"/>
                <a:cs typeface="Times New Roman" panose="02020603050405020304" pitchFamily="18" charset="0"/>
              </a:rPr>
              <a:t>.</a:t>
            </a:r>
          </a:p>
        </p:txBody>
      </p:sp>
      <p:sp>
        <p:nvSpPr>
          <p:cNvPr id="36" name="Rounded Rectangle 35"/>
          <p:cNvSpPr/>
          <p:nvPr/>
        </p:nvSpPr>
        <p:spPr>
          <a:xfrm>
            <a:off x="6007921" y="2006235"/>
            <a:ext cx="54864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8468091" y="2264041"/>
            <a:ext cx="3244457" cy="8686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p:nvPr/>
        </p:nvPicPr>
        <p:blipFill rotWithShape="1">
          <a:blip r:embed="rId4" cstate="print">
            <a:extLst>
              <a:ext uri="{28A0092B-C50C-407E-A947-70E740481C1C}">
                <a14:useLocalDpi xmlns:a14="http://schemas.microsoft.com/office/drawing/2010/main" val="0"/>
              </a:ext>
            </a:extLst>
          </a:blip>
          <a:srcRect/>
          <a:stretch/>
        </p:blipFill>
        <p:spPr bwMode="auto">
          <a:xfrm>
            <a:off x="4772404" y="1698195"/>
            <a:ext cx="6940296" cy="4791456"/>
          </a:xfrm>
          <a:prstGeom prst="rect">
            <a:avLst/>
          </a:prstGeom>
          <a:ln>
            <a:noFill/>
          </a:ln>
          <a:extLst>
            <a:ext uri="{53640926-AAD7-44D8-BBD7-CCE9431645EC}">
              <a14:shadowObscured xmlns:a14="http://schemas.microsoft.com/office/drawing/2010/main"/>
            </a:ext>
          </a:extLst>
        </p:spPr>
      </p:pic>
      <p:sp>
        <p:nvSpPr>
          <p:cNvPr id="39" name="Rounded Rectangle 38"/>
          <p:cNvSpPr/>
          <p:nvPr/>
        </p:nvSpPr>
        <p:spPr>
          <a:xfrm>
            <a:off x="9495136" y="3236656"/>
            <a:ext cx="454408" cy="4318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p:nvPr/>
        </p:nvPicPr>
        <p:blipFill rotWithShape="1">
          <a:blip r:embed="rId5" cstate="print">
            <a:extLst>
              <a:ext uri="{28A0092B-C50C-407E-A947-70E740481C1C}">
                <a14:useLocalDpi xmlns:a14="http://schemas.microsoft.com/office/drawing/2010/main" val="0"/>
              </a:ext>
            </a:extLst>
          </a:blip>
          <a:srcRect/>
          <a:stretch/>
        </p:blipFill>
        <p:spPr bwMode="auto">
          <a:xfrm>
            <a:off x="4772404" y="1698195"/>
            <a:ext cx="6940296" cy="4791456"/>
          </a:xfrm>
          <a:prstGeom prst="rect">
            <a:avLst/>
          </a:prstGeom>
          <a:ln>
            <a:noFill/>
          </a:ln>
          <a:extLst>
            <a:ext uri="{53640926-AAD7-44D8-BBD7-CCE9431645EC}">
              <a14:shadowObscured xmlns:a14="http://schemas.microsoft.com/office/drawing/2010/main"/>
            </a:ext>
          </a:extLst>
        </p:spPr>
      </p:pic>
      <p:sp>
        <p:nvSpPr>
          <p:cNvPr id="41" name="TextBox 9"/>
          <p:cNvSpPr txBox="1"/>
          <p:nvPr/>
        </p:nvSpPr>
        <p:spPr>
          <a:xfrm>
            <a:off x="259890" y="4697633"/>
            <a:ext cx="3646582"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smtClean="0">
                <a:solidFill>
                  <a:srgbClr val="211C1E"/>
                </a:solidFill>
                <a:latin typeface="Times New Roman" panose="02020603050405020304" pitchFamily="18" charset="0"/>
                <a:cs typeface="Times New Roman" panose="02020603050405020304" pitchFamily="18" charset="0"/>
              </a:rPr>
              <a:t>Ví</a:t>
            </a:r>
            <a:r>
              <a:rPr lang="en-US" sz="2800" dirty="0" smtClean="0">
                <a:solidFill>
                  <a:srgbClr val="211C1E"/>
                </a:solidFill>
                <a:latin typeface="Times New Roman" panose="02020603050405020304" pitchFamily="18" charset="0"/>
                <a:cs typeface="Times New Roman" panose="02020603050405020304" pitchFamily="18" charset="0"/>
              </a:rPr>
              <a:t> </a:t>
            </a:r>
            <a:r>
              <a:rPr lang="en-US" sz="2800" dirty="0" err="1" smtClean="0">
                <a:solidFill>
                  <a:srgbClr val="211C1E"/>
                </a:solidFill>
                <a:latin typeface="Times New Roman" panose="02020603050405020304" pitchFamily="18" charset="0"/>
                <a:cs typeface="Times New Roman" panose="02020603050405020304" pitchFamily="18" charset="0"/>
              </a:rPr>
              <a:t>dụ</a:t>
            </a:r>
            <a:r>
              <a:rPr lang="en-US" sz="2800" dirty="0" smtClean="0">
                <a:solidFill>
                  <a:srgbClr val="211C1E"/>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err="1" smtClean="0">
                <a:solidFill>
                  <a:srgbClr val="211C1E"/>
                </a:solidFill>
                <a:latin typeface="Times New Roman" panose="02020603050405020304" pitchFamily="18" charset="0"/>
                <a:cs typeface="Times New Roman" panose="02020603050405020304" pitchFamily="18" charset="0"/>
              </a:rPr>
              <a:t>Chọn</a:t>
            </a:r>
            <a:r>
              <a:rPr lang="en-US" sz="2800" dirty="0" smtClean="0">
                <a:solidFill>
                  <a:srgbClr val="211C1E"/>
                </a:solidFill>
                <a:latin typeface="Times New Roman" panose="02020603050405020304" pitchFamily="18" charset="0"/>
                <a:cs typeface="Times New Roman" panose="02020603050405020304" pitchFamily="18" charset="0"/>
              </a:rPr>
              <a:t> </a:t>
            </a:r>
            <a:r>
              <a:rPr lang="en-US" sz="2800" b="1" dirty="0" smtClean="0">
                <a:solidFill>
                  <a:srgbClr val="211C1E"/>
                </a:solidFill>
                <a:latin typeface="Times New Roman" panose="02020603050405020304" pitchFamily="18" charset="0"/>
                <a:cs typeface="Times New Roman" panose="02020603050405020304" pitchFamily="18" charset="0"/>
              </a:rPr>
              <a:t>Pie</a:t>
            </a:r>
            <a:r>
              <a:rPr lang="en-US" sz="2800" dirty="0" smtClean="0">
                <a:solidFill>
                  <a:srgbClr val="211C1E"/>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err="1" smtClean="0">
                <a:solidFill>
                  <a:srgbClr val="211C1E"/>
                </a:solidFill>
                <a:latin typeface="Times New Roman" panose="02020603050405020304" pitchFamily="18" charset="0"/>
                <a:cs typeface="Times New Roman" panose="02020603050405020304" pitchFamily="18" charset="0"/>
              </a:rPr>
              <a:t>Chọn</a:t>
            </a:r>
            <a:r>
              <a:rPr lang="en-US" sz="2800" dirty="0" smtClean="0">
                <a:solidFill>
                  <a:srgbClr val="211C1E"/>
                </a:solidFill>
                <a:latin typeface="Times New Roman" panose="02020603050405020304" pitchFamily="18" charset="0"/>
                <a:cs typeface="Times New Roman" panose="02020603050405020304" pitchFamily="18" charset="0"/>
              </a:rPr>
              <a:t> </a:t>
            </a:r>
            <a:r>
              <a:rPr lang="en-US" sz="2800" b="1" dirty="0" smtClean="0">
                <a:solidFill>
                  <a:srgbClr val="211C1E"/>
                </a:solidFill>
                <a:latin typeface="Times New Roman" panose="02020603050405020304" pitchFamily="18" charset="0"/>
                <a:cs typeface="Times New Roman" panose="02020603050405020304" pitchFamily="18" charset="0"/>
              </a:rPr>
              <a:t>2-D Pie</a:t>
            </a:r>
            <a:r>
              <a:rPr lang="en-US" sz="2800" dirty="0" smtClean="0">
                <a:solidFill>
                  <a:srgbClr val="211C1E"/>
                </a:solidFill>
                <a:latin typeface="Times New Roman" panose="02020603050405020304" pitchFamily="18" charset="0"/>
                <a:cs typeface="Times New Roman" panose="02020603050405020304" pitchFamily="18" charset="0"/>
              </a:rPr>
              <a:t>.</a:t>
            </a:r>
            <a:endParaRPr lang="en-US" sz="2800" dirty="0">
              <a:solidFill>
                <a:srgbClr val="211C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99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par>
                          <p:cTn id="27" fill="hold">
                            <p:stCondLst>
                              <p:cond delay="1500"/>
                            </p:stCondLst>
                            <p:childTnLst>
                              <p:par>
                                <p:cTn id="28" presetID="6" presetClass="emph" presetSubtype="0" repeatCount="indefinite" autoRev="1" fill="hold" grpId="1" nodeType="afterEffect">
                                  <p:stCondLst>
                                    <p:cond delay="0"/>
                                  </p:stCondLst>
                                  <p:childTnLst>
                                    <p:animScale>
                                      <p:cBhvr>
                                        <p:cTn id="29" dur="2000" fill="hold"/>
                                        <p:tgtEl>
                                          <p:spTgt spid="36"/>
                                        </p:tgtEl>
                                      </p:cBhvr>
                                      <p:by x="120000" y="12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1500"/>
                            </p:stCondLst>
                            <p:childTnLst>
                              <p:par>
                                <p:cTn id="44" presetID="30" presetClass="emph" presetSubtype="0" repeatCount="indefinite" fill="hold" grpId="1" nodeType="afterEffect">
                                  <p:stCondLst>
                                    <p:cond delay="0"/>
                                  </p:stCondLst>
                                  <p:childTnLst>
                                    <p:animClr clrSpc="hsl" dir="cw">
                                      <p:cBhvr override="childStyle">
                                        <p:cTn id="45" dur="500" fill="hold"/>
                                        <p:tgtEl>
                                          <p:spTgt spid="37"/>
                                        </p:tgtEl>
                                        <p:attrNameLst>
                                          <p:attrName>style.color</p:attrName>
                                        </p:attrNameLst>
                                      </p:cBhvr>
                                      <p:by>
                                        <p:hsl h="0" s="12549" l="25098"/>
                                      </p:by>
                                    </p:animClr>
                                    <p:animClr clrSpc="hsl" dir="cw">
                                      <p:cBhvr>
                                        <p:cTn id="46" dur="500" fill="hold"/>
                                        <p:tgtEl>
                                          <p:spTgt spid="37"/>
                                        </p:tgtEl>
                                        <p:attrNameLst>
                                          <p:attrName>fillcolor</p:attrName>
                                        </p:attrNameLst>
                                      </p:cBhvr>
                                      <p:by>
                                        <p:hsl h="0" s="12549" l="25098"/>
                                      </p:by>
                                    </p:animClr>
                                    <p:animClr clrSpc="hsl" dir="cw">
                                      <p:cBhvr>
                                        <p:cTn id="47" dur="500" fill="hold"/>
                                        <p:tgtEl>
                                          <p:spTgt spid="37"/>
                                        </p:tgtEl>
                                        <p:attrNameLst>
                                          <p:attrName>stroke.color</p:attrName>
                                        </p:attrNameLst>
                                      </p:cBhvr>
                                      <p:by>
                                        <p:hsl h="0" s="12549" l="25098"/>
                                      </p:by>
                                    </p:animClr>
                                    <p:set>
                                      <p:cBhvr>
                                        <p:cTn id="48" dur="500" fill="hold"/>
                                        <p:tgtEl>
                                          <p:spTgt spid="37"/>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anim calcmode="lin" valueType="num">
                                      <p:cBhvr>
                                        <p:cTn id="54" dur="1000" fill="hold"/>
                                        <p:tgtEl>
                                          <p:spTgt spid="41"/>
                                        </p:tgtEl>
                                        <p:attrNameLst>
                                          <p:attrName>ppt_x</p:attrName>
                                        </p:attrNameLst>
                                      </p:cBhvr>
                                      <p:tavLst>
                                        <p:tav tm="0">
                                          <p:val>
                                            <p:strVal val="#ppt_x"/>
                                          </p:val>
                                        </p:tav>
                                        <p:tav tm="100000">
                                          <p:val>
                                            <p:strVal val="#ppt_x"/>
                                          </p:val>
                                        </p:tav>
                                      </p:tavLst>
                                    </p:anim>
                                    <p:anim calcmode="lin" valueType="num">
                                      <p:cBhvr>
                                        <p:cTn id="55" dur="1000" fill="hold"/>
                                        <p:tgtEl>
                                          <p:spTgt spid="41"/>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37"/>
                                        </p:tgtEl>
                                        <p:attrNameLst>
                                          <p:attrName>style.visibility</p:attrName>
                                        </p:attrNameLst>
                                      </p:cBhvr>
                                      <p:to>
                                        <p:strVal val="hidden"/>
                                      </p:to>
                                    </p:se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cTn>
                              </p:par>
                            </p:childTnLst>
                          </p:cTn>
                        </p:par>
                        <p:par>
                          <p:cTn id="67" fill="hold">
                            <p:stCondLst>
                              <p:cond delay="1500"/>
                            </p:stCondLst>
                            <p:childTnLst>
                              <p:par>
                                <p:cTn id="68" presetID="6" presetClass="emph" presetSubtype="0" repeatCount="indefinite" autoRev="1" fill="hold" grpId="1" nodeType="afterEffect">
                                  <p:stCondLst>
                                    <p:cond delay="0"/>
                                  </p:stCondLst>
                                  <p:childTnLst>
                                    <p:animScale>
                                      <p:cBhvr>
                                        <p:cTn id="69" dur="2000" fill="hold"/>
                                        <p:tgtEl>
                                          <p:spTgt spid="39"/>
                                        </p:tgtEl>
                                      </p:cBhvr>
                                      <p:by x="120000" y="120000"/>
                                    </p:animScale>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6" grpId="0" animBg="1"/>
      <p:bldP spid="36" grpId="1" animBg="1"/>
      <p:bldP spid="37" grpId="0" animBg="1"/>
      <p:bldP spid="37" grpId="1" animBg="1"/>
      <p:bldP spid="37" grpId="2" animBg="1"/>
      <p:bldP spid="39" grpId="0" animBg="1"/>
      <p:bldP spid="39" grpId="1"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1409612" y="393135"/>
            <a:ext cx="9784733" cy="414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Lựa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chọn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và</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ý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nghĩa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loại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biểu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đồ</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095499" y="974430"/>
            <a:ext cx="9880601" cy="1323439"/>
          </a:xfrm>
          <a:prstGeom prst="rect">
            <a:avLst/>
          </a:prstGeom>
        </p:spPr>
        <p:txBody>
          <a:bodyPr wrap="square">
            <a:spAutoFit/>
          </a:bodyPr>
          <a:lstStyle/>
          <a:p>
            <a:pPr marL="285750" indent="-285750">
              <a:buFont typeface="Arial" panose="020B0604020202020204" pitchFamily="34" charset="0"/>
              <a:buChar char="•"/>
            </a:pPr>
            <a:r>
              <a:rPr lang="vi-VN" sz="2000" b="1" dirty="0">
                <a:solidFill>
                  <a:srgbClr val="211C1E"/>
                </a:solidFill>
                <a:latin typeface="+mj-lt"/>
              </a:rPr>
              <a:t>Cột </a:t>
            </a:r>
            <a:r>
              <a:rPr lang="vi-VN" sz="2000" b="1" dirty="0" smtClean="0">
                <a:solidFill>
                  <a:srgbClr val="211C1E"/>
                </a:solidFill>
                <a:latin typeface="+mj-lt"/>
              </a:rPr>
              <a:t>(Column): </a:t>
            </a:r>
            <a:r>
              <a:rPr lang="vi-VN" sz="2000" dirty="0">
                <a:solidFill>
                  <a:srgbClr val="211C1E"/>
                </a:solidFill>
                <a:latin typeface="+mj-lt"/>
              </a:rPr>
              <a:t>So sánh các giá trị theo thời gian hoặc các thể loại dữ liệu theo chiều </a:t>
            </a:r>
            <a:r>
              <a:rPr lang="vi-VN" sz="2000" dirty="0" smtClean="0">
                <a:solidFill>
                  <a:srgbClr val="211C1E"/>
                </a:solidFill>
                <a:latin typeface="+mj-lt"/>
              </a:rPr>
              <a:t>dọc.</a:t>
            </a:r>
            <a:endParaRPr lang="en-US" sz="2000" dirty="0" smtClean="0">
              <a:solidFill>
                <a:srgbClr val="211C1E"/>
              </a:solidFill>
              <a:latin typeface="+mj-lt"/>
            </a:endParaRPr>
          </a:p>
          <a:p>
            <a:pPr marL="285750" indent="-285750">
              <a:buFont typeface="Arial" panose="020B0604020202020204" pitchFamily="34" charset="0"/>
              <a:buChar char="•"/>
            </a:pPr>
            <a:r>
              <a:rPr lang="vi-VN" sz="2000" b="1" dirty="0">
                <a:solidFill>
                  <a:srgbClr val="211C1E"/>
                </a:solidFill>
                <a:latin typeface="+mj-lt"/>
              </a:rPr>
              <a:t>Đường </a:t>
            </a:r>
            <a:r>
              <a:rPr lang="vi-VN" sz="2000" b="1" dirty="0" smtClean="0">
                <a:solidFill>
                  <a:srgbClr val="211C1E"/>
                </a:solidFill>
                <a:latin typeface="+mj-lt"/>
              </a:rPr>
              <a:t>(Line): </a:t>
            </a:r>
            <a:r>
              <a:rPr lang="vi-VN" sz="2000" dirty="0">
                <a:solidFill>
                  <a:srgbClr val="211C1E"/>
                </a:solidFill>
                <a:latin typeface="+mj-lt"/>
              </a:rPr>
              <a:t>So sánh xu hướng tiếp </a:t>
            </a:r>
            <a:r>
              <a:rPr lang="vi-VN" sz="2000" dirty="0" smtClean="0">
                <a:solidFill>
                  <a:srgbClr val="211C1E"/>
                </a:solidFill>
                <a:latin typeface="+mj-lt"/>
              </a:rPr>
              <a:t>theo.</a:t>
            </a:r>
            <a:endParaRPr lang="en-US" sz="2000" dirty="0" smtClean="0">
              <a:solidFill>
                <a:srgbClr val="211C1E"/>
              </a:solidFill>
              <a:latin typeface="+mj-lt"/>
            </a:endParaRPr>
          </a:p>
          <a:p>
            <a:pPr marL="285750" indent="-285750">
              <a:buFont typeface="Arial" panose="020B0604020202020204" pitchFamily="34" charset="0"/>
              <a:buChar char="•"/>
            </a:pPr>
            <a:r>
              <a:rPr lang="vi-VN" sz="2000" b="1" dirty="0">
                <a:solidFill>
                  <a:srgbClr val="211C1E"/>
                </a:solidFill>
                <a:latin typeface="+mj-lt"/>
              </a:rPr>
              <a:t>Bánh </a:t>
            </a:r>
            <a:r>
              <a:rPr lang="vi-VN" sz="2000" b="1" dirty="0" smtClean="0">
                <a:solidFill>
                  <a:srgbClr val="211C1E"/>
                </a:solidFill>
                <a:latin typeface="+mj-lt"/>
              </a:rPr>
              <a:t>(</a:t>
            </a:r>
            <a:r>
              <a:rPr lang="vi-VN" sz="2000" b="1" dirty="0">
                <a:solidFill>
                  <a:srgbClr val="211C1E"/>
                </a:solidFill>
                <a:latin typeface="+mj-lt"/>
              </a:rPr>
              <a:t>Pie</a:t>
            </a:r>
            <a:r>
              <a:rPr lang="vi-VN" sz="2000" b="1" dirty="0" smtClean="0">
                <a:solidFill>
                  <a:srgbClr val="211C1E"/>
                </a:solidFill>
                <a:latin typeface="+mj-lt"/>
              </a:rPr>
              <a:t>)</a:t>
            </a:r>
            <a:r>
              <a:rPr lang="vi-VN" sz="2000" dirty="0" smtClean="0">
                <a:solidFill>
                  <a:srgbClr val="211C1E"/>
                </a:solidFill>
                <a:latin typeface="+mj-lt"/>
              </a:rPr>
              <a:t>: </a:t>
            </a:r>
            <a:r>
              <a:rPr lang="vi-VN" sz="2000" dirty="0">
                <a:solidFill>
                  <a:srgbClr val="211C1E"/>
                </a:solidFill>
                <a:latin typeface="+mj-lt"/>
              </a:rPr>
              <a:t>So sách các chuỗi dữ liệu với tổng giá </a:t>
            </a:r>
            <a:r>
              <a:rPr lang="vi-VN" sz="2000" dirty="0" smtClean="0">
                <a:solidFill>
                  <a:srgbClr val="211C1E"/>
                </a:solidFill>
                <a:latin typeface="+mj-lt"/>
              </a:rPr>
              <a:t>trị.</a:t>
            </a:r>
            <a:endParaRPr lang="en-US" sz="2000" dirty="0" smtClean="0">
              <a:solidFill>
                <a:srgbClr val="211C1E"/>
              </a:solidFill>
              <a:latin typeface="+mj-lt"/>
            </a:endParaRPr>
          </a:p>
          <a:p>
            <a:pPr marL="285750" indent="-285750">
              <a:buFont typeface="Arial" panose="020B0604020202020204" pitchFamily="34" charset="0"/>
              <a:buChar char="•"/>
            </a:pPr>
            <a:r>
              <a:rPr lang="vi-VN" sz="2000" b="1" dirty="0">
                <a:solidFill>
                  <a:srgbClr val="211C1E"/>
                </a:solidFill>
                <a:latin typeface="+mj-lt"/>
              </a:rPr>
              <a:t>Thanh </a:t>
            </a:r>
            <a:r>
              <a:rPr lang="vi-VN" sz="2000" b="1" dirty="0" smtClean="0">
                <a:solidFill>
                  <a:srgbClr val="211C1E"/>
                </a:solidFill>
                <a:latin typeface="+mj-lt"/>
              </a:rPr>
              <a:t>(</a:t>
            </a:r>
            <a:r>
              <a:rPr lang="vi-VN" sz="2000" b="1" dirty="0">
                <a:solidFill>
                  <a:srgbClr val="211C1E"/>
                </a:solidFill>
                <a:latin typeface="+mj-lt"/>
              </a:rPr>
              <a:t>Bar</a:t>
            </a:r>
            <a:r>
              <a:rPr lang="vi-VN" sz="2000" b="1" dirty="0" smtClean="0">
                <a:solidFill>
                  <a:srgbClr val="211C1E"/>
                </a:solidFill>
                <a:latin typeface="+mj-lt"/>
              </a:rPr>
              <a:t>): </a:t>
            </a:r>
            <a:r>
              <a:rPr lang="vi-VN" sz="2000" dirty="0">
                <a:solidFill>
                  <a:srgbClr val="211C1E"/>
                </a:solidFill>
                <a:latin typeface="+mj-lt"/>
              </a:rPr>
              <a:t>So sánh các giá trị theo thời gian hoặc các thể loại dữ liệu theo chiều ngang. </a:t>
            </a:r>
            <a:endParaRPr lang="vi-VN" sz="2400" dirty="0">
              <a:solidFill>
                <a:srgbClr val="000000"/>
              </a:solidFill>
              <a:latin typeface="+mj-lt"/>
            </a:endParaRPr>
          </a:p>
        </p:txBody>
      </p:sp>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580" y="2756671"/>
            <a:ext cx="7069122" cy="3081774"/>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31860541"/>
              </p:ext>
            </p:extLst>
          </p:nvPr>
        </p:nvGraphicFramePr>
        <p:xfrm>
          <a:off x="8510902" y="2630442"/>
          <a:ext cx="3160398" cy="3387040"/>
        </p:xfrm>
        <a:graphic>
          <a:graphicData uri="http://schemas.openxmlformats.org/presentationml/2006/ole">
            <mc:AlternateContent xmlns:mc="http://schemas.openxmlformats.org/markup-compatibility/2006">
              <mc:Choice xmlns:v="urn:schemas-microsoft-com:vml" Requires="v">
                <p:oleObj spid="_x0000_s3091" name="Bitmap Image" r:id="rId4" imgW="2390760" imgH="2562120" progId="Paint.Picture">
                  <p:embed/>
                </p:oleObj>
              </mc:Choice>
              <mc:Fallback>
                <p:oleObj name="Bitmap Image" r:id="rId4" imgW="2390760" imgH="2562120" progId="Paint.Picture">
                  <p:embed/>
                  <p:pic>
                    <p:nvPicPr>
                      <p:cNvPr id="0" name=""/>
                      <p:cNvPicPr/>
                      <p:nvPr/>
                    </p:nvPicPr>
                    <p:blipFill>
                      <a:blip r:embed="rId5"/>
                      <a:stretch>
                        <a:fillRect/>
                      </a:stretch>
                    </p:blipFill>
                    <p:spPr>
                      <a:xfrm>
                        <a:off x="8510902" y="2630442"/>
                        <a:ext cx="3160398" cy="338704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41130385"/>
              </p:ext>
            </p:extLst>
          </p:nvPr>
        </p:nvGraphicFramePr>
        <p:xfrm>
          <a:off x="1548127" y="2464571"/>
          <a:ext cx="5932173" cy="4284909"/>
        </p:xfrm>
        <a:graphic>
          <a:graphicData uri="http://schemas.openxmlformats.org/presentationml/2006/ole">
            <mc:AlternateContent xmlns:mc="http://schemas.openxmlformats.org/markup-compatibility/2006">
              <mc:Choice xmlns:v="urn:schemas-microsoft-com:vml" Requires="v">
                <p:oleObj spid="_x0000_s3092" name="Bitmap Image" r:id="rId6" imgW="5591160" imgH="4038480" progId="Paint.Picture">
                  <p:embed/>
                </p:oleObj>
              </mc:Choice>
              <mc:Fallback>
                <p:oleObj name="Bitmap Image" r:id="rId6" imgW="5591160" imgH="4038480" progId="Paint.Picture">
                  <p:embed/>
                  <p:pic>
                    <p:nvPicPr>
                      <p:cNvPr id="0" name=""/>
                      <p:cNvPicPr/>
                      <p:nvPr/>
                    </p:nvPicPr>
                    <p:blipFill>
                      <a:blip r:embed="rId7"/>
                      <a:stretch>
                        <a:fillRect/>
                      </a:stretch>
                    </p:blipFill>
                    <p:spPr>
                      <a:xfrm>
                        <a:off x="1548127" y="2464571"/>
                        <a:ext cx="5932173" cy="4284909"/>
                      </a:xfrm>
                      <a:prstGeom prst="rect">
                        <a:avLst/>
                      </a:prstGeom>
                    </p:spPr>
                  </p:pic>
                </p:oleObj>
              </mc:Fallback>
            </mc:AlternateContent>
          </a:graphicData>
        </a:graphic>
      </p:graphicFrame>
    </p:spTree>
    <p:extLst>
      <p:ext uri="{BB962C8B-B14F-4D97-AF65-F5344CB8AC3E}">
        <p14:creationId xmlns:p14="http://schemas.microsoft.com/office/powerpoint/2010/main" val="205520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98979482"/>
              </p:ext>
            </p:extLst>
          </p:nvPr>
        </p:nvGraphicFramePr>
        <p:xfrm>
          <a:off x="4814455" y="976305"/>
          <a:ext cx="7377545" cy="4863825"/>
        </p:xfrm>
        <a:graphic>
          <a:graphicData uri="http://schemas.openxmlformats.org/presentationml/2006/ole">
            <mc:AlternateContent xmlns:mc="http://schemas.openxmlformats.org/markup-compatibility/2006">
              <mc:Choice xmlns:v="urn:schemas-microsoft-com:vml" Requires="v">
                <p:oleObj spid="_x0000_s4114" name="Bitmap Image" r:id="rId3" imgW="4724280" imgH="3114720" progId="Paint.Picture">
                  <p:embed/>
                </p:oleObj>
              </mc:Choice>
              <mc:Fallback>
                <p:oleObj name="Bitmap Image" r:id="rId3" imgW="4724280" imgH="3114720" progId="Paint.Picture">
                  <p:embed/>
                  <p:pic>
                    <p:nvPicPr>
                      <p:cNvPr id="0" name=""/>
                      <p:cNvPicPr/>
                      <p:nvPr/>
                    </p:nvPicPr>
                    <p:blipFill>
                      <a:blip r:embed="rId4"/>
                      <a:stretch>
                        <a:fillRect/>
                      </a:stretch>
                    </p:blipFill>
                    <p:spPr>
                      <a:xfrm>
                        <a:off x="4814455" y="976305"/>
                        <a:ext cx="7377545" cy="48638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7841843"/>
              </p:ext>
            </p:extLst>
          </p:nvPr>
        </p:nvGraphicFramePr>
        <p:xfrm>
          <a:off x="244620" y="2028025"/>
          <a:ext cx="4187679" cy="1278481"/>
        </p:xfrm>
        <a:graphic>
          <a:graphicData uri="http://schemas.openxmlformats.org/presentationml/2006/ole">
            <mc:AlternateContent xmlns:mc="http://schemas.openxmlformats.org/markup-compatibility/2006">
              <mc:Choice xmlns:v="urn:schemas-microsoft-com:vml" Requires="v">
                <p:oleObj spid="_x0000_s4115" name="Bitmap Image" r:id="rId5" imgW="3057480" imgH="933480" progId="Paint.Picture">
                  <p:embed/>
                </p:oleObj>
              </mc:Choice>
              <mc:Fallback>
                <p:oleObj name="Bitmap Image" r:id="rId5" imgW="3057480" imgH="933480" progId="Paint.Picture">
                  <p:embed/>
                  <p:pic>
                    <p:nvPicPr>
                      <p:cNvPr id="0" name=""/>
                      <p:cNvPicPr/>
                      <p:nvPr/>
                    </p:nvPicPr>
                    <p:blipFill>
                      <a:blip r:embed="rId6"/>
                      <a:stretch>
                        <a:fillRect/>
                      </a:stretch>
                    </p:blipFill>
                    <p:spPr>
                      <a:xfrm>
                        <a:off x="244620" y="2028025"/>
                        <a:ext cx="4187679" cy="1278481"/>
                      </a:xfrm>
                      <a:prstGeom prst="rect">
                        <a:avLst/>
                      </a:prstGeom>
                    </p:spPr>
                  </p:pic>
                </p:oleObj>
              </mc:Fallback>
            </mc:AlternateContent>
          </a:graphicData>
        </a:graphic>
      </p:graphicFrame>
      <p:sp>
        <p:nvSpPr>
          <p:cNvPr id="6" name="TextBox 5"/>
          <p:cNvSpPr txBox="1"/>
          <p:nvPr/>
        </p:nvSpPr>
        <p:spPr>
          <a:xfrm>
            <a:off x="244620" y="3759200"/>
            <a:ext cx="4187680" cy="1938992"/>
          </a:xfrm>
          <a:prstGeom prst="rect">
            <a:avLst/>
          </a:prstGeom>
          <a:noFill/>
        </p:spPr>
        <p:txBody>
          <a:bodyPr wrap="square" rtlCol="0">
            <a:spAutoFit/>
          </a:bodyPr>
          <a:lstStyle/>
          <a:p>
            <a:pPr algn="just"/>
            <a:r>
              <a:rPr lang="en-US" sz="2400" dirty="0" err="1" smtClean="0"/>
              <a:t>Ví</a:t>
            </a:r>
            <a:r>
              <a:rPr lang="en-US" sz="2400" dirty="0" smtClean="0"/>
              <a:t> </a:t>
            </a:r>
            <a:r>
              <a:rPr lang="en-US" sz="2400" dirty="0" err="1" smtClean="0"/>
              <a:t>dụ</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đường</a:t>
            </a:r>
            <a:r>
              <a:rPr lang="en-US" sz="2400" dirty="0" smtClean="0"/>
              <a:t> </a:t>
            </a:r>
            <a:r>
              <a:rPr lang="en-US" sz="2400" dirty="0" err="1" smtClean="0"/>
              <a:t>sẽ</a:t>
            </a:r>
            <a:r>
              <a:rPr lang="en-US" sz="2400" dirty="0" smtClean="0"/>
              <a:t> </a:t>
            </a:r>
            <a:r>
              <a:rPr lang="en-US" sz="2400" dirty="0" err="1" smtClean="0"/>
              <a:t>thể</a:t>
            </a:r>
            <a:r>
              <a:rPr lang="en-US" sz="2400" dirty="0" smtClean="0"/>
              <a:t> </a:t>
            </a:r>
            <a:r>
              <a:rPr lang="en-US" sz="2400" dirty="0" err="1" smtClean="0"/>
              <a:t>hiện</a:t>
            </a:r>
            <a:r>
              <a:rPr lang="en-US" sz="2400" dirty="0" smtClean="0"/>
              <a:t> </a:t>
            </a:r>
            <a:r>
              <a:rPr lang="en-US" sz="2400" dirty="0" err="1" smtClean="0"/>
              <a:t>xu</a:t>
            </a:r>
            <a:r>
              <a:rPr lang="en-US" sz="2400" dirty="0" smtClean="0"/>
              <a:t> </a:t>
            </a:r>
            <a:r>
              <a:rPr lang="en-US" sz="2400" dirty="0" err="1" smtClean="0"/>
              <a:t>hướng</a:t>
            </a:r>
            <a:r>
              <a:rPr lang="en-US" sz="2400" dirty="0" smtClean="0"/>
              <a:t> </a:t>
            </a:r>
            <a:r>
              <a:rPr lang="en-US" sz="2400" dirty="0" err="1" smtClean="0"/>
              <a:t>của</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tốt</a:t>
            </a:r>
            <a:r>
              <a:rPr lang="en-US" sz="2400" dirty="0" smtClean="0"/>
              <a:t> </a:t>
            </a:r>
            <a:r>
              <a:rPr lang="en-US" sz="2400" dirty="0" err="1" smtClean="0"/>
              <a:t>hơn</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thanh</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a:t>
            </a:r>
            <a:r>
              <a:rPr lang="en-US" sz="2400" dirty="0" err="1" smtClean="0"/>
              <a:t>bánh</a:t>
            </a:r>
            <a:r>
              <a:rPr lang="en-US" sz="2400" dirty="0" smtClean="0"/>
              <a:t> </a:t>
            </a:r>
            <a:r>
              <a:rPr lang="en-US" sz="2400" dirty="0" err="1" smtClean="0"/>
              <a:t>sẽ</a:t>
            </a:r>
            <a:r>
              <a:rPr lang="en-US" sz="2400" dirty="0" smtClean="0"/>
              <a:t> </a:t>
            </a:r>
            <a:r>
              <a:rPr lang="en-US" sz="2400" dirty="0" err="1" smtClean="0"/>
              <a:t>biểu</a:t>
            </a:r>
            <a:r>
              <a:rPr lang="en-US" sz="2400" dirty="0" smtClean="0"/>
              <a:t> </a:t>
            </a:r>
            <a:r>
              <a:rPr lang="en-US" sz="2400" dirty="0" err="1" smtClean="0"/>
              <a:t>thị</a:t>
            </a:r>
            <a:r>
              <a:rPr lang="en-US" sz="2400" dirty="0" smtClean="0"/>
              <a:t> </a:t>
            </a:r>
            <a:r>
              <a:rPr lang="en-US" sz="2400" dirty="0" err="1" smtClean="0"/>
              <a:t>tỷ</a:t>
            </a:r>
            <a:r>
              <a:rPr lang="en-US" sz="2400" dirty="0" smtClean="0"/>
              <a:t> </a:t>
            </a:r>
            <a:r>
              <a:rPr lang="en-US" sz="2400" dirty="0" err="1" smtClean="0"/>
              <a:t>lệ</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phần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trong</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tổng</a:t>
            </a:r>
            <a:r>
              <a:rPr lang="en-US" sz="2400" dirty="0" smtClean="0"/>
              <a:t>.</a:t>
            </a:r>
            <a:endParaRPr lang="en-US" sz="2400" dirty="0"/>
          </a:p>
        </p:txBody>
      </p:sp>
    </p:spTree>
    <p:extLst>
      <p:ext uri="{BB962C8B-B14F-4D97-AF65-F5344CB8AC3E}">
        <p14:creationId xmlns:p14="http://schemas.microsoft.com/office/powerpoint/2010/main" val="2655966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419" y="244042"/>
            <a:ext cx="9850581" cy="680893"/>
          </a:xfrm>
        </p:spPr>
        <p:txBody>
          <a:bodyPr>
            <a:normAutofit/>
          </a:bodyPr>
          <a:lstStyle/>
          <a:p>
            <a:pPr algn="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2.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Lựa</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chọn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biểu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đồ</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biểu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diễn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đúng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yêu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cầu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của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số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liệu</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55817391"/>
              </p:ext>
            </p:extLst>
          </p:nvPr>
        </p:nvGraphicFramePr>
        <p:xfrm>
          <a:off x="111916" y="1532485"/>
          <a:ext cx="6033655" cy="2246225"/>
        </p:xfrm>
        <a:graphic>
          <a:graphicData uri="http://schemas.openxmlformats.org/presentationml/2006/ole">
            <mc:AlternateContent xmlns:mc="http://schemas.openxmlformats.org/markup-compatibility/2006">
              <mc:Choice xmlns:v="urn:schemas-microsoft-com:vml" Requires="v">
                <p:oleObj spid="_x0000_s1061" name="Bitmap Image" r:id="rId3" imgW="3505320" imgH="1305000" progId="Paint.Picture">
                  <p:embed/>
                </p:oleObj>
              </mc:Choice>
              <mc:Fallback>
                <p:oleObj name="Bitmap Image" r:id="rId3" imgW="3505320" imgH="1305000" progId="Paint.Picture">
                  <p:embed/>
                  <p:pic>
                    <p:nvPicPr>
                      <p:cNvPr id="0" name=""/>
                      <p:cNvPicPr/>
                      <p:nvPr/>
                    </p:nvPicPr>
                    <p:blipFill>
                      <a:blip r:embed="rId4"/>
                      <a:stretch>
                        <a:fillRect/>
                      </a:stretch>
                    </p:blipFill>
                    <p:spPr>
                      <a:xfrm>
                        <a:off x="111916" y="1532485"/>
                        <a:ext cx="6033655" cy="22462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02744810"/>
              </p:ext>
            </p:extLst>
          </p:nvPr>
        </p:nvGraphicFramePr>
        <p:xfrm>
          <a:off x="6324708" y="1470458"/>
          <a:ext cx="5448192" cy="1135639"/>
        </p:xfrm>
        <a:graphic>
          <a:graphicData uri="http://schemas.openxmlformats.org/presentationml/2006/ole">
            <mc:AlternateContent xmlns:mc="http://schemas.openxmlformats.org/markup-compatibility/2006">
              <mc:Choice xmlns:v="urn:schemas-microsoft-com:vml" Requires="v">
                <p:oleObj spid="_x0000_s1062" name="Bitmap Image" r:id="rId5" imgW="3610080" imgH="752400" progId="Paint.Picture">
                  <p:embed/>
                </p:oleObj>
              </mc:Choice>
              <mc:Fallback>
                <p:oleObj name="Bitmap Image" r:id="rId5" imgW="3610080" imgH="752400" progId="Paint.Picture">
                  <p:embed/>
                  <p:pic>
                    <p:nvPicPr>
                      <p:cNvPr id="0" name=""/>
                      <p:cNvPicPr/>
                      <p:nvPr/>
                    </p:nvPicPr>
                    <p:blipFill>
                      <a:blip r:embed="rId6"/>
                      <a:stretch>
                        <a:fillRect/>
                      </a:stretch>
                    </p:blipFill>
                    <p:spPr>
                      <a:xfrm>
                        <a:off x="6324708" y="1470458"/>
                        <a:ext cx="5448192" cy="113563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23552352"/>
              </p:ext>
            </p:extLst>
          </p:nvPr>
        </p:nvGraphicFramePr>
        <p:xfrm>
          <a:off x="6222676" y="3016250"/>
          <a:ext cx="5969324" cy="3585153"/>
        </p:xfrm>
        <a:graphic>
          <a:graphicData uri="http://schemas.openxmlformats.org/presentationml/2006/ole">
            <mc:AlternateContent xmlns:mc="http://schemas.openxmlformats.org/markup-compatibility/2006">
              <mc:Choice xmlns:v="urn:schemas-microsoft-com:vml" Requires="v">
                <p:oleObj spid="_x0000_s1063" name="Bitmap Image" r:id="rId7" imgW="6391440" imgH="3838680" progId="Paint.Picture">
                  <p:embed/>
                </p:oleObj>
              </mc:Choice>
              <mc:Fallback>
                <p:oleObj name="Bitmap Image" r:id="rId7" imgW="6391440" imgH="3838680" progId="Paint.Picture">
                  <p:embed/>
                  <p:pic>
                    <p:nvPicPr>
                      <p:cNvPr id="0" name=""/>
                      <p:cNvPicPr/>
                      <p:nvPr/>
                    </p:nvPicPr>
                    <p:blipFill>
                      <a:blip r:embed="rId8"/>
                      <a:stretch>
                        <a:fillRect/>
                      </a:stretch>
                    </p:blipFill>
                    <p:spPr>
                      <a:xfrm>
                        <a:off x="6222676" y="3016250"/>
                        <a:ext cx="5969324" cy="358515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655842"/>
              </p:ext>
            </p:extLst>
          </p:nvPr>
        </p:nvGraphicFramePr>
        <p:xfrm>
          <a:off x="0" y="4203150"/>
          <a:ext cx="6068466" cy="978449"/>
        </p:xfrm>
        <a:graphic>
          <a:graphicData uri="http://schemas.openxmlformats.org/presentationml/2006/ole">
            <mc:AlternateContent xmlns:mc="http://schemas.openxmlformats.org/markup-compatibility/2006">
              <mc:Choice xmlns:v="urn:schemas-microsoft-com:vml" Requires="v">
                <p:oleObj spid="_x0000_s1064" name="Bitmap Image" r:id="rId9" imgW="5553000" imgH="895320" progId="Paint.Picture">
                  <p:embed/>
                </p:oleObj>
              </mc:Choice>
              <mc:Fallback>
                <p:oleObj name="Bitmap Image" r:id="rId9" imgW="5553000" imgH="895320" progId="Paint.Picture">
                  <p:embed/>
                  <p:pic>
                    <p:nvPicPr>
                      <p:cNvPr id="0" name=""/>
                      <p:cNvPicPr/>
                      <p:nvPr/>
                    </p:nvPicPr>
                    <p:blipFill>
                      <a:blip r:embed="rId10"/>
                      <a:stretch>
                        <a:fillRect/>
                      </a:stretch>
                    </p:blipFill>
                    <p:spPr>
                      <a:xfrm>
                        <a:off x="0" y="4203150"/>
                        <a:ext cx="6068466" cy="978449"/>
                      </a:xfrm>
                      <a:prstGeom prst="rect">
                        <a:avLst/>
                      </a:prstGeom>
                    </p:spPr>
                  </p:pic>
                </p:oleObj>
              </mc:Fallback>
            </mc:AlternateContent>
          </a:graphicData>
        </a:graphic>
      </p:graphicFrame>
    </p:spTree>
    <p:extLst>
      <p:ext uri="{BB962C8B-B14F-4D97-AF65-F5344CB8AC3E}">
        <p14:creationId xmlns:p14="http://schemas.microsoft.com/office/powerpoint/2010/main" val="2438881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09985589"/>
              </p:ext>
            </p:extLst>
          </p:nvPr>
        </p:nvGraphicFramePr>
        <p:xfrm>
          <a:off x="740787" y="927100"/>
          <a:ext cx="11274644" cy="1982355"/>
        </p:xfrm>
        <a:graphic>
          <a:graphicData uri="http://schemas.openxmlformats.org/presentationml/2006/ole">
            <mc:AlternateContent xmlns:mc="http://schemas.openxmlformats.org/markup-compatibility/2006">
              <mc:Choice xmlns:v="urn:schemas-microsoft-com:vml" Requires="v">
                <p:oleObj spid="_x0000_s2077" name="Bitmap Image" r:id="rId3" imgW="7800840" imgH="1371600" progId="Paint.Picture">
                  <p:embed/>
                </p:oleObj>
              </mc:Choice>
              <mc:Fallback>
                <p:oleObj name="Bitmap Image" r:id="rId3" imgW="7800840" imgH="1371600" progId="Paint.Picture">
                  <p:embed/>
                  <p:pic>
                    <p:nvPicPr>
                      <p:cNvPr id="0" name=""/>
                      <p:cNvPicPr/>
                      <p:nvPr/>
                    </p:nvPicPr>
                    <p:blipFill>
                      <a:blip r:embed="rId4"/>
                      <a:stretch>
                        <a:fillRect/>
                      </a:stretch>
                    </p:blipFill>
                    <p:spPr>
                      <a:xfrm>
                        <a:off x="740787" y="927100"/>
                        <a:ext cx="11274644" cy="198235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35244031"/>
              </p:ext>
            </p:extLst>
          </p:nvPr>
        </p:nvGraphicFramePr>
        <p:xfrm>
          <a:off x="334425" y="3674197"/>
          <a:ext cx="5572125" cy="1390650"/>
        </p:xfrm>
        <a:graphic>
          <a:graphicData uri="http://schemas.openxmlformats.org/presentationml/2006/ole">
            <mc:AlternateContent xmlns:mc="http://schemas.openxmlformats.org/markup-compatibility/2006">
              <mc:Choice xmlns:v="urn:schemas-microsoft-com:vml" Requires="v">
                <p:oleObj spid="_x0000_s2078" name="Bitmap Image" r:id="rId5" imgW="5572080" imgH="1390680" progId="Paint.Picture">
                  <p:embed/>
                </p:oleObj>
              </mc:Choice>
              <mc:Fallback>
                <p:oleObj name="Bitmap Image" r:id="rId5" imgW="5572080" imgH="1390680" progId="Paint.Picture">
                  <p:embed/>
                  <p:pic>
                    <p:nvPicPr>
                      <p:cNvPr id="0" name=""/>
                      <p:cNvPicPr/>
                      <p:nvPr/>
                    </p:nvPicPr>
                    <p:blipFill>
                      <a:blip r:embed="rId6"/>
                      <a:stretch>
                        <a:fillRect/>
                      </a:stretch>
                    </p:blipFill>
                    <p:spPr>
                      <a:xfrm>
                        <a:off x="334425" y="3674197"/>
                        <a:ext cx="5572125" cy="13906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73843021"/>
              </p:ext>
            </p:extLst>
          </p:nvPr>
        </p:nvGraphicFramePr>
        <p:xfrm>
          <a:off x="5906550" y="2909455"/>
          <a:ext cx="6143625" cy="3743325"/>
        </p:xfrm>
        <a:graphic>
          <a:graphicData uri="http://schemas.openxmlformats.org/presentationml/2006/ole">
            <mc:AlternateContent xmlns:mc="http://schemas.openxmlformats.org/markup-compatibility/2006">
              <mc:Choice xmlns:v="urn:schemas-microsoft-com:vml" Requires="v">
                <p:oleObj spid="_x0000_s2079" name="Bitmap Image" r:id="rId7" imgW="6143760" imgH="3743280" progId="Paint.Picture">
                  <p:embed/>
                </p:oleObj>
              </mc:Choice>
              <mc:Fallback>
                <p:oleObj name="Bitmap Image" r:id="rId7" imgW="6143760" imgH="3743280" progId="Paint.Picture">
                  <p:embed/>
                  <p:pic>
                    <p:nvPicPr>
                      <p:cNvPr id="0" name=""/>
                      <p:cNvPicPr/>
                      <p:nvPr/>
                    </p:nvPicPr>
                    <p:blipFill>
                      <a:blip r:embed="rId8"/>
                      <a:stretch>
                        <a:fillRect/>
                      </a:stretch>
                    </p:blipFill>
                    <p:spPr>
                      <a:xfrm>
                        <a:off x="5906550" y="2909455"/>
                        <a:ext cx="6143625" cy="3743325"/>
                      </a:xfrm>
                      <a:prstGeom prst="rect">
                        <a:avLst/>
                      </a:prstGeom>
                    </p:spPr>
                  </p:pic>
                </p:oleObj>
              </mc:Fallback>
            </mc:AlternateContent>
          </a:graphicData>
        </a:graphic>
      </p:graphicFrame>
    </p:spTree>
    <p:extLst>
      <p:ext uri="{BB962C8B-B14F-4D97-AF65-F5344CB8AC3E}">
        <p14:creationId xmlns:p14="http://schemas.microsoft.com/office/powerpoint/2010/main" val="29152850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0930040"/>
              </p:ext>
            </p:extLst>
          </p:nvPr>
        </p:nvGraphicFramePr>
        <p:xfrm>
          <a:off x="838200" y="666749"/>
          <a:ext cx="5622640" cy="1651001"/>
        </p:xfrm>
        <a:graphic>
          <a:graphicData uri="http://schemas.openxmlformats.org/presentationml/2006/ole">
            <mc:AlternateContent xmlns:mc="http://schemas.openxmlformats.org/markup-compatibility/2006">
              <mc:Choice xmlns:v="urn:schemas-microsoft-com:vml" Requires="v">
                <p:oleObj spid="_x0000_s5150" name="Bitmap Image" r:id="rId3" imgW="4638600" imgH="1362240" progId="Paint.Picture">
                  <p:embed/>
                </p:oleObj>
              </mc:Choice>
              <mc:Fallback>
                <p:oleObj name="Bitmap Image" r:id="rId3" imgW="4638600" imgH="1362240" progId="Paint.Picture">
                  <p:embed/>
                  <p:pic>
                    <p:nvPicPr>
                      <p:cNvPr id="0" name=""/>
                      <p:cNvPicPr/>
                      <p:nvPr/>
                    </p:nvPicPr>
                    <p:blipFill>
                      <a:blip r:embed="rId4"/>
                      <a:stretch>
                        <a:fillRect/>
                      </a:stretch>
                    </p:blipFill>
                    <p:spPr>
                      <a:xfrm>
                        <a:off x="838200" y="666749"/>
                        <a:ext cx="5622640" cy="165100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31077289"/>
              </p:ext>
            </p:extLst>
          </p:nvPr>
        </p:nvGraphicFramePr>
        <p:xfrm>
          <a:off x="6885953" y="663575"/>
          <a:ext cx="2880347" cy="1654175"/>
        </p:xfrm>
        <a:graphic>
          <a:graphicData uri="http://schemas.openxmlformats.org/presentationml/2006/ole">
            <mc:AlternateContent xmlns:mc="http://schemas.openxmlformats.org/markup-compatibility/2006">
              <mc:Choice xmlns:v="urn:schemas-microsoft-com:vml" Requires="v">
                <p:oleObj spid="_x0000_s5151" name="Bitmap Image" r:id="rId5" imgW="2371680" imgH="1362240" progId="Paint.Picture">
                  <p:embed/>
                </p:oleObj>
              </mc:Choice>
              <mc:Fallback>
                <p:oleObj name="Bitmap Image" r:id="rId5" imgW="2371680" imgH="1362240" progId="Paint.Picture">
                  <p:embed/>
                  <p:pic>
                    <p:nvPicPr>
                      <p:cNvPr id="0" name=""/>
                      <p:cNvPicPr/>
                      <p:nvPr/>
                    </p:nvPicPr>
                    <p:blipFill>
                      <a:blip r:embed="rId6"/>
                      <a:stretch>
                        <a:fillRect/>
                      </a:stretch>
                    </p:blipFill>
                    <p:spPr>
                      <a:xfrm>
                        <a:off x="6885953" y="663575"/>
                        <a:ext cx="2880347" cy="16541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7043163"/>
              </p:ext>
            </p:extLst>
          </p:nvPr>
        </p:nvGraphicFramePr>
        <p:xfrm>
          <a:off x="908929" y="3295796"/>
          <a:ext cx="5768096" cy="951560"/>
        </p:xfrm>
        <a:graphic>
          <a:graphicData uri="http://schemas.openxmlformats.org/presentationml/2006/ole">
            <mc:AlternateContent xmlns:mc="http://schemas.openxmlformats.org/markup-compatibility/2006">
              <mc:Choice xmlns:v="urn:schemas-microsoft-com:vml" Requires="v">
                <p:oleObj spid="_x0000_s5152" name="Bitmap Image" r:id="rId7" imgW="4676760" imgH="771480" progId="Paint.Picture">
                  <p:embed/>
                </p:oleObj>
              </mc:Choice>
              <mc:Fallback>
                <p:oleObj name="Bitmap Image" r:id="rId7" imgW="4676760" imgH="771480" progId="Paint.Picture">
                  <p:embed/>
                  <p:pic>
                    <p:nvPicPr>
                      <p:cNvPr id="0" name=""/>
                      <p:cNvPicPr/>
                      <p:nvPr/>
                    </p:nvPicPr>
                    <p:blipFill>
                      <a:blip r:embed="rId8"/>
                      <a:stretch>
                        <a:fillRect/>
                      </a:stretch>
                    </p:blipFill>
                    <p:spPr>
                      <a:xfrm>
                        <a:off x="908929" y="3295796"/>
                        <a:ext cx="5768096" cy="95156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02900631"/>
              </p:ext>
            </p:extLst>
          </p:nvPr>
        </p:nvGraphicFramePr>
        <p:xfrm>
          <a:off x="6677025" y="2728119"/>
          <a:ext cx="4610100" cy="2962275"/>
        </p:xfrm>
        <a:graphic>
          <a:graphicData uri="http://schemas.openxmlformats.org/presentationml/2006/ole">
            <mc:AlternateContent xmlns:mc="http://schemas.openxmlformats.org/markup-compatibility/2006">
              <mc:Choice xmlns:v="urn:schemas-microsoft-com:vml" Requires="v">
                <p:oleObj spid="_x0000_s5153" name="Bitmap Image" r:id="rId9" imgW="4610160" imgH="2962440" progId="Paint.Picture">
                  <p:embed/>
                </p:oleObj>
              </mc:Choice>
              <mc:Fallback>
                <p:oleObj name="Bitmap Image" r:id="rId9" imgW="4610160" imgH="2962440" progId="Paint.Picture">
                  <p:embed/>
                  <p:pic>
                    <p:nvPicPr>
                      <p:cNvPr id="0" name=""/>
                      <p:cNvPicPr/>
                      <p:nvPr/>
                    </p:nvPicPr>
                    <p:blipFill>
                      <a:blip r:embed="rId10"/>
                      <a:stretch>
                        <a:fillRect/>
                      </a:stretch>
                    </p:blipFill>
                    <p:spPr>
                      <a:xfrm>
                        <a:off x="6677025" y="2728119"/>
                        <a:ext cx="4610100" cy="2962275"/>
                      </a:xfrm>
                      <a:prstGeom prst="rect">
                        <a:avLst/>
                      </a:prstGeom>
                    </p:spPr>
                  </p:pic>
                </p:oleObj>
              </mc:Fallback>
            </mc:AlternateContent>
          </a:graphicData>
        </a:graphic>
      </p:graphicFrame>
    </p:spTree>
    <p:extLst>
      <p:ext uri="{BB962C8B-B14F-4D97-AF65-F5344CB8AC3E}">
        <p14:creationId xmlns:p14="http://schemas.microsoft.com/office/powerpoint/2010/main" val="1535146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180915283"/>
              </p:ext>
            </p:extLst>
          </p:nvPr>
        </p:nvGraphicFramePr>
        <p:xfrm>
          <a:off x="920750" y="1233488"/>
          <a:ext cx="4895850" cy="4499519"/>
        </p:xfrm>
        <a:graphic>
          <a:graphicData uri="http://schemas.openxmlformats.org/presentationml/2006/ole">
            <mc:AlternateContent xmlns:mc="http://schemas.openxmlformats.org/markup-compatibility/2006">
              <mc:Choice xmlns:v="urn:schemas-microsoft-com:vml" Requires="v">
                <p:oleObj spid="_x0000_s6158" name="Bitmap Image" r:id="rId3" imgW="4000680" imgH="3676680" progId="Paint.Picture">
                  <p:embed/>
                </p:oleObj>
              </mc:Choice>
              <mc:Fallback>
                <p:oleObj name="Bitmap Image" r:id="rId3" imgW="4000680" imgH="3676680" progId="Paint.Picture">
                  <p:embed/>
                  <p:pic>
                    <p:nvPicPr>
                      <p:cNvPr id="0" name=""/>
                      <p:cNvPicPr/>
                      <p:nvPr/>
                    </p:nvPicPr>
                    <p:blipFill>
                      <a:blip r:embed="rId4"/>
                      <a:stretch>
                        <a:fillRect/>
                      </a:stretch>
                    </p:blipFill>
                    <p:spPr>
                      <a:xfrm>
                        <a:off x="920750" y="1233488"/>
                        <a:ext cx="4895850" cy="449951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2812719"/>
              </p:ext>
            </p:extLst>
          </p:nvPr>
        </p:nvGraphicFramePr>
        <p:xfrm>
          <a:off x="6329362" y="1028700"/>
          <a:ext cx="5711523" cy="4940300"/>
        </p:xfrm>
        <a:graphic>
          <a:graphicData uri="http://schemas.openxmlformats.org/presentationml/2006/ole">
            <mc:AlternateContent xmlns:mc="http://schemas.openxmlformats.org/markup-compatibility/2006">
              <mc:Choice xmlns:v="urn:schemas-microsoft-com:vml" Requires="v">
                <p:oleObj spid="_x0000_s6159" name="Bitmap Image" r:id="rId5" imgW="4867200" imgH="4210200" progId="Paint.Picture">
                  <p:embed/>
                </p:oleObj>
              </mc:Choice>
              <mc:Fallback>
                <p:oleObj name="Bitmap Image" r:id="rId5" imgW="4867200" imgH="4210200" progId="Paint.Picture">
                  <p:embed/>
                  <p:pic>
                    <p:nvPicPr>
                      <p:cNvPr id="0" name=""/>
                      <p:cNvPicPr/>
                      <p:nvPr/>
                    </p:nvPicPr>
                    <p:blipFill>
                      <a:blip r:embed="rId6"/>
                      <a:stretch>
                        <a:fillRect/>
                      </a:stretch>
                    </p:blipFill>
                    <p:spPr>
                      <a:xfrm>
                        <a:off x="6329362" y="1028700"/>
                        <a:ext cx="5711523" cy="4940300"/>
                      </a:xfrm>
                      <a:prstGeom prst="rect">
                        <a:avLst/>
                      </a:prstGeom>
                    </p:spPr>
                  </p:pic>
                </p:oleObj>
              </mc:Fallback>
            </mc:AlternateContent>
          </a:graphicData>
        </a:graphic>
      </p:graphicFrame>
    </p:spTree>
    <p:extLst>
      <p:ext uri="{BB962C8B-B14F-4D97-AF65-F5344CB8AC3E}">
        <p14:creationId xmlns:p14="http://schemas.microsoft.com/office/powerpoint/2010/main" val="3302936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0</TotalTime>
  <Words>514</Words>
  <Application>Microsoft Office PowerPoint</Application>
  <PresentationFormat>Widescreen</PresentationFormat>
  <Paragraphs>52</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Times New Roman</vt:lpstr>
      <vt:lpstr>UTM Duepuntozero</vt:lpstr>
      <vt:lpstr>Wingdings</vt:lpstr>
      <vt:lpstr>IC3 Spark</vt:lpstr>
      <vt:lpstr>Paintbrush Picture</vt:lpstr>
      <vt:lpstr>Tin học 4 Tuần 24:</vt:lpstr>
      <vt:lpstr>Nhắc lại kiến thức</vt:lpstr>
      <vt:lpstr>PowerPoint Presentation</vt:lpstr>
      <vt:lpstr>PowerPoint Presentation</vt:lpstr>
      <vt:lpstr>PowerPoint Presentation</vt:lpstr>
      <vt:lpstr>2. Lựa chọn biểu đồ biểu diễn đúng yêu cầu của số liệu</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2022-02-27T13:21:05Z</dcterms:created>
  <dcterms:modified xsi:type="dcterms:W3CDTF">2022-02-27T13:22:22Z</dcterms:modified>
</cp:coreProperties>
</file>