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83" r:id="rId3"/>
    <p:sldId id="312" r:id="rId4"/>
    <p:sldId id="294" r:id="rId5"/>
    <p:sldId id="315" r:id="rId6"/>
    <p:sldId id="316" r:id="rId7"/>
    <p:sldId id="311" r:id="rId8"/>
    <p:sldId id="261" r:id="rId9"/>
    <p:sldId id="318" r:id="rId10"/>
    <p:sldId id="319" r:id="rId11"/>
    <p:sldId id="320" r:id="rId12"/>
    <p:sldId id="321" r:id="rId13"/>
    <p:sldId id="322" r:id="rId14"/>
    <p:sldId id="323" r:id="rId15"/>
    <p:sldId id="317" r:id="rId16"/>
    <p:sldId id="32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94384" autoAdjust="0"/>
  </p:normalViewPr>
  <p:slideViewPr>
    <p:cSldViewPr snapToGrid="0">
      <p:cViewPr varScale="1">
        <p:scale>
          <a:sx n="66" d="100"/>
          <a:sy n="66" d="100"/>
        </p:scale>
        <p:origin x="13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gif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UTM Duepuntozero" panose="0204060305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UTM Duepuntozer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8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2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CA74-CAC5-4020-8697-079ED1D92C55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0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Duepuntozer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2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13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mage result for Computer Mouse anim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644" y="3111653"/>
            <a:ext cx="2895600" cy="352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1817" y="201006"/>
            <a:ext cx="5399523" cy="1667516"/>
          </a:xfrm>
        </p:spPr>
        <p:txBody>
          <a:bodyPr/>
          <a:lstStyle/>
          <a:p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4 –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22: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53208" y="4115830"/>
            <a:ext cx="9144000" cy="12373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(T3 + T4)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889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thiểu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(Minimize)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sổ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mputer" descr="Image result for Comput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99" y="3705661"/>
            <a:ext cx="1167135" cy="116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5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86" y="2548696"/>
            <a:ext cx="6283145" cy="395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34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926111"/>
            <a:ext cx="958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889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(font color)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Cases of Fruit Sold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Purple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Merge and Center</a:t>
            </a:r>
            <a:endParaRPr lang="en-US" sz="28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mputer" descr="Image result for Comput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99" y="3705661"/>
            <a:ext cx="1167135" cy="116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5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72" y="2889863"/>
            <a:ext cx="6319591" cy="39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71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889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(Underline)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B2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mputer" descr="Image result for Comput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99" y="3705661"/>
            <a:ext cx="1167135" cy="116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6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47" y="1946076"/>
            <a:ext cx="7239024" cy="45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0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420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indent="-403225" algn="just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Excel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Formula Bar</a:t>
            </a: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 Tool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 Bar</a:t>
            </a: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66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A1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Excel? </a:t>
            </a:r>
            <a:endParaRPr lang="en-US" sz="2800" dirty="0" smtClean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PgUp</a:t>
            </a: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Ctrl 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Home</a:t>
            </a: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Home</a:t>
            </a: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Ctrl + Up arrow</a:t>
            </a:r>
            <a:r>
              <a:rPr lang="en-US" sz="28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6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204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8890" indent="-457200" algn="just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(Maximize)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Excel. </a:t>
            </a:r>
          </a:p>
          <a:p>
            <a:pPr marL="457200" marR="889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mputer" descr="Image result for Comput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99" y="3705661"/>
            <a:ext cx="1167135" cy="116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228480" y="2579444"/>
            <a:ext cx="6165839" cy="386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Cảm</a:t>
            </a:r>
            <a:r>
              <a:rPr lang="en-US" sz="11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15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ơn</a:t>
            </a:r>
            <a:r>
              <a:rPr lang="en-US" sz="11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15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các</a:t>
            </a:r>
            <a:r>
              <a:rPr lang="en-US" sz="11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15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em</a:t>
            </a:r>
            <a:r>
              <a:rPr lang="en-US" sz="11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!</a:t>
            </a:r>
            <a:endParaRPr lang="en-US" sz="115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98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3352801" y="207820"/>
            <a:ext cx="8320173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445745" y="957252"/>
            <a:ext cx="92272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Khi lập công thức tính </a:t>
            </a:r>
            <a:r>
              <a:rPr lang="en-US" sz="280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sz="280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cho Excel, ta luôn bắt đầu với việc nhập dấu bằng “</a:t>
            </a:r>
            <a:r>
              <a:rPr lang="en-US" sz="2800" b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>
              <a:spcAft>
                <a:spcPts val="1200"/>
              </a:spcAft>
            </a:pPr>
            <a:r>
              <a:rPr lang="en-US" sz="280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Excel cũng thực hiện tính toán theo đúng nguyên </a:t>
            </a:r>
            <a:r>
              <a:rPr lang="en-US" sz="280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tắc: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, chia trước; cộng, trừ sau; </a:t>
            </a:r>
            <a:endParaRPr lang="en-US" sz="2800" smtClean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en-US" sz="280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tính trong ngoặc đơn trước, ngoài ngoặc đơn sau.</a:t>
            </a:r>
          </a:p>
        </p:txBody>
      </p:sp>
    </p:spTree>
    <p:extLst>
      <p:ext uri="{BB962C8B-B14F-4D97-AF65-F5344CB8AC3E}">
        <p14:creationId xmlns:p14="http://schemas.microsoft.com/office/powerpoint/2010/main" val="76258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2071" y="1077493"/>
            <a:ext cx="7566024" cy="3516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0" y="119254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2072" y="1077495"/>
            <a:ext cx="7562144" cy="3516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24205" y="190363"/>
            <a:ext cx="760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010" y="2341785"/>
            <a:ext cx="36306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010" y="2834228"/>
            <a:ext cx="36306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Chọn ô F7.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7009" y="3326671"/>
            <a:ext cx="36306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Nhập vào: =</a:t>
            </a:r>
            <a:r>
              <a:rPr lang="en-US" sz="2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D7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7009" y="2341785"/>
            <a:ext cx="36306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7009" y="2834228"/>
            <a:ext cx="36306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Chọn ô F7.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7008" y="3326671"/>
            <a:ext cx="36306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Nhập vào dấu “=”</a:t>
            </a:r>
            <a:endParaRPr lang="en-US" sz="260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7008" y="3819114"/>
            <a:ext cx="36306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Nhấp chuột vào ô D7</a:t>
            </a:r>
            <a:endParaRPr lang="en-US" sz="260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006" y="4280645"/>
            <a:ext cx="36306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Nhập vào dấu “+”</a:t>
            </a:r>
            <a:endParaRPr lang="en-US" sz="260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7010" y="4750408"/>
            <a:ext cx="36306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Nhấp 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chuột vào ô E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6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7007" y="3819114"/>
            <a:ext cx="36306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Nhấn phím 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" name="Picture 3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2071" y="1103806"/>
            <a:ext cx="7562145" cy="3456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37010" y="5242851"/>
            <a:ext cx="36306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Nhấn phím 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475128" y="2861253"/>
            <a:ext cx="1549088" cy="176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6865" y="1072279"/>
            <a:ext cx="7527351" cy="3487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2068" y="1073371"/>
            <a:ext cx="7562148" cy="35208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2073" y="1088590"/>
            <a:ext cx="7566022" cy="3505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2072" y="1079295"/>
            <a:ext cx="7562144" cy="3514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7456735" y="2839219"/>
            <a:ext cx="1465014" cy="1989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976834" y="2861253"/>
            <a:ext cx="1465014" cy="1989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2073" y="1068210"/>
            <a:ext cx="7562143" cy="3526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42372" y="2343575"/>
            <a:ext cx="38069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211C1E"/>
                </a:solidFill>
                <a:latin typeface="+mj-lt"/>
              </a:rPr>
              <a:t>- </a:t>
            </a:r>
            <a:r>
              <a:rPr lang="vi-VN" sz="2800" smtClean="0">
                <a:solidFill>
                  <a:srgbClr val="211C1E"/>
                </a:solidFill>
                <a:latin typeface="+mj-lt"/>
              </a:rPr>
              <a:t>Ô </a:t>
            </a:r>
            <a:r>
              <a:rPr lang="en-US" sz="2800" b="1" smtClean="0">
                <a:solidFill>
                  <a:srgbClr val="21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F7</a:t>
            </a:r>
            <a:r>
              <a:rPr lang="en-US" sz="2800" smtClean="0">
                <a:solidFill>
                  <a:srgbClr val="211C1E"/>
                </a:solidFill>
                <a:latin typeface="+mj-lt"/>
              </a:rPr>
              <a:t> </a:t>
            </a:r>
            <a:r>
              <a:rPr lang="vi-VN" sz="2800" smtClean="0">
                <a:solidFill>
                  <a:srgbClr val="211C1E"/>
                </a:solidFill>
                <a:latin typeface="+mj-lt"/>
              </a:rPr>
              <a:t>sẽ </a:t>
            </a:r>
            <a:r>
              <a:rPr lang="vi-VN" sz="2800">
                <a:solidFill>
                  <a:srgbClr val="211C1E"/>
                </a:solidFill>
                <a:latin typeface="+mj-lt"/>
              </a:rPr>
              <a:t>hiển thị kết quả của </a:t>
            </a:r>
            <a:r>
              <a:rPr lang="vi-VN" sz="2800" smtClean="0">
                <a:solidFill>
                  <a:srgbClr val="211C1E"/>
                </a:solidFill>
                <a:latin typeface="+mj-lt"/>
              </a:rPr>
              <a:t>công</a:t>
            </a:r>
            <a:r>
              <a:rPr lang="en-US" sz="2800" smtClean="0">
                <a:solidFill>
                  <a:srgbClr val="211C1E"/>
                </a:solidFill>
                <a:latin typeface="+mj-lt"/>
              </a:rPr>
              <a:t> </a:t>
            </a:r>
            <a:r>
              <a:rPr lang="vi-VN" sz="2800">
                <a:solidFill>
                  <a:srgbClr val="211C1E"/>
                </a:solidFill>
                <a:latin typeface="+mj-lt"/>
              </a:rPr>
              <a:t>thức</a:t>
            </a:r>
            <a:r>
              <a:rPr lang="vi-VN" sz="2800" smtClean="0">
                <a:solidFill>
                  <a:srgbClr val="211C1E"/>
                </a:solidFill>
                <a:latin typeface="+mj-lt"/>
              </a:rPr>
              <a:t>; </a:t>
            </a:r>
            <a:r>
              <a:rPr lang="vi-VN" sz="2800">
                <a:solidFill>
                  <a:srgbClr val="211C1E"/>
                </a:solidFill>
                <a:latin typeface="+mj-lt"/>
              </a:rPr>
              <a:t>công thức </a:t>
            </a:r>
            <a:r>
              <a:rPr lang="en-US" sz="2800" smtClean="0">
                <a:solidFill>
                  <a:srgbClr val="21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ô </a:t>
            </a:r>
            <a:r>
              <a:rPr lang="vi-VN" sz="2800" smtClean="0">
                <a:solidFill>
                  <a:srgbClr val="211C1E"/>
                </a:solidFill>
                <a:latin typeface="+mj-lt"/>
              </a:rPr>
              <a:t>đó </a:t>
            </a:r>
            <a:r>
              <a:rPr lang="vi-VN" sz="2800">
                <a:solidFill>
                  <a:srgbClr val="211C1E"/>
                </a:solidFill>
                <a:latin typeface="+mj-lt"/>
              </a:rPr>
              <a:t>có thể được quan sát trên </a:t>
            </a:r>
            <a:r>
              <a:rPr lang="vi-VN" sz="2800" b="1">
                <a:solidFill>
                  <a:srgbClr val="211C1E"/>
                </a:solidFill>
                <a:latin typeface="+mj-lt"/>
              </a:rPr>
              <a:t>thanh công thức</a:t>
            </a:r>
            <a:r>
              <a:rPr lang="vi-VN" sz="2800" smtClean="0">
                <a:solidFill>
                  <a:srgbClr val="211C1E"/>
                </a:solidFill>
                <a:latin typeface="+mj-lt"/>
              </a:rPr>
              <a:t>.</a:t>
            </a:r>
            <a:endParaRPr lang="en-US" sz="2800">
              <a:solidFill>
                <a:srgbClr val="211C1E"/>
              </a:solidFill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441848" y="2869005"/>
            <a:ext cx="1513207" cy="1989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6960518" y="1100589"/>
            <a:ext cx="5063698" cy="2167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42372" y="2343575"/>
            <a:ext cx="3873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211C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Nhấn</a:t>
            </a:r>
            <a:r>
              <a:rPr lang="vi-VN" sz="2800" smtClean="0">
                <a:solidFill>
                  <a:srgbClr val="211C1E"/>
                </a:solidFill>
                <a:latin typeface="+mj-lt"/>
              </a:rPr>
              <a:t> </a:t>
            </a:r>
            <a:r>
              <a:rPr lang="vi-VN" sz="2800">
                <a:solidFill>
                  <a:srgbClr val="211C1E"/>
                </a:solidFill>
                <a:latin typeface="+mj-lt"/>
              </a:rPr>
              <a:t>phím </a:t>
            </a:r>
            <a:r>
              <a:rPr lang="vi-VN" sz="2800" b="1">
                <a:solidFill>
                  <a:srgbClr val="211C1E"/>
                </a:solidFill>
                <a:latin typeface="+mj-lt"/>
              </a:rPr>
              <a:t>F2 </a:t>
            </a:r>
            <a:r>
              <a:rPr lang="vi-VN" sz="2800">
                <a:solidFill>
                  <a:srgbClr val="211C1E"/>
                </a:solidFill>
                <a:latin typeface="+mj-lt"/>
              </a:rPr>
              <a:t>để chỉnh sửa công thức trong ô, thay vì phải nhập lại cả công thức từ đầu. </a:t>
            </a:r>
            <a:endParaRPr lang="en-US" sz="2800">
              <a:solidFill>
                <a:srgbClr val="211C1E"/>
              </a:solidFill>
              <a:latin typeface="+mj-lt"/>
            </a:endParaRPr>
          </a:p>
        </p:txBody>
      </p:sp>
      <p:pic>
        <p:nvPicPr>
          <p:cNvPr id="45" name="Picture 4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2068" y="1074201"/>
            <a:ext cx="7562148" cy="3520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4739054" y="1560722"/>
            <a:ext cx="2717681" cy="188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0"/>
                            </p:stCondLst>
                            <p:childTnLst>
                              <p:par>
                                <p:cTn id="192" presetID="3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  <p:bldP spid="15" grpId="0" build="allAtOnce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4" grpId="0" build="allAtOnce"/>
      <p:bldP spid="29" grpId="0"/>
      <p:bldP spid="29" grpId="1"/>
      <p:bldP spid="31" grpId="0" animBg="1"/>
      <p:bldP spid="31" grpId="1" animBg="1"/>
      <p:bldP spid="31" grpId="2" animBg="1"/>
      <p:bldP spid="31" grpId="3" animBg="1"/>
      <p:bldP spid="31" grpId="4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1" grpId="0" build="allAtOnce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1777" y="1035066"/>
            <a:ext cx="8142201" cy="3676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495" y="1030916"/>
            <a:ext cx="8116915" cy="3676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Title 18"/>
          <p:cNvSpPr>
            <a:spLocks noGrp="1"/>
          </p:cNvSpPr>
          <p:nvPr>
            <p:ph type="title"/>
          </p:nvPr>
        </p:nvSpPr>
        <p:spPr>
          <a:xfrm>
            <a:off x="3352801" y="207820"/>
            <a:ext cx="8320173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Trải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0" y="1091835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2319339" y="5112770"/>
            <a:ext cx="9353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Để tính được kết quả tại cột “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Tổng cộng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”, em cần phải cộng cả cột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màu chì, màu sáp, màu nước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 lập công thức là: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76630" y="6148157"/>
            <a:ext cx="23210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=D7+E7+F7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19339" y="5112770"/>
            <a:ext cx="9353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Để tính được kết quả tại cột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 bình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cần phải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là: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76630" y="5722561"/>
            <a:ext cx="3227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=(D7+E7+F7)/3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8896" y="1038368"/>
            <a:ext cx="8155082" cy="3676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495" y="1045819"/>
            <a:ext cx="8167646" cy="3676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319339" y="5112770"/>
            <a:ext cx="935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Cũng có thể tính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cột “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Trung bình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 công thức sau: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76630" y="5722561"/>
            <a:ext cx="3227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=G7/3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35570" y="1275760"/>
            <a:ext cx="3094892" cy="246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9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17" grpId="0"/>
      <p:bldP spid="17" grpId="1"/>
      <p:bldP spid="23" grpId="0" build="allAtOnce"/>
      <p:bldP spid="24" grpId="0"/>
      <p:bldP spid="24" grpId="1"/>
      <p:bldP spid="27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2263" y="1760539"/>
            <a:ext cx="8139795" cy="353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0" y="119254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9315" y="952973"/>
            <a:ext cx="760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 dụng hàm có sẵn trong Excel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149" y="2358355"/>
            <a:ext cx="3734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Tính Tổng cộng: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3740" y="3291535"/>
            <a:ext cx="3458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Chọn thẻ 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0398" y="3783978"/>
            <a:ext cx="34818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Trong nhóm 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Editing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nhấp chuột vào nút lệnh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3740" y="2799092"/>
            <a:ext cx="3458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Nhấp chuột chọn ô G7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57" y="4676530"/>
            <a:ext cx="1443201" cy="38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2263" y="1753034"/>
            <a:ext cx="8204008" cy="353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ounded Rectangle 40"/>
          <p:cNvSpPr/>
          <p:nvPr/>
        </p:nvSpPr>
        <p:spPr>
          <a:xfrm>
            <a:off x="7519620" y="4044387"/>
            <a:ext cx="661629" cy="1832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319588" y="1960301"/>
            <a:ext cx="330814" cy="176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0795914" y="2115138"/>
            <a:ext cx="573493" cy="176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67605" y="5361432"/>
            <a:ext cx="3519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5" name="Picture 4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49567" y="1742060"/>
            <a:ext cx="8198041" cy="3531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28149" y="2358355"/>
            <a:ext cx="3734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Tính Trung bình: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9165" y="2799092"/>
            <a:ext cx="3458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H7</a:t>
            </a:r>
          </a:p>
        </p:txBody>
      </p:sp>
      <p:pic>
        <p:nvPicPr>
          <p:cNvPr id="48" name="Picture 4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49566" y="1749565"/>
            <a:ext cx="8198042" cy="3531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386477" y="3291535"/>
            <a:ext cx="34818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Nhấp chuột vào mũi tên bên cạnh nút lệnh</a:t>
            </a: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57" y="4289330"/>
            <a:ext cx="1443201" cy="38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2" name="Oval 51"/>
          <p:cNvSpPr/>
          <p:nvPr/>
        </p:nvSpPr>
        <p:spPr>
          <a:xfrm>
            <a:off x="11248221" y="2108486"/>
            <a:ext cx="194540" cy="1945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9033" y="4817508"/>
            <a:ext cx="3519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Average.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5" name="Picture 34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158" y="1753087"/>
            <a:ext cx="8197928" cy="3531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Rounded Rectangle 48"/>
          <p:cNvSpPr/>
          <p:nvPr/>
        </p:nvSpPr>
        <p:spPr>
          <a:xfrm>
            <a:off x="8146641" y="4033396"/>
            <a:ext cx="611321" cy="176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0831440" y="2435293"/>
            <a:ext cx="989659" cy="176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80398" y="5826750"/>
            <a:ext cx="3519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6" name="Picture 35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3745" y="1742007"/>
            <a:ext cx="8191962" cy="3531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7756" y="1746846"/>
            <a:ext cx="8182731" cy="3531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Rounded Rectangle 60"/>
          <p:cNvSpPr/>
          <p:nvPr/>
        </p:nvSpPr>
        <p:spPr>
          <a:xfrm>
            <a:off x="5646220" y="4033396"/>
            <a:ext cx="1824508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056935" y="3056764"/>
            <a:ext cx="2209442" cy="15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35304" y="5292119"/>
            <a:ext cx="4566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D7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F7. </a:t>
            </a:r>
          </a:p>
        </p:txBody>
      </p:sp>
    </p:spTree>
    <p:extLst>
      <p:ext uri="{BB962C8B-B14F-4D97-AF65-F5344CB8AC3E}">
        <p14:creationId xmlns:p14="http://schemas.microsoft.com/office/powerpoint/2010/main" val="27314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"/>
                            </p:stCondLst>
                            <p:childTnLst>
                              <p:par>
                                <p:cTn id="153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  <p:bldP spid="26" grpId="0" build="allAtOnce"/>
      <p:bldP spid="28" grpId="0" build="allAtOnce"/>
      <p:bldP spid="34" grpId="0" build="allAtOnce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build="allAtOnce"/>
      <p:bldP spid="46" grpId="0"/>
      <p:bldP spid="52" grpId="0" animBg="1"/>
      <p:bldP spid="52" grpId="1" animBg="1"/>
      <p:bldP spid="49" grpId="0" animBg="1"/>
      <p:bldP spid="49" grpId="1" animBg="1"/>
      <p:bldP spid="55" grpId="0" animBg="1"/>
      <p:bldP spid="55" grpId="1" animBg="1"/>
      <p:bldP spid="61" grpId="0" animBg="1"/>
      <p:bldP spid="61" grpId="1" animBg="1"/>
      <p:bldP spid="61" grpId="2" animBg="1"/>
      <p:bldP spid="5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hlinkClick r:id="rId2" action="ppaction://hlinksldjump" tooltip="Nhấp chuột vào từng Hàm để xem chức năng của nó."/>
          </p:cNvPr>
          <p:cNvSpPr txBox="1"/>
          <p:nvPr/>
        </p:nvSpPr>
        <p:spPr>
          <a:xfrm>
            <a:off x="2414285" y="3082205"/>
            <a:ext cx="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9315" y="952973"/>
            <a:ext cx="760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 dụng hàm có sẵn trong Excel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1085" y="3151638"/>
            <a:ext cx="5354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tổng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45745" y="2102191"/>
            <a:ext cx="9227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nghĩa các lệnh trong nhóm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5167" y="2815233"/>
            <a:ext cx="2530166" cy="22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21086" y="3504175"/>
            <a:ext cx="5354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 cộng.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21086" y="3878227"/>
            <a:ext cx="5354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số ô có nhập số liệu trong một dãy ô.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21086" y="4255156"/>
            <a:ext cx="5354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lớn nhất trong một dãy ô.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21086" y="4609605"/>
            <a:ext cx="5354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nhỏ nhất trong một dãy ô.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7068" y="3227711"/>
            <a:ext cx="2530166" cy="37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5167" y="3590712"/>
            <a:ext cx="2530166" cy="35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7068" y="4031420"/>
            <a:ext cx="2530166" cy="30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286" y="2214269"/>
            <a:ext cx="1443201" cy="38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5167" y="4350511"/>
            <a:ext cx="2530166" cy="36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7068" y="4716821"/>
            <a:ext cx="2530166" cy="36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0" y="1192549"/>
            <a:ext cx="987425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27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4: Khám phá và chia sẻ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45745" y="957252"/>
            <a:ext cx="9227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hãy hoàn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bảng tính sau, sau đó tiến hành lập công thức để tính toán, sao chép công thức để hoàn thành bảng tính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09" y="1088639"/>
            <a:ext cx="9874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9142" y="2205463"/>
            <a:ext cx="8808053" cy="324788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84854" y="2424322"/>
            <a:ext cx="2717681" cy="188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09" y="108863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45745" y="957252"/>
            <a:ext cx="9227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Excel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D7:D14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D7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D14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8863" y="2342247"/>
            <a:ext cx="7393136" cy="3982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7322755" y="4013016"/>
            <a:ext cx="833606" cy="16287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8326" y="2592038"/>
            <a:ext cx="2717681" cy="188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18914" y="859330"/>
            <a:ext cx="9593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019384"/>
              </p:ext>
            </p:extLst>
          </p:nvPr>
        </p:nvGraphicFramePr>
        <p:xfrm>
          <a:off x="4788874" y="2342247"/>
          <a:ext cx="7403126" cy="3982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5" imgW="7953480" imgH="3591000" progId="Paint.Picture">
                  <p:embed/>
                </p:oleObj>
              </mc:Choice>
              <mc:Fallback>
                <p:oleObj name="Bitmap Image" r:id="rId5" imgW="7953480" imgH="35910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8874" y="2342247"/>
                        <a:ext cx="7403126" cy="3982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432307" y="3949516"/>
            <a:ext cx="838200" cy="548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065751" y="3949256"/>
            <a:ext cx="2126248" cy="548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32307" y="6025917"/>
            <a:ext cx="838200" cy="2988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5754" y="2573721"/>
            <a:ext cx="4478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008" y="4473588"/>
            <a:ext cx="4334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b="1" dirty="0" err="1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Chú</a:t>
            </a:r>
            <a:r>
              <a:rPr lang="en-US" sz="24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ý: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42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12" grpId="0" animBg="1"/>
      <p:bldP spid="12" grpId="1" animBg="1"/>
      <p:bldP spid="9" grpId="0" animBg="1"/>
      <p:bldP spid="15" grpId="0"/>
      <p:bldP spid="3" grpId="0" animBg="1"/>
      <p:bldP spid="16" grpId="0" animBg="1"/>
      <p:bldP spid="17" grpId="0" animBg="1"/>
      <p:bldP spid="18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 chọn nào dưới đây mô tả cách lưu bảng tính Excel với một tên tập tin 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 bảng tính Excel và chấp nhận để lưu thay đổi</a:t>
            </a:r>
            <a:r>
              <a:rPr lang="en-US" sz="280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 đến menu </a:t>
            </a:r>
            <a:r>
              <a:rPr lang="en-US" sz="2800" b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en-US" sz="28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nhấp vào </a:t>
            </a:r>
            <a:r>
              <a:rPr lang="en-US" sz="2800" b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Save As</a:t>
            </a:r>
            <a:r>
              <a:rPr lang="en-US" sz="280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 bảng tính Excel và không chấp nhận lưu các thay đổi</a:t>
            </a:r>
            <a:r>
              <a:rPr lang="en-US" sz="280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 đến menu </a:t>
            </a:r>
            <a:r>
              <a:rPr lang="en-US" sz="2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nhấp vào </a:t>
            </a:r>
            <a:r>
              <a:rPr lang="en-US" sz="2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Save</a:t>
            </a:r>
            <a:r>
              <a:rPr lang="en-US" sz="280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3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C3 Sp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3 Spark" id="{F708D391-5E25-4EA8-8D84-6B4D7E82B245}" vid="{99BD5698-61F0-43FB-A25E-A119831677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IC3 Spark</Template>
  <TotalTime>0</TotalTime>
  <Words>829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UTM Duepuntozero</vt:lpstr>
      <vt:lpstr>Wingdings</vt:lpstr>
      <vt:lpstr>IC3 Spark</vt:lpstr>
      <vt:lpstr>Bitmap Image</vt:lpstr>
      <vt:lpstr>Tin 4 – Tuần 22:</vt:lpstr>
      <vt:lpstr>Hoạt động 1: Nhắc lại kiến thức</vt:lpstr>
      <vt:lpstr>PowerPoint Presentation</vt:lpstr>
      <vt:lpstr>Hoạt động 2: Trải nghiệm</vt:lpstr>
      <vt:lpstr>PowerPoint Presentation</vt:lpstr>
      <vt:lpstr>PowerPoint Presentation</vt:lpstr>
      <vt:lpstr>PowerPoint Presentation</vt:lpstr>
      <vt:lpstr>PowerPoint Presentation</vt:lpstr>
      <vt:lpstr>CÂU HỎI ÔN LUYỆN</vt:lpstr>
      <vt:lpstr>CÂU HỎI ÔN LUYỆN</vt:lpstr>
      <vt:lpstr>CÂU HỎI ÔN LUYỆN</vt:lpstr>
      <vt:lpstr>CÂU HỎI ÔN LUYỆN</vt:lpstr>
      <vt:lpstr>CÂU HỎI ÔN LUYỆN</vt:lpstr>
      <vt:lpstr>CÂU HỎI ÔN LUYỆN</vt:lpstr>
      <vt:lpstr>CÂU HỎI ÔN LUYỆN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2022-02-11T14:35:52Z</dcterms:created>
  <dcterms:modified xsi:type="dcterms:W3CDTF">2022-02-11T14:51:02Z</dcterms:modified>
</cp:coreProperties>
</file>