
<file path=[Content_Types].xml><?xml version="1.0" encoding="utf-8"?>
<Types xmlns="http://schemas.openxmlformats.org/package/2006/content-types">
  <Default Extension="tmp" ContentType="image/png"/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9" r:id="rId2"/>
    <p:sldId id="260" r:id="rId3"/>
    <p:sldId id="256" r:id="rId4"/>
    <p:sldId id="267" r:id="rId5"/>
    <p:sldId id="257" r:id="rId6"/>
    <p:sldId id="261" r:id="rId7"/>
    <p:sldId id="262" r:id="rId8"/>
    <p:sldId id="265" r:id="rId9"/>
    <p:sldId id="266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A3DC"/>
    <a:srgbClr val="EA7E7E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81" autoAdjust="0"/>
    <p:restoredTop sz="85996" autoAdjust="0"/>
  </p:normalViewPr>
  <p:slideViewPr>
    <p:cSldViewPr snapToGrid="0">
      <p:cViewPr>
        <p:scale>
          <a:sx n="50" d="100"/>
          <a:sy n="50" d="100"/>
        </p:scale>
        <p:origin x="-432" y="408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27/01/2022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0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060714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3106797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27/01/2022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êu Đề Bài 1-Quyển 2-Ap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27/01/2022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0954" y="5326987"/>
            <a:ext cx="1099310" cy="10993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89734" y="5305699"/>
            <a:ext cx="1099310" cy="1099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136361" y="5326987"/>
            <a:ext cx="1099310" cy="10993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3012" y="278295"/>
            <a:ext cx="1360988" cy="179753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355448" y="619160"/>
            <a:ext cx="1760446" cy="141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59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han 2-Chủ đề C- 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27/01/2022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408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Chủ</a:t>
            </a:r>
            <a:r>
              <a:rPr lang="en-US" baseline="0" smtClean="0"/>
              <a:t> đề C</a:t>
            </a:r>
            <a:r>
              <a:rPr lang="en-US" smtClean="0"/>
              <a:t>. Microsoft Excel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972300" y="190254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Bài 1. Làm quen với dữ liệu trong trang tính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434799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sz="2000" smtClean="0">
                <a:solidFill>
                  <a:schemeClr val="bg2"/>
                </a:solidFill>
              </a:defRPr>
            </a:lvl1pPr>
            <a:lvl2pPr>
              <a:defRPr lang="en-US" smtClean="0">
                <a:solidFill>
                  <a:schemeClr val="bg2"/>
                </a:solidFill>
              </a:defRPr>
            </a:lvl2pPr>
            <a:lvl3pPr>
              <a:defRPr lang="en-US" sz="2000" smtClean="0">
                <a:solidFill>
                  <a:schemeClr val="bg2"/>
                </a:solidFill>
              </a:defRPr>
            </a:lvl3pPr>
            <a:lvl4pPr>
              <a:defRPr lang="en-US" sz="2000" smtClean="0">
                <a:solidFill>
                  <a:schemeClr val="bg2"/>
                </a:solidFill>
              </a:defRPr>
            </a:lvl4pPr>
            <a:lvl5pPr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 smtClean="0"/>
              <a:t>Click to edit Master text styles</a:t>
            </a:r>
          </a:p>
          <a:p>
            <a:pPr lvl="1" algn="ctr"/>
            <a:r>
              <a:rPr lang="en-US" smtClean="0"/>
              <a:t>Second level</a:t>
            </a:r>
          </a:p>
          <a:p>
            <a:pPr lvl="2" algn="ctr"/>
            <a:r>
              <a:rPr lang="en-US" smtClean="0"/>
              <a:t>Third level</a:t>
            </a:r>
          </a:p>
          <a:p>
            <a:pPr lvl="3" algn="ctr"/>
            <a:r>
              <a:rPr lang="en-US" smtClean="0"/>
              <a:t>Fourth level</a:t>
            </a:r>
          </a:p>
          <a:p>
            <a:pPr lvl="4" algn="ctr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9893" y="6013479"/>
            <a:ext cx="769607" cy="8353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375114" y="6112431"/>
            <a:ext cx="589681" cy="73635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658196" y="6112432"/>
            <a:ext cx="577504" cy="7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826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han 2-Chủ đề C-Bài 2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27/01/2022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408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Chủ</a:t>
            </a:r>
            <a:r>
              <a:rPr lang="en-US" baseline="0" smtClean="0"/>
              <a:t> đề C</a:t>
            </a:r>
            <a:r>
              <a:rPr lang="en-US" smtClean="0"/>
              <a:t>. Microsoft Excel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215780" y="161842"/>
            <a:ext cx="2496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Bài 2. Tớ biết quản lý dữ liệu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414593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sz="2000" smtClean="0">
                <a:solidFill>
                  <a:schemeClr val="bg2"/>
                </a:solidFill>
              </a:defRPr>
            </a:lvl1pPr>
            <a:lvl2pPr>
              <a:defRPr lang="en-US" smtClean="0">
                <a:solidFill>
                  <a:schemeClr val="bg2"/>
                </a:solidFill>
              </a:defRPr>
            </a:lvl2pPr>
            <a:lvl3pPr>
              <a:defRPr lang="en-US" sz="2000" smtClean="0">
                <a:solidFill>
                  <a:schemeClr val="bg2"/>
                </a:solidFill>
              </a:defRPr>
            </a:lvl3pPr>
            <a:lvl4pPr>
              <a:defRPr lang="en-US" sz="2000" smtClean="0">
                <a:solidFill>
                  <a:schemeClr val="bg2"/>
                </a:solidFill>
              </a:defRPr>
            </a:lvl4pPr>
            <a:lvl5pPr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 smtClean="0"/>
              <a:t>Click to edit Master text styles</a:t>
            </a:r>
          </a:p>
          <a:p>
            <a:pPr lvl="1" algn="ctr"/>
            <a:r>
              <a:rPr lang="en-US" smtClean="0"/>
              <a:t>Second level</a:t>
            </a:r>
          </a:p>
          <a:p>
            <a:pPr lvl="2" algn="ctr"/>
            <a:r>
              <a:rPr lang="en-US" smtClean="0"/>
              <a:t>Third level</a:t>
            </a:r>
          </a:p>
          <a:p>
            <a:pPr lvl="3" algn="ctr"/>
            <a:r>
              <a:rPr lang="en-US" smtClean="0"/>
              <a:t>Fourth level</a:t>
            </a:r>
          </a:p>
          <a:p>
            <a:pPr lvl="4" algn="ctr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2379" y="5180774"/>
            <a:ext cx="1286730" cy="1242080"/>
          </a:xfrm>
          <a:prstGeom prst="rect">
            <a:avLst/>
          </a:prstGeom>
        </p:spPr>
      </p:pic>
      <p:pic>
        <p:nvPicPr>
          <p:cNvPr id="3" name="Picture 2"/>
          <p:cNvPicPr>
            <a:picLocks/>
          </p:cNvPicPr>
          <p:nvPr userDrawn="1"/>
        </p:nvPicPr>
        <p:blipFill rotWithShape="1"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46282" t="9668" r="6808" b="46282"/>
          <a:stretch/>
        </p:blipFill>
        <p:spPr>
          <a:xfrm>
            <a:off x="10351839" y="6081424"/>
            <a:ext cx="576208" cy="576208"/>
          </a:xfrm>
          <a:prstGeom prst="ellipse">
            <a:avLst/>
          </a:prstGeom>
        </p:spPr>
      </p:pic>
      <p:pic>
        <p:nvPicPr>
          <p:cNvPr id="13" name="Picture 12"/>
          <p:cNvPicPr>
            <a:picLocks/>
          </p:cNvPicPr>
          <p:nvPr userDrawn="1"/>
        </p:nvPicPr>
        <p:blipFill rotWithShape="1">
          <a:blip r:embed="rId4"/>
          <a:srcRect l="46531" t="8384" r="8122" b="46269"/>
          <a:stretch/>
        </p:blipFill>
        <p:spPr>
          <a:xfrm>
            <a:off x="11317087" y="5300012"/>
            <a:ext cx="576208" cy="576208"/>
          </a:xfrm>
          <a:prstGeom prst="ellipse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5"/>
          <a:srcRect l="46789" t="7662" r="7667" b="47081"/>
          <a:stretch/>
        </p:blipFill>
        <p:spPr>
          <a:xfrm>
            <a:off x="10351839" y="5331308"/>
            <a:ext cx="578144" cy="574486"/>
          </a:xfrm>
          <a:prstGeom prst="ellipse">
            <a:avLst/>
          </a:prstGeom>
        </p:spPr>
      </p:pic>
      <p:pic>
        <p:nvPicPr>
          <p:cNvPr id="15" name="Picture 14"/>
          <p:cNvPicPr>
            <a:picLocks/>
          </p:cNvPicPr>
          <p:nvPr userDrawn="1"/>
        </p:nvPicPr>
        <p:blipFill rotWithShape="1">
          <a:blip r:embed="rId6"/>
          <a:srcRect l="46486" t="8251" r="7813" b="46048"/>
          <a:stretch/>
        </p:blipFill>
        <p:spPr>
          <a:xfrm>
            <a:off x="11317087" y="6105176"/>
            <a:ext cx="576208" cy="576208"/>
          </a:xfrm>
          <a:prstGeom prst="ellipse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32379" y="1661189"/>
            <a:ext cx="10972800" cy="515937"/>
          </a:xfrm>
        </p:spPr>
        <p:txBody>
          <a:bodyPr>
            <a:noAutofit/>
          </a:bodyPr>
          <a:lstStyle>
            <a:lvl1pPr marL="182880" indent="-182880">
              <a:buFont typeface="Arial" panose="020B0604020202020204" pitchFamily="34" charset="0"/>
              <a:buChar char="•"/>
              <a:defRPr sz="1800">
                <a:latin typeface="+mj-lt"/>
              </a:defRPr>
            </a:lvl1pPr>
            <a:lvl2pPr marL="411480" indent="-182880">
              <a:buFont typeface="Arial" panose="020B0604020202020204" pitchFamily="34" charset="0"/>
              <a:buChar char="•"/>
              <a:defRPr sz="1800">
                <a:latin typeface="+mj-lt"/>
              </a:defRPr>
            </a:lvl2pPr>
            <a:lvl3pPr marL="640080" indent="-182880">
              <a:buFont typeface="Arial" panose="020B0604020202020204" pitchFamily="34" charset="0"/>
              <a:buChar char="•"/>
              <a:defRPr sz="1800">
                <a:latin typeface="+mj-lt"/>
              </a:defRPr>
            </a:lvl3pPr>
            <a:lvl4pPr marL="868680" indent="-182880">
              <a:buFont typeface="Arial" panose="020B0604020202020204" pitchFamily="34" charset="0"/>
              <a:buChar char="•"/>
              <a:defRPr sz="1800">
                <a:latin typeface="+mj-lt"/>
              </a:defRPr>
            </a:lvl4pPr>
            <a:lvl5pPr marL="1097280" indent="-182880">
              <a:buFont typeface="Arial" panose="020B0604020202020204" pitchFamily="34" charset="0"/>
              <a:buChar char="•"/>
              <a:defRPr sz="18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-Chủ đề B-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27/01/2022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38200" y="876223"/>
            <a:ext cx="10515600" cy="4572000"/>
          </a:xfrm>
        </p:spPr>
        <p:txBody>
          <a:bodyPr>
            <a:noAutofit/>
          </a:bodyPr>
          <a:lstStyle>
            <a:lvl1pPr marL="0" indent="0" algn="ctr">
              <a:buClr>
                <a:schemeClr val="bg2"/>
              </a:buClr>
              <a:buNone/>
              <a:defRPr sz="32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1313" indent="-341313" algn="l">
              <a:buClr>
                <a:schemeClr val="bg2"/>
              </a:buClr>
              <a:buFont typeface="Wingdings 2" panose="05020102010507070707" pitchFamily="18" charset="2"/>
              <a:buChar char=""/>
              <a:defRPr sz="3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627063" indent="-285750" algn="l">
              <a:buClr>
                <a:schemeClr val="bg2"/>
              </a:buClr>
              <a:buFont typeface="Wingdings 2" panose="05020102010507070707" pitchFamily="18" charset="2"/>
              <a:buChar char=""/>
              <a:defRPr sz="28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914400" indent="-287338" algn="l">
              <a:buClr>
                <a:schemeClr val="bg2"/>
              </a:buClr>
              <a:buFont typeface="Wingdings 2" panose="05020102010507070707" pitchFamily="18" charset="2"/>
              <a:buChar char=""/>
              <a:defRPr sz="26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309688" indent="-395288" algn="l">
              <a:buClr>
                <a:schemeClr val="bg2"/>
              </a:buClr>
              <a:buFont typeface="Wingdings 2" panose="05020102010507070707" pitchFamily="18" charset="2"/>
              <a:buChar char=""/>
              <a:defRPr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1606" y="5510662"/>
            <a:ext cx="690660" cy="91219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691243" y="5631428"/>
            <a:ext cx="1114312" cy="89778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953000" y="5044171"/>
            <a:ext cx="2286000" cy="17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956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27/01/2022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698" r:id="rId2"/>
    <p:sldLayoutId id="2147483715" r:id="rId3"/>
    <p:sldLayoutId id="2147483716" r:id="rId4"/>
    <p:sldLayoutId id="214748372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tmp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3723" y="3028008"/>
            <a:ext cx="11875168" cy="1676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it-IT" sz="4800" b="1" dirty="0"/>
              <a:t>Di chuyển trong trang </a:t>
            </a:r>
            <a:r>
              <a:rPr lang="it-IT" sz="4800" b="1" dirty="0" smtClean="0"/>
              <a:t>tính </a:t>
            </a:r>
            <a:r>
              <a:rPr lang="en-US" sz="4800" b="1" dirty="0" err="1"/>
              <a:t>Quản</a:t>
            </a:r>
            <a:r>
              <a:rPr lang="en-US" sz="4800" b="1" dirty="0"/>
              <a:t> </a:t>
            </a:r>
            <a:r>
              <a:rPr lang="en-US" sz="4800" b="1" dirty="0" err="1"/>
              <a:t>lý</a:t>
            </a:r>
            <a:r>
              <a:rPr lang="en-US" sz="4800" b="1" dirty="0"/>
              <a:t> </a:t>
            </a:r>
            <a:r>
              <a:rPr lang="en-US" sz="4800" b="1" dirty="0" err="1"/>
              <a:t>các</a:t>
            </a:r>
            <a:r>
              <a:rPr lang="en-US" sz="4800" b="1" dirty="0"/>
              <a:t> </a:t>
            </a:r>
            <a:r>
              <a:rPr lang="en-US" sz="4800" b="1" dirty="0" err="1"/>
              <a:t>trang</a:t>
            </a:r>
            <a:r>
              <a:rPr lang="en-US" sz="4800" b="1" dirty="0"/>
              <a:t> </a:t>
            </a:r>
            <a:r>
              <a:rPr lang="en-US" sz="4800" b="1" dirty="0" err="1" smtClean="0"/>
              <a:t>tính</a:t>
            </a:r>
            <a:endParaRPr lang="en-US" sz="4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52717" y="2250079"/>
            <a:ext cx="10515600" cy="117463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4 –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953507" y="909185"/>
            <a:ext cx="10515600" cy="11746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3200" kern="120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0877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763555" y="800691"/>
            <a:ext cx="10515600" cy="802675"/>
          </a:xfrm>
        </p:spPr>
        <p:txBody>
          <a:bodyPr/>
          <a:lstStyle/>
          <a:p>
            <a:r>
              <a:rPr lang="en-US" b="1" dirty="0" err="1" smtClean="0"/>
              <a:t>Nội</a:t>
            </a:r>
            <a:r>
              <a:rPr lang="en-US" b="1" dirty="0" smtClean="0"/>
              <a:t> dung </a:t>
            </a:r>
            <a:r>
              <a:rPr lang="en-US" b="1" dirty="0" err="1" smtClean="0"/>
              <a:t>bài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464526" y="1392935"/>
            <a:ext cx="87114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them,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584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it-IT" b="1" dirty="0"/>
              <a:t>Di chuyển trong trang </a:t>
            </a:r>
            <a:r>
              <a:rPr lang="it-IT" b="1" dirty="0" smtClean="0"/>
              <a:t>tính</a:t>
            </a:r>
            <a:endParaRPr lang="it-IT" b="1" dirty="0"/>
          </a:p>
        </p:txBody>
      </p:sp>
      <p:sp>
        <p:nvSpPr>
          <p:cNvPr id="3" name="Rectangle 2"/>
          <p:cNvSpPr/>
          <p:nvPr/>
        </p:nvSpPr>
        <p:spPr>
          <a:xfrm>
            <a:off x="927100" y="1113390"/>
            <a:ext cx="112648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thanh cuộn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 vào các mũi tên ở phía cuối để di chuyển đến một dòng hoặc một cột tại một thời điểm.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 và kéo hộp cuộn để hiển thị vị trí khác trong trang tính.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bàn phím: </a:t>
            </a:r>
            <a:endParaRPr lang="en-US" sz="2000" b="1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vi-VN" sz="20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 các phím chỉ hướng để di chuyển đến một ô tại một thời điểm.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 chuyển đến cột A trong dòng hiện tại.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Home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 chuyển tới ô A1.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End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 chuyển tới ô cuối cùng có dữ liệu trong bản báo cáo của bạn. </a:t>
            </a:r>
            <a:endParaRPr lang="en-US" sz="20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 To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000" b="1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G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F5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Hiển thị hộp thoại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To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cho phép bạn di chuyển nhanh chóng đến địa chỉ ô, tên của dải ô, hoặc dấu trang (bookmark). Bạn cũng có thể sử dụng nút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hộp thoại </a:t>
            </a:r>
            <a:r>
              <a:rPr lang="vi-VN" sz="2000" b="1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To </a:t>
            </a:r>
            <a:r>
              <a:rPr lang="vi-VN" sz="20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tìm kiếm kiểu thông tin xác định. 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843" y="3098800"/>
            <a:ext cx="1311297" cy="30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1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89598" y="1072576"/>
            <a:ext cx="9784733" cy="298680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 To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93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06471" y="752967"/>
            <a:ext cx="9784733" cy="434799"/>
          </a:xfrm>
        </p:spPr>
        <p:txBody>
          <a:bodyPr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78" y="1151708"/>
            <a:ext cx="11353722" cy="20070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3719" y="4800753"/>
            <a:ext cx="112373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trang tính có thể được đổi tên, thêm, xóa, sao chép và được di chuyển bên trong một sổ tính. </a:t>
            </a:r>
            <a:endParaRPr lang="en-US" sz="2400" dirty="0" smtClean="0">
              <a:solidFill>
                <a:srgbClr val="211C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400" dirty="0" smtClean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211C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các nút cuộn thẻ để hiển thị nhiều thẻ trang tính nếu cần. </a:t>
            </a:r>
            <a:endParaRPr lang="vi-V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571" y="3158754"/>
            <a:ext cx="4569204" cy="152307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375" y="3277682"/>
            <a:ext cx="1383096" cy="1243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050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642" y="3183484"/>
            <a:ext cx="6735115" cy="32675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705" y="1830489"/>
            <a:ext cx="6725589" cy="321037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24300" y="5829300"/>
            <a:ext cx="2781300" cy="342900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endParaRPr lang="en-US">
              <a:solidFill>
                <a:srgbClr val="211D1E"/>
              </a:solidFill>
              <a:latin typeface="+mj-lt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514850" y="4817249"/>
            <a:ext cx="800100" cy="105015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0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319990" y="1684421"/>
            <a:ext cx="3281508" cy="3112838"/>
          </a:xfrm>
        </p:spPr>
        <p:txBody>
          <a:bodyPr/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Rename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1113514" y="1107258"/>
            <a:ext cx="3915686" cy="577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4434582" y="1637940"/>
            <a:ext cx="3281508" cy="22681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đúp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8161447" y="1637937"/>
            <a:ext cx="3281508" cy="22681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Rename Sheet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2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2198437"/>
          </a:xfrm>
        </p:spPr>
        <p:txBody>
          <a:bodyPr/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Insert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Insert Sheet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506540"/>
              </p:ext>
            </p:extLst>
          </p:nvPr>
        </p:nvGraphicFramePr>
        <p:xfrm>
          <a:off x="4752338" y="1243399"/>
          <a:ext cx="527032" cy="496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Bitmap Image" r:id="rId3" imgW="333360" imgH="314280" progId="Paint.Picture">
                  <p:embed/>
                </p:oleObj>
              </mc:Choice>
              <mc:Fallback>
                <p:oleObj name="Bitmap Image" r:id="rId3" imgW="333360" imgH="31428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52338" y="1243399"/>
                        <a:ext cx="527032" cy="4969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1"/>
          <p:cNvSpPr txBox="1">
            <a:spLocks/>
          </p:cNvSpPr>
          <p:nvPr/>
        </p:nvSpPr>
        <p:spPr>
          <a:xfrm>
            <a:off x="1275744" y="3244633"/>
            <a:ext cx="9784733" cy="18896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lang="en-US"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 Sheet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317308" y="1391230"/>
            <a:ext cx="9784733" cy="2492392"/>
          </a:xfrm>
        </p:spPr>
        <p:txBody>
          <a:bodyPr/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33A3DC"/>
              </a:buClr>
              <a:buFont typeface="+mj-lt"/>
              <a:buAutoNum type="arabicPeriod"/>
            </a:pP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800" dirty="0">
              <a:solidFill>
                <a:srgbClr val="33A3D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33A3DC"/>
              </a:buClr>
              <a:buFont typeface="+mj-lt"/>
              <a:buAutoNum type="arabicPeriod"/>
            </a:pP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or Copy</a:t>
            </a:r>
          </a:p>
          <a:p>
            <a:pPr marL="457200" indent="-457200">
              <a:buClr>
                <a:srgbClr val="33A3DC"/>
              </a:buClr>
              <a:buFont typeface="+mj-lt"/>
              <a:buAutoNum type="arabicPeriod"/>
            </a:pP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or </a:t>
            </a:r>
            <a:r>
              <a:rPr lang="en-US" sz="2800" b="1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endParaRPr lang="en-US" sz="2800" dirty="0" smtClean="0">
              <a:solidFill>
                <a:srgbClr val="33A3D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33A3DC"/>
              </a:buClr>
              <a:buFont typeface="+mj-lt"/>
              <a:buAutoNum type="arabicPeriod"/>
            </a:pPr>
            <a:r>
              <a:rPr lang="en-US" sz="2800" dirty="0" err="1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33A3D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endParaRPr lang="en-US" sz="2800" b="1" dirty="0">
              <a:solidFill>
                <a:srgbClr val="33A3D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86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>
          <a:lnSpc>
            <a:spcPct val="150000"/>
          </a:lnSpc>
          <a:defRPr>
            <a:solidFill>
              <a:srgbClr val="211D1E"/>
            </a:solidFill>
            <a:latin typeface="+mj-lt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13366</TotalTime>
  <Words>494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Times New Roman</vt:lpstr>
      <vt:lpstr>UTM Duepuntozero</vt:lpstr>
      <vt:lpstr>Wingdings</vt:lpstr>
      <vt:lpstr>Wingdings 2</vt:lpstr>
      <vt:lpstr>Banded</vt:lpstr>
      <vt:lpstr>Bitmap Image</vt:lpstr>
      <vt:lpstr>Di chuyển trong trang tính Quản lý các trang tính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TOPICA</cp:lastModifiedBy>
  <cp:revision>331</cp:revision>
  <dcterms:created xsi:type="dcterms:W3CDTF">2014-06-09T03:12:12Z</dcterms:created>
  <dcterms:modified xsi:type="dcterms:W3CDTF">2022-01-27T01:32:16Z</dcterms:modified>
</cp:coreProperties>
</file>