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0"/>
  </p:notesMasterIdLst>
  <p:sldIdLst>
    <p:sldId id="373" r:id="rId2"/>
    <p:sldId id="366" r:id="rId3"/>
    <p:sldId id="367" r:id="rId4"/>
    <p:sldId id="368" r:id="rId5"/>
    <p:sldId id="369" r:id="rId6"/>
    <p:sldId id="370" r:id="rId7"/>
    <p:sldId id="371" r:id="rId8"/>
    <p:sldId id="372"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E7E"/>
    <a:srgbClr val="33A3DC"/>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1" autoAdjust="0"/>
    <p:restoredTop sz="85996" autoAdjust="0"/>
  </p:normalViewPr>
  <p:slideViewPr>
    <p:cSldViewPr snapToGrid="0">
      <p:cViewPr varScale="1">
        <p:scale>
          <a:sx n="60" d="100"/>
          <a:sy n="60" d="100"/>
        </p:scale>
        <p:origin x="696" y="60"/>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13/01/2022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13/01/2022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êu Đề Bài 1-Quyển 2-Apps">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13/01/2022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duotone>
              <a:schemeClr val="accent3">
                <a:shade val="45000"/>
                <a:satMod val="135000"/>
              </a:schemeClr>
              <a:prstClr val="white"/>
            </a:duotone>
          </a:blip>
          <a:stretch>
            <a:fillRect/>
          </a:stretch>
        </p:blipFill>
        <p:spPr>
          <a:xfrm>
            <a:off x="1050954" y="5326987"/>
            <a:ext cx="1099310" cy="1099310"/>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5089734" y="5305699"/>
            <a:ext cx="1099310" cy="1099310"/>
          </a:xfrm>
          <a:prstGeom prst="rect">
            <a:avLst/>
          </a:prstGeom>
        </p:spPr>
      </p:pic>
      <p:pic>
        <p:nvPicPr>
          <p:cNvPr id="11" name="Picture 10"/>
          <p:cNvPicPr>
            <a:picLocks noChangeAspect="1"/>
          </p:cNvPicPr>
          <p:nvPr userDrawn="1"/>
        </p:nvPicPr>
        <p:blipFill>
          <a:blip r:embed="rId4">
            <a:duotone>
              <a:schemeClr val="accent6">
                <a:shade val="45000"/>
                <a:satMod val="135000"/>
              </a:schemeClr>
              <a:prstClr val="white"/>
            </a:duotone>
          </a:blip>
          <a:stretch>
            <a:fillRect/>
          </a:stretch>
        </p:blipFill>
        <p:spPr>
          <a:xfrm>
            <a:off x="10136361" y="5326987"/>
            <a:ext cx="1099310" cy="1099310"/>
          </a:xfrm>
          <a:prstGeom prst="rect">
            <a:avLst/>
          </a:prstGeom>
        </p:spPr>
      </p:pic>
      <p:pic>
        <p:nvPicPr>
          <p:cNvPr id="13" name="Picture 12"/>
          <p:cNvPicPr>
            <a:picLocks noChangeAspect="1"/>
          </p:cNvPicPr>
          <p:nvPr userDrawn="1"/>
        </p:nvPicPr>
        <p:blipFill>
          <a:blip r:embed="rId5">
            <a:duotone>
              <a:schemeClr val="accent4">
                <a:shade val="45000"/>
                <a:satMod val="135000"/>
              </a:schemeClr>
              <a:prstClr val="white"/>
            </a:duotone>
          </a:blip>
          <a:stretch>
            <a:fillRect/>
          </a:stretch>
        </p:blipFill>
        <p:spPr>
          <a:xfrm>
            <a:off x="163012" y="278295"/>
            <a:ext cx="1360988" cy="1797530"/>
          </a:xfrm>
          <a:prstGeom prst="rect">
            <a:avLst/>
          </a:prstGeom>
        </p:spPr>
      </p:pic>
      <p:pic>
        <p:nvPicPr>
          <p:cNvPr id="15" name="Picture 14"/>
          <p:cNvPicPr>
            <a:picLocks noChangeAspect="1"/>
          </p:cNvPicPr>
          <p:nvPr userDrawn="1"/>
        </p:nvPicPr>
        <p:blipFill>
          <a:blip r:embed="rId6">
            <a:duotone>
              <a:schemeClr val="accent6">
                <a:shade val="45000"/>
                <a:satMod val="135000"/>
              </a:schemeClr>
              <a:prstClr val="white"/>
            </a:duotone>
          </a:blip>
          <a:stretch>
            <a:fillRect/>
          </a:stretch>
        </p:blipFill>
        <p:spPr>
          <a:xfrm>
            <a:off x="10355448" y="619160"/>
            <a:ext cx="1760446" cy="1418370"/>
          </a:xfrm>
          <a:prstGeom prst="rect">
            <a:avLst/>
          </a:prstGeom>
        </p:spPr>
      </p:pic>
    </p:spTree>
    <p:extLst>
      <p:ext uri="{BB962C8B-B14F-4D97-AF65-F5344CB8AC3E}">
        <p14:creationId xmlns:p14="http://schemas.microsoft.com/office/powerpoint/2010/main" val="23511594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han 2-Chủ đề C- 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08032" cy="369332"/>
          </a:xfrm>
          <a:prstGeom prst="rect">
            <a:avLst/>
          </a:prstGeom>
          <a:noFill/>
        </p:spPr>
        <p:txBody>
          <a:bodyPr wrap="none" rtlCol="0">
            <a:spAutoFit/>
          </a:bodyPr>
          <a:lstStyle/>
          <a:p>
            <a:r>
              <a:rPr lang="en-US" smtClean="0"/>
              <a:t>Chủ</a:t>
            </a:r>
            <a:r>
              <a:rPr lang="en-US" baseline="0" smtClean="0"/>
              <a:t> đề C</a:t>
            </a:r>
            <a:r>
              <a:rPr lang="en-US" smtClean="0"/>
              <a:t>. Microsoft Excel</a:t>
            </a:r>
          </a:p>
        </p:txBody>
      </p:sp>
      <p:sp>
        <p:nvSpPr>
          <p:cNvPr id="9" name="TextBox 8"/>
          <p:cNvSpPr txBox="1"/>
          <p:nvPr userDrawn="1"/>
        </p:nvSpPr>
        <p:spPr>
          <a:xfrm>
            <a:off x="6972300" y="190254"/>
            <a:ext cx="3749744" cy="369332"/>
          </a:xfrm>
          <a:prstGeom prst="rect">
            <a:avLst/>
          </a:prstGeom>
          <a:noFill/>
        </p:spPr>
        <p:txBody>
          <a:bodyPr wrap="none" rtlCol="0">
            <a:spAutoFit/>
          </a:bodyPr>
          <a:lstStyle>
            <a:defPPr>
              <a:defRPr lang="en-US"/>
            </a:defPPr>
          </a:lstStyle>
          <a:p>
            <a:pPr lvl="0"/>
            <a:r>
              <a:rPr lang="en-US" smtClean="0"/>
              <a:t>Bài 1. Làm quen với dữ liệu trong trang tính</a:t>
            </a:r>
          </a:p>
        </p:txBody>
      </p:sp>
      <p:sp>
        <p:nvSpPr>
          <p:cNvPr id="11" name="Text Placeholder 10"/>
          <p:cNvSpPr>
            <a:spLocks noGrp="1"/>
          </p:cNvSpPr>
          <p:nvPr>
            <p:ph type="body" sz="quarter" idx="13"/>
          </p:nvPr>
        </p:nvSpPr>
        <p:spPr>
          <a:xfrm>
            <a:off x="1275744" y="795485"/>
            <a:ext cx="9784733" cy="434799"/>
          </a:xfrm>
        </p:spPr>
        <p:txBody>
          <a:bodyPr vert="horz" lIns="91440" tIns="45720" rIns="91440" bIns="45720" rtlCol="0">
            <a:noAutofit/>
          </a:bodyPr>
          <a:lstStyle>
            <a:lvl1pPr>
              <a:defRPr lang="en-US" sz="2000" smtClean="0">
                <a:solidFill>
                  <a:schemeClr val="bg2"/>
                </a:solidFill>
              </a:defRPr>
            </a:lvl1pPr>
            <a:lvl2pPr>
              <a:defRPr lang="en-US" smtClean="0">
                <a:solidFill>
                  <a:schemeClr val="bg2"/>
                </a:solidFill>
              </a:defRPr>
            </a:lvl2pPr>
            <a:lvl3pPr>
              <a:defRPr lang="en-US" sz="2000" smtClean="0">
                <a:solidFill>
                  <a:schemeClr val="bg2"/>
                </a:solidFill>
              </a:defRPr>
            </a:lvl3pPr>
            <a:lvl4pPr>
              <a:defRPr lang="en-US" sz="2000" smtClean="0">
                <a:solidFill>
                  <a:schemeClr val="bg2"/>
                </a:solidFill>
              </a:defRPr>
            </a:lvl4pPr>
            <a:lvl5pPr>
              <a:defRPr lang="en-US" sz="2000">
                <a:solidFill>
                  <a:schemeClr val="bg2"/>
                </a:solidFill>
              </a:defRPr>
            </a:lvl5pPr>
          </a:lstStyle>
          <a:p>
            <a:pPr lvl="0" algn="ctr"/>
            <a:r>
              <a:rPr lang="en-US" smtClean="0"/>
              <a:t>Click to edit Master text styles</a:t>
            </a:r>
          </a:p>
          <a:p>
            <a:pPr lvl="1" algn="ctr"/>
            <a:r>
              <a:rPr lang="en-US" smtClean="0"/>
              <a:t>Second level</a:t>
            </a:r>
          </a:p>
          <a:p>
            <a:pPr lvl="2" algn="ctr"/>
            <a:r>
              <a:rPr lang="en-US" smtClean="0"/>
              <a:t>Third level</a:t>
            </a:r>
          </a:p>
          <a:p>
            <a:pPr lvl="3" algn="ctr"/>
            <a:r>
              <a:rPr lang="en-US" smtClean="0"/>
              <a:t>Fourth level</a:t>
            </a:r>
          </a:p>
          <a:p>
            <a:pPr lvl="4" algn="ctr"/>
            <a:r>
              <a:rPr lang="en-US" smtClean="0"/>
              <a:t>Fifth level</a:t>
            </a:r>
            <a:endParaRPr lang="en-US"/>
          </a:p>
        </p:txBody>
      </p:sp>
      <p:pic>
        <p:nvPicPr>
          <p:cNvPr id="2" name="Picture 1"/>
          <p:cNvPicPr>
            <a:picLocks noChangeAspect="1"/>
          </p:cNvPicPr>
          <p:nvPr userDrawn="1"/>
        </p:nvPicPr>
        <p:blipFill>
          <a:blip r:embed="rId2"/>
          <a:stretch>
            <a:fillRect/>
          </a:stretch>
        </p:blipFill>
        <p:spPr>
          <a:xfrm>
            <a:off x="758784" y="5293653"/>
            <a:ext cx="1050544" cy="1140226"/>
          </a:xfrm>
          <a:prstGeom prst="rect">
            <a:avLst/>
          </a:prstGeom>
        </p:spPr>
      </p:pic>
      <p:pic>
        <p:nvPicPr>
          <p:cNvPr id="3" name="Picture 2"/>
          <p:cNvPicPr>
            <a:picLocks noChangeAspect="1"/>
          </p:cNvPicPr>
          <p:nvPr userDrawn="1"/>
        </p:nvPicPr>
        <p:blipFill>
          <a:blip r:embed="rId3">
            <a:duotone>
              <a:prstClr val="black"/>
              <a:schemeClr val="accent6">
                <a:tint val="45000"/>
                <a:satMod val="400000"/>
              </a:schemeClr>
            </a:duotone>
          </a:blip>
          <a:stretch>
            <a:fillRect/>
          </a:stretch>
        </p:blipFill>
        <p:spPr>
          <a:xfrm>
            <a:off x="10918500" y="5332667"/>
            <a:ext cx="885572" cy="1105842"/>
          </a:xfrm>
          <a:prstGeom prst="rect">
            <a:avLst/>
          </a:prstGeom>
        </p:spPr>
      </p:pic>
      <p:pic>
        <p:nvPicPr>
          <p:cNvPr id="10" name="Picture 9"/>
          <p:cNvPicPr>
            <a:picLocks noChangeAspect="1"/>
          </p:cNvPicPr>
          <p:nvPr userDrawn="1"/>
        </p:nvPicPr>
        <p:blipFill>
          <a:blip r:embed="rId4"/>
          <a:stretch>
            <a:fillRect/>
          </a:stretch>
        </p:blipFill>
        <p:spPr>
          <a:xfrm>
            <a:off x="5658196" y="5721008"/>
            <a:ext cx="875608" cy="1149712"/>
          </a:xfrm>
          <a:prstGeom prst="rect">
            <a:avLst/>
          </a:prstGeom>
        </p:spPr>
      </p:pic>
    </p:spTree>
    <p:extLst>
      <p:ext uri="{BB962C8B-B14F-4D97-AF65-F5344CB8AC3E}">
        <p14:creationId xmlns:p14="http://schemas.microsoft.com/office/powerpoint/2010/main" val="30808264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han 2-Chủ đề C-Bài 2-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08032" cy="369332"/>
          </a:xfrm>
          <a:prstGeom prst="rect">
            <a:avLst/>
          </a:prstGeom>
          <a:noFill/>
        </p:spPr>
        <p:txBody>
          <a:bodyPr wrap="none" rtlCol="0">
            <a:spAutoFit/>
          </a:bodyPr>
          <a:lstStyle/>
          <a:p>
            <a:r>
              <a:rPr lang="en-US" smtClean="0"/>
              <a:t>Chủ</a:t>
            </a:r>
            <a:r>
              <a:rPr lang="en-US" baseline="0" smtClean="0"/>
              <a:t> đề C</a:t>
            </a:r>
            <a:r>
              <a:rPr lang="en-US" smtClean="0"/>
              <a:t>. Microsoft Excel</a:t>
            </a:r>
          </a:p>
        </p:txBody>
      </p:sp>
      <p:sp>
        <p:nvSpPr>
          <p:cNvPr id="9" name="TextBox 8"/>
          <p:cNvSpPr txBox="1"/>
          <p:nvPr userDrawn="1"/>
        </p:nvSpPr>
        <p:spPr>
          <a:xfrm>
            <a:off x="8215780" y="161842"/>
            <a:ext cx="2496196" cy="369332"/>
          </a:xfrm>
          <a:prstGeom prst="rect">
            <a:avLst/>
          </a:prstGeom>
          <a:noFill/>
        </p:spPr>
        <p:txBody>
          <a:bodyPr wrap="none" rtlCol="0">
            <a:spAutoFit/>
          </a:bodyPr>
          <a:lstStyle>
            <a:defPPr>
              <a:defRPr lang="en-US"/>
            </a:defPPr>
          </a:lstStyle>
          <a:p>
            <a:pPr lvl="0"/>
            <a:r>
              <a:rPr lang="en-US" smtClean="0"/>
              <a:t>Bài 2. Tớ biết quản lý dữ liệu</a:t>
            </a:r>
          </a:p>
        </p:txBody>
      </p:sp>
      <p:sp>
        <p:nvSpPr>
          <p:cNvPr id="11" name="Text Placeholder 10"/>
          <p:cNvSpPr>
            <a:spLocks noGrp="1"/>
          </p:cNvSpPr>
          <p:nvPr>
            <p:ph type="body" sz="quarter" idx="13"/>
          </p:nvPr>
        </p:nvSpPr>
        <p:spPr>
          <a:xfrm>
            <a:off x="1275744" y="795485"/>
            <a:ext cx="9784733" cy="414593"/>
          </a:xfrm>
        </p:spPr>
        <p:txBody>
          <a:bodyPr vert="horz" lIns="91440" tIns="45720" rIns="91440" bIns="45720" rtlCol="0">
            <a:noAutofit/>
          </a:bodyPr>
          <a:lstStyle>
            <a:lvl1pPr>
              <a:defRPr lang="en-US" sz="2000" smtClean="0">
                <a:solidFill>
                  <a:schemeClr val="bg2"/>
                </a:solidFill>
              </a:defRPr>
            </a:lvl1pPr>
            <a:lvl2pPr>
              <a:defRPr lang="en-US" smtClean="0">
                <a:solidFill>
                  <a:schemeClr val="bg2"/>
                </a:solidFill>
              </a:defRPr>
            </a:lvl2pPr>
            <a:lvl3pPr>
              <a:defRPr lang="en-US" sz="2000" smtClean="0">
                <a:solidFill>
                  <a:schemeClr val="bg2"/>
                </a:solidFill>
              </a:defRPr>
            </a:lvl3pPr>
            <a:lvl4pPr>
              <a:defRPr lang="en-US" sz="2000" smtClean="0">
                <a:solidFill>
                  <a:schemeClr val="bg2"/>
                </a:solidFill>
              </a:defRPr>
            </a:lvl4pPr>
            <a:lvl5pPr>
              <a:defRPr lang="en-US" sz="2000">
                <a:solidFill>
                  <a:schemeClr val="bg2"/>
                </a:solidFill>
              </a:defRPr>
            </a:lvl5pPr>
          </a:lstStyle>
          <a:p>
            <a:pPr lvl="0" algn="ctr"/>
            <a:r>
              <a:rPr lang="en-US" smtClean="0"/>
              <a:t>Click to edit Master text styles</a:t>
            </a:r>
          </a:p>
          <a:p>
            <a:pPr lvl="1" algn="ctr"/>
            <a:r>
              <a:rPr lang="en-US" smtClean="0"/>
              <a:t>Second level</a:t>
            </a:r>
          </a:p>
          <a:p>
            <a:pPr lvl="2" algn="ctr"/>
            <a:r>
              <a:rPr lang="en-US" smtClean="0"/>
              <a:t>Third level</a:t>
            </a:r>
          </a:p>
          <a:p>
            <a:pPr lvl="3" algn="ctr"/>
            <a:r>
              <a:rPr lang="en-US" smtClean="0"/>
              <a:t>Fourth level</a:t>
            </a:r>
          </a:p>
          <a:p>
            <a:pPr lvl="4" algn="ctr"/>
            <a:r>
              <a:rPr lang="en-US" smtClean="0"/>
              <a:t>Fifth level</a:t>
            </a:r>
            <a:endParaRPr lang="en-US"/>
          </a:p>
        </p:txBody>
      </p:sp>
      <p:pic>
        <p:nvPicPr>
          <p:cNvPr id="2" name="Picture 1"/>
          <p:cNvPicPr>
            <a:picLocks noChangeAspect="1"/>
          </p:cNvPicPr>
          <p:nvPr userDrawn="1"/>
        </p:nvPicPr>
        <p:blipFill>
          <a:blip r:embed="rId2"/>
          <a:stretch>
            <a:fillRect/>
          </a:stretch>
        </p:blipFill>
        <p:spPr>
          <a:xfrm>
            <a:off x="632379" y="5180774"/>
            <a:ext cx="1286730" cy="1242080"/>
          </a:xfrm>
          <a:prstGeom prst="rect">
            <a:avLst/>
          </a:prstGeom>
        </p:spPr>
      </p:pic>
      <p:pic>
        <p:nvPicPr>
          <p:cNvPr id="3" name="Picture 2"/>
          <p:cNvPicPr>
            <a:picLocks/>
          </p:cNvPicPr>
          <p:nvPr userDrawn="1"/>
        </p:nvPicPr>
        <p:blipFill rotWithShape="1">
          <a:blip r:embed="rId3">
            <a:duotone>
              <a:prstClr val="black"/>
              <a:schemeClr val="accent6">
                <a:tint val="45000"/>
                <a:satMod val="400000"/>
              </a:schemeClr>
            </a:duotone>
          </a:blip>
          <a:srcRect l="46282" t="9668" r="6808" b="46282"/>
          <a:stretch/>
        </p:blipFill>
        <p:spPr>
          <a:xfrm>
            <a:off x="10351839" y="6081424"/>
            <a:ext cx="576208" cy="576208"/>
          </a:xfrm>
          <a:prstGeom prst="ellipse">
            <a:avLst/>
          </a:prstGeom>
        </p:spPr>
      </p:pic>
      <p:pic>
        <p:nvPicPr>
          <p:cNvPr id="13" name="Picture 12"/>
          <p:cNvPicPr>
            <a:picLocks/>
          </p:cNvPicPr>
          <p:nvPr userDrawn="1"/>
        </p:nvPicPr>
        <p:blipFill rotWithShape="1">
          <a:blip r:embed="rId4"/>
          <a:srcRect l="46531" t="8384" r="8122" b="46269"/>
          <a:stretch/>
        </p:blipFill>
        <p:spPr>
          <a:xfrm>
            <a:off x="11317087" y="5300012"/>
            <a:ext cx="576208" cy="576208"/>
          </a:xfrm>
          <a:prstGeom prst="ellipse">
            <a:avLst/>
          </a:prstGeom>
        </p:spPr>
      </p:pic>
      <p:pic>
        <p:nvPicPr>
          <p:cNvPr id="14" name="Picture 13"/>
          <p:cNvPicPr>
            <a:picLocks noChangeAspect="1"/>
          </p:cNvPicPr>
          <p:nvPr userDrawn="1"/>
        </p:nvPicPr>
        <p:blipFill rotWithShape="1">
          <a:blip r:embed="rId5"/>
          <a:srcRect l="46789" t="7662" r="7667" b="47081"/>
          <a:stretch/>
        </p:blipFill>
        <p:spPr>
          <a:xfrm>
            <a:off x="10351839" y="5331308"/>
            <a:ext cx="578144" cy="574486"/>
          </a:xfrm>
          <a:prstGeom prst="ellipse">
            <a:avLst/>
          </a:prstGeom>
        </p:spPr>
      </p:pic>
      <p:pic>
        <p:nvPicPr>
          <p:cNvPr id="15" name="Picture 14"/>
          <p:cNvPicPr>
            <a:picLocks/>
          </p:cNvPicPr>
          <p:nvPr userDrawn="1"/>
        </p:nvPicPr>
        <p:blipFill rotWithShape="1">
          <a:blip r:embed="rId6"/>
          <a:srcRect l="46486" t="8251" r="7813" b="46048"/>
          <a:stretch/>
        </p:blipFill>
        <p:spPr>
          <a:xfrm>
            <a:off x="11317087" y="6105176"/>
            <a:ext cx="576208" cy="576208"/>
          </a:xfrm>
          <a:prstGeom prst="ellipse">
            <a:avLst/>
          </a:prstGeom>
        </p:spPr>
      </p:pic>
      <p:sp>
        <p:nvSpPr>
          <p:cNvPr id="12" name="Text Placeholder 11"/>
          <p:cNvSpPr>
            <a:spLocks noGrp="1"/>
          </p:cNvSpPr>
          <p:nvPr>
            <p:ph type="body" sz="quarter" idx="14"/>
          </p:nvPr>
        </p:nvSpPr>
        <p:spPr>
          <a:xfrm>
            <a:off x="632379" y="1661189"/>
            <a:ext cx="10972800" cy="515937"/>
          </a:xfrm>
        </p:spPr>
        <p:txBody>
          <a:bodyPr>
            <a:noAutofit/>
          </a:bodyPr>
          <a:lstStyle>
            <a:lvl1pPr marL="182880" indent="-182880">
              <a:buFont typeface="Arial" panose="020B0604020202020204" pitchFamily="34" charset="0"/>
              <a:buChar char="•"/>
              <a:defRPr sz="1800">
                <a:latin typeface="+mj-lt"/>
              </a:defRPr>
            </a:lvl1pPr>
            <a:lvl2pPr marL="411480" indent="-182880">
              <a:buFont typeface="Arial" panose="020B0604020202020204" pitchFamily="34" charset="0"/>
              <a:buChar char="•"/>
              <a:defRPr sz="1800">
                <a:latin typeface="+mj-lt"/>
              </a:defRPr>
            </a:lvl2pPr>
            <a:lvl3pPr marL="640080" indent="-182880">
              <a:buFont typeface="Arial" panose="020B0604020202020204" pitchFamily="34" charset="0"/>
              <a:buChar char="•"/>
              <a:defRPr sz="1800">
                <a:latin typeface="+mj-lt"/>
              </a:defRPr>
            </a:lvl3pPr>
            <a:lvl4pPr marL="868680" indent="-182880">
              <a:buFont typeface="Arial" panose="020B0604020202020204" pitchFamily="34" charset="0"/>
              <a:buChar char="•"/>
              <a:defRPr sz="1800">
                <a:latin typeface="+mj-lt"/>
              </a:defRPr>
            </a:lvl4pPr>
            <a:lvl5pPr marL="1097280" indent="-182880">
              <a:buFont typeface="Arial" panose="020B0604020202020204" pitchFamily="34" charset="0"/>
              <a:buChar char="•"/>
              <a:defRPr sz="18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13/01/2022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698" r:id="rId2"/>
    <p:sldLayoutId id="2147483715" r:id="rId3"/>
    <p:sldLayoutId id="2147483716" r:id="rId4"/>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3.xml"/><Relationship Id="rId4" Type="http://schemas.openxmlformats.org/officeDocument/2006/relationships/image" Target="../media/image20.tmp"/></Relationships>
</file>

<file path=ppt/slides/_rels/slide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17" y="2111430"/>
            <a:ext cx="11471565" cy="1739347"/>
          </a:xfrm>
        </p:spPr>
        <p:txBody>
          <a:bodyPr>
            <a:noAutofit/>
          </a:bodyPr>
          <a:lstStyle/>
          <a:p>
            <a:pPr>
              <a:lnSpc>
                <a:spcPct val="100000"/>
              </a:lnSpc>
            </a:pPr>
            <a:r>
              <a:rPr lang="fr-FR" sz="4000" b="1" dirty="0" err="1">
                <a:latin typeface="Times New Roman" panose="02020603050405020304" pitchFamily="18" charset="0"/>
                <a:cs typeface="Times New Roman" panose="02020603050405020304" pitchFamily="18" charset="0"/>
              </a:rPr>
              <a:t>Chèn</a:t>
            </a:r>
            <a:r>
              <a:rPr lang="fr-FR" sz="4000" b="1" dirty="0">
                <a:latin typeface="Times New Roman" panose="02020603050405020304" pitchFamily="18" charset="0"/>
                <a:cs typeface="Times New Roman" panose="02020603050405020304" pitchFamily="18" charset="0"/>
              </a:rPr>
              <a:t>/</a:t>
            </a:r>
            <a:r>
              <a:rPr lang="fr-FR" sz="4000" b="1" dirty="0" err="1">
                <a:latin typeface="Times New Roman" panose="02020603050405020304" pitchFamily="18" charset="0"/>
                <a:cs typeface="Times New Roman" panose="02020603050405020304" pitchFamily="18" charset="0"/>
              </a:rPr>
              <a:t>xóa</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dòng</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cột</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trong</a:t>
            </a:r>
            <a:r>
              <a:rPr lang="fr-FR" sz="4000" b="1" dirty="0">
                <a:latin typeface="Times New Roman" panose="02020603050405020304" pitchFamily="18" charset="0"/>
                <a:cs typeface="Times New Roman" panose="02020603050405020304" pitchFamily="18" charset="0"/>
              </a:rPr>
              <a:t> Excel. </a:t>
            </a:r>
            <a:r>
              <a:rPr lang="fr-FR" sz="4000" b="1" dirty="0" err="1">
                <a:latin typeface="Times New Roman" panose="02020603050405020304" pitchFamily="18" charset="0"/>
                <a:cs typeface="Times New Roman" panose="02020603050405020304" pitchFamily="18" charset="0"/>
              </a:rPr>
              <a:t>Điều</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chỉnh</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kích</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thước</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dòng</a:t>
            </a:r>
            <a:r>
              <a:rPr lang="fr-FR" sz="4000" b="1" dirty="0">
                <a:latin typeface="Times New Roman" panose="02020603050405020304" pitchFamily="18" charset="0"/>
                <a:cs typeface="Times New Roman" panose="02020603050405020304" pitchFamily="18" charset="0"/>
              </a:rPr>
              <a:t>/</a:t>
            </a:r>
            <a:r>
              <a:rPr lang="fr-FR" sz="4000" b="1" dirty="0" err="1">
                <a:latin typeface="Times New Roman" panose="02020603050405020304" pitchFamily="18" charset="0"/>
                <a:cs typeface="Times New Roman" panose="02020603050405020304" pitchFamily="18" charset="0"/>
              </a:rPr>
              <a:t>cột</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Thay</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đổi</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căn</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lề</a:t>
            </a:r>
            <a:r>
              <a:rPr lang="fr-FR" sz="4000" b="1" dirty="0">
                <a:latin typeface="Times New Roman" panose="02020603050405020304" pitchFamily="18" charset="0"/>
                <a:cs typeface="Times New Roman" panose="02020603050405020304" pitchFamily="18" charset="0"/>
              </a:rPr>
              <a:t> ô</a:t>
            </a:r>
            <a:endParaRPr lang="en-US" sz="2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3999" y="633424"/>
            <a:ext cx="9144000" cy="1309255"/>
          </a:xfrm>
        </p:spPr>
        <p:txBody>
          <a:bodyPr>
            <a:norm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Tin 4 – </a:t>
            </a:r>
            <a:r>
              <a:rPr lang="en-US" sz="4000" b="1" dirty="0" err="1" smtClean="0">
                <a:solidFill>
                  <a:srgbClr val="FFFF00"/>
                </a:solidFill>
                <a:latin typeface="Times New Roman" panose="02020603050405020304" pitchFamily="18" charset="0"/>
                <a:cs typeface="Times New Roman" panose="02020603050405020304" pitchFamily="18" charset="0"/>
              </a:rPr>
              <a:t>Tuần</a:t>
            </a:r>
            <a:r>
              <a:rPr lang="en-US" sz="4000" b="1" dirty="0" smtClean="0">
                <a:solidFill>
                  <a:srgbClr val="FFFF00"/>
                </a:solidFill>
                <a:latin typeface="Times New Roman" panose="02020603050405020304" pitchFamily="18" charset="0"/>
                <a:cs typeface="Times New Roman" panose="02020603050405020304" pitchFamily="18" charset="0"/>
              </a:rPr>
              <a:t> 19</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87125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2800" b="1" dirty="0" err="1">
                <a:latin typeface="Times New Roman" panose="02020603050405020304" pitchFamily="18" charset="0"/>
                <a:cs typeface="Times New Roman" panose="02020603050405020304" pitchFamily="18" charset="0"/>
              </a:rPr>
              <a:t>Chèn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ô</a:t>
            </a:r>
            <a:endParaRPr lang="en-US" sz="2800" b="1"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099" y="1434941"/>
            <a:ext cx="7548216" cy="1394567"/>
          </a:xfrm>
          <a:prstGeom prst="rect">
            <a:avLst/>
          </a:prstGeom>
        </p:spPr>
      </p:pic>
      <p:sp>
        <p:nvSpPr>
          <p:cNvPr id="5" name="Rectangle 4"/>
          <p:cNvSpPr/>
          <p:nvPr/>
        </p:nvSpPr>
        <p:spPr>
          <a:xfrm>
            <a:off x="480966" y="3060686"/>
            <a:ext cx="7203349" cy="2169825"/>
          </a:xfrm>
          <a:prstGeom prst="rect">
            <a:avLst/>
          </a:prstGeom>
        </p:spPr>
        <p:txBody>
          <a:bodyPr wrap="square">
            <a:spAutoFit/>
          </a:bodyPr>
          <a:lstStyle/>
          <a:p>
            <a:pPr>
              <a:lnSpc>
                <a:spcPct val="150000"/>
              </a:lnSpc>
            </a:pPr>
            <a:r>
              <a:rPr lang="en-US" dirty="0" err="1">
                <a:solidFill>
                  <a:srgbClr val="211D1E"/>
                </a:solidFill>
                <a:latin typeface="Times New Roman" panose="02020603050405020304" pitchFamily="18" charset="0"/>
                <a:cs typeface="Times New Roman" panose="02020603050405020304" pitchFamily="18" charset="0"/>
              </a:rPr>
              <a:t>Để</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chèn</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một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vào</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phía</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bên</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trái</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của</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đã</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chọn</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sử</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dụng</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một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trong</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những</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cách</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sau</a:t>
            </a:r>
            <a:r>
              <a:rPr lang="en-US" dirty="0">
                <a:solidFill>
                  <a:srgbClr val="211D1E"/>
                </a:solidFill>
                <a:latin typeface="Times New Roman" panose="02020603050405020304" pitchFamily="18" charset="0"/>
                <a:cs typeface="Times New Roman" panose="02020603050405020304" pitchFamily="18" charset="0"/>
              </a:rPr>
              <a:t>: </a:t>
            </a:r>
            <a:endParaRPr lang="en-US" dirty="0" smtClean="0">
              <a:solidFill>
                <a:srgbClr val="211D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smtClean="0">
                <a:solidFill>
                  <a:srgbClr val="211D1E"/>
                </a:solidFill>
                <a:latin typeface="Times New Roman" panose="02020603050405020304" pitchFamily="18" charset="0"/>
                <a:cs typeface="Times New Roman" panose="02020603050405020304" pitchFamily="18" charset="0"/>
              </a:rPr>
              <a:t>Trên</a:t>
            </a:r>
            <a:r>
              <a:rPr lang="en-US" dirty="0" smtClean="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thẻ</a:t>
            </a:r>
            <a:r>
              <a:rPr lang="en-US" dirty="0">
                <a:solidFill>
                  <a:srgbClr val="211D1E"/>
                </a:solidFill>
                <a:latin typeface="Times New Roman" panose="02020603050405020304" pitchFamily="18" charset="0"/>
                <a:cs typeface="Times New Roman" panose="02020603050405020304" pitchFamily="18" charset="0"/>
              </a:rPr>
              <a:t> </a:t>
            </a:r>
            <a:r>
              <a:rPr lang="en-US" b="1" dirty="0">
                <a:solidFill>
                  <a:srgbClr val="211D1E"/>
                </a:solidFill>
                <a:latin typeface="Times New Roman" panose="02020603050405020304" pitchFamily="18" charset="0"/>
                <a:cs typeface="Times New Roman" panose="02020603050405020304" pitchFamily="18" charset="0"/>
              </a:rPr>
              <a:t>Home</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trong</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nhóm</a:t>
            </a:r>
            <a:r>
              <a:rPr lang="en-US" dirty="0">
                <a:solidFill>
                  <a:srgbClr val="211D1E"/>
                </a:solidFill>
                <a:latin typeface="Times New Roman" panose="02020603050405020304" pitchFamily="18" charset="0"/>
                <a:cs typeface="Times New Roman" panose="02020603050405020304" pitchFamily="18" charset="0"/>
              </a:rPr>
              <a:t> </a:t>
            </a:r>
            <a:r>
              <a:rPr lang="en-US" b="1" dirty="0">
                <a:solidFill>
                  <a:srgbClr val="211D1E"/>
                </a:solidFill>
                <a:latin typeface="Times New Roman" panose="02020603050405020304" pitchFamily="18" charset="0"/>
                <a:cs typeface="Times New Roman" panose="02020603050405020304" pitchFamily="18" charset="0"/>
              </a:rPr>
              <a:t>Cells</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nhấp</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chuột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vào</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mũi</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tên</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của</a:t>
            </a:r>
            <a:r>
              <a:rPr lang="en-US" dirty="0">
                <a:solidFill>
                  <a:srgbClr val="211D1E"/>
                </a:solidFill>
                <a:latin typeface="Times New Roman" panose="02020603050405020304" pitchFamily="18" charset="0"/>
                <a:cs typeface="Times New Roman" panose="02020603050405020304" pitchFamily="18" charset="0"/>
              </a:rPr>
              <a:t> </a:t>
            </a:r>
            <a:r>
              <a:rPr lang="en-US" b="1" dirty="0">
                <a:solidFill>
                  <a:srgbClr val="211D1E"/>
                </a:solidFill>
                <a:latin typeface="Times New Roman" panose="02020603050405020304" pitchFamily="18" charset="0"/>
                <a:cs typeface="Times New Roman" panose="02020603050405020304" pitchFamily="18" charset="0"/>
              </a:rPr>
              <a:t>Insert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chọn</a:t>
            </a:r>
            <a:r>
              <a:rPr lang="en-US" dirty="0">
                <a:solidFill>
                  <a:srgbClr val="211D1E"/>
                </a:solidFill>
                <a:latin typeface="Times New Roman" panose="02020603050405020304" pitchFamily="18" charset="0"/>
                <a:cs typeface="Times New Roman" panose="02020603050405020304" pitchFamily="18" charset="0"/>
              </a:rPr>
              <a:t> </a:t>
            </a:r>
            <a:r>
              <a:rPr lang="en-US" b="1" dirty="0">
                <a:solidFill>
                  <a:srgbClr val="211D1E"/>
                </a:solidFill>
                <a:latin typeface="Times New Roman" panose="02020603050405020304" pitchFamily="18" charset="0"/>
                <a:cs typeface="Times New Roman" panose="02020603050405020304" pitchFamily="18" charset="0"/>
              </a:rPr>
              <a:t>Insert Sheet Columns</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hoặc</a:t>
            </a:r>
            <a:r>
              <a:rPr lang="en-US" dirty="0">
                <a:solidFill>
                  <a:srgbClr val="211D1E"/>
                </a:solidFill>
                <a:latin typeface="Times New Roman" panose="02020603050405020304" pitchFamily="18" charset="0"/>
                <a:cs typeface="Times New Roman" panose="02020603050405020304" pitchFamily="18" charset="0"/>
              </a:rPr>
              <a:t> </a:t>
            </a:r>
            <a:endParaRPr lang="en-US" dirty="0" smtClean="0">
              <a:solidFill>
                <a:srgbClr val="211D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smtClean="0">
                <a:solidFill>
                  <a:srgbClr val="211D1E"/>
                </a:solidFill>
                <a:latin typeface="Times New Roman" panose="02020603050405020304" pitchFamily="18" charset="0"/>
                <a:cs typeface="Times New Roman" panose="02020603050405020304" pitchFamily="18" charset="0"/>
              </a:rPr>
              <a:t>Nhấp</a:t>
            </a:r>
            <a:r>
              <a:rPr lang="en-US" dirty="0" smtClean="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chuột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phải</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vào</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cột</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đã</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chọn</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và</a:t>
            </a:r>
            <a:r>
              <a:rPr lang="en-US" dirty="0">
                <a:solidFill>
                  <a:srgbClr val="211D1E"/>
                </a:solidFill>
                <a:latin typeface="Times New Roman" panose="02020603050405020304" pitchFamily="18" charset="0"/>
                <a:cs typeface="Times New Roman" panose="02020603050405020304" pitchFamily="18" charset="0"/>
              </a:rPr>
              <a:t> </a:t>
            </a:r>
            <a:r>
              <a:rPr lang="en-US" dirty="0" err="1">
                <a:solidFill>
                  <a:srgbClr val="211D1E"/>
                </a:solidFill>
                <a:latin typeface="Times New Roman" panose="02020603050405020304" pitchFamily="18" charset="0"/>
                <a:cs typeface="Times New Roman" panose="02020603050405020304" pitchFamily="18" charset="0"/>
              </a:rPr>
              <a:t>chọn</a:t>
            </a:r>
            <a:r>
              <a:rPr lang="en-US" dirty="0">
                <a:solidFill>
                  <a:srgbClr val="211D1E"/>
                </a:solidFill>
                <a:latin typeface="Times New Roman" panose="02020603050405020304" pitchFamily="18" charset="0"/>
                <a:cs typeface="Times New Roman" panose="02020603050405020304" pitchFamily="18" charset="0"/>
              </a:rPr>
              <a:t> </a:t>
            </a:r>
            <a:r>
              <a:rPr lang="en-US" b="1" dirty="0">
                <a:solidFill>
                  <a:srgbClr val="211D1E"/>
                </a:solidFill>
                <a:latin typeface="Times New Roman" panose="02020603050405020304" pitchFamily="18" charset="0"/>
                <a:cs typeface="Times New Roman" panose="02020603050405020304" pitchFamily="18" charset="0"/>
              </a:rPr>
              <a:t>Insert</a:t>
            </a:r>
            <a:r>
              <a:rPr lang="en-US" dirty="0">
                <a:solidFill>
                  <a:srgbClr val="211D1E"/>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974" y="1434941"/>
            <a:ext cx="2253844" cy="1526798"/>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515" y="3166396"/>
            <a:ext cx="2773962" cy="3151570"/>
          </a:xfrm>
          <a:prstGeom prst="rect">
            <a:avLst/>
          </a:prstGeom>
        </p:spPr>
      </p:pic>
    </p:spTree>
    <p:extLst>
      <p:ext uri="{BB962C8B-B14F-4D97-AF65-F5344CB8AC3E}">
        <p14:creationId xmlns:p14="http://schemas.microsoft.com/office/powerpoint/2010/main" val="373494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2800" b="1" dirty="0" err="1">
                <a:latin typeface="Times New Roman" panose="02020603050405020304" pitchFamily="18" charset="0"/>
                <a:cs typeface="Times New Roman" panose="02020603050405020304" pitchFamily="18" charset="0"/>
              </a:rPr>
              <a:t>Chèn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ô</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692" y="1407858"/>
            <a:ext cx="7016140" cy="3970318"/>
          </a:xfrm>
          <a:prstGeom prst="rect">
            <a:avLst/>
          </a:prstGeom>
        </p:spPr>
        <p:txBody>
          <a:bodyPr wrap="square">
            <a:spAutoFit/>
          </a:bodyPr>
          <a:lstStyle/>
          <a:p>
            <a:pPr>
              <a:lnSpc>
                <a:spcPct val="150000"/>
              </a:lnSpc>
            </a:pPr>
            <a:r>
              <a:rPr lang="en-US" sz="2400" dirty="0" err="1">
                <a:solidFill>
                  <a:srgbClr val="211D1E"/>
                </a:solidFill>
                <a:latin typeface="Times New Roman" panose="02020603050405020304" pitchFamily="18" charset="0"/>
                <a:cs typeface="Times New Roman" panose="02020603050405020304" pitchFamily="18" charset="0"/>
              </a:rPr>
              <a:t>Để</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chèn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một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dòng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lên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trên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dòng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đã</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chọn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bạn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sử</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dụng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một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trong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những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cách</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sau</a:t>
            </a:r>
            <a:r>
              <a:rPr lang="en-US" sz="2400" dirty="0">
                <a:solidFill>
                  <a:srgbClr val="211D1E"/>
                </a:solidFill>
                <a:latin typeface="Times New Roman" panose="02020603050405020304" pitchFamily="18" charset="0"/>
                <a:cs typeface="Times New Roman" panose="02020603050405020304" pitchFamily="18" charset="0"/>
              </a:rPr>
              <a:t>: </a:t>
            </a:r>
            <a:endParaRPr lang="en-US" sz="2400" dirty="0" smtClean="0">
              <a:solidFill>
                <a:srgbClr val="211D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err="1" smtClean="0">
                <a:solidFill>
                  <a:srgbClr val="211D1E"/>
                </a:solidFill>
                <a:latin typeface="Times New Roman" panose="02020603050405020304" pitchFamily="18" charset="0"/>
                <a:cs typeface="Times New Roman" panose="02020603050405020304" pitchFamily="18" charset="0"/>
              </a:rPr>
              <a:t>Trên</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thẻ</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Home</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trong</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nhóm</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Cells</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nhấp</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chuột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vào</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mũi</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tên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của</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Insert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và</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chọn</a:t>
            </a:r>
            <a:r>
              <a:rPr lang="en-US" sz="2400" dirty="0">
                <a:solidFill>
                  <a:srgbClr val="211D1E"/>
                </a:solidFill>
                <a:latin typeface="Times New Roman" panose="02020603050405020304" pitchFamily="18" charset="0"/>
                <a:cs typeface="Times New Roman" panose="02020603050405020304" pitchFamily="18" charset="0"/>
              </a:rPr>
              <a:t> </a:t>
            </a:r>
            <a:r>
              <a:rPr lang="en-US" sz="2400" b="1" dirty="0">
                <a:solidFill>
                  <a:srgbClr val="211D1E"/>
                </a:solidFill>
                <a:latin typeface="Times New Roman" panose="02020603050405020304" pitchFamily="18" charset="0"/>
                <a:cs typeface="Times New Roman" panose="02020603050405020304" pitchFamily="18" charset="0"/>
              </a:rPr>
              <a:t>Insert Sheet Rows</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hoặc</a:t>
            </a:r>
            <a:r>
              <a:rPr lang="en-US" sz="2400" dirty="0">
                <a:solidFill>
                  <a:srgbClr val="211D1E"/>
                </a:solidFill>
                <a:latin typeface="Times New Roman" panose="02020603050405020304" pitchFamily="18" charset="0"/>
                <a:cs typeface="Times New Roman" panose="02020603050405020304" pitchFamily="18" charset="0"/>
              </a:rPr>
              <a:t> </a:t>
            </a:r>
            <a:endParaRPr lang="en-US" sz="2400" dirty="0" smtClean="0">
              <a:solidFill>
                <a:srgbClr val="211D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err="1" smtClean="0">
                <a:solidFill>
                  <a:srgbClr val="211D1E"/>
                </a:solidFill>
                <a:latin typeface="Times New Roman" panose="02020603050405020304" pitchFamily="18" charset="0"/>
                <a:cs typeface="Times New Roman" panose="02020603050405020304" pitchFamily="18" charset="0"/>
              </a:rPr>
              <a:t>Nhấp</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chuột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phải</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vào</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smtClean="0">
                <a:solidFill>
                  <a:srgbClr val="211D1E"/>
                </a:solidFill>
                <a:latin typeface="Times New Roman" panose="02020603050405020304" pitchFamily="18" charset="0"/>
                <a:cs typeface="Times New Roman" panose="02020603050405020304" pitchFamily="18" charset="0"/>
              </a:rPr>
              <a:t>dòng</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smtClean="0">
                <a:solidFill>
                  <a:srgbClr val="211D1E"/>
                </a:solidFill>
                <a:latin typeface="Times New Roman" panose="02020603050405020304" pitchFamily="18" charset="0"/>
                <a:cs typeface="Times New Roman" panose="02020603050405020304" pitchFamily="18" charset="0"/>
              </a:rPr>
              <a:t>đã</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chọn</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và</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nhấp</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a:solidFill>
                  <a:srgbClr val="211D1E"/>
                </a:solidFill>
                <a:latin typeface="Times New Roman" panose="02020603050405020304" pitchFamily="18" charset="0"/>
                <a:cs typeface="Times New Roman" panose="02020603050405020304" pitchFamily="18" charset="0"/>
              </a:rPr>
              <a:t>chuột</a:t>
            </a:r>
            <a:r>
              <a:rPr lang="en-US" sz="2400" dirty="0">
                <a:solidFill>
                  <a:srgbClr val="211D1E"/>
                </a:solidFill>
                <a:latin typeface="Times New Roman" panose="02020603050405020304" pitchFamily="18" charset="0"/>
                <a:cs typeface="Times New Roman" panose="02020603050405020304" pitchFamily="18" charset="0"/>
              </a:rPr>
              <a:t> </a:t>
            </a:r>
            <a:r>
              <a:rPr lang="en-US" sz="2400" dirty="0" err="1" smtClean="0">
                <a:solidFill>
                  <a:srgbClr val="211D1E"/>
                </a:solidFill>
                <a:latin typeface="Times New Roman" panose="02020603050405020304" pitchFamily="18" charset="0"/>
                <a:cs typeface="Times New Roman" panose="02020603050405020304" pitchFamily="18" charset="0"/>
              </a:rPr>
              <a:t>vào</a:t>
            </a:r>
            <a:r>
              <a:rPr lang="en-US" sz="2400" dirty="0" smtClean="0">
                <a:solidFill>
                  <a:srgbClr val="211D1E"/>
                </a:solidFill>
                <a:latin typeface="Times New Roman" panose="02020603050405020304" pitchFamily="18" charset="0"/>
                <a:cs typeface="Times New Roman" panose="02020603050405020304" pitchFamily="18" charset="0"/>
              </a:rPr>
              <a:t> </a:t>
            </a:r>
            <a:r>
              <a:rPr lang="en-US" sz="2400" b="1" dirty="0" smtClean="0">
                <a:solidFill>
                  <a:srgbClr val="211D1E"/>
                </a:solidFill>
                <a:latin typeface="Times New Roman" panose="02020603050405020304" pitchFamily="18" charset="0"/>
                <a:cs typeface="Times New Roman" panose="02020603050405020304" pitchFamily="18" charset="0"/>
              </a:rPr>
              <a:t>Insert</a:t>
            </a:r>
            <a:r>
              <a:rPr lang="en-US" sz="2400" dirty="0">
                <a:solidFill>
                  <a:srgbClr val="211D1E"/>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008" y="1230283"/>
            <a:ext cx="2585150" cy="183365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008" y="3097896"/>
            <a:ext cx="2841824" cy="3658438"/>
          </a:xfrm>
          <a:prstGeom prst="rect">
            <a:avLst/>
          </a:prstGeom>
        </p:spPr>
      </p:pic>
    </p:spTree>
    <p:extLst>
      <p:ext uri="{BB962C8B-B14F-4D97-AF65-F5344CB8AC3E}">
        <p14:creationId xmlns:p14="http://schemas.microsoft.com/office/powerpoint/2010/main" val="199619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2800" b="1" dirty="0" err="1">
                <a:latin typeface="Times New Roman" panose="02020603050405020304" pitchFamily="18" charset="0"/>
                <a:cs typeface="Times New Roman" panose="02020603050405020304" pitchFamily="18" charset="0"/>
              </a:rPr>
              <a:t>Xóa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ô</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89357" y="1461268"/>
            <a:ext cx="11154561" cy="2400657"/>
          </a:xfrm>
          <a:prstGeom prst="rect">
            <a:avLst/>
          </a:prstGeom>
        </p:spPr>
        <p:txBody>
          <a:bodyPr wrap="square">
            <a:spAutoFit/>
          </a:bodyPr>
          <a:lstStyle/>
          <a:p>
            <a:pPr>
              <a:lnSpc>
                <a:spcPct val="150000"/>
              </a:lnSpc>
            </a:pPr>
            <a:r>
              <a:rPr lang="en-US" sz="2000" dirty="0" err="1">
                <a:solidFill>
                  <a:srgbClr val="211C1E"/>
                </a:solidFill>
                <a:latin typeface="Times New Roman" panose="02020603050405020304" pitchFamily="18" charset="0"/>
                <a:cs typeface="Times New Roman" panose="02020603050405020304" pitchFamily="18" charset="0"/>
              </a:rPr>
              <a:t>Để</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xóa</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đã</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bạn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sử</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dụng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một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trong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những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cách</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sau</a:t>
            </a:r>
            <a:r>
              <a:rPr lang="en-US" sz="2000" dirty="0">
                <a:solidFill>
                  <a:srgbClr val="211C1E"/>
                </a:solidFill>
                <a:latin typeface="Times New Roman" panose="02020603050405020304" pitchFamily="18" charset="0"/>
                <a:cs typeface="Times New Roman" panose="02020603050405020304" pitchFamily="18" charset="0"/>
              </a:rPr>
              <a:t>: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Trên</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thẻ</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Home</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trong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nhóm</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Cells</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nhấp</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chuột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vào</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mũi</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tên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của</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Delete</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Delete Sheet Columns</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hoặc</a:t>
            </a:r>
            <a:r>
              <a:rPr lang="en-US" sz="2000" dirty="0">
                <a:solidFill>
                  <a:srgbClr val="211C1E"/>
                </a:solidFill>
                <a:latin typeface="Times New Roman" panose="02020603050405020304" pitchFamily="18" charset="0"/>
                <a:cs typeface="Times New Roman" panose="02020603050405020304" pitchFamily="18" charset="0"/>
              </a:rPr>
              <a:t>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Nhấn</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Ctrl + "-" </a:t>
            </a:r>
            <a:r>
              <a:rPr lang="en-US" sz="2000" dirty="0" err="1">
                <a:solidFill>
                  <a:srgbClr val="211C1E"/>
                </a:solidFill>
                <a:latin typeface="Times New Roman" panose="02020603050405020304" pitchFamily="18" charset="0"/>
                <a:cs typeface="Times New Roman" panose="02020603050405020304" pitchFamily="18" charset="0"/>
              </a:rPr>
              <a:t>từ</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bàn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phím</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số</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Entire column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OK</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hoặc</a:t>
            </a:r>
            <a:r>
              <a:rPr lang="en-US" sz="2000" dirty="0">
                <a:solidFill>
                  <a:srgbClr val="211C1E"/>
                </a:solidFill>
                <a:latin typeface="Times New Roman" panose="02020603050405020304" pitchFamily="18" charset="0"/>
                <a:cs typeface="Times New Roman" panose="02020603050405020304" pitchFamily="18" charset="0"/>
              </a:rPr>
              <a:t>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Nhấp</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chuột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phải</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vào</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đã</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sau</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đó</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Delete</a:t>
            </a:r>
            <a:r>
              <a:rPr lang="en-US" sz="2000" dirty="0">
                <a:solidFill>
                  <a:srgbClr val="211C1E"/>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96" y="3861925"/>
            <a:ext cx="2884709" cy="254852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733" y="2661596"/>
            <a:ext cx="2801185" cy="2942360"/>
          </a:xfrm>
          <a:prstGeom prst="rect">
            <a:avLst/>
          </a:prstGeom>
        </p:spPr>
      </p:pic>
    </p:spTree>
    <p:extLst>
      <p:ext uri="{BB962C8B-B14F-4D97-AF65-F5344CB8AC3E}">
        <p14:creationId xmlns:p14="http://schemas.microsoft.com/office/powerpoint/2010/main" val="3119966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2800" b="1">
                <a:latin typeface="Times New Roman" panose="02020603050405020304" pitchFamily="18" charset="0"/>
                <a:cs typeface="Times New Roman" panose="02020603050405020304" pitchFamily="18" charset="0"/>
              </a:rPr>
              <a:t>Xóa các dòng, cột, hoặc </a:t>
            </a:r>
            <a:r>
              <a:rPr lang="en-US" sz="2800" b="1" smtClean="0">
                <a:latin typeface="Times New Roman" panose="02020603050405020304" pitchFamily="18" charset="0"/>
                <a:cs typeface="Times New Roman" panose="02020603050405020304" pitchFamily="18" charset="0"/>
              </a:rPr>
              <a:t>ô</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1275744" y="1198900"/>
            <a:ext cx="6590362" cy="5170646"/>
          </a:xfrm>
          <a:prstGeom prst="rect">
            <a:avLst/>
          </a:prstGeom>
        </p:spPr>
        <p:txBody>
          <a:bodyPr wrap="square">
            <a:spAutoFit/>
          </a:bodyPr>
          <a:lstStyle/>
          <a:p>
            <a:pPr>
              <a:lnSpc>
                <a:spcPct val="150000"/>
              </a:lnSpc>
            </a:pPr>
            <a:r>
              <a:rPr lang="en-US" sz="2000" b="1" dirty="0" err="1">
                <a:solidFill>
                  <a:srgbClr val="211C1E"/>
                </a:solidFill>
                <a:latin typeface="Times New Roman" panose="02020603050405020304" pitchFamily="18" charset="0"/>
                <a:cs typeface="Times New Roman" panose="02020603050405020304" pitchFamily="18" charset="0"/>
              </a:rPr>
              <a:t>Để</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xóa</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dòng</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đã</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chọn</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bạn</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sử</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dụng</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một</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trong</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những</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cách</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sau</a:t>
            </a:r>
            <a:r>
              <a:rPr lang="en-US" sz="2000" b="1" dirty="0">
                <a:solidFill>
                  <a:srgbClr val="211C1E"/>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Trên</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thẻ</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Home</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trong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nhóm</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Cells</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nhấp</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chuột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vào</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mũi</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tên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của</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Delete</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smtClean="0">
                <a:solidFill>
                  <a:srgbClr val="211C1E"/>
                </a:solidFill>
                <a:latin typeface="Times New Roman" panose="02020603050405020304" pitchFamily="18" charset="0"/>
                <a:cs typeface="Times New Roman" panose="02020603050405020304" pitchFamily="18" charset="0"/>
              </a:rPr>
              <a:t>Delete Sheet </a:t>
            </a:r>
            <a:r>
              <a:rPr lang="en-US" sz="2000" b="1" dirty="0">
                <a:solidFill>
                  <a:srgbClr val="211C1E"/>
                </a:solidFill>
                <a:latin typeface="Times New Roman" panose="02020603050405020304" pitchFamily="18" charset="0"/>
                <a:cs typeface="Times New Roman" panose="02020603050405020304" pitchFamily="18" charset="0"/>
              </a:rPr>
              <a:t>Rows</a:t>
            </a:r>
            <a:r>
              <a:rPr lang="en-US" sz="2000" dirty="0">
                <a:solidFill>
                  <a:srgbClr val="211C1E"/>
                </a:solidFill>
                <a:latin typeface="Times New Roman" panose="02020603050405020304" pitchFamily="18" charset="0"/>
                <a:cs typeface="Times New Roman" panose="02020603050405020304" pitchFamily="18" charset="0"/>
              </a:rPr>
              <a:t>; </a:t>
            </a:r>
            <a:endParaRPr lang="en-US" sz="2000" dirty="0" smtClean="0">
              <a:solidFill>
                <a:srgbClr val="211C1E"/>
              </a:solidFill>
              <a:latin typeface="Times New Roman" panose="02020603050405020304" pitchFamily="18" charset="0"/>
              <a:cs typeface="Times New Roman" panose="02020603050405020304" pitchFamily="18" charset="0"/>
            </a:endParaRPr>
          </a:p>
          <a:p>
            <a:pPr>
              <a:lnSpc>
                <a:spcPct val="150000"/>
              </a:lnSpc>
            </a:pPr>
            <a:r>
              <a:rPr lang="en-US" sz="2000" dirty="0">
                <a:solidFill>
                  <a:srgbClr val="211C1E"/>
                </a:solidFill>
                <a:latin typeface="Times New Roman" panose="02020603050405020304" pitchFamily="18" charset="0"/>
                <a:cs typeface="Times New Roman" panose="02020603050405020304" pitchFamily="18" charset="0"/>
              </a:rPr>
              <a:t> </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smtClean="0">
                <a:solidFill>
                  <a:srgbClr val="211C1E"/>
                </a:solidFill>
                <a:latin typeface="Times New Roman" panose="02020603050405020304" pitchFamily="18" charset="0"/>
                <a:cs typeface="Times New Roman" panose="02020603050405020304" pitchFamily="18" charset="0"/>
              </a:rPr>
              <a:t>hoặc</a:t>
            </a:r>
            <a:endParaRPr lang="en-US" sz="2000" dirty="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Nhấn</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Ctrl + "-" </a:t>
            </a:r>
            <a:r>
              <a:rPr lang="en-US" sz="2000" dirty="0" err="1">
                <a:solidFill>
                  <a:srgbClr val="211C1E"/>
                </a:solidFill>
                <a:latin typeface="Times New Roman" panose="02020603050405020304" pitchFamily="18" charset="0"/>
                <a:cs typeface="Times New Roman" panose="02020603050405020304" pitchFamily="18" charset="0"/>
              </a:rPr>
              <a:t>từ</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bàn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phím</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số</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Entire row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OK</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hoặc</a:t>
            </a:r>
            <a:endParaRPr lang="en-US" sz="2000" dirty="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Nhấp</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chuột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phải</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vào</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dòng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đã</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sau</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đó</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chọn</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Delete</a:t>
            </a:r>
            <a:r>
              <a:rPr lang="en-US" sz="2000" dirty="0">
                <a:solidFill>
                  <a:srgbClr val="211C1E"/>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2000" b="1" dirty="0" err="1">
                <a:solidFill>
                  <a:srgbClr val="211C1E"/>
                </a:solidFill>
                <a:latin typeface="Times New Roman" panose="02020603050405020304" pitchFamily="18" charset="0"/>
                <a:cs typeface="Times New Roman" panose="02020603050405020304" pitchFamily="18" charset="0"/>
              </a:rPr>
              <a:t>Để</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xóa</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một</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hoặc</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nhiều</a:t>
            </a:r>
            <a:r>
              <a:rPr lang="en-US" sz="2000" b="1" dirty="0">
                <a:solidFill>
                  <a:srgbClr val="211C1E"/>
                </a:solidFill>
                <a:latin typeface="Times New Roman" panose="02020603050405020304" pitchFamily="18" charset="0"/>
                <a:cs typeface="Times New Roman" panose="02020603050405020304" pitchFamily="18" charset="0"/>
              </a:rPr>
              <a:t> ô ở </a:t>
            </a:r>
            <a:r>
              <a:rPr lang="en-US" sz="2000" b="1" dirty="0" err="1">
                <a:solidFill>
                  <a:srgbClr val="211C1E"/>
                </a:solidFill>
                <a:latin typeface="Times New Roman" panose="02020603050405020304" pitchFamily="18" charset="0"/>
                <a:cs typeface="Times New Roman" panose="02020603050405020304" pitchFamily="18" charset="0"/>
              </a:rPr>
              <a:t>vị</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trí</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hiện</a:t>
            </a:r>
            <a:r>
              <a:rPr lang="en-US" sz="2000" b="1" dirty="0">
                <a:solidFill>
                  <a:srgbClr val="211C1E"/>
                </a:solidFill>
                <a:latin typeface="Times New Roman" panose="02020603050405020304" pitchFamily="18" charset="0"/>
                <a:cs typeface="Times New Roman" panose="02020603050405020304" pitchFamily="18" charset="0"/>
              </a:rPr>
              <a:t> </a:t>
            </a:r>
            <a:r>
              <a:rPr lang="en-US" sz="2000" b="1" dirty="0" err="1">
                <a:solidFill>
                  <a:srgbClr val="211C1E"/>
                </a:solidFill>
                <a:latin typeface="Times New Roman" panose="02020603050405020304" pitchFamily="18" charset="0"/>
                <a:cs typeface="Times New Roman" panose="02020603050405020304" pitchFamily="18" charset="0"/>
              </a:rPr>
              <a:t>tại</a:t>
            </a:r>
            <a:r>
              <a:rPr lang="en-US" sz="2000" b="1" dirty="0">
                <a:solidFill>
                  <a:srgbClr val="211C1E"/>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err="1" smtClean="0">
                <a:solidFill>
                  <a:srgbClr val="211C1E"/>
                </a:solidFill>
                <a:latin typeface="Times New Roman" panose="02020603050405020304" pitchFamily="18" charset="0"/>
                <a:cs typeface="Times New Roman" panose="02020603050405020304" pitchFamily="18" charset="0"/>
              </a:rPr>
              <a:t>Trên</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thẻ</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Home</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trong</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nhóm</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a:solidFill>
                  <a:srgbClr val="211C1E"/>
                </a:solidFill>
                <a:latin typeface="Times New Roman" panose="02020603050405020304" pitchFamily="18" charset="0"/>
                <a:cs typeface="Times New Roman" panose="02020603050405020304" pitchFamily="18" charset="0"/>
              </a:rPr>
              <a:t>Cells</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nhấp</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chuột</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vào</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mũi</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tên</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của</a:t>
            </a:r>
            <a:r>
              <a:rPr lang="en-US" sz="2000" dirty="0">
                <a:solidFill>
                  <a:srgbClr val="211C1E"/>
                </a:solidFill>
                <a:latin typeface="Times New Roman" panose="02020603050405020304" pitchFamily="18" charset="0"/>
                <a:cs typeface="Times New Roman" panose="02020603050405020304" pitchFamily="18" charset="0"/>
              </a:rPr>
              <a:t> </a:t>
            </a:r>
            <a:r>
              <a:rPr lang="en-US" sz="2000" b="1" dirty="0" smtClean="0">
                <a:solidFill>
                  <a:srgbClr val="211C1E"/>
                </a:solidFill>
                <a:latin typeface="Times New Roman" panose="02020603050405020304" pitchFamily="18" charset="0"/>
                <a:cs typeface="Times New Roman" panose="02020603050405020304" pitchFamily="18" charset="0"/>
              </a:rPr>
              <a:t>Delete</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và</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sau</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a:solidFill>
                  <a:srgbClr val="211C1E"/>
                </a:solidFill>
                <a:latin typeface="Times New Roman" panose="02020603050405020304" pitchFamily="18" charset="0"/>
                <a:cs typeface="Times New Roman" panose="02020603050405020304" pitchFamily="18" charset="0"/>
              </a:rPr>
              <a:t>đó</a:t>
            </a:r>
            <a:r>
              <a:rPr lang="en-US" sz="2000" dirty="0">
                <a:solidFill>
                  <a:srgbClr val="211C1E"/>
                </a:solidFill>
                <a:latin typeface="Times New Roman" panose="02020603050405020304" pitchFamily="18" charset="0"/>
                <a:cs typeface="Times New Roman" panose="02020603050405020304" pitchFamily="18" charset="0"/>
              </a:rPr>
              <a:t> </a:t>
            </a:r>
            <a:r>
              <a:rPr lang="en-US" sz="2000" dirty="0" err="1" smtClean="0">
                <a:solidFill>
                  <a:srgbClr val="211C1E"/>
                </a:solidFill>
                <a:latin typeface="Times New Roman" panose="02020603050405020304" pitchFamily="18" charset="0"/>
                <a:cs typeface="Times New Roman" panose="02020603050405020304" pitchFamily="18" charset="0"/>
              </a:rPr>
              <a:t>chọn</a:t>
            </a:r>
            <a:r>
              <a:rPr lang="en-US" sz="2000" dirty="0" smtClean="0">
                <a:solidFill>
                  <a:srgbClr val="211C1E"/>
                </a:solidFill>
                <a:latin typeface="Times New Roman" panose="02020603050405020304" pitchFamily="18" charset="0"/>
                <a:cs typeface="Times New Roman" panose="02020603050405020304" pitchFamily="18" charset="0"/>
              </a:rPr>
              <a:t> </a:t>
            </a:r>
            <a:r>
              <a:rPr lang="en-US" sz="2000" b="1" dirty="0" smtClean="0">
                <a:solidFill>
                  <a:srgbClr val="211C1E"/>
                </a:solidFill>
                <a:latin typeface="Times New Roman" panose="02020603050405020304" pitchFamily="18" charset="0"/>
                <a:cs typeface="Times New Roman" panose="02020603050405020304" pitchFamily="18" charset="0"/>
              </a:rPr>
              <a:t>Delete </a:t>
            </a:r>
            <a:r>
              <a:rPr lang="en-US" sz="2000" b="1" dirty="0">
                <a:solidFill>
                  <a:srgbClr val="211C1E"/>
                </a:solidFill>
                <a:latin typeface="Times New Roman" panose="02020603050405020304" pitchFamily="18" charset="0"/>
                <a:cs typeface="Times New Roman" panose="02020603050405020304" pitchFamily="18" charset="0"/>
              </a:rPr>
              <a:t>Cells</a:t>
            </a:r>
            <a:r>
              <a:rPr lang="en-US" sz="2000" dirty="0">
                <a:solidFill>
                  <a:srgbClr val="211C1E"/>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154" y="681184"/>
            <a:ext cx="2458339" cy="165561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82" y="2596050"/>
            <a:ext cx="3396875" cy="4014490"/>
          </a:xfrm>
          <a:prstGeom prst="rect">
            <a:avLst/>
          </a:prstGeom>
        </p:spPr>
      </p:pic>
    </p:spTree>
    <p:extLst>
      <p:ext uri="{BB962C8B-B14F-4D97-AF65-F5344CB8AC3E}">
        <p14:creationId xmlns:p14="http://schemas.microsoft.com/office/powerpoint/2010/main" val="3443988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vi-VN" sz="2800" b="1" dirty="0">
                <a:latin typeface="Times New Roman" panose="02020603050405020304" pitchFamily="18" charset="0"/>
                <a:cs typeface="Times New Roman" panose="02020603050405020304" pitchFamily="18" charset="0"/>
              </a:rPr>
              <a:t>Điều chỉnh kích </a:t>
            </a:r>
            <a:r>
              <a:rPr lang="vi-VN" sz="2800" b="1" dirty="0" smtClean="0">
                <a:latin typeface="Times New Roman" panose="02020603050405020304" pitchFamily="18" charset="0"/>
                <a:cs typeface="Times New Roman" panose="02020603050405020304" pitchFamily="18" charset="0"/>
              </a:rPr>
              <a:t>thước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dòng</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cột</a:t>
            </a:r>
            <a:endParaRPr lang="vi-VN"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06135" y="1382881"/>
            <a:ext cx="11121005" cy="2492990"/>
          </a:xfrm>
          <a:prstGeom prst="rect">
            <a:avLst/>
          </a:prstGeom>
        </p:spPr>
        <p:txBody>
          <a:bodyPr wrap="square">
            <a:spAutoFit/>
          </a:bodyPr>
          <a:lstStyle/>
          <a:p>
            <a:pPr>
              <a:lnSpc>
                <a:spcPct val="150000"/>
              </a:lnSpc>
            </a:pPr>
            <a:r>
              <a:rPr lang="vi-VN" sz="2400" b="1" dirty="0">
                <a:solidFill>
                  <a:srgbClr val="211C1E"/>
                </a:solidFill>
                <a:latin typeface="Times New Roman" panose="02020603050405020304" pitchFamily="18" charset="0"/>
                <a:cs typeface="Times New Roman" panose="02020603050405020304" pitchFamily="18" charset="0"/>
              </a:rPr>
              <a:t>Thay đổi độ rộng </a:t>
            </a:r>
            <a:r>
              <a:rPr lang="vi-VN" sz="2400" b="1" dirty="0" smtClean="0">
                <a:solidFill>
                  <a:srgbClr val="211C1E"/>
                </a:solidFill>
                <a:latin typeface="Times New Roman" panose="02020603050405020304" pitchFamily="18" charset="0"/>
                <a:cs typeface="Times New Roman" panose="02020603050405020304" pitchFamily="18" charset="0"/>
              </a:rPr>
              <a:t>cột</a:t>
            </a:r>
            <a:endParaRPr lang="en-US" sz="2400" b="1" dirty="0" smtClean="0">
              <a:solidFill>
                <a:srgbClr val="211C1E"/>
              </a:solidFill>
              <a:latin typeface="Times New Roman" panose="02020603050405020304" pitchFamily="18" charset="0"/>
              <a:cs typeface="Times New Roman" panose="02020603050405020304" pitchFamily="18" charset="0"/>
            </a:endParaRPr>
          </a:p>
          <a:p>
            <a:pPr>
              <a:lnSpc>
                <a:spcPct val="150000"/>
              </a:lnSpc>
            </a:pPr>
            <a:r>
              <a:rPr lang="vi-VN" sz="2000" dirty="0" smtClean="0">
                <a:solidFill>
                  <a:srgbClr val="211C1E"/>
                </a:solidFill>
                <a:latin typeface="Times New Roman" panose="02020603050405020304" pitchFamily="18" charset="0"/>
                <a:cs typeface="Times New Roman" panose="02020603050405020304" pitchFamily="18" charset="0"/>
              </a:rPr>
              <a:t>Để </a:t>
            </a:r>
            <a:r>
              <a:rPr lang="vi-VN" sz="2000" dirty="0">
                <a:solidFill>
                  <a:srgbClr val="211C1E"/>
                </a:solidFill>
                <a:latin typeface="Times New Roman" panose="02020603050405020304" pitchFamily="18" charset="0"/>
                <a:cs typeface="Times New Roman" panose="02020603050405020304" pitchFamily="18" charset="0"/>
              </a:rPr>
              <a:t>thay đổi độ rộng cột, bạn sử dụng một trong những cách sau: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vi-VN" sz="2000" dirty="0" smtClean="0">
                <a:solidFill>
                  <a:srgbClr val="211C1E"/>
                </a:solidFill>
                <a:latin typeface="Times New Roman" panose="02020603050405020304" pitchFamily="18" charset="0"/>
                <a:cs typeface="Times New Roman" panose="02020603050405020304" pitchFamily="18" charset="0"/>
              </a:rPr>
              <a:t>Trên </a:t>
            </a:r>
            <a:r>
              <a:rPr lang="vi-VN" sz="2000" dirty="0">
                <a:solidFill>
                  <a:srgbClr val="211C1E"/>
                </a:solidFill>
                <a:latin typeface="Times New Roman" panose="02020603050405020304" pitchFamily="18" charset="0"/>
                <a:cs typeface="Times New Roman" panose="02020603050405020304" pitchFamily="18" charset="0"/>
              </a:rPr>
              <a:t>thẻ </a:t>
            </a:r>
            <a:r>
              <a:rPr lang="vi-VN" sz="2000" b="1" dirty="0">
                <a:solidFill>
                  <a:srgbClr val="211C1E"/>
                </a:solidFill>
                <a:latin typeface="Times New Roman" panose="02020603050405020304" pitchFamily="18" charset="0"/>
                <a:cs typeface="Times New Roman" panose="02020603050405020304" pitchFamily="18" charset="0"/>
              </a:rPr>
              <a:t>Home</a:t>
            </a:r>
            <a:r>
              <a:rPr lang="vi-VN" sz="2000" dirty="0">
                <a:solidFill>
                  <a:srgbClr val="211C1E"/>
                </a:solidFill>
                <a:latin typeface="Times New Roman" panose="02020603050405020304" pitchFamily="18" charset="0"/>
                <a:cs typeface="Times New Roman" panose="02020603050405020304" pitchFamily="18" charset="0"/>
              </a:rPr>
              <a:t>, trong nhóm </a:t>
            </a:r>
            <a:r>
              <a:rPr lang="vi-VN" sz="2000" b="1" dirty="0">
                <a:solidFill>
                  <a:srgbClr val="211C1E"/>
                </a:solidFill>
                <a:latin typeface="Times New Roman" panose="02020603050405020304" pitchFamily="18" charset="0"/>
                <a:cs typeface="Times New Roman" panose="02020603050405020304" pitchFamily="18" charset="0"/>
              </a:rPr>
              <a:t>Cells</a:t>
            </a:r>
            <a:r>
              <a:rPr lang="vi-VN" sz="2000" dirty="0">
                <a:solidFill>
                  <a:srgbClr val="211C1E"/>
                </a:solidFill>
                <a:latin typeface="Times New Roman" panose="02020603050405020304" pitchFamily="18" charset="0"/>
                <a:cs typeface="Times New Roman" panose="02020603050405020304" pitchFamily="18" charset="0"/>
              </a:rPr>
              <a:t>, chọn </a:t>
            </a:r>
            <a:r>
              <a:rPr lang="vi-VN" sz="2000" b="1" dirty="0">
                <a:solidFill>
                  <a:srgbClr val="211C1E"/>
                </a:solidFill>
                <a:latin typeface="Times New Roman" panose="02020603050405020304" pitchFamily="18" charset="0"/>
                <a:cs typeface="Times New Roman" panose="02020603050405020304" pitchFamily="18" charset="0"/>
              </a:rPr>
              <a:t>Format </a:t>
            </a:r>
            <a:r>
              <a:rPr lang="vi-VN" sz="2000" dirty="0">
                <a:solidFill>
                  <a:srgbClr val="211C1E"/>
                </a:solidFill>
                <a:latin typeface="Times New Roman" panose="02020603050405020304" pitchFamily="18" charset="0"/>
                <a:cs typeface="Times New Roman" panose="02020603050405020304" pitchFamily="18" charset="0"/>
              </a:rPr>
              <a:t>và sau đó chọn </a:t>
            </a:r>
            <a:r>
              <a:rPr lang="vi-VN" sz="2000" b="1" dirty="0">
                <a:solidFill>
                  <a:srgbClr val="211C1E"/>
                </a:solidFill>
                <a:latin typeface="Times New Roman" panose="02020603050405020304" pitchFamily="18" charset="0"/>
                <a:cs typeface="Times New Roman" panose="02020603050405020304" pitchFamily="18" charset="0"/>
              </a:rPr>
              <a:t>Column Width</a:t>
            </a:r>
            <a:r>
              <a:rPr lang="vi-VN" sz="2000" dirty="0">
                <a:solidFill>
                  <a:srgbClr val="211C1E"/>
                </a:solidFill>
                <a:latin typeface="Times New Roman" panose="02020603050405020304" pitchFamily="18" charset="0"/>
                <a:cs typeface="Times New Roman" panose="02020603050405020304" pitchFamily="18" charset="0"/>
              </a:rPr>
              <a:t>.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vi-VN" sz="2000" dirty="0" smtClean="0">
                <a:solidFill>
                  <a:srgbClr val="211C1E"/>
                </a:solidFill>
                <a:latin typeface="Times New Roman" panose="02020603050405020304" pitchFamily="18" charset="0"/>
                <a:cs typeface="Times New Roman" panose="02020603050405020304" pitchFamily="18" charset="0"/>
              </a:rPr>
              <a:t>Đặt </a:t>
            </a:r>
            <a:r>
              <a:rPr lang="vi-VN" sz="2000" dirty="0">
                <a:solidFill>
                  <a:srgbClr val="211C1E"/>
                </a:solidFill>
                <a:latin typeface="Times New Roman" panose="02020603050405020304" pitchFamily="18" charset="0"/>
                <a:cs typeface="Times New Roman" panose="02020603050405020304" pitchFamily="18" charset="0"/>
              </a:rPr>
              <a:t>vị trí trỏ chuột trên dòng tại vị trí cạnh phải của tiêu đề cột được điều chỉnh; khi bạn quan sát thấy </a:t>
            </a:r>
            <a:r>
              <a:rPr lang="en-US" sz="2000" dirty="0" smtClean="0">
                <a:solidFill>
                  <a:srgbClr val="211C1E"/>
                </a:solidFill>
                <a:latin typeface="Times New Roman" panose="02020603050405020304" pitchFamily="18" charset="0"/>
                <a:cs typeface="Times New Roman" panose="02020603050405020304" pitchFamily="18" charset="0"/>
              </a:rPr>
              <a:t>    </a:t>
            </a:r>
            <a:r>
              <a:rPr lang="vi-VN" sz="2000" dirty="0" smtClean="0">
                <a:solidFill>
                  <a:srgbClr val="211C1E"/>
                </a:solidFill>
                <a:latin typeface="Times New Roman" panose="02020603050405020304" pitchFamily="18" charset="0"/>
                <a:cs typeface="Times New Roman" panose="02020603050405020304" pitchFamily="18" charset="0"/>
              </a:rPr>
              <a:t>(</a:t>
            </a:r>
            <a:r>
              <a:rPr lang="vi-VN" sz="2000" dirty="0">
                <a:solidFill>
                  <a:srgbClr val="211C1E"/>
                </a:solidFill>
                <a:latin typeface="Times New Roman" panose="02020603050405020304" pitchFamily="18" charset="0"/>
                <a:cs typeface="Times New Roman" panose="02020603050405020304" pitchFamily="18" charset="0"/>
              </a:rPr>
              <a:t>đường nằm ngang dày có mũi tên hai đầu), nhấp chuột và kéo đến khi cột đủ rộng theo yêu cầu. </a:t>
            </a:r>
            <a:endParaRPr lang="vi-VN" sz="20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436" y="4315339"/>
            <a:ext cx="3128164" cy="175177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0423" y="2908300"/>
            <a:ext cx="366717" cy="403387"/>
          </a:xfrm>
          <a:prstGeom prst="rect">
            <a:avLst/>
          </a:prstGeom>
        </p:spPr>
      </p:pic>
    </p:spTree>
    <p:extLst>
      <p:ext uri="{BB962C8B-B14F-4D97-AF65-F5344CB8AC3E}">
        <p14:creationId xmlns:p14="http://schemas.microsoft.com/office/powerpoint/2010/main" val="12103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vi-VN" sz="2800" b="1">
                <a:latin typeface="Times New Roman" panose="02020603050405020304" pitchFamily="18" charset="0"/>
                <a:cs typeface="Times New Roman" panose="02020603050405020304" pitchFamily="18" charset="0"/>
              </a:rPr>
              <a:t>Điều chỉnh kích thước</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dòng/cột</a:t>
            </a:r>
            <a:endParaRPr lang="vi-VN" sz="2800" b="1">
              <a:latin typeface="Times New Roman" panose="02020603050405020304" pitchFamily="18" charset="0"/>
              <a:cs typeface="Times New Roman" panose="02020603050405020304" pitchFamily="18" charset="0"/>
            </a:endParaRPr>
          </a:p>
        </p:txBody>
      </p:sp>
      <p:sp>
        <p:nvSpPr>
          <p:cNvPr id="3" name="Rectangle 2"/>
          <p:cNvSpPr/>
          <p:nvPr/>
        </p:nvSpPr>
        <p:spPr>
          <a:xfrm>
            <a:off x="539692" y="1382719"/>
            <a:ext cx="10835780" cy="2723823"/>
          </a:xfrm>
          <a:prstGeom prst="rect">
            <a:avLst/>
          </a:prstGeom>
        </p:spPr>
        <p:txBody>
          <a:bodyPr wrap="square">
            <a:spAutoFit/>
          </a:bodyPr>
          <a:lstStyle/>
          <a:p>
            <a:pPr>
              <a:lnSpc>
                <a:spcPct val="150000"/>
              </a:lnSpc>
            </a:pPr>
            <a:r>
              <a:rPr lang="vi-VN" sz="1900" b="1" dirty="0">
                <a:solidFill>
                  <a:srgbClr val="211C1E"/>
                </a:solidFill>
                <a:latin typeface="Times New Roman" panose="02020603050405020304" pitchFamily="18" charset="0"/>
                <a:cs typeface="Times New Roman" panose="02020603050405020304" pitchFamily="18" charset="0"/>
              </a:rPr>
              <a:t>Điều chỉnh chiều cao của dòng </a:t>
            </a:r>
            <a:endParaRPr lang="en-US" sz="1900" b="1" dirty="0" smtClean="0">
              <a:solidFill>
                <a:srgbClr val="211C1E"/>
              </a:solidFill>
              <a:latin typeface="Times New Roman" panose="02020603050405020304" pitchFamily="18" charset="0"/>
              <a:cs typeface="Times New Roman" panose="02020603050405020304" pitchFamily="18" charset="0"/>
            </a:endParaRPr>
          </a:p>
          <a:p>
            <a:pPr>
              <a:lnSpc>
                <a:spcPct val="150000"/>
              </a:lnSpc>
            </a:pPr>
            <a:r>
              <a:rPr lang="vi-VN" sz="1900" dirty="0" smtClean="0">
                <a:solidFill>
                  <a:srgbClr val="211C1E"/>
                </a:solidFill>
                <a:latin typeface="Times New Roman" panose="02020603050405020304" pitchFamily="18" charset="0"/>
                <a:cs typeface="Times New Roman" panose="02020603050405020304" pitchFamily="18" charset="0"/>
              </a:rPr>
              <a:t>Khi </a:t>
            </a:r>
            <a:r>
              <a:rPr lang="vi-VN" sz="1900" dirty="0">
                <a:solidFill>
                  <a:srgbClr val="211C1E"/>
                </a:solidFill>
                <a:latin typeface="Times New Roman" panose="02020603050405020304" pitchFamily="18" charset="0"/>
                <a:cs typeface="Times New Roman" panose="02020603050405020304" pitchFamily="18" charset="0"/>
              </a:rPr>
              <a:t>bạn cần điều chỉnh chiều cao của dòng để thay đổi dòng đó nhỏ hơn hoặc lớn hơn các dòng khác trong trang tính, bạn sử dụng một trong những cách sau: </a:t>
            </a:r>
            <a:endParaRPr lang="en-US" sz="1900" dirty="0" smtClean="0">
              <a:solidFill>
                <a:srgbClr val="211C1E"/>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vi-VN" sz="1900" dirty="0" smtClean="0">
                <a:solidFill>
                  <a:srgbClr val="211C1E"/>
                </a:solidFill>
                <a:latin typeface="Times New Roman" panose="02020603050405020304" pitchFamily="18" charset="0"/>
                <a:cs typeface="Times New Roman" panose="02020603050405020304" pitchFamily="18" charset="0"/>
              </a:rPr>
              <a:t>Trên </a:t>
            </a:r>
            <a:r>
              <a:rPr lang="vi-VN" sz="1900" dirty="0">
                <a:solidFill>
                  <a:srgbClr val="211C1E"/>
                </a:solidFill>
                <a:latin typeface="Times New Roman" panose="02020603050405020304" pitchFamily="18" charset="0"/>
                <a:cs typeface="Times New Roman" panose="02020603050405020304" pitchFamily="18" charset="0"/>
              </a:rPr>
              <a:t>thẻ </a:t>
            </a:r>
            <a:r>
              <a:rPr lang="vi-VN" sz="1900" b="1" dirty="0">
                <a:solidFill>
                  <a:srgbClr val="211C1E"/>
                </a:solidFill>
                <a:latin typeface="Times New Roman" panose="02020603050405020304" pitchFamily="18" charset="0"/>
                <a:cs typeface="Times New Roman" panose="02020603050405020304" pitchFamily="18" charset="0"/>
              </a:rPr>
              <a:t>Home</a:t>
            </a:r>
            <a:r>
              <a:rPr lang="vi-VN" sz="1900" dirty="0">
                <a:solidFill>
                  <a:srgbClr val="211C1E"/>
                </a:solidFill>
                <a:latin typeface="Times New Roman" panose="02020603050405020304" pitchFamily="18" charset="0"/>
                <a:cs typeface="Times New Roman" panose="02020603050405020304" pitchFamily="18" charset="0"/>
              </a:rPr>
              <a:t>, trong nhóm </a:t>
            </a:r>
            <a:r>
              <a:rPr lang="vi-VN" sz="1900" b="1" dirty="0">
                <a:solidFill>
                  <a:srgbClr val="211C1E"/>
                </a:solidFill>
                <a:latin typeface="Times New Roman" panose="02020603050405020304" pitchFamily="18" charset="0"/>
                <a:cs typeface="Times New Roman" panose="02020603050405020304" pitchFamily="18" charset="0"/>
              </a:rPr>
              <a:t>Cells</a:t>
            </a:r>
            <a:r>
              <a:rPr lang="vi-VN" sz="1900" dirty="0">
                <a:solidFill>
                  <a:srgbClr val="211C1E"/>
                </a:solidFill>
                <a:latin typeface="Times New Roman" panose="02020603050405020304" pitchFamily="18" charset="0"/>
                <a:cs typeface="Times New Roman" panose="02020603050405020304" pitchFamily="18" charset="0"/>
              </a:rPr>
              <a:t>, nhấp chuột vào </a:t>
            </a:r>
            <a:r>
              <a:rPr lang="vi-VN" sz="1900" b="1" dirty="0">
                <a:solidFill>
                  <a:srgbClr val="211C1E"/>
                </a:solidFill>
                <a:latin typeface="Times New Roman" panose="02020603050405020304" pitchFamily="18" charset="0"/>
                <a:cs typeface="Times New Roman" panose="02020603050405020304" pitchFamily="18" charset="0"/>
              </a:rPr>
              <a:t>Format </a:t>
            </a:r>
            <a:r>
              <a:rPr lang="vi-VN" sz="1900" dirty="0">
                <a:solidFill>
                  <a:srgbClr val="211C1E"/>
                </a:solidFill>
                <a:latin typeface="Times New Roman" panose="02020603050405020304" pitchFamily="18" charset="0"/>
                <a:cs typeface="Times New Roman" panose="02020603050405020304" pitchFamily="18" charset="0"/>
              </a:rPr>
              <a:t>và sau đó chọn </a:t>
            </a:r>
            <a:r>
              <a:rPr lang="vi-VN" sz="1900" b="1" dirty="0">
                <a:solidFill>
                  <a:srgbClr val="211C1E"/>
                </a:solidFill>
                <a:latin typeface="Times New Roman" panose="02020603050405020304" pitchFamily="18" charset="0"/>
                <a:cs typeface="Times New Roman" panose="02020603050405020304" pitchFamily="18" charset="0"/>
              </a:rPr>
              <a:t>Row Height. </a:t>
            </a:r>
            <a:endParaRPr lang="en-US" sz="1900" b="1" dirty="0" smtClean="0">
              <a:solidFill>
                <a:srgbClr val="211C1E"/>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vi-VN" sz="1900" dirty="0" smtClean="0">
                <a:solidFill>
                  <a:srgbClr val="211C1E"/>
                </a:solidFill>
                <a:latin typeface="Times New Roman" panose="02020603050405020304" pitchFamily="18" charset="0"/>
                <a:cs typeface="Times New Roman" panose="02020603050405020304" pitchFamily="18" charset="0"/>
              </a:rPr>
              <a:t>Đặt </a:t>
            </a:r>
            <a:r>
              <a:rPr lang="vi-VN" sz="1900" dirty="0">
                <a:solidFill>
                  <a:srgbClr val="211C1E"/>
                </a:solidFill>
                <a:latin typeface="Times New Roman" panose="02020603050405020304" pitchFamily="18" charset="0"/>
                <a:cs typeface="Times New Roman" panose="02020603050405020304" pitchFamily="18" charset="0"/>
              </a:rPr>
              <a:t>vị trí trỏ chuột vào cạnh dưới của tiêu đề dòng được điều chỉnh. Khi nó thay đổi </a:t>
            </a:r>
            <a:r>
              <a:rPr lang="vi-VN" sz="1900" dirty="0" smtClean="0">
                <a:solidFill>
                  <a:srgbClr val="211C1E"/>
                </a:solidFill>
                <a:latin typeface="Times New Roman" panose="02020603050405020304" pitchFamily="18" charset="0"/>
                <a:cs typeface="Times New Roman" panose="02020603050405020304" pitchFamily="18" charset="0"/>
              </a:rPr>
              <a:t>thành</a:t>
            </a:r>
            <a:r>
              <a:rPr lang="en-US" sz="1900" dirty="0" smtClean="0">
                <a:solidFill>
                  <a:srgbClr val="211C1E"/>
                </a:solidFill>
                <a:latin typeface="Times New Roman" panose="02020603050405020304" pitchFamily="18" charset="0"/>
                <a:cs typeface="Times New Roman" panose="02020603050405020304" pitchFamily="18" charset="0"/>
              </a:rPr>
              <a:t>   </a:t>
            </a:r>
            <a:r>
              <a:rPr lang="vi-VN" sz="1900" dirty="0" smtClean="0">
                <a:solidFill>
                  <a:srgbClr val="211C1E"/>
                </a:solidFill>
                <a:latin typeface="Times New Roman" panose="02020603050405020304" pitchFamily="18" charset="0"/>
                <a:cs typeface="Times New Roman" panose="02020603050405020304" pitchFamily="18" charset="0"/>
              </a:rPr>
              <a:t> </a:t>
            </a:r>
            <a:r>
              <a:rPr lang="en-US" sz="1900" dirty="0" smtClean="0">
                <a:solidFill>
                  <a:srgbClr val="211C1E"/>
                </a:solidFill>
                <a:latin typeface="Times New Roman" panose="02020603050405020304" pitchFamily="18" charset="0"/>
                <a:cs typeface="Times New Roman" panose="02020603050405020304" pitchFamily="18" charset="0"/>
              </a:rPr>
              <a:t>  </a:t>
            </a:r>
            <a:r>
              <a:rPr lang="vi-VN" sz="1900" dirty="0" smtClean="0">
                <a:solidFill>
                  <a:srgbClr val="211C1E"/>
                </a:solidFill>
                <a:latin typeface="Times New Roman" panose="02020603050405020304" pitchFamily="18" charset="0"/>
                <a:cs typeface="Times New Roman" panose="02020603050405020304" pitchFamily="18" charset="0"/>
              </a:rPr>
              <a:t>(</a:t>
            </a:r>
            <a:r>
              <a:rPr lang="vi-VN" sz="1900" dirty="0">
                <a:solidFill>
                  <a:srgbClr val="211C1E"/>
                </a:solidFill>
                <a:latin typeface="Times New Roman" panose="02020603050405020304" pitchFamily="18" charset="0"/>
                <a:cs typeface="Times New Roman" panose="02020603050405020304" pitchFamily="18" charset="0"/>
              </a:rPr>
              <a:t>đường nằm dọc dày có mũi tên hai chiều), nhấp chuột và kéo đến độ dài thích hợp. </a:t>
            </a:r>
            <a:endParaRPr lang="vi-VN" sz="19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9324" y="3238500"/>
            <a:ext cx="311663" cy="28198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546" y="4258977"/>
            <a:ext cx="2690072" cy="1442012"/>
          </a:xfrm>
          <a:prstGeom prst="rect">
            <a:avLst/>
          </a:prstGeom>
        </p:spPr>
      </p:pic>
    </p:spTree>
    <p:extLst>
      <p:ext uri="{BB962C8B-B14F-4D97-AF65-F5344CB8AC3E}">
        <p14:creationId xmlns:p14="http://schemas.microsoft.com/office/powerpoint/2010/main" val="37918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2800" b="1">
                <a:latin typeface="Times New Roman" panose="02020603050405020304" pitchFamily="18" charset="0"/>
                <a:cs typeface="Times New Roman" panose="02020603050405020304" pitchFamily="18" charset="0"/>
              </a:rPr>
              <a:t>Thay đổi căn lề </a:t>
            </a:r>
            <a:r>
              <a:rPr lang="en-US" sz="2800" b="1" smtClean="0">
                <a:latin typeface="Times New Roman" panose="02020603050405020304" pitchFamily="18" charset="0"/>
                <a:cs typeface="Times New Roman" panose="02020603050405020304" pitchFamily="18" charset="0"/>
              </a:rPr>
              <a:t>ô</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442635" y="1230284"/>
            <a:ext cx="11154561" cy="2862322"/>
          </a:xfrm>
          <a:prstGeom prst="rect">
            <a:avLst/>
          </a:prstGeom>
        </p:spPr>
        <p:txBody>
          <a:bodyPr wrap="square">
            <a:spAutoFit/>
          </a:bodyPr>
          <a:lstStyle/>
          <a:p>
            <a:pPr>
              <a:lnSpc>
                <a:spcPct val="150000"/>
              </a:lnSpc>
            </a:pPr>
            <a:r>
              <a:rPr lang="vi-VN" sz="2000" dirty="0">
                <a:solidFill>
                  <a:srgbClr val="211C1E"/>
                </a:solidFill>
                <a:latin typeface="Times New Roman" panose="02020603050405020304" pitchFamily="18" charset="0"/>
                <a:cs typeface="Times New Roman" panose="02020603050405020304" pitchFamily="18" charset="0"/>
              </a:rPr>
              <a:t>Căn lề đề cập đến vị trí của dữ liệu trong ô. Bạn có thể căn nội dung ô theo chiều ngang (độ rộng cột) và căn nội dung ô theo chiều dọc (chiều cao của dòng). </a:t>
            </a:r>
            <a:endParaRPr lang="en-US" sz="2000" dirty="0" smtClean="0">
              <a:solidFill>
                <a:srgbClr val="211C1E"/>
              </a:solidFill>
              <a:latin typeface="Times New Roman" panose="02020603050405020304" pitchFamily="18" charset="0"/>
              <a:cs typeface="Times New Roman" panose="02020603050405020304" pitchFamily="18" charset="0"/>
            </a:endParaRPr>
          </a:p>
          <a:p>
            <a:pPr>
              <a:lnSpc>
                <a:spcPct val="150000"/>
              </a:lnSpc>
            </a:pPr>
            <a:r>
              <a:rPr lang="vi-VN" sz="2000" dirty="0" smtClean="0">
                <a:solidFill>
                  <a:srgbClr val="211C1E"/>
                </a:solidFill>
                <a:latin typeface="Times New Roman" panose="02020603050405020304" pitchFamily="18" charset="0"/>
                <a:cs typeface="Times New Roman" panose="02020603050405020304" pitchFamily="18" charset="0"/>
              </a:rPr>
              <a:t>Để </a:t>
            </a:r>
            <a:r>
              <a:rPr lang="vi-VN" sz="2000" dirty="0">
                <a:solidFill>
                  <a:srgbClr val="211C1E"/>
                </a:solidFill>
                <a:latin typeface="Times New Roman" panose="02020603050405020304" pitchFamily="18" charset="0"/>
                <a:cs typeface="Times New Roman" panose="02020603050405020304" pitchFamily="18" charset="0"/>
              </a:rPr>
              <a:t>thay đổi căn lề của các ô đã được chọn, sử dụng một trong những cách sau: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vi-VN" sz="2000" dirty="0" smtClean="0">
                <a:solidFill>
                  <a:srgbClr val="211C1E"/>
                </a:solidFill>
                <a:latin typeface="Times New Roman" panose="02020603050405020304" pitchFamily="18" charset="0"/>
                <a:cs typeface="Times New Roman" panose="02020603050405020304" pitchFamily="18" charset="0"/>
              </a:rPr>
              <a:t>Trên </a:t>
            </a:r>
            <a:r>
              <a:rPr lang="vi-VN" sz="2000" dirty="0">
                <a:solidFill>
                  <a:srgbClr val="211C1E"/>
                </a:solidFill>
                <a:latin typeface="Times New Roman" panose="02020603050405020304" pitchFamily="18" charset="0"/>
                <a:cs typeface="Times New Roman" panose="02020603050405020304" pitchFamily="18" charset="0"/>
              </a:rPr>
              <a:t>thẻ </a:t>
            </a:r>
            <a:r>
              <a:rPr lang="vi-VN" sz="2000" b="1" dirty="0">
                <a:solidFill>
                  <a:srgbClr val="211C1E"/>
                </a:solidFill>
                <a:latin typeface="Times New Roman" panose="02020603050405020304" pitchFamily="18" charset="0"/>
                <a:cs typeface="Times New Roman" panose="02020603050405020304" pitchFamily="18" charset="0"/>
              </a:rPr>
              <a:t>Home</a:t>
            </a:r>
            <a:r>
              <a:rPr lang="vi-VN" sz="2000" dirty="0">
                <a:solidFill>
                  <a:srgbClr val="211C1E"/>
                </a:solidFill>
                <a:latin typeface="Times New Roman" panose="02020603050405020304" pitchFamily="18" charset="0"/>
                <a:cs typeface="Times New Roman" panose="02020603050405020304" pitchFamily="18" charset="0"/>
              </a:rPr>
              <a:t>, trong nhóm </a:t>
            </a:r>
            <a:r>
              <a:rPr lang="vi-VN" sz="2000" b="1" dirty="0">
                <a:solidFill>
                  <a:srgbClr val="211C1E"/>
                </a:solidFill>
                <a:latin typeface="Times New Roman" panose="02020603050405020304" pitchFamily="18" charset="0"/>
                <a:cs typeface="Times New Roman" panose="02020603050405020304" pitchFamily="18" charset="0"/>
              </a:rPr>
              <a:t>Alignment</a:t>
            </a:r>
            <a:r>
              <a:rPr lang="vi-VN" sz="2000" dirty="0">
                <a:solidFill>
                  <a:srgbClr val="211C1E"/>
                </a:solidFill>
                <a:latin typeface="Times New Roman" panose="02020603050405020304" pitchFamily="18" charset="0"/>
                <a:cs typeface="Times New Roman" panose="02020603050405020304" pitchFamily="18" charset="0"/>
              </a:rPr>
              <a:t>, nhấp chuột vào tùy chọn căn lề theo yêu cầu. </a:t>
            </a:r>
            <a:endParaRPr lang="en-US" sz="2000" dirty="0" smtClean="0">
              <a:solidFill>
                <a:srgbClr val="211C1E"/>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vi-VN" sz="2000" dirty="0" smtClean="0">
                <a:solidFill>
                  <a:srgbClr val="211C1E"/>
                </a:solidFill>
                <a:latin typeface="Times New Roman" panose="02020603050405020304" pitchFamily="18" charset="0"/>
                <a:cs typeface="Times New Roman" panose="02020603050405020304" pitchFamily="18" charset="0"/>
              </a:rPr>
              <a:t>Trên </a:t>
            </a:r>
            <a:r>
              <a:rPr lang="vi-VN" sz="2000" dirty="0">
                <a:solidFill>
                  <a:srgbClr val="211C1E"/>
                </a:solidFill>
                <a:latin typeface="Times New Roman" panose="02020603050405020304" pitchFamily="18" charset="0"/>
                <a:cs typeface="Times New Roman" panose="02020603050405020304" pitchFamily="18" charset="0"/>
              </a:rPr>
              <a:t>thẻ </a:t>
            </a:r>
            <a:r>
              <a:rPr lang="vi-VN" sz="2000" b="1" dirty="0">
                <a:solidFill>
                  <a:srgbClr val="211C1E"/>
                </a:solidFill>
                <a:latin typeface="Times New Roman" panose="02020603050405020304" pitchFamily="18" charset="0"/>
                <a:cs typeface="Times New Roman" panose="02020603050405020304" pitchFamily="18" charset="0"/>
              </a:rPr>
              <a:t>Home</a:t>
            </a:r>
            <a:r>
              <a:rPr lang="vi-VN" sz="2000" dirty="0">
                <a:solidFill>
                  <a:srgbClr val="211C1E"/>
                </a:solidFill>
                <a:latin typeface="Times New Roman" panose="02020603050405020304" pitchFamily="18" charset="0"/>
                <a:cs typeface="Times New Roman" panose="02020603050405020304" pitchFamily="18" charset="0"/>
              </a:rPr>
              <a:t>, trong nhóm </a:t>
            </a:r>
            <a:r>
              <a:rPr lang="vi-VN" sz="2000" b="1" dirty="0">
                <a:solidFill>
                  <a:srgbClr val="211C1E"/>
                </a:solidFill>
                <a:latin typeface="Times New Roman" panose="02020603050405020304" pitchFamily="18" charset="0"/>
                <a:cs typeface="Times New Roman" panose="02020603050405020304" pitchFamily="18" charset="0"/>
              </a:rPr>
              <a:t>Alignment</a:t>
            </a:r>
            <a:r>
              <a:rPr lang="vi-VN" sz="2000" dirty="0">
                <a:solidFill>
                  <a:srgbClr val="211C1E"/>
                </a:solidFill>
                <a:latin typeface="Times New Roman" panose="02020603050405020304" pitchFamily="18" charset="0"/>
                <a:cs typeface="Times New Roman" panose="02020603050405020304" pitchFamily="18" charset="0"/>
              </a:rPr>
              <a:t>, nhấp chuột vào </a:t>
            </a:r>
            <a:r>
              <a:rPr lang="vi-VN" sz="2000" b="1" dirty="0">
                <a:solidFill>
                  <a:srgbClr val="211C1E"/>
                </a:solidFill>
                <a:latin typeface="Times New Roman" panose="02020603050405020304" pitchFamily="18" charset="0"/>
                <a:cs typeface="Times New Roman" panose="02020603050405020304" pitchFamily="18" charset="0"/>
              </a:rPr>
              <a:t>Dialog box launcher </a:t>
            </a:r>
            <a:r>
              <a:rPr lang="vi-VN" sz="2000" dirty="0">
                <a:solidFill>
                  <a:srgbClr val="211C1E"/>
                </a:solidFill>
                <a:latin typeface="Times New Roman" panose="02020603050405020304" pitchFamily="18" charset="0"/>
                <a:cs typeface="Times New Roman" panose="02020603050405020304" pitchFamily="18" charset="0"/>
              </a:rPr>
              <a:t>và sau đó chọn tùy chọn căn lề từ thẻ </a:t>
            </a:r>
            <a:r>
              <a:rPr lang="vi-VN" sz="2000" b="1" dirty="0">
                <a:solidFill>
                  <a:srgbClr val="211C1E"/>
                </a:solidFill>
                <a:latin typeface="Times New Roman" panose="02020603050405020304" pitchFamily="18" charset="0"/>
                <a:cs typeface="Times New Roman" panose="02020603050405020304" pitchFamily="18" charset="0"/>
              </a:rPr>
              <a:t>Alignment</a:t>
            </a:r>
            <a:r>
              <a:rPr lang="vi-VN" sz="2000" dirty="0">
                <a:solidFill>
                  <a:srgbClr val="211C1E"/>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894" y="4234000"/>
            <a:ext cx="3180318" cy="102765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193" y="3868932"/>
            <a:ext cx="3988830" cy="1757790"/>
          </a:xfrm>
          <a:prstGeom prst="rect">
            <a:avLst/>
          </a:prstGeom>
        </p:spPr>
      </p:pic>
    </p:spTree>
    <p:extLst>
      <p:ext uri="{BB962C8B-B14F-4D97-AF65-F5344CB8AC3E}">
        <p14:creationId xmlns:p14="http://schemas.microsoft.com/office/powerpoint/2010/main" val="3609725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spDef>
      <a:spPr/>
      <a:bodyPr wrap="square">
        <a:spAutoFit/>
      </a:bodyPr>
      <a:lstStyle>
        <a:defPPr>
          <a:lnSpc>
            <a:spcPct val="150000"/>
          </a:lnSpc>
          <a:defRPr>
            <a:solidFill>
              <a:srgbClr val="211D1E"/>
            </a:solidFill>
            <a:latin typeface="+mj-lt"/>
          </a:defRPr>
        </a:defPPr>
      </a:lstStyle>
    </a:spDef>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645</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UTM Duepuntozero</vt:lpstr>
      <vt:lpstr>Wingdings</vt:lpstr>
      <vt:lpstr>Banded</vt:lpstr>
      <vt:lpstr>Chèn/xóa dòng, cột trong Excel. Điều chỉnh kích thước dòng/cột. Thay đổi căn lề ô</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2022-01-13T11:15:55Z</dcterms:created>
  <dcterms:modified xsi:type="dcterms:W3CDTF">2022-01-13T11:17:11Z</dcterms:modified>
</cp:coreProperties>
</file>