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2" r:id="rId2"/>
  </p:sldMasterIdLst>
  <p:notesMasterIdLst>
    <p:notesMasterId r:id="rId11"/>
  </p:notesMasterIdLst>
  <p:handoutMasterIdLst>
    <p:handoutMasterId r:id="rId12"/>
  </p:handoutMasterIdLst>
  <p:sldIdLst>
    <p:sldId id="274" r:id="rId3"/>
    <p:sldId id="257" r:id="rId4"/>
    <p:sldId id="258" r:id="rId5"/>
    <p:sldId id="259" r:id="rId6"/>
    <p:sldId id="260" r:id="rId7"/>
    <p:sldId id="261" r:id="rId8"/>
    <p:sldId id="278" r:id="rId9"/>
    <p:sldId id="279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343" autoAdjust="0"/>
  </p:normalViewPr>
  <p:slideViewPr>
    <p:cSldViewPr snapToGrid="0">
      <p:cViewPr varScale="1">
        <p:scale>
          <a:sx n="75" d="100"/>
          <a:sy n="75" d="100"/>
        </p:scale>
        <p:origin x="300" y="66"/>
      </p:cViewPr>
      <p:guideLst/>
    </p:cSldViewPr>
  </p:slideViewPr>
  <p:outlineViewPr>
    <p:cViewPr>
      <p:scale>
        <a:sx n="33" d="100"/>
        <a:sy n="33" d="100"/>
      </p:scale>
      <p:origin x="0" y="-14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18"/>
    </p:cViewPr>
  </p:sorterViewPr>
  <p:notesViewPr>
    <p:cSldViewPr snapToGrid="0">
      <p:cViewPr>
        <p:scale>
          <a:sx n="93" d="100"/>
          <a:sy n="93" d="100"/>
        </p:scale>
        <p:origin x="66" y="-11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BC200-3814-4299-B011-8F19F0259713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22ADE-77ED-4523-A0E6-92D5B8664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42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00304-078E-4F42-BFC4-EDB98B7356AE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A74B8-E807-42C4-A4AD-2F532B0B1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1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74B8-E807-42C4-A4AD-2F532B0B14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8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74B8-E807-42C4-A4AD-2F532B0B14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74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74B8-E807-42C4-A4AD-2F532B0B14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1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74B8-E807-42C4-A4AD-2F532B0B14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0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74B8-E807-42C4-A4AD-2F532B0B14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86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74B8-E807-42C4-A4AD-2F532B0B14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1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gif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6.wdp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B7E2-A59B-49F8-9A8E-FC77A59796EA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9BED-E90E-41E8-A9E4-FF2F1196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B7E2-A59B-49F8-9A8E-FC77A59796EA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9BED-E90E-41E8-A9E4-FF2F1196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8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B7E2-A59B-49F8-9A8E-FC77A59796EA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9BED-E90E-41E8-A9E4-FF2F1196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1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-Bài 5- Phan 2-Chủ đề A-Nội du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95082" y="230708"/>
            <a:ext cx="10502153" cy="3211740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4000" smtClean="0">
                <a:solidFill>
                  <a:srgbClr val="0000FF"/>
                </a:solidFill>
              </a:defRPr>
            </a:lvl1pPr>
            <a:lvl2pPr algn="ctr">
              <a:defRPr lang="en-US" sz="3600" smtClean="0">
                <a:solidFill>
                  <a:srgbClr val="0000FF"/>
                </a:solidFill>
              </a:defRPr>
            </a:lvl2pPr>
            <a:lvl3pPr algn="ctr">
              <a:defRPr lang="en-US" sz="3200" smtClean="0">
                <a:solidFill>
                  <a:srgbClr val="0000FF"/>
                </a:solidFill>
              </a:defRPr>
            </a:lvl3pPr>
            <a:lvl4pPr algn="ctr">
              <a:defRPr lang="en-US" sz="3200" smtClean="0">
                <a:solidFill>
                  <a:srgbClr val="0000FF"/>
                </a:solidFill>
              </a:defRPr>
            </a:lvl4pPr>
            <a:lvl5pPr algn="ctr">
              <a:defRPr lang="en-US" sz="3200">
                <a:solidFill>
                  <a:srgbClr val="0000FF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lvl="1" algn="ctr"/>
            <a:r>
              <a:rPr lang="en-US" dirty="0" smtClean="0"/>
              <a:t>Second level</a:t>
            </a:r>
          </a:p>
          <a:p>
            <a:pPr lvl="2" algn="ctr"/>
            <a:r>
              <a:rPr lang="en-US" dirty="0" smtClean="0"/>
              <a:t>Third level</a:t>
            </a:r>
          </a:p>
          <a:p>
            <a:pPr lvl="3" algn="ctr"/>
            <a:r>
              <a:rPr lang="en-US" dirty="0" smtClean="0"/>
              <a:t>Fourth level</a:t>
            </a:r>
          </a:p>
          <a:p>
            <a:pPr lvl="4" algn="ctr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8970" y="0"/>
            <a:ext cx="993941" cy="894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768" y="5669091"/>
            <a:ext cx="806314" cy="1136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9354" y="5811372"/>
            <a:ext cx="1179920" cy="100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10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-Bài 5- Phan 2-Chủ đề B-Nội du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0140" y="242047"/>
            <a:ext cx="11215695" cy="4007224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600" smtClean="0">
                <a:solidFill>
                  <a:srgbClr val="0000FF"/>
                </a:solidFill>
              </a:defRPr>
            </a:lvl1pPr>
            <a:lvl2pPr algn="ctr">
              <a:defRPr lang="en-US" sz="3600" smtClean="0">
                <a:solidFill>
                  <a:srgbClr val="0000FF"/>
                </a:solidFill>
              </a:defRPr>
            </a:lvl2pPr>
            <a:lvl3pPr algn="ctr">
              <a:defRPr lang="en-US" sz="3200" smtClean="0">
                <a:solidFill>
                  <a:srgbClr val="0000FF"/>
                </a:solidFill>
              </a:defRPr>
            </a:lvl3pPr>
            <a:lvl4pPr algn="ctr">
              <a:defRPr lang="en-US" sz="3200" smtClean="0">
                <a:solidFill>
                  <a:srgbClr val="0000FF"/>
                </a:solidFill>
              </a:defRPr>
            </a:lvl4pPr>
            <a:lvl5pPr algn="ctr">
              <a:defRPr lang="en-US" sz="3200">
                <a:solidFill>
                  <a:srgbClr val="0000FF"/>
                </a:solidFill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  <a:p>
            <a:pPr lvl="1" algn="ctr"/>
            <a:r>
              <a:rPr lang="en-US" dirty="0" smtClean="0"/>
              <a:t>Second level</a:t>
            </a:r>
          </a:p>
          <a:p>
            <a:pPr lvl="2" algn="ctr"/>
            <a:r>
              <a:rPr lang="en-US" dirty="0" smtClean="0"/>
              <a:t>Third level</a:t>
            </a:r>
          </a:p>
          <a:p>
            <a:pPr lvl="3" algn="ctr"/>
            <a:r>
              <a:rPr lang="en-US" dirty="0" smtClean="0"/>
              <a:t>Fourth level</a:t>
            </a:r>
          </a:p>
          <a:p>
            <a:pPr lvl="4" algn="ctr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893" y="5751372"/>
            <a:ext cx="1009379" cy="9701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48492" y="6102964"/>
            <a:ext cx="1210615" cy="7131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81625" y="5842768"/>
            <a:ext cx="992281" cy="97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91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4C1CA74-CAC5-4020-8697-079ED1D9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48389C3-C83B-4AD5-A21E-522DA13CF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09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83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62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76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2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B7E2-A59B-49F8-9A8E-FC77A59796EA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9BED-E90E-41E8-A9E4-FF2F1196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30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81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8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8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9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3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-Bài 5- Phan 2-Chủ đề A-Nội du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D2B39-EB6D-4221-8FBC-AEF76462664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AEF0F-3B20-4D09-BCE9-D55428049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275744" y="795485"/>
            <a:ext cx="9784733" cy="777996"/>
          </a:xfrm>
        </p:spPr>
        <p:txBody>
          <a:bodyPr vert="horz" lIns="91440" tIns="45720" rIns="91440" bIns="45720" rtlCol="0">
            <a:noAutofit/>
          </a:bodyPr>
          <a:lstStyle>
            <a:lvl1pPr algn="ctr">
              <a:def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86" y="5703452"/>
            <a:ext cx="806314" cy="1136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89350" y="0"/>
            <a:ext cx="1202650" cy="102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25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B7E2-A59B-49F8-9A8E-FC77A59796EA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9BED-E90E-41E8-A9E4-FF2F1196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5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B7E2-A59B-49F8-9A8E-FC77A59796EA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9BED-E90E-41E8-A9E4-FF2F1196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9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B7E2-A59B-49F8-9A8E-FC77A59796EA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9BED-E90E-41E8-A9E4-FF2F1196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1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B7E2-A59B-49F8-9A8E-FC77A59796EA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9BED-E90E-41E8-A9E4-FF2F1196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4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B7E2-A59B-49F8-9A8E-FC77A59796EA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9BED-E90E-41E8-A9E4-FF2F1196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1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B7E2-A59B-49F8-9A8E-FC77A59796EA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9BED-E90E-41E8-A9E4-FF2F1196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B7E2-A59B-49F8-9A8E-FC77A59796EA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9BED-E90E-41E8-A9E4-FF2F11966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6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4F9B7E2-A59B-49F8-9A8E-FC77A59796EA}" type="datetimeFigureOut">
              <a:rPr lang="en-US" smtClean="0"/>
              <a:pPr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74A9BED-E90E-41E8-A9E4-FF2F11966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8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3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FF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FF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FF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FF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FF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4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Duepuntozer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image" Target="../media/image16.tmp"/><Relationship Id="rId7" Type="http://schemas.microsoft.com/office/2007/relationships/hdphoto" Target="../media/hdphoto8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tmp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tmp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0404" y="0"/>
            <a:ext cx="9144000" cy="1667516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4 - 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09684" y="2006222"/>
            <a:ext cx="10722660" cy="2361062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dirty="0" err="1">
                <a:solidFill>
                  <a:srgbClr val="FF0000"/>
                </a:solidFill>
              </a:rPr>
              <a:t>Tìm</a:t>
            </a:r>
            <a:r>
              <a:rPr lang="fr-FR" sz="4400" b="1" dirty="0">
                <a:solidFill>
                  <a:srgbClr val="FF0000"/>
                </a:solidFill>
              </a:rPr>
              <a:t> </a:t>
            </a:r>
            <a:r>
              <a:rPr lang="fr-FR" sz="4400" b="1" dirty="0" err="1">
                <a:solidFill>
                  <a:srgbClr val="FF0000"/>
                </a:solidFill>
              </a:rPr>
              <a:t>kiếm</a:t>
            </a:r>
            <a:r>
              <a:rPr lang="fr-FR" sz="4400" b="1" dirty="0">
                <a:solidFill>
                  <a:srgbClr val="FF0000"/>
                </a:solidFill>
              </a:rPr>
              <a:t> </a:t>
            </a:r>
            <a:r>
              <a:rPr lang="fr-FR" sz="4400" b="1" dirty="0" err="1">
                <a:solidFill>
                  <a:srgbClr val="FF0000"/>
                </a:solidFill>
              </a:rPr>
              <a:t>và</a:t>
            </a:r>
            <a:r>
              <a:rPr lang="fr-FR" sz="4400" b="1" dirty="0">
                <a:solidFill>
                  <a:srgbClr val="FF0000"/>
                </a:solidFill>
              </a:rPr>
              <a:t> </a:t>
            </a:r>
            <a:r>
              <a:rPr lang="fr-FR" sz="4400" b="1" dirty="0" err="1">
                <a:solidFill>
                  <a:srgbClr val="FF0000"/>
                </a:solidFill>
              </a:rPr>
              <a:t>thay</a:t>
            </a:r>
            <a:r>
              <a:rPr lang="fr-FR" sz="4400" b="1" dirty="0">
                <a:solidFill>
                  <a:srgbClr val="FF0000"/>
                </a:solidFill>
              </a:rPr>
              <a:t> </a:t>
            </a:r>
            <a:r>
              <a:rPr lang="fr-FR" sz="4400" b="1" dirty="0" err="1">
                <a:solidFill>
                  <a:srgbClr val="FF0000"/>
                </a:solidFill>
              </a:rPr>
              <a:t>thế</a:t>
            </a:r>
            <a:r>
              <a:rPr lang="fr-FR" sz="4400" b="1" dirty="0">
                <a:solidFill>
                  <a:srgbClr val="FF0000"/>
                </a:solidFill>
              </a:rPr>
              <a:t> </a:t>
            </a:r>
            <a:r>
              <a:rPr lang="fr-FR" sz="4400" b="1" dirty="0" err="1">
                <a:solidFill>
                  <a:srgbClr val="FF0000"/>
                </a:solidFill>
              </a:rPr>
              <a:t>văn</a:t>
            </a:r>
            <a:r>
              <a:rPr lang="fr-FR" sz="4400" b="1" dirty="0">
                <a:solidFill>
                  <a:srgbClr val="FF0000"/>
                </a:solidFill>
              </a:rPr>
              <a:t> </a:t>
            </a:r>
            <a:r>
              <a:rPr lang="fr-FR" sz="4400" b="1" dirty="0" err="1">
                <a:solidFill>
                  <a:srgbClr val="FF0000"/>
                </a:solidFill>
              </a:rPr>
              <a:t>bản</a:t>
            </a:r>
            <a:r>
              <a:rPr lang="fr-FR" sz="4400" b="1" dirty="0">
                <a:solidFill>
                  <a:srgbClr val="FF0000"/>
                </a:solidFill>
              </a:rPr>
              <a:t> </a:t>
            </a:r>
            <a:br>
              <a:rPr lang="fr-FR" sz="4400" b="1" dirty="0">
                <a:solidFill>
                  <a:srgbClr val="FF0000"/>
                </a:solidFill>
              </a:rPr>
            </a:br>
            <a:r>
              <a:rPr lang="fr-FR" sz="4400" b="1" dirty="0">
                <a:solidFill>
                  <a:srgbClr val="FF0000"/>
                </a:solidFill>
              </a:rPr>
              <a:t>- </a:t>
            </a:r>
            <a:r>
              <a:rPr lang="fr-FR" sz="4400" b="1" dirty="0" err="1">
                <a:solidFill>
                  <a:srgbClr val="FF0000"/>
                </a:solidFill>
              </a:rPr>
              <a:t>Làm</a:t>
            </a:r>
            <a:r>
              <a:rPr lang="fr-FR" sz="4400" b="1" dirty="0">
                <a:solidFill>
                  <a:srgbClr val="FF0000"/>
                </a:solidFill>
              </a:rPr>
              <a:t> </a:t>
            </a:r>
            <a:r>
              <a:rPr lang="fr-FR" sz="4400" b="1" dirty="0" err="1">
                <a:solidFill>
                  <a:srgbClr val="FF0000"/>
                </a:solidFill>
              </a:rPr>
              <a:t>việc</a:t>
            </a:r>
            <a:r>
              <a:rPr lang="fr-FR" sz="4400" b="1" dirty="0">
                <a:solidFill>
                  <a:srgbClr val="FF0000"/>
                </a:solidFill>
              </a:rPr>
              <a:t> </a:t>
            </a:r>
            <a:r>
              <a:rPr lang="fr-FR" sz="4400" b="1" dirty="0" err="1">
                <a:solidFill>
                  <a:srgbClr val="FF0000"/>
                </a:solidFill>
              </a:rPr>
              <a:t>với</a:t>
            </a:r>
            <a:r>
              <a:rPr lang="fr-FR" sz="4400" b="1" dirty="0">
                <a:solidFill>
                  <a:srgbClr val="FF0000"/>
                </a:solidFill>
              </a:rPr>
              <a:t> </a:t>
            </a:r>
            <a:r>
              <a:rPr lang="fr-FR" sz="4400" b="1" dirty="0" err="1">
                <a:solidFill>
                  <a:srgbClr val="FF0000"/>
                </a:solidFill>
              </a:rPr>
              <a:t>bảng</a:t>
            </a:r>
            <a:r>
              <a:rPr lang="fr-FR" sz="4400" b="1" dirty="0">
                <a:solidFill>
                  <a:srgbClr val="FF0000"/>
                </a:solidFill>
              </a:rPr>
              <a:t/>
            </a:r>
            <a:br>
              <a:rPr lang="fr-FR" sz="4400" b="1" dirty="0">
                <a:solidFill>
                  <a:srgbClr val="FF0000"/>
                </a:solidFill>
              </a:rPr>
            </a:br>
            <a:r>
              <a:rPr lang="fr-FR" sz="4400" b="1" dirty="0">
                <a:solidFill>
                  <a:srgbClr val="FF0000"/>
                </a:solidFill>
              </a:rPr>
              <a:t>(SGK </a:t>
            </a:r>
            <a:r>
              <a:rPr lang="fr-FR" sz="4400" b="1" dirty="0" err="1">
                <a:solidFill>
                  <a:srgbClr val="FF0000"/>
                </a:solidFill>
              </a:rPr>
              <a:t>trang</a:t>
            </a:r>
            <a:r>
              <a:rPr lang="fr-FR" sz="4400" b="1" dirty="0">
                <a:solidFill>
                  <a:srgbClr val="FF0000"/>
                </a:solidFill>
              </a:rPr>
              <a:t> </a:t>
            </a:r>
            <a:r>
              <a:rPr lang="en-MY" sz="4400" b="1" dirty="0">
                <a:solidFill>
                  <a:srgbClr val="FF0000"/>
                </a:solidFill>
              </a:rPr>
              <a:t>53, 62)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1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Tìm</a:t>
            </a:r>
            <a:r>
              <a:rPr lang="en-US" b="1" dirty="0" smtClean="0"/>
              <a:t> </a:t>
            </a:r>
            <a:r>
              <a:rPr lang="en-US" b="1" dirty="0" err="1"/>
              <a:t>kiếm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thay</a:t>
            </a:r>
            <a:r>
              <a:rPr lang="en-US" b="1" dirty="0"/>
              <a:t> </a:t>
            </a:r>
            <a:r>
              <a:rPr lang="en-US" b="1" dirty="0" err="1"/>
              <a:t>thế</a:t>
            </a:r>
            <a:r>
              <a:rPr lang="en-US" b="1" dirty="0"/>
              <a:t> </a:t>
            </a:r>
            <a:r>
              <a:rPr lang="en-US" b="1" dirty="0" err="1"/>
              <a:t>văn</a:t>
            </a:r>
            <a:r>
              <a:rPr lang="en-US" b="1" dirty="0"/>
              <a:t> </a:t>
            </a:r>
            <a:r>
              <a:rPr lang="en-US" b="1" dirty="0" err="1" smtClean="0"/>
              <a:t>bản</a:t>
            </a:r>
            <a:endParaRPr lang="en-US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8" y="886222"/>
            <a:ext cx="9333543" cy="16482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4435" y="2696488"/>
            <a:ext cx="9101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3300"/>
                </a:solidFill>
              </a:rPr>
              <a:t>Để kích hoạt tính năng </a:t>
            </a:r>
            <a:r>
              <a:rPr lang="vi-VN" sz="2000" b="1" dirty="0">
                <a:solidFill>
                  <a:srgbClr val="003300"/>
                </a:solidFill>
              </a:rPr>
              <a:t>Find</a:t>
            </a:r>
            <a:r>
              <a:rPr lang="vi-VN" sz="2000" dirty="0">
                <a:solidFill>
                  <a:srgbClr val="003300"/>
                </a:solidFill>
              </a:rPr>
              <a:t>, bạn sử dụng một trong những phương pháp sau: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61" y="3289255"/>
            <a:ext cx="4693438" cy="112738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56" y="3289255"/>
            <a:ext cx="4693821" cy="116741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306" y="505391"/>
            <a:ext cx="2054852" cy="133118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306" y="1935255"/>
            <a:ext cx="2086567" cy="402861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735" y="4681494"/>
            <a:ext cx="5542277" cy="14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Tìm</a:t>
            </a:r>
            <a:r>
              <a:rPr lang="en-US" b="1" dirty="0" smtClean="0"/>
              <a:t> </a:t>
            </a:r>
            <a:r>
              <a:rPr lang="en-US" b="1" dirty="0" err="1"/>
              <a:t>kiếm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thay</a:t>
            </a:r>
            <a:r>
              <a:rPr lang="en-US" b="1" dirty="0"/>
              <a:t> </a:t>
            </a:r>
            <a:r>
              <a:rPr lang="en-US" b="1" dirty="0" err="1"/>
              <a:t>thế</a:t>
            </a:r>
            <a:r>
              <a:rPr lang="en-US" b="1" dirty="0"/>
              <a:t> </a:t>
            </a:r>
            <a:r>
              <a:rPr lang="en-US" b="1" dirty="0" err="1"/>
              <a:t>văn</a:t>
            </a:r>
            <a:r>
              <a:rPr lang="en-US" b="1" dirty="0"/>
              <a:t> </a:t>
            </a:r>
            <a:r>
              <a:rPr lang="en-US" b="1" dirty="0" err="1"/>
              <a:t>bản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99460" y="1051748"/>
            <a:ext cx="11232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3300"/>
                </a:solidFill>
              </a:rPr>
              <a:t>Để kích hoạt tính năng </a:t>
            </a:r>
            <a:r>
              <a:rPr lang="vi-VN" sz="2400" b="1" dirty="0">
                <a:solidFill>
                  <a:srgbClr val="003300"/>
                </a:solidFill>
              </a:rPr>
              <a:t>Replace</a:t>
            </a:r>
            <a:r>
              <a:rPr lang="vi-VN" sz="2400" dirty="0">
                <a:solidFill>
                  <a:srgbClr val="003300"/>
                </a:solidFill>
              </a:rPr>
              <a:t>, bạn sử dụng một trong các phương pháp sau: </a:t>
            </a:r>
            <a:endParaRPr lang="en-US" sz="2400" dirty="0" smtClean="0">
              <a:solidFill>
                <a:srgbClr val="0033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vi-VN" sz="2400" dirty="0" smtClean="0">
                <a:solidFill>
                  <a:srgbClr val="003300"/>
                </a:solidFill>
              </a:rPr>
              <a:t>Trên </a:t>
            </a:r>
            <a:r>
              <a:rPr lang="vi-VN" sz="2400" dirty="0">
                <a:solidFill>
                  <a:srgbClr val="003300"/>
                </a:solidFill>
              </a:rPr>
              <a:t>thẻ </a:t>
            </a:r>
            <a:r>
              <a:rPr lang="vi-VN" sz="2400" b="1" dirty="0">
                <a:solidFill>
                  <a:srgbClr val="003300"/>
                </a:solidFill>
              </a:rPr>
              <a:t>Home</a:t>
            </a:r>
            <a:r>
              <a:rPr lang="vi-VN" sz="2400" dirty="0">
                <a:solidFill>
                  <a:srgbClr val="003300"/>
                </a:solidFill>
              </a:rPr>
              <a:t>, trong nhóm </a:t>
            </a:r>
            <a:r>
              <a:rPr lang="vi-VN" sz="2400" b="1" dirty="0">
                <a:solidFill>
                  <a:srgbClr val="003300"/>
                </a:solidFill>
              </a:rPr>
              <a:t>Editing</a:t>
            </a:r>
            <a:r>
              <a:rPr lang="vi-VN" sz="2400" dirty="0">
                <a:solidFill>
                  <a:srgbClr val="003300"/>
                </a:solidFill>
              </a:rPr>
              <a:t>, chọn </a:t>
            </a:r>
            <a:r>
              <a:rPr lang="vi-VN" sz="2400" b="1" dirty="0" smtClean="0">
                <a:solidFill>
                  <a:srgbClr val="003300"/>
                </a:solidFill>
              </a:rPr>
              <a:t>Replace</a:t>
            </a:r>
            <a:r>
              <a:rPr lang="en-US" sz="2400" dirty="0">
                <a:solidFill>
                  <a:srgbClr val="003300"/>
                </a:solidFill>
              </a:rPr>
              <a:t>;</a:t>
            </a:r>
            <a:r>
              <a:rPr lang="en-US" sz="2400" dirty="0" smtClean="0">
                <a:solidFill>
                  <a:srgbClr val="003300"/>
                </a:solidFill>
              </a:rPr>
              <a:t> </a:t>
            </a:r>
            <a:r>
              <a:rPr lang="en-US" sz="2400" dirty="0" err="1" smtClean="0">
                <a:solidFill>
                  <a:srgbClr val="003300"/>
                </a:solidFill>
              </a:rPr>
              <a:t>hoặc</a:t>
            </a:r>
            <a:r>
              <a:rPr lang="vi-VN" sz="2400" b="1" dirty="0" smtClean="0">
                <a:solidFill>
                  <a:srgbClr val="003300"/>
                </a:solidFill>
              </a:rPr>
              <a:t> </a:t>
            </a:r>
            <a:endParaRPr lang="en-US" sz="2400" b="1" dirty="0" smtClean="0">
              <a:solidFill>
                <a:srgbClr val="0033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vi-VN" sz="2400" dirty="0" smtClean="0">
                <a:solidFill>
                  <a:srgbClr val="003300"/>
                </a:solidFill>
              </a:rPr>
              <a:t>Nhấn </a:t>
            </a:r>
            <a:r>
              <a:rPr lang="vi-VN" sz="2400" b="1" dirty="0">
                <a:solidFill>
                  <a:srgbClr val="003300"/>
                </a:solidFill>
              </a:rPr>
              <a:t>Ctrl + </a:t>
            </a:r>
            <a:r>
              <a:rPr lang="vi-VN" sz="2400" b="1" dirty="0" smtClean="0">
                <a:solidFill>
                  <a:srgbClr val="003300"/>
                </a:solidFill>
              </a:rPr>
              <a:t>H</a:t>
            </a:r>
            <a:r>
              <a:rPr lang="en-US" sz="2400" dirty="0" smtClean="0">
                <a:solidFill>
                  <a:srgbClr val="003300"/>
                </a:solidFill>
              </a:rPr>
              <a:t>; </a:t>
            </a:r>
            <a:r>
              <a:rPr lang="en-US" sz="2400" dirty="0" err="1" smtClean="0">
                <a:solidFill>
                  <a:srgbClr val="003300"/>
                </a:solidFill>
              </a:rPr>
              <a:t>hoặc</a:t>
            </a:r>
            <a:r>
              <a:rPr lang="vi-VN" sz="2400" b="1" dirty="0" smtClean="0">
                <a:solidFill>
                  <a:srgbClr val="003300"/>
                </a:solidFill>
              </a:rPr>
              <a:t> </a:t>
            </a:r>
            <a:endParaRPr lang="en-US" sz="2400" b="1" dirty="0" smtClean="0">
              <a:solidFill>
                <a:srgbClr val="0033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vi-VN" sz="2400" dirty="0" smtClean="0">
                <a:solidFill>
                  <a:srgbClr val="003300"/>
                </a:solidFill>
              </a:rPr>
              <a:t>Nếu </a:t>
            </a:r>
            <a:r>
              <a:rPr lang="vi-VN" sz="2400" dirty="0">
                <a:solidFill>
                  <a:srgbClr val="003300"/>
                </a:solidFill>
              </a:rPr>
              <a:t>hộp thoại </a:t>
            </a:r>
            <a:r>
              <a:rPr lang="vi-VN" sz="2400" b="1" dirty="0">
                <a:solidFill>
                  <a:srgbClr val="003300"/>
                </a:solidFill>
              </a:rPr>
              <a:t>Find </a:t>
            </a:r>
            <a:r>
              <a:rPr lang="vi-VN" sz="2400" dirty="0">
                <a:solidFill>
                  <a:srgbClr val="003300"/>
                </a:solidFill>
              </a:rPr>
              <a:t>and </a:t>
            </a:r>
            <a:r>
              <a:rPr lang="vi-VN" sz="2400" b="1" dirty="0">
                <a:solidFill>
                  <a:srgbClr val="003300"/>
                </a:solidFill>
              </a:rPr>
              <a:t>Replace </a:t>
            </a:r>
            <a:r>
              <a:rPr lang="vi-VN" sz="2400" dirty="0">
                <a:solidFill>
                  <a:srgbClr val="003300"/>
                </a:solidFill>
              </a:rPr>
              <a:t>được mở, nhấp chuột chọn thẻ </a:t>
            </a:r>
            <a:r>
              <a:rPr lang="vi-VN" sz="2400" b="1" dirty="0">
                <a:solidFill>
                  <a:srgbClr val="003300"/>
                </a:solidFill>
              </a:rPr>
              <a:t>Replace</a:t>
            </a:r>
            <a:r>
              <a:rPr lang="vi-VN" sz="2400" dirty="0">
                <a:solidFill>
                  <a:srgbClr val="003300"/>
                </a:solidFill>
              </a:rPr>
              <a:t>.</a:t>
            </a:r>
            <a:endParaRPr lang="en-US" sz="2400" dirty="0">
              <a:solidFill>
                <a:srgbClr val="0033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31" y="2876954"/>
            <a:ext cx="7627158" cy="31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1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numCol="2">
            <a:noAutofit/>
          </a:bodyPr>
          <a:lstStyle/>
          <a:p>
            <a:pPr algn="l"/>
            <a:r>
              <a:rPr lang="en-US" b="1" dirty="0" smtClean="0"/>
              <a:t>2.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việc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b="1" dirty="0" err="1" smtClean="0"/>
              <a:t>bảng</a:t>
            </a:r>
            <a:endParaRPr lang="en-US" b="1" dirty="0"/>
          </a:p>
        </p:txBody>
      </p:sp>
      <p:pic>
        <p:nvPicPr>
          <p:cNvPr id="1026" name="Picture 2" descr="TOP 22 mẫu thời khóa biểu cho học sinh 2021 - 202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7425" y="1609148"/>
            <a:ext cx="6096000" cy="38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ẫu thời khóa biểu - Mẫu thời khóa biểu cho học sinh, sinh viê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4230" y="139700"/>
            <a:ext cx="5130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22202" b="27216"/>
          <a:stretch/>
        </p:blipFill>
        <p:spPr>
          <a:xfrm>
            <a:off x="6565899" y="3416300"/>
            <a:ext cx="4740835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9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91626" y="160097"/>
            <a:ext cx="3285866" cy="816177"/>
          </a:xfrm>
        </p:spPr>
        <p:txBody>
          <a:bodyPr/>
          <a:lstStyle/>
          <a:p>
            <a:pPr algn="l"/>
            <a:r>
              <a:rPr lang="en-US" b="1" dirty="0" err="1" smtClean="0"/>
              <a:t>Sử</a:t>
            </a:r>
            <a:r>
              <a:rPr lang="en-US" b="1" dirty="0" smtClean="0"/>
              <a:t> </a:t>
            </a:r>
            <a:r>
              <a:rPr lang="en-US" b="1" dirty="0" err="1"/>
              <a:t>dụng</a:t>
            </a:r>
            <a:r>
              <a:rPr lang="en-US" b="1" dirty="0"/>
              <a:t> </a:t>
            </a:r>
            <a:r>
              <a:rPr lang="en-US" b="1" dirty="0" err="1"/>
              <a:t>bảng</a:t>
            </a:r>
            <a:r>
              <a:rPr lang="en-US" b="1" dirty="0"/>
              <a:t> 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918"/>
            <a:ext cx="8208733" cy="24098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5296" y="3336324"/>
            <a:ext cx="11486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211C1E"/>
                </a:solidFill>
                <a:latin typeface="+mj-lt"/>
              </a:rPr>
              <a:t>Bạn có thể nhập văn bản, số hoặc các hình đồ họa vào trong một ô. Văn bản có độ dài hơn chiều rộng của ô sẽ tự động được bao xuống dòng tiếp theo trong ô đó. </a:t>
            </a:r>
            <a:endParaRPr lang="en-US" sz="2400" dirty="0">
              <a:latin typeface="+mj-lt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733" y="1732654"/>
            <a:ext cx="3829052" cy="136855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77" y="4402433"/>
            <a:ext cx="4810796" cy="111458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4422513"/>
            <a:ext cx="4205538" cy="111458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071011"/>
              </p:ext>
            </p:extLst>
          </p:nvPr>
        </p:nvGraphicFramePr>
        <p:xfrm>
          <a:off x="8503104" y="559764"/>
          <a:ext cx="2418897" cy="1147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299">
                  <a:extLst>
                    <a:ext uri="{9D8B030D-6E8A-4147-A177-3AD203B41FA5}">
                      <a16:colId xmlns:a16="http://schemas.microsoft.com/office/drawing/2014/main" val="834152249"/>
                    </a:ext>
                  </a:extLst>
                </a:gridCol>
                <a:gridCol w="806299">
                  <a:extLst>
                    <a:ext uri="{9D8B030D-6E8A-4147-A177-3AD203B41FA5}">
                      <a16:colId xmlns:a16="http://schemas.microsoft.com/office/drawing/2014/main" val="1311218035"/>
                    </a:ext>
                  </a:extLst>
                </a:gridCol>
                <a:gridCol w="806299">
                  <a:extLst>
                    <a:ext uri="{9D8B030D-6E8A-4147-A177-3AD203B41FA5}">
                      <a16:colId xmlns:a16="http://schemas.microsoft.com/office/drawing/2014/main" val="2016834795"/>
                    </a:ext>
                  </a:extLst>
                </a:gridCol>
              </a:tblGrid>
              <a:tr h="5071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996366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881558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11061700" y="849918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061700" y="419100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636000" y="173955"/>
            <a:ext cx="0" cy="2590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49855" y="86734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85200" y="606942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585200" y="1047947"/>
            <a:ext cx="801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83" y="1172619"/>
            <a:ext cx="674253" cy="44247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513456" y="620792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  <p:bldP spid="19" grpId="0"/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66610" y="190356"/>
            <a:ext cx="11215695" cy="4007224"/>
          </a:xfrm>
        </p:spPr>
        <p:txBody>
          <a:bodyPr/>
          <a:lstStyle/>
          <a:p>
            <a:pPr algn="l"/>
            <a:r>
              <a:rPr lang="en-US" b="1" dirty="0" smtClean="0"/>
              <a:t>A. </a:t>
            </a:r>
            <a:r>
              <a:rPr lang="en-US" b="1" dirty="0" err="1"/>
              <a:t>Chèn</a:t>
            </a:r>
            <a:r>
              <a:rPr lang="en-US" b="1" dirty="0"/>
              <a:t> </a:t>
            </a:r>
            <a:r>
              <a:rPr lang="en-US" b="1" dirty="0" err="1" smtClean="0"/>
              <a:t>bảng</a:t>
            </a:r>
            <a:endParaRPr lang="en-US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28" y="757473"/>
            <a:ext cx="8653940" cy="14814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2028" y="2411838"/>
            <a:ext cx="793986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900" dirty="0">
                <a:solidFill>
                  <a:srgbClr val="003300"/>
                </a:solidFill>
                <a:latin typeface="+mj-lt"/>
              </a:rPr>
              <a:t>Để chèn bảng, sử dụng một trong những phương pháp sau: </a:t>
            </a:r>
            <a:endParaRPr lang="en-US" sz="1900" dirty="0" smtClean="0">
              <a:solidFill>
                <a:srgbClr val="003300"/>
              </a:solidFill>
              <a:latin typeface="+mj-lt"/>
            </a:endParaRPr>
          </a:p>
          <a:p>
            <a:r>
              <a:rPr lang="vi-VN" sz="1900" dirty="0" smtClean="0">
                <a:solidFill>
                  <a:srgbClr val="003300"/>
                </a:solidFill>
                <a:latin typeface="+mj-lt"/>
              </a:rPr>
              <a:t>• </a:t>
            </a:r>
            <a:r>
              <a:rPr lang="vi-VN" sz="1900" dirty="0">
                <a:solidFill>
                  <a:srgbClr val="003300"/>
                </a:solidFill>
                <a:latin typeface="+mj-lt"/>
              </a:rPr>
              <a:t>Trên thẻ </a:t>
            </a:r>
            <a:r>
              <a:rPr lang="vi-VN" sz="1900" b="1" dirty="0">
                <a:solidFill>
                  <a:srgbClr val="003300"/>
                </a:solidFill>
                <a:latin typeface="+mj-lt"/>
              </a:rPr>
              <a:t>Insert</a:t>
            </a:r>
            <a:r>
              <a:rPr lang="vi-VN" sz="1900" dirty="0">
                <a:solidFill>
                  <a:srgbClr val="003300"/>
                </a:solidFill>
                <a:latin typeface="+mj-lt"/>
              </a:rPr>
              <a:t>, trong nhóm </a:t>
            </a:r>
            <a:r>
              <a:rPr lang="vi-VN" sz="1900" b="1" dirty="0">
                <a:solidFill>
                  <a:srgbClr val="003300"/>
                </a:solidFill>
                <a:latin typeface="+mj-lt"/>
              </a:rPr>
              <a:t>Tables</a:t>
            </a:r>
            <a:r>
              <a:rPr lang="vi-VN" sz="1900" dirty="0">
                <a:solidFill>
                  <a:srgbClr val="003300"/>
                </a:solidFill>
                <a:latin typeface="+mj-lt"/>
              </a:rPr>
              <a:t>, chọn </a:t>
            </a:r>
            <a:r>
              <a:rPr lang="vi-VN" sz="1900" b="1" dirty="0">
                <a:solidFill>
                  <a:srgbClr val="003300"/>
                </a:solidFill>
                <a:latin typeface="+mj-lt"/>
              </a:rPr>
              <a:t>Table</a:t>
            </a:r>
            <a:r>
              <a:rPr lang="vi-VN" sz="1900" dirty="0">
                <a:solidFill>
                  <a:srgbClr val="003300"/>
                </a:solidFill>
                <a:latin typeface="+mj-lt"/>
              </a:rPr>
              <a:t>. </a:t>
            </a:r>
            <a:endParaRPr lang="en-US" sz="1900" dirty="0" smtClean="0">
              <a:solidFill>
                <a:srgbClr val="003300"/>
              </a:solidFill>
              <a:latin typeface="+mj-lt"/>
            </a:endParaRPr>
          </a:p>
          <a:p>
            <a:r>
              <a:rPr lang="vi-VN" sz="1900" dirty="0" smtClean="0">
                <a:solidFill>
                  <a:srgbClr val="003300"/>
                </a:solidFill>
                <a:latin typeface="+mj-lt"/>
              </a:rPr>
              <a:t>Theo </a:t>
            </a:r>
            <a:r>
              <a:rPr lang="vi-VN" sz="1900" dirty="0">
                <a:solidFill>
                  <a:srgbClr val="003300"/>
                </a:solidFill>
                <a:latin typeface="+mj-lt"/>
              </a:rPr>
              <a:t>cách này, bạn tạo được bảng có tối đa 10 cột và 8 dòng. </a:t>
            </a:r>
            <a:endParaRPr lang="en-US" sz="1900" dirty="0" smtClean="0">
              <a:solidFill>
                <a:srgbClr val="003300"/>
              </a:solidFill>
              <a:latin typeface="+mj-lt"/>
            </a:endParaRPr>
          </a:p>
          <a:p>
            <a:r>
              <a:rPr lang="vi-VN" sz="1900" dirty="0" smtClean="0">
                <a:solidFill>
                  <a:srgbClr val="003300"/>
                </a:solidFill>
                <a:latin typeface="+mj-lt"/>
              </a:rPr>
              <a:t>• </a:t>
            </a:r>
            <a:r>
              <a:rPr lang="vi-VN" sz="1900" dirty="0">
                <a:solidFill>
                  <a:srgbClr val="003300"/>
                </a:solidFill>
                <a:latin typeface="+mj-lt"/>
              </a:rPr>
              <a:t>Nếu bạn muốn chèn một bảng có kích thước lớn hơn </a:t>
            </a:r>
            <a:r>
              <a:rPr lang="vi-VN" sz="1900" dirty="0" smtClean="0">
                <a:solidFill>
                  <a:srgbClr val="003300"/>
                </a:solidFill>
                <a:latin typeface="+mj-lt"/>
              </a:rPr>
              <a:t>10 cột</a:t>
            </a:r>
            <a:r>
              <a:rPr lang="en-US" sz="1900" dirty="0" smtClean="0">
                <a:solidFill>
                  <a:srgbClr val="003300"/>
                </a:solidFill>
                <a:latin typeface="+mj-lt"/>
              </a:rPr>
              <a:t> </a:t>
            </a:r>
            <a:r>
              <a:rPr lang="vi-VN" sz="1900" dirty="0" smtClean="0">
                <a:solidFill>
                  <a:srgbClr val="003300"/>
                </a:solidFill>
                <a:latin typeface="+mj-lt"/>
              </a:rPr>
              <a:t>× 8 dòng, </a:t>
            </a:r>
            <a:r>
              <a:rPr lang="vi-VN" sz="1900" dirty="0">
                <a:solidFill>
                  <a:srgbClr val="003300"/>
                </a:solidFill>
                <a:latin typeface="+mj-lt"/>
              </a:rPr>
              <a:t>bạn sử dụng tính năng </a:t>
            </a:r>
            <a:r>
              <a:rPr lang="vi-VN" sz="1900" b="1" dirty="0">
                <a:solidFill>
                  <a:srgbClr val="003300"/>
                </a:solidFill>
                <a:latin typeface="+mj-lt"/>
              </a:rPr>
              <a:t>Insert Table</a:t>
            </a:r>
            <a:r>
              <a:rPr lang="vi-VN" sz="1900" dirty="0">
                <a:solidFill>
                  <a:srgbClr val="003300"/>
                </a:solidFill>
                <a:latin typeface="+mj-lt"/>
              </a:rPr>
              <a:t>.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384" y="131737"/>
            <a:ext cx="2278844" cy="305723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82" y="3363032"/>
            <a:ext cx="2464996" cy="280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415" t="3646" r="24817" b="35416"/>
          <a:stretch/>
        </p:blipFill>
        <p:spPr>
          <a:xfrm>
            <a:off x="1671792" y="3998215"/>
            <a:ext cx="5783108" cy="264996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-1" t="3521" r="40966" b="52629"/>
          <a:stretch/>
        </p:blipFill>
        <p:spPr>
          <a:xfrm>
            <a:off x="1365943" y="3922568"/>
            <a:ext cx="6864253" cy="28664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22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76305" y="712499"/>
            <a:ext cx="11215695" cy="4007224"/>
          </a:xfrm>
        </p:spPr>
        <p:txBody>
          <a:bodyPr/>
          <a:lstStyle/>
          <a:p>
            <a:pPr marL="914400" indent="-623888"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EM CẦN GHI NHỚ</a:t>
            </a:r>
          </a:p>
          <a:p>
            <a:pPr marL="914400" indent="-623888" algn="l">
              <a:buAutoNum type="arabicPeriod"/>
            </a:pP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kiếm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: </a:t>
            </a:r>
          </a:p>
          <a:p>
            <a:pPr marL="914400" indent="-623888" algn="l">
              <a:buFont typeface="Arial" panose="020B0604020202020204" pitchFamily="34" charset="0"/>
              <a:buChar char="•"/>
            </a:pP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kiếm</a:t>
            </a:r>
            <a:r>
              <a:rPr lang="en-US" dirty="0" smtClean="0"/>
              <a:t>: </a:t>
            </a:r>
            <a:r>
              <a:rPr lang="en-US" b="1" dirty="0" smtClean="0"/>
              <a:t>Home </a:t>
            </a:r>
            <a:r>
              <a:rPr lang="en-US" b="1" dirty="0" smtClean="0">
                <a:sym typeface="Wingdings" panose="05000000000000000000" pitchFamily="2" charset="2"/>
              </a:rPr>
              <a:t> Find </a:t>
            </a:r>
            <a:r>
              <a:rPr lang="en-US" dirty="0" err="1" smtClean="0">
                <a:sym typeface="Wingdings" panose="05000000000000000000" pitchFamily="2" charset="2"/>
              </a:rPr>
              <a:t>hoặc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CTRL + F</a:t>
            </a:r>
          </a:p>
          <a:p>
            <a:pPr marL="914400" indent="-623888" algn="l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Thay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thế</a:t>
            </a:r>
            <a:r>
              <a:rPr lang="en-US" dirty="0" smtClean="0">
                <a:sym typeface="Wingdings" panose="05000000000000000000" pitchFamily="2" charset="2"/>
              </a:rPr>
              <a:t>: </a:t>
            </a:r>
            <a:r>
              <a:rPr lang="en-US" b="1" dirty="0" smtClean="0">
                <a:sym typeface="Wingdings" panose="05000000000000000000" pitchFamily="2" charset="2"/>
              </a:rPr>
              <a:t>Home  Replace </a:t>
            </a:r>
            <a:r>
              <a:rPr lang="en-US" dirty="0" err="1" smtClean="0">
                <a:sym typeface="Wingdings" panose="05000000000000000000" pitchFamily="2" charset="2"/>
              </a:rPr>
              <a:t>hoặc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CTRL + H</a:t>
            </a:r>
          </a:p>
          <a:p>
            <a:pPr marL="914400" indent="-623888" algn="l">
              <a:buFont typeface="+mj-lt"/>
              <a:buAutoNum type="arabicPeriod" startAt="2"/>
            </a:pPr>
            <a:r>
              <a:rPr lang="en-US" dirty="0" err="1" smtClean="0">
                <a:sym typeface="Wingdings" panose="05000000000000000000" pitchFamily="2" charset="2"/>
              </a:rPr>
              <a:t>Làm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việc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với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bảng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</a:p>
          <a:p>
            <a:pPr marL="914400" indent="-623888" algn="l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Chèn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bảng</a:t>
            </a:r>
            <a:r>
              <a:rPr lang="en-US" dirty="0" smtClean="0">
                <a:sym typeface="Wingdings" panose="05000000000000000000" pitchFamily="2" charset="2"/>
              </a:rPr>
              <a:t>: </a:t>
            </a:r>
            <a:r>
              <a:rPr lang="en-US" b="1" dirty="0" smtClean="0">
                <a:sym typeface="Wingdings" panose="05000000000000000000" pitchFamily="2" charset="2"/>
              </a:rPr>
              <a:t>Insert  Table </a:t>
            </a:r>
            <a:r>
              <a:rPr lang="en-US" dirty="0" err="1" smtClean="0">
                <a:sym typeface="Wingdings" panose="05000000000000000000" pitchFamily="2" charset="2"/>
              </a:rPr>
              <a:t>hoặc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Insert  Insert Table…</a:t>
            </a:r>
          </a:p>
        </p:txBody>
      </p:sp>
    </p:spTree>
    <p:extLst>
      <p:ext uri="{BB962C8B-B14F-4D97-AF65-F5344CB8AC3E}">
        <p14:creationId xmlns:p14="http://schemas.microsoft.com/office/powerpoint/2010/main" val="23785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31812" y="1294993"/>
            <a:ext cx="11215695" cy="4007224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DẶN DÒ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hành</a:t>
            </a:r>
            <a:r>
              <a:rPr lang="en-US" b="1" dirty="0" smtClean="0"/>
              <a:t> </a:t>
            </a:r>
            <a:r>
              <a:rPr lang="en-US" b="1" dirty="0" err="1" smtClean="0"/>
              <a:t>lại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thao</a:t>
            </a:r>
            <a:r>
              <a:rPr lang="en-US" b="1" dirty="0" smtClean="0"/>
              <a:t> </a:t>
            </a:r>
            <a:r>
              <a:rPr lang="en-US" b="1" dirty="0" err="1" smtClean="0"/>
              <a:t>tác</a:t>
            </a:r>
            <a:r>
              <a:rPr lang="en-US" b="1" dirty="0" smtClean="0"/>
              <a:t> </a:t>
            </a:r>
            <a:r>
              <a:rPr lang="en-US" b="1" dirty="0" err="1" smtClean="0"/>
              <a:t>đã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endParaRPr lang="en-US" b="1" dirty="0" smtClean="0"/>
          </a:p>
          <a:p>
            <a:pPr marL="742950" indent="-742950" algn="just">
              <a:buFont typeface="+mj-lt"/>
              <a:buAutoNum type="arabicPeriod"/>
            </a:pPr>
            <a:r>
              <a:rPr lang="en-US" b="1" dirty="0" err="1" smtClean="0"/>
              <a:t>Đọc</a:t>
            </a:r>
            <a:r>
              <a:rPr lang="en-US" b="1" dirty="0" smtClean="0"/>
              <a:t> </a:t>
            </a:r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còn</a:t>
            </a:r>
            <a:r>
              <a:rPr lang="en-US" b="1" dirty="0" smtClean="0"/>
              <a:t> </a:t>
            </a:r>
            <a:r>
              <a:rPr lang="en-US" b="1" dirty="0" err="1" smtClean="0"/>
              <a:t>lại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nội</a:t>
            </a:r>
            <a:r>
              <a:rPr lang="en-US" b="1" dirty="0" smtClean="0"/>
              <a:t> dung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việc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b="1" dirty="0" err="1" smtClean="0"/>
              <a:t>bảng</a:t>
            </a:r>
            <a:r>
              <a:rPr lang="en-US" b="1" dirty="0" smtClean="0"/>
              <a:t> (SGK tr.66-68)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Tin 4 - Tuần 12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C3 Sp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3 Spark" id="{F708D391-5E25-4EA8-8D84-6B4D7E82B245}" vid="{99BD5698-61F0-43FB-A25E-A119831677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Widescreen</PresentationFormat>
  <Paragraphs>38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UTM Duepuntozero</vt:lpstr>
      <vt:lpstr>Wingdings</vt:lpstr>
      <vt:lpstr>Office Theme</vt:lpstr>
      <vt:lpstr>IC3 Spark</vt:lpstr>
      <vt:lpstr>Tin 4 - Tuần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2021-11-04T09:13:45Z</dcterms:created>
  <dcterms:modified xsi:type="dcterms:W3CDTF">2021-11-22T12:28:28Z</dcterms:modified>
</cp:coreProperties>
</file>