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9926625" cy="6797675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gkfYN6aZY/n0p5Nea8pstlFdEI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Tahoma-bold.fntdata"/><Relationship Id="rId1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2799" y="0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:notes"/>
          <p:cNvSpPr txBox="1"/>
          <p:nvPr>
            <p:ph idx="12" type="sldNum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0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1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6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6:notes"/>
          <p:cNvSpPr txBox="1"/>
          <p:nvPr>
            <p:ph idx="12" type="sldNum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:notes"/>
          <p:cNvSpPr txBox="1"/>
          <p:nvPr>
            <p:ph idx="1" type="body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9:notes"/>
          <p:cNvSpPr/>
          <p:nvPr>
            <p:ph idx="2" type="sldImg"/>
          </p:nvPr>
        </p:nvSpPr>
        <p:spPr>
          <a:xfrm>
            <a:off x="2925763" y="850900"/>
            <a:ext cx="4075112" cy="2292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>
  <p:cSld name="1_仅标题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9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3" name="Google Shape;73;p4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1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1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372"/>
            <a:ext cx="9144000" cy="514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2"/>
          <p:cNvSpPr/>
          <p:nvPr/>
        </p:nvSpPr>
        <p:spPr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5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Click here to text content</a:t>
            </a:r>
            <a:endParaRPr b="0" sz="1050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92" name="Google Shape;92;p52"/>
          <p:cNvGrpSpPr/>
          <p:nvPr/>
        </p:nvGrpSpPr>
        <p:grpSpPr>
          <a:xfrm>
            <a:off x="330448" y="254794"/>
            <a:ext cx="749053" cy="566539"/>
            <a:chOff x="304799" y="673099"/>
            <a:chExt cx="4000501" cy="4000500"/>
          </a:xfrm>
        </p:grpSpPr>
        <p:sp>
          <p:nvSpPr>
            <p:cNvPr id="93" name="Google Shape;93;p52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2E5980"/>
                </a:gs>
                <a:gs pos="50000">
                  <a:srgbClr val="4481B9"/>
                </a:gs>
                <a:gs pos="100000">
                  <a:srgbClr val="519BDE"/>
                </a:gs>
              </a:gsLst>
              <a:lin ang="27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2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2E5980"/>
                </a:gs>
                <a:gs pos="50000">
                  <a:srgbClr val="4481B9"/>
                </a:gs>
                <a:gs pos="100000">
                  <a:srgbClr val="519BDE"/>
                </a:gs>
              </a:gsLst>
              <a:lin ang="162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52"/>
          <p:cNvSpPr txBox="1"/>
          <p:nvPr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Microsoft Yahei"/>
              <a:buNone/>
            </a:pPr>
            <a:r>
              <a:rPr b="0" lang="en-US" sz="20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单击此处添加文字标题内容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939935" y="-6338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00"/>
              <a:buFont typeface="Times New Roman"/>
              <a:buNone/>
              <a:defRPr>
                <a:solidFill>
                  <a:srgbClr val="FFC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仅标题">
  <p:cSld name="1_仅标题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Times New Roman"/>
              <a:buNone/>
              <a:defRPr sz="4500">
                <a:solidFill>
                  <a:srgbClr val="C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4500"/>
              <a:buFont typeface="Times New Roman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153944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6" name="Google Shape;136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" name="Google Shape;22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1153944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24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53" name="Google Shape;153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2400"/>
              <a:buFont typeface="Times New Roman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60" name="Google Shape;160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1153944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和内容">
  <p:cSld name="1_标题和内容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77" name="Google Shape;177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509907"/>
              <a:ext cx="9143244" cy="16335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0"/>
            <a:ext cx="2133664" cy="121881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1219288" y="209612"/>
            <a:ext cx="37753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icrosoft Yahei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单击此处添加文字标题</a:t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1" y="732832"/>
            <a:ext cx="9143999" cy="41947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533400" y="457200"/>
            <a:ext cx="533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BT&amp;TH số 3: Thao tác trên bảng</a:t>
            </a:r>
            <a:endParaRPr b="1" i="0" sz="18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9" name="Google Shape;189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94" name="Google Shape;194;p30"/>
          <p:cNvSpPr txBox="1"/>
          <p:nvPr>
            <p:ph idx="2" type="body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195" name="Google Shape;195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0" name="Google Shape;200;p31"/>
          <p:cNvSpPr txBox="1"/>
          <p:nvPr>
            <p:ph idx="2" type="body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01" name="Google Shape;201;p31"/>
          <p:cNvSpPr txBox="1"/>
          <p:nvPr>
            <p:ph idx="3" type="body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2" name="Google Shape;202;p31"/>
          <p:cNvSpPr txBox="1"/>
          <p:nvPr>
            <p:ph idx="4" type="body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03" name="Google Shape;203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13" name="Google Shape;213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/>
        </p:nvSpPr>
        <p:spPr>
          <a:xfrm>
            <a:off x="533400" y="457200"/>
            <a:ext cx="533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BT&amp;TH số 3: Thao tác trên bảng</a:t>
            </a:r>
            <a:endParaRPr b="1" i="0" sz="18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>
  <p:cSld name="2_Section Header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3" name="Google Shape;223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28" name="Google Shape;228;p36"/>
          <p:cNvSpPr txBox="1"/>
          <p:nvPr>
            <p:ph idx="2" type="body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5pPr>
            <a:lvl6pPr indent="-314325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229" name="Google Shape;229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ison">
  <p:cSld name="2_Comparison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4" name="Google Shape;234;p37"/>
          <p:cNvSpPr txBox="1"/>
          <p:nvPr>
            <p:ph idx="2" type="body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35" name="Google Shape;235;p37"/>
          <p:cNvSpPr txBox="1"/>
          <p:nvPr>
            <p:ph idx="3" type="body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6" name="Google Shape;236;p37"/>
          <p:cNvSpPr txBox="1"/>
          <p:nvPr>
            <p:ph idx="4" type="body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Char char="•"/>
              <a:defRPr sz="1350"/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237" name="Google Shape;237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46" name="Google Shape;246;p39"/>
          <p:cNvSpPr txBox="1"/>
          <p:nvPr>
            <p:ph idx="2" type="body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47" name="Google Shape;247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Phan 2-Chủ đề A-Bài 2-Nội dung">
  <p:cSld name="5-Phan 2-Chủ đề A-Bài 2-Nội dung"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40"/>
          <p:cNvSpPr/>
          <p:nvPr/>
        </p:nvSpPr>
        <p:spPr>
          <a:xfrm>
            <a:off x="0" y="0"/>
            <a:ext cx="9144000" cy="519764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99392" y="121382"/>
            <a:ext cx="488011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</a:t>
            </a: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đề A</a:t>
            </a: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Các tính năng phổ biến trong phần mềm ứng dụng</a:t>
            </a:r>
            <a:endParaRPr/>
          </a:p>
        </p:txBody>
      </p:sp>
      <p:sp>
        <p:nvSpPr>
          <p:cNvPr id="256" name="Google Shape;256;p40"/>
          <p:cNvSpPr txBox="1"/>
          <p:nvPr/>
        </p:nvSpPr>
        <p:spPr>
          <a:xfrm>
            <a:off x="4909931" y="121382"/>
            <a:ext cx="423406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Tớ “điều khiển” được các phần mềm ứng dụng</a:t>
            </a:r>
            <a:endParaRPr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956808" y="596614"/>
            <a:ext cx="7338550" cy="382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5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>
                <a:solidFill>
                  <a:schemeClr val="lt2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500">
                <a:solidFill>
                  <a:schemeClr val="lt2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500">
                <a:solidFill>
                  <a:schemeClr val="lt2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2"/>
              </a:buClr>
              <a:buSzPts val="1500"/>
              <a:buChar char="•"/>
              <a:defRPr sz="1500"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8" name="Google Shape;25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87" y="3763444"/>
            <a:ext cx="1071563" cy="10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3579" y="4112290"/>
            <a:ext cx="95684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6872" y="4014463"/>
            <a:ext cx="1434647" cy="80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5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45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5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9" name="Google Shape;49;p45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5" name="Google Shape;65;p4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" name="Google Shape;66;p4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800">
    <p:circl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p14:dur="800">
    <p:circl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3944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7445"/>
              </a:buClr>
              <a:buSzPts val="3300"/>
              <a:buFont typeface="Times New Roman"/>
              <a:buNone/>
              <a:defRPr b="0" i="0" sz="3300" u="none" cap="none" strike="noStrike">
                <a:solidFill>
                  <a:srgbClr val="F1744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ransition spd="slow" p14:dur="800">
    <p:circl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8.jpg"/><Relationship Id="rId9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32.png"/><Relationship Id="rId10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8486" y="3090225"/>
            <a:ext cx="3840162" cy="209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"/>
          <p:cNvSpPr/>
          <p:nvPr/>
        </p:nvSpPr>
        <p:spPr>
          <a:xfrm>
            <a:off x="1352792" y="249162"/>
            <a:ext cx="687662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CHÀO MỪNG CÁC EM ĐẾN VỚI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9356"/>
                </a:solidFill>
                <a:latin typeface="Calibri"/>
                <a:ea typeface="Calibri"/>
                <a:cs typeface="Calibri"/>
                <a:sym typeface="Calibri"/>
              </a:rPr>
              <a:t>MÔN TIN HỌC LỚP 4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FF9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"/>
          <p:cNvSpPr/>
          <p:nvPr/>
        </p:nvSpPr>
        <p:spPr>
          <a:xfrm>
            <a:off x="3815459" y="1991040"/>
            <a:ext cx="16262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TUẦN 7</a:t>
            </a:r>
            <a:endParaRPr b="1" i="1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800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"/>
          <p:cNvSpPr txBox="1"/>
          <p:nvPr>
            <p:ph type="title"/>
          </p:nvPr>
        </p:nvSpPr>
        <p:spPr>
          <a:xfrm>
            <a:off x="1404755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00"/>
              <a:buFont typeface="Times New Roman"/>
              <a:buNone/>
            </a:pPr>
            <a:r>
              <a:rPr lang="en-US"/>
              <a:t>Chuẩn bị bài sau</a:t>
            </a:r>
            <a:endParaRPr/>
          </a:p>
        </p:txBody>
      </p:sp>
      <p:sp>
        <p:nvSpPr>
          <p:cNvPr id="376" name="Google Shape;376;p1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n-US" sz="2800"/>
              <a:t>Ôn tập bài và trả lời các câu hỏi 1 (SGK tr.41); 4,5,8,9 (SGK tr.44)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en-US" sz="2800"/>
              <a:t>Đọc trước các nội dung: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/>
              <a:t>Xem trước và in tài liệu (SGK tr.40)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Nhập và chỉnh sửa văn bản (SGK tr. 48)</a:t>
            </a:r>
            <a:endParaRPr sz="2800"/>
          </a:p>
        </p:txBody>
      </p:sp>
    </p:spTree>
  </p:cSld>
  <p:clrMapOvr>
    <a:masterClrMapping/>
  </p:clrMapOvr>
  <p:transition spd="slow" p14:dur="8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746" y="-9323"/>
            <a:ext cx="9163745" cy="51316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11"/>
          <p:cNvGrpSpPr/>
          <p:nvPr/>
        </p:nvGrpSpPr>
        <p:grpSpPr>
          <a:xfrm>
            <a:off x="941585" y="247245"/>
            <a:ext cx="7575982" cy="2678475"/>
            <a:chOff x="-3360076" y="-3222630"/>
            <a:chExt cx="10101309" cy="3571300"/>
          </a:xfrm>
        </p:grpSpPr>
        <p:pic>
          <p:nvPicPr>
            <p:cNvPr id="383" name="Google Shape;38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3360076" y="-2011738"/>
              <a:ext cx="1879600" cy="210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854200" y="-3112079"/>
              <a:ext cx="2882900" cy="275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4187" y="-3222630"/>
              <a:ext cx="2197100" cy="278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14551" y="-2503818"/>
              <a:ext cx="1701800" cy="201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039433" y="-1734130"/>
              <a:ext cx="1701800" cy="208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532576" y="-2659065"/>
              <a:ext cx="20193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9" name="Google Shape;389;p11"/>
          <p:cNvSpPr/>
          <p:nvPr/>
        </p:nvSpPr>
        <p:spPr>
          <a:xfrm>
            <a:off x="1315674" y="2160665"/>
            <a:ext cx="599394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các em</a:t>
            </a:r>
            <a:endParaRPr b="1" sz="5400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 theo dõi bài học</a:t>
            </a:r>
            <a:r>
              <a:rPr b="1" lang="en-US" sz="54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</p:txBody>
      </p:sp>
    </p:spTree>
  </p:cSld>
  <p:clrMapOvr>
    <a:masterClrMapping/>
  </p:clrMapOvr>
  <p:transition spd="slow" p14:dur="8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"/>
          <p:cNvSpPr/>
          <p:nvPr/>
        </p:nvSpPr>
        <p:spPr>
          <a:xfrm>
            <a:off x="4193932" y="1355599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23" id="274" name="Google Shape;2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"/>
          <p:cNvSpPr/>
          <p:nvPr/>
        </p:nvSpPr>
        <p:spPr>
          <a:xfrm>
            <a:off x="69434" y="1091778"/>
            <a:ext cx="886882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Sử dụng các tệp tin đa phương tiện – Hiệu đính tài liệu </a:t>
            </a:r>
            <a:endParaRPr b="1" i="0" sz="4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(SGK tr. 36)</a:t>
            </a:r>
            <a:endParaRPr/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/>
          <p:nvPr/>
        </p:nvSpPr>
        <p:spPr>
          <a:xfrm>
            <a:off x="579771" y="1380113"/>
            <a:ext cx="4178300" cy="5969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/>
          <p:nvPr/>
        </p:nvSpPr>
        <p:spPr>
          <a:xfrm>
            <a:off x="459978" y="2086902"/>
            <a:ext cx="8196342" cy="5969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/>
          <p:nvPr/>
        </p:nvSpPr>
        <p:spPr>
          <a:xfrm>
            <a:off x="459978" y="2793690"/>
            <a:ext cx="8249682" cy="112962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Times New Roman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3"/>
          <p:cNvGrpSpPr/>
          <p:nvPr/>
        </p:nvGrpSpPr>
        <p:grpSpPr>
          <a:xfrm>
            <a:off x="662786" y="1413226"/>
            <a:ext cx="530674" cy="530674"/>
            <a:chOff x="1330341" y="1191167"/>
            <a:chExt cx="530674" cy="530674"/>
          </a:xfrm>
        </p:grpSpPr>
        <p:sp>
          <p:nvSpPr>
            <p:cNvPr id="284" name="Google Shape;284;p3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imes New Roman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 txBox="1"/>
            <p:nvPr/>
          </p:nvSpPr>
          <p:spPr>
            <a:xfrm>
              <a:off x="1406541" y="1210867"/>
              <a:ext cx="1847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690626" y="2102292"/>
            <a:ext cx="530674" cy="530674"/>
            <a:chOff x="1330341" y="1880233"/>
            <a:chExt cx="530674" cy="530674"/>
          </a:xfrm>
        </p:grpSpPr>
        <p:sp>
          <p:nvSpPr>
            <p:cNvPr id="287" name="Google Shape;287;p3"/>
            <p:cNvSpPr/>
            <p:nvPr/>
          </p:nvSpPr>
          <p:spPr>
            <a:xfrm>
              <a:off x="1330341" y="1880233"/>
              <a:ext cx="530674" cy="5306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Times New Roman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 txBox="1"/>
            <p:nvPr/>
          </p:nvSpPr>
          <p:spPr>
            <a:xfrm>
              <a:off x="1330341" y="1909161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3"/>
          <p:cNvGrpSpPr/>
          <p:nvPr/>
        </p:nvGrpSpPr>
        <p:grpSpPr>
          <a:xfrm>
            <a:off x="685461" y="3093163"/>
            <a:ext cx="530674" cy="530674"/>
            <a:chOff x="1330341" y="2577061"/>
            <a:chExt cx="530674" cy="530674"/>
          </a:xfrm>
        </p:grpSpPr>
        <p:sp>
          <p:nvSpPr>
            <p:cNvPr id="290" name="Google Shape;290;p3"/>
            <p:cNvSpPr/>
            <p:nvPr/>
          </p:nvSpPr>
          <p:spPr>
            <a:xfrm>
              <a:off x="1330341" y="2577061"/>
              <a:ext cx="530674" cy="5306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Times New Roman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 txBox="1"/>
            <p:nvPr/>
          </p:nvSpPr>
          <p:spPr>
            <a:xfrm>
              <a:off x="1330341" y="2608531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3"/>
          <p:cNvSpPr txBox="1"/>
          <p:nvPr/>
        </p:nvSpPr>
        <p:spPr>
          <a:xfrm>
            <a:off x="1294185" y="1440408"/>
            <a:ext cx="27478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 bài học</a:t>
            </a:r>
            <a:endParaRPr b="1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"/>
          <p:cNvSpPr txBox="1"/>
          <p:nvPr/>
        </p:nvSpPr>
        <p:spPr>
          <a:xfrm>
            <a:off x="1269475" y="2069643"/>
            <a:ext cx="7532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 tệp tin đa phương tiện là bao gồm những loại tệp tin nào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được các thao tác chèn Picture, Clip Art và các đối tượng (Object) vào tài liệu;</a:t>
            </a:r>
            <a:endParaRPr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Google Shape;294;p3"/>
          <p:cNvSpPr txBox="1"/>
          <p:nvPr/>
        </p:nvSpPr>
        <p:spPr>
          <a:xfrm>
            <a:off x="1269475" y="2846092"/>
            <a:ext cx="738684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 khái niệm hiệu đính tài liệu là gì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biết được các báo lỗi đường gợn sóng đỏ, xanh lá cây, xanh Dương là gì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hiện được các thao tác hiệu đính tài liệu bao gồm: Kiểm tra lỗi chính tả, ngữ pháp và ngữ cảnh</a:t>
            </a:r>
            <a:endParaRPr sz="32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5" name="Google Shape;2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7146" y="-108170"/>
            <a:ext cx="6256664" cy="142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"/>
          <p:cNvSpPr txBox="1"/>
          <p:nvPr>
            <p:ph type="title"/>
          </p:nvPr>
        </p:nvSpPr>
        <p:spPr>
          <a:xfrm>
            <a:off x="1257300" y="-9386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imes New Roman"/>
              <a:buNone/>
            </a:pPr>
            <a:r>
              <a:rPr lang="en-US" sz="3600"/>
              <a:t>Sử dụng các tệp tin đa phương tiện</a:t>
            </a:r>
            <a:endParaRPr/>
          </a:p>
        </p:txBody>
      </p:sp>
      <p:sp>
        <p:nvSpPr>
          <p:cNvPr id="301" name="Google Shape;301;p4"/>
          <p:cNvSpPr txBox="1"/>
          <p:nvPr>
            <p:ph idx="1" type="body"/>
          </p:nvPr>
        </p:nvSpPr>
        <p:spPr>
          <a:xfrm>
            <a:off x="405523" y="2107433"/>
            <a:ext cx="5447001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Để chèn một đối tượng đa phương tiện vào tài liệu, nhấp chuột vào thẻ </a:t>
            </a:r>
            <a:r>
              <a:rPr b="1" lang="en-US" sz="1800">
                <a:solidFill>
                  <a:srgbClr val="000000"/>
                </a:solidFill>
              </a:rPr>
              <a:t>Insert </a:t>
            </a:r>
            <a:r>
              <a:rPr lang="en-US" sz="1800">
                <a:solidFill>
                  <a:srgbClr val="000000"/>
                </a:solidFill>
              </a:rPr>
              <a:t>và sau đó chọn các loại đối tượng minh họa thích hợp hoặc sử dụng lệnh </a:t>
            </a:r>
            <a:r>
              <a:rPr b="1" lang="en-US" sz="1800">
                <a:solidFill>
                  <a:srgbClr val="000000"/>
                </a:solidFill>
              </a:rPr>
              <a:t>Object</a:t>
            </a:r>
            <a:r>
              <a:rPr lang="en-US" sz="1800">
                <a:solidFill>
                  <a:srgbClr val="000000"/>
                </a:solidFill>
              </a:rPr>
              <a:t>.</a:t>
            </a:r>
            <a:endParaRPr sz="1800"/>
          </a:p>
        </p:txBody>
      </p:sp>
      <p:pic>
        <p:nvPicPr>
          <p:cNvPr descr="Screen Clipping" id="302" name="Google Shape;30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111" y="755270"/>
            <a:ext cx="7396589" cy="131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03" name="Google Shape;3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3192" y="2093827"/>
            <a:ext cx="2210207" cy="1035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04" name="Google Shape;30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8036" y="3402894"/>
            <a:ext cx="2660517" cy="947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05" name="Google Shape;3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941" y="3244637"/>
            <a:ext cx="4304583" cy="989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"/>
          <p:cNvSpPr txBox="1"/>
          <p:nvPr>
            <p:ph type="title"/>
          </p:nvPr>
        </p:nvSpPr>
        <p:spPr>
          <a:xfrm>
            <a:off x="1412375" y="-12434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imes New Roman"/>
              <a:buNone/>
            </a:pPr>
            <a:r>
              <a:rPr lang="en-US" sz="3600"/>
              <a:t>Sử dụng các tệp tin đa phương tiện</a:t>
            </a:r>
            <a:endParaRPr/>
          </a:p>
        </p:txBody>
      </p:sp>
      <p:sp>
        <p:nvSpPr>
          <p:cNvPr id="311" name="Google Shape;311;p5"/>
          <p:cNvSpPr txBox="1"/>
          <p:nvPr>
            <p:ph idx="1" type="body"/>
          </p:nvPr>
        </p:nvSpPr>
        <p:spPr>
          <a:xfrm>
            <a:off x="331470" y="930790"/>
            <a:ext cx="575699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4313" lvl="0" marL="214313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/>
              <a:t>Bất kỳ đối tượng nào bạn chèn sẽ xuất hiện tám điểm xử lý (handles) khi đối tượng đó được chọn trên tài liệu. </a:t>
            </a:r>
            <a:endParaRPr sz="1800"/>
          </a:p>
          <a:p>
            <a:pPr indent="-214313" lvl="0" marL="214313" rtl="0" algn="just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/>
              <a:t>Các điểm xử lý là các vòng tròn hoặc các hình vuông nhỏ xuất hiện xung quanh chu vi của đối tượng. </a:t>
            </a:r>
            <a:endParaRPr sz="1800"/>
          </a:p>
          <a:p>
            <a:pPr indent="-214313" lvl="0" marL="214313" rtl="0" algn="just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</a:pPr>
            <a:r>
              <a:rPr lang="en-US" sz="1800"/>
              <a:t>Các điểm này xác nhận đối tượng đã được chọn và bạn có thể thực hiện thay đổi đối tượng đó. </a:t>
            </a:r>
            <a:endParaRPr/>
          </a:p>
          <a:p>
            <a:pPr indent="-57150" lvl="0" marL="17145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Screen Clipping" id="312" name="Google Shape;3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3720" y="1495628"/>
            <a:ext cx="2584803" cy="190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"/>
          <p:cNvSpPr txBox="1"/>
          <p:nvPr>
            <p:ph type="title"/>
          </p:nvPr>
        </p:nvSpPr>
        <p:spPr>
          <a:xfrm>
            <a:off x="1078706" y="-6362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imes New Roman"/>
              <a:buNone/>
            </a:pPr>
            <a:r>
              <a:rPr lang="en-US" sz="3600"/>
              <a:t>A. Chèn hình ảnh</a:t>
            </a:r>
            <a:endParaRPr/>
          </a:p>
        </p:txBody>
      </p:sp>
      <p:sp>
        <p:nvSpPr>
          <p:cNvPr id="319" name="Google Shape;319;p6"/>
          <p:cNvSpPr txBox="1"/>
          <p:nvPr>
            <p:ph idx="1" type="body"/>
          </p:nvPr>
        </p:nvSpPr>
        <p:spPr>
          <a:xfrm>
            <a:off x="336406" y="2193592"/>
            <a:ext cx="6135283" cy="2340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Để chèn Clip Art, đặt vị trí trỏ chuột vào nơi bạn muốn chèn hình Clip Art và sau đó trên thẻ </a:t>
            </a:r>
            <a:r>
              <a:rPr b="1" lang="en-US" sz="1800">
                <a:solidFill>
                  <a:srgbClr val="000000"/>
                </a:solidFill>
              </a:rPr>
              <a:t>Insert</a:t>
            </a:r>
            <a:r>
              <a:rPr lang="en-US" sz="1800">
                <a:solidFill>
                  <a:srgbClr val="000000"/>
                </a:solidFill>
              </a:rPr>
              <a:t>, trong nhóm </a:t>
            </a:r>
            <a:r>
              <a:rPr b="1" lang="en-US" sz="1800">
                <a:solidFill>
                  <a:srgbClr val="000000"/>
                </a:solidFill>
              </a:rPr>
              <a:t>Illustrations</a:t>
            </a:r>
            <a:r>
              <a:rPr lang="en-US" sz="1800">
                <a:solidFill>
                  <a:srgbClr val="000000"/>
                </a:solidFill>
              </a:rPr>
              <a:t>, chọn </a:t>
            </a:r>
            <a:r>
              <a:rPr b="1" lang="en-US" sz="1800">
                <a:solidFill>
                  <a:srgbClr val="000000"/>
                </a:solidFill>
              </a:rPr>
              <a:t>Clip Art</a:t>
            </a:r>
            <a:r>
              <a:rPr lang="en-US" sz="1800">
                <a:solidFill>
                  <a:srgbClr val="000000"/>
                </a:solidFill>
              </a:rPr>
              <a:t>.</a:t>
            </a:r>
            <a:endParaRPr sz="1800"/>
          </a:p>
          <a:p>
            <a:pPr indent="-57150" lvl="0" marL="17145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Screen Clipping" id="320" name="Google Shape;3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750" y="745295"/>
            <a:ext cx="6771160" cy="1184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21" name="Google Shape;3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6119" y="1992869"/>
            <a:ext cx="1564700" cy="2629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6"/>
          <p:cNvCxnSpPr/>
          <p:nvPr/>
        </p:nvCxnSpPr>
        <p:spPr>
          <a:xfrm flipH="1">
            <a:off x="7089663" y="1749788"/>
            <a:ext cx="233624" cy="57296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3" name="Google Shape;323;p6"/>
          <p:cNvCxnSpPr/>
          <p:nvPr/>
        </p:nvCxnSpPr>
        <p:spPr>
          <a:xfrm rot="10800000">
            <a:off x="8016624" y="2383038"/>
            <a:ext cx="467248" cy="39906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4" name="Google Shape;324;p6"/>
          <p:cNvSpPr/>
          <p:nvPr/>
        </p:nvSpPr>
        <p:spPr>
          <a:xfrm>
            <a:off x="7089663" y="1372378"/>
            <a:ext cx="1241415" cy="399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Nhập từ khóa tìm kiếm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8331078" y="2668370"/>
            <a:ext cx="785840" cy="5039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Nháy vào đây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6" name="Google Shape;326;p6"/>
          <p:cNvCxnSpPr/>
          <p:nvPr/>
        </p:nvCxnSpPr>
        <p:spPr>
          <a:xfrm flipH="1" rot="10800000">
            <a:off x="6471689" y="2850286"/>
            <a:ext cx="271306" cy="214843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7" name="Google Shape;327;p6"/>
          <p:cNvSpPr/>
          <p:nvPr/>
        </p:nvSpPr>
        <p:spPr>
          <a:xfrm>
            <a:off x="4486673" y="2850286"/>
            <a:ext cx="1977482" cy="69959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ý: Tích vào đây nếu muốn tìm thêm kết quả trên trang web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office.com</a:t>
            </a:r>
            <a:endParaRPr/>
          </a:p>
        </p:txBody>
      </p:sp>
      <p:sp>
        <p:nvSpPr>
          <p:cNvPr id="328" name="Google Shape;328;p6"/>
          <p:cNvSpPr/>
          <p:nvPr/>
        </p:nvSpPr>
        <p:spPr>
          <a:xfrm>
            <a:off x="6798124" y="3200082"/>
            <a:ext cx="1198266" cy="96294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quả ClipArt hiển thị ở đây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/>
          <p:nvPr>
            <p:ph type="title"/>
          </p:nvPr>
        </p:nvSpPr>
        <p:spPr>
          <a:xfrm>
            <a:off x="1120936" y="-6850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imes New Roman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A. Chèn hình ảnh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7"/>
          <p:cNvSpPr txBox="1"/>
          <p:nvPr>
            <p:ph idx="1" type="body"/>
          </p:nvPr>
        </p:nvSpPr>
        <p:spPr>
          <a:xfrm>
            <a:off x="628650" y="775806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chèn hình ảnh trên máy tính của bạn, trên thẻ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Insert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trong nhóm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Illustrations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bạn nhấp chuột vào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Clipping"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146" y="1104190"/>
            <a:ext cx="3368204" cy="2159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36" name="Google Shape;3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3514" y="3441948"/>
            <a:ext cx="7386005" cy="1282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7"/>
          <p:cNvCxnSpPr/>
          <p:nvPr/>
        </p:nvCxnSpPr>
        <p:spPr>
          <a:xfrm>
            <a:off x="4445737" y="2108877"/>
            <a:ext cx="1762182" cy="234273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38" name="Google Shape;338;p7"/>
          <p:cNvCxnSpPr/>
          <p:nvPr/>
        </p:nvCxnSpPr>
        <p:spPr>
          <a:xfrm rot="10800000">
            <a:off x="7850192" y="3156616"/>
            <a:ext cx="467248" cy="39906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9" name="Google Shape;339;p7"/>
          <p:cNvSpPr/>
          <p:nvPr/>
        </p:nvSpPr>
        <p:spPr>
          <a:xfrm>
            <a:off x="3591406" y="1709813"/>
            <a:ext cx="1241415" cy="39906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Chọn hình ảnh</a:t>
            </a:r>
            <a:endParaRPr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8164646" y="3441948"/>
            <a:ext cx="785840" cy="50390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Nháy vào đây</a:t>
            </a:r>
            <a:endParaRPr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"/>
          <p:cNvSpPr txBox="1"/>
          <p:nvPr>
            <p:ph type="title"/>
          </p:nvPr>
        </p:nvSpPr>
        <p:spPr>
          <a:xfrm>
            <a:off x="1068829" y="-6561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imes New Roman"/>
              <a:buNone/>
            </a:pPr>
            <a:r>
              <a:rPr lang="en-US" sz="3600"/>
              <a:t>B. Chèn các đối tượng đa phương tiện</a:t>
            </a:r>
            <a:endParaRPr/>
          </a:p>
        </p:txBody>
      </p:sp>
      <p:sp>
        <p:nvSpPr>
          <p:cNvPr id="346" name="Google Shape;346;p8"/>
          <p:cNvSpPr txBox="1"/>
          <p:nvPr>
            <p:ph idx="1" type="body"/>
          </p:nvPr>
        </p:nvSpPr>
        <p:spPr>
          <a:xfrm>
            <a:off x="837493" y="2304092"/>
            <a:ext cx="4813214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Để chèn một đối tượng, trên thẻ </a:t>
            </a:r>
            <a:r>
              <a:rPr b="1" lang="en-US" sz="1800">
                <a:solidFill>
                  <a:srgbClr val="000000"/>
                </a:solidFill>
              </a:rPr>
              <a:t>Insert</a:t>
            </a:r>
            <a:r>
              <a:rPr lang="en-US" sz="1800">
                <a:solidFill>
                  <a:srgbClr val="000000"/>
                </a:solidFill>
              </a:rPr>
              <a:t>, trong nhóm </a:t>
            </a:r>
            <a:r>
              <a:rPr b="1" lang="en-US" sz="1800">
                <a:solidFill>
                  <a:srgbClr val="000000"/>
                </a:solidFill>
              </a:rPr>
              <a:t>Text</a:t>
            </a:r>
            <a:r>
              <a:rPr lang="en-US" sz="1800">
                <a:solidFill>
                  <a:srgbClr val="000000"/>
                </a:solidFill>
              </a:rPr>
              <a:t>, bạn nhấp chuột vào </a:t>
            </a:r>
            <a:r>
              <a:rPr b="1" lang="en-US" sz="1800">
                <a:solidFill>
                  <a:srgbClr val="000000"/>
                </a:solidFill>
              </a:rPr>
              <a:t>Object</a:t>
            </a:r>
            <a:r>
              <a:rPr lang="en-US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descr="Screen Clipping" id="347" name="Google Shape;3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362" y="796501"/>
            <a:ext cx="7329488" cy="1315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48" name="Google Shape;3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7701" y="2232654"/>
            <a:ext cx="2879387" cy="19929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8"/>
          <p:cNvGrpSpPr/>
          <p:nvPr/>
        </p:nvGrpSpPr>
        <p:grpSpPr>
          <a:xfrm>
            <a:off x="3764280" y="2892163"/>
            <a:ext cx="2545081" cy="633337"/>
            <a:chOff x="3764280" y="2892163"/>
            <a:chExt cx="2545081" cy="633337"/>
          </a:xfrm>
        </p:grpSpPr>
        <p:cxnSp>
          <p:nvCxnSpPr>
            <p:cNvPr id="350" name="Google Shape;350;p8"/>
            <p:cNvCxnSpPr>
              <a:stCxn id="351" idx="3"/>
            </p:cNvCxnSpPr>
            <p:nvPr/>
          </p:nvCxnSpPr>
          <p:spPr>
            <a:xfrm>
              <a:off x="5305261" y="3208832"/>
              <a:ext cx="1004100" cy="0"/>
            </a:xfrm>
            <a:prstGeom prst="straightConnector1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51" name="Google Shape;351;p8"/>
            <p:cNvSpPr/>
            <p:nvPr/>
          </p:nvSpPr>
          <p:spPr>
            <a:xfrm>
              <a:off x="3764280" y="2892163"/>
              <a:ext cx="1540981" cy="6333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dụ: Chọn vào đây để vẽ tranh và chèn trực tiếp</a:t>
              </a:r>
              <a:endParaRPr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52" name="Google Shape;3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4363" y="2898736"/>
            <a:ext cx="2967202" cy="191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273" y="2898736"/>
            <a:ext cx="2692404" cy="19000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8"/>
          <p:cNvCxnSpPr/>
          <p:nvPr/>
        </p:nvCxnSpPr>
        <p:spPr>
          <a:xfrm>
            <a:off x="2910677" y="4008933"/>
            <a:ext cx="333423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"/>
          <p:cNvSpPr txBox="1"/>
          <p:nvPr>
            <p:ph type="title"/>
          </p:nvPr>
        </p:nvSpPr>
        <p:spPr>
          <a:xfrm>
            <a:off x="1257300" y="-5463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Times New Roman"/>
              <a:buNone/>
            </a:pPr>
            <a:r>
              <a:rPr lang="en-US" sz="3600"/>
              <a:t>Hiệu đính tài liệu</a:t>
            </a:r>
            <a:endParaRPr/>
          </a:p>
        </p:txBody>
      </p:sp>
      <p:sp>
        <p:nvSpPr>
          <p:cNvPr id="360" name="Google Shape;360;p9"/>
          <p:cNvSpPr txBox="1"/>
          <p:nvPr>
            <p:ph idx="1" type="body"/>
          </p:nvPr>
        </p:nvSpPr>
        <p:spPr>
          <a:xfrm>
            <a:off x="316750" y="1864274"/>
            <a:ext cx="4058611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>
                <a:solidFill>
                  <a:srgbClr val="000000"/>
                </a:solidFill>
              </a:rPr>
              <a:t>Đường gợn sóng màu đỏ</a:t>
            </a:r>
            <a:r>
              <a:rPr lang="en-US" sz="1800">
                <a:solidFill>
                  <a:srgbClr val="000000"/>
                </a:solidFill>
              </a:rPr>
              <a:t>: chỉ ra từ (Tiếng Việt) không được nhận biết trong từ điển (Tiếng Anh) của ứng dụng.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1714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b="1" lang="en-US" sz="1800">
                <a:solidFill>
                  <a:srgbClr val="000000"/>
                </a:solidFill>
              </a:rPr>
              <a:t>Đường gợn sóng màu xanh lá cây</a:t>
            </a:r>
            <a:r>
              <a:rPr lang="en-US" sz="1800">
                <a:solidFill>
                  <a:srgbClr val="000000"/>
                </a:solidFill>
              </a:rPr>
              <a:t>: chỉ ra lỗi về ngữ pháp hoặc cấu trúc. </a:t>
            </a:r>
            <a:r>
              <a:rPr b="1" lang="en-US" sz="1800">
                <a:solidFill>
                  <a:srgbClr val="000000"/>
                </a:solidFill>
              </a:rPr>
              <a:t>Đường gợn sóng màu xanh dương</a:t>
            </a:r>
            <a:r>
              <a:rPr lang="en-US" sz="1800">
                <a:solidFill>
                  <a:srgbClr val="000000"/>
                </a:solidFill>
              </a:rPr>
              <a:t>: chỉ ra tiềm năng lỗi về ngữ cảnh. </a:t>
            </a:r>
            <a:endParaRPr sz="1800"/>
          </a:p>
          <a:p>
            <a:pPr indent="-57150" lvl="0" marL="17145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Screen Clipping" id="361" name="Google Shape;3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969" y="724850"/>
            <a:ext cx="6410529" cy="114835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9"/>
          <p:cNvSpPr/>
          <p:nvPr/>
        </p:nvSpPr>
        <p:spPr>
          <a:xfrm>
            <a:off x="131972" y="2272820"/>
            <a:ext cx="457200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3" name="Google Shape;363;p9"/>
          <p:cNvPicPr preferRelativeResize="0"/>
          <p:nvPr/>
        </p:nvPicPr>
        <p:blipFill rotWithShape="1">
          <a:blip r:embed="rId4">
            <a:alphaModFix/>
          </a:blip>
          <a:srcRect b="61374" l="52184" r="16386" t="14901"/>
          <a:stretch/>
        </p:blipFill>
        <p:spPr>
          <a:xfrm>
            <a:off x="4703972" y="1948536"/>
            <a:ext cx="3562493" cy="8839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64" name="Google Shape;364;p9"/>
          <p:cNvCxnSpPr/>
          <p:nvPr/>
        </p:nvCxnSpPr>
        <p:spPr>
          <a:xfrm flipH="1">
            <a:off x="4229972" y="2744032"/>
            <a:ext cx="1166014" cy="922128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5" name="Google Shape;365;p9"/>
          <p:cNvCxnSpPr/>
          <p:nvPr/>
        </p:nvCxnSpPr>
        <p:spPr>
          <a:xfrm rot="10800000">
            <a:off x="3822789" y="2503876"/>
            <a:ext cx="1290231" cy="230252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66" name="Google Shape;36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800" y="2878070"/>
            <a:ext cx="4114800" cy="22609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67" name="Google Shape;367;p9"/>
          <p:cNvCxnSpPr/>
          <p:nvPr/>
        </p:nvCxnSpPr>
        <p:spPr>
          <a:xfrm>
            <a:off x="6027420" y="4046220"/>
            <a:ext cx="327660" cy="25908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8" name="Google Shape;368;p9"/>
          <p:cNvSpPr/>
          <p:nvPr/>
        </p:nvSpPr>
        <p:spPr>
          <a:xfrm>
            <a:off x="5273040" y="3666160"/>
            <a:ext cx="1371600" cy="43481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Nháy đúp chuột vào từ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9" name="Google Shape;369;p9"/>
          <p:cNvCxnSpPr/>
          <p:nvPr/>
        </p:nvCxnSpPr>
        <p:spPr>
          <a:xfrm flipH="1">
            <a:off x="8168640" y="3856190"/>
            <a:ext cx="350520" cy="10621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0" name="Google Shape;370;p9"/>
          <p:cNvSpPr/>
          <p:nvPr/>
        </p:nvSpPr>
        <p:spPr>
          <a:xfrm>
            <a:off x="7665720" y="3421380"/>
            <a:ext cx="1554480" cy="43481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Hiển thị cửa sổ gợi ý hiệu đính tài liệu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2021-10-17T05:30:11Z</dcterms:created>
</cp:coreProperties>
</file>