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630C-E8AC-44B5-808C-B3EE5D670E1A}" type="datetimeFigureOut">
              <a:rPr lang="vi-VN" smtClean="0"/>
              <a:t>07/12/2020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20891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630C-E8AC-44B5-808C-B3EE5D670E1A}" type="datetimeFigureOut">
              <a:rPr lang="vi-VN" smtClean="0"/>
              <a:t>07/12/2020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63545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630C-E8AC-44B5-808C-B3EE5D670E1A}" type="datetimeFigureOut">
              <a:rPr lang="vi-VN" smtClean="0"/>
              <a:t>07/12/2020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97360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630C-E8AC-44B5-808C-B3EE5D670E1A}" type="datetimeFigureOut">
              <a:rPr lang="vi-VN" smtClean="0"/>
              <a:t>07/12/2020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78936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630C-E8AC-44B5-808C-B3EE5D670E1A}" type="datetimeFigureOut">
              <a:rPr lang="vi-VN" smtClean="0"/>
              <a:t>07/12/2020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165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630C-E8AC-44B5-808C-B3EE5D670E1A}" type="datetimeFigureOut">
              <a:rPr lang="vi-VN" smtClean="0"/>
              <a:t>07/12/2020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37152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630C-E8AC-44B5-808C-B3EE5D670E1A}" type="datetimeFigureOut">
              <a:rPr lang="vi-VN" smtClean="0"/>
              <a:t>07/12/2020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85275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630C-E8AC-44B5-808C-B3EE5D670E1A}" type="datetimeFigureOut">
              <a:rPr lang="vi-VN" smtClean="0"/>
              <a:t>07/12/2020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01022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630C-E8AC-44B5-808C-B3EE5D670E1A}" type="datetimeFigureOut">
              <a:rPr lang="vi-VN" smtClean="0"/>
              <a:t>07/12/2020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24400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630C-E8AC-44B5-808C-B3EE5D670E1A}" type="datetimeFigureOut">
              <a:rPr lang="vi-VN" smtClean="0"/>
              <a:t>07/12/2020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32387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630C-E8AC-44B5-808C-B3EE5D670E1A}" type="datetimeFigureOut">
              <a:rPr lang="vi-VN" smtClean="0"/>
              <a:t>07/12/2020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21130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E630C-E8AC-44B5-808C-B3EE5D670E1A}" type="datetimeFigureOut">
              <a:rPr lang="vi-VN" smtClean="0"/>
              <a:t>07/12/2020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11621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J07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7013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1981200" y="1143000"/>
            <a:ext cx="5029200" cy="129857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31"/>
              </a:avLst>
            </a:prstTxWarp>
            <a:scene3d>
              <a:camera prst="legacyObliqueTopRight">
                <a:rot lat="20699970" lon="20999970" rev="0"/>
              </a:camera>
              <a:lightRig rig="legacyFlat3" dir="b"/>
            </a:scene3d>
            <a:sp3d extrusionH="430200" prstMaterial="legacyMatte">
              <a:extrusionClr>
                <a:srgbClr val="CCCCFF"/>
              </a:extrusion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solidFill>
                  <a:srgbClr val="6600FF"/>
                </a:solidFill>
                <a:latin typeface="Times New Roman"/>
                <a:cs typeface="Times New Roman"/>
              </a:rPr>
              <a:t>CHÀO MỪNG QUÝ THẦY CÔ VỀ DỰ GIỜ</a:t>
            </a:r>
          </a:p>
        </p:txBody>
      </p:sp>
      <p:pic>
        <p:nvPicPr>
          <p:cNvPr id="2053" name="Picture 5" descr="bluline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43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bluline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3336925" y="3352800"/>
            <a:ext cx="7000876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bluline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5491162" y="3352800"/>
            <a:ext cx="7000876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 descr="bluline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86563"/>
            <a:ext cx="9144000" cy="15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2422525" y="78581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vi-VN">
              <a:latin typeface="VNI-Vari" pitchFamily="2" charset="0"/>
              <a:cs typeface="Arial" charset="0"/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752600" y="2743200"/>
            <a:ext cx="594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9900FF"/>
                </a:solidFill>
                <a:cs typeface="Arial" charset="0"/>
              </a:rPr>
              <a:t>Môn: </a:t>
            </a:r>
            <a:r>
              <a:rPr lang="en-US" sz="3200" b="1" dirty="0" smtClean="0">
                <a:solidFill>
                  <a:srgbClr val="9900FF"/>
                </a:solidFill>
                <a:cs typeface="Arial" charset="0"/>
              </a:rPr>
              <a:t>Toán</a:t>
            </a:r>
            <a:endParaRPr lang="en-US" sz="3200" b="1" dirty="0">
              <a:solidFill>
                <a:srgbClr val="9900FF"/>
              </a:solidFill>
              <a:cs typeface="Arial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2025650" y="547688"/>
            <a:ext cx="66294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CC"/>
                </a:solidFill>
                <a:latin typeface=".VnArabia" pitchFamily="34" charset="0"/>
                <a:cs typeface="Arial" charset="0"/>
              </a:rPr>
              <a:t>  </a:t>
            </a:r>
            <a:r>
              <a:rPr lang="en-US" sz="3000" b="1">
                <a:solidFill>
                  <a:srgbClr val="FF0000"/>
                </a:solidFill>
                <a:cs typeface="Times New Roman" pitchFamily="18" charset="0"/>
              </a:rPr>
              <a:t>TRƯỜNG TIỂU HỌC ÁI MỘ B</a:t>
            </a:r>
            <a:endParaRPr lang="en-US" sz="3000" b="1">
              <a:solidFill>
                <a:srgbClr val="FF0000"/>
              </a:solidFill>
              <a:latin typeface=".VnArabia" pitchFamily="34" charset="0"/>
              <a:cs typeface="Arial" charset="0"/>
            </a:endParaRPr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505200"/>
            <a:ext cx="2514600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2286000" y="5486400"/>
            <a:ext cx="487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9900FF"/>
                </a:solidFill>
                <a:cs typeface="Arial" charset="0"/>
              </a:rPr>
              <a:t>Giáo viên</a:t>
            </a:r>
            <a:r>
              <a:rPr lang="en-US" sz="2400" b="1" dirty="0" smtClean="0">
                <a:solidFill>
                  <a:srgbClr val="9900FF"/>
                </a:solidFill>
                <a:cs typeface="Arial" charset="0"/>
              </a:rPr>
              <a:t>:</a:t>
            </a:r>
            <a:endParaRPr lang="en-US" sz="2400" b="1" dirty="0">
              <a:solidFill>
                <a:srgbClr val="9900F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0723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8864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Bài 1: &gt;, &lt;, = ?</a:t>
            </a:r>
            <a:endParaRPr lang="vi-VN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3528" y="1412776"/>
            <a:ext cx="35643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744g ... 474g</a:t>
            </a:r>
          </a:p>
          <a:p>
            <a:pPr algn="ctr"/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400g + 8g ... 480g</a:t>
            </a:r>
          </a:p>
          <a:p>
            <a:pPr algn="ctr"/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1kg ... 900g + 5g</a:t>
            </a:r>
            <a:endParaRPr lang="vi-VN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4048" y="1412775"/>
            <a:ext cx="35643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305g ... 350g</a:t>
            </a:r>
          </a:p>
          <a:p>
            <a:pPr algn="ctr"/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450g ... 500g – 40g</a:t>
            </a:r>
          </a:p>
          <a:p>
            <a:pPr algn="ctr"/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760g + 240g ... 1kg</a:t>
            </a:r>
            <a:endParaRPr lang="vi-VN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61710" y="1406917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49742" y="2397660"/>
            <a:ext cx="4416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3648" y="3382545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65413" y="1406916"/>
            <a:ext cx="4416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52031" y="2397562"/>
            <a:ext cx="4416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08304" y="3382544"/>
            <a:ext cx="4416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909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  <p:bldP spid="4" grpId="0"/>
      <p:bldP spid="3" grpId="0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88640"/>
            <a:ext cx="84249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Bài 2: Mẹ Hà mua 4 gói kẹo và 1 gói bánh, mỗi gói kẹo cân nặng 130g và gói bánh cân nặng 175g. Hỏi mẹ Hà đã mua tất cả bao nhiêu gam kẹo và bánh?</a:t>
            </a:r>
            <a:endParaRPr lang="vi-VN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2564904"/>
            <a:ext cx="72728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Số gam kẹo mẹ Hà đã mua là:</a:t>
            </a:r>
          </a:p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130 x 4 = 520 (g)</a:t>
            </a:r>
          </a:p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Số gam bánh và kẹo mẹ Hà đã mua là:</a:t>
            </a:r>
          </a:p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175 + 520 = 695 (g)</a:t>
            </a:r>
          </a:p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Đáp số: 695g.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153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88640"/>
            <a:ext cx="84249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Bài 3: Cô Lan có 1kg đường, cô đã dùng làm bánh hết 400g. Sau đó cô chia đều số đường còn lại vào 3 túi nhỏ. Hỏi mỗi túi có bao nhiêu gam đường?</a:t>
            </a:r>
            <a:endParaRPr lang="vi-VN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3528" y="3068960"/>
            <a:ext cx="842493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1kg = 1000g.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Sau khi làm bánh cô Lan còn lại số gam đường là: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1000 – 400 = 600 (g)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Số gam đường có trong mỗi túi nhỏ là: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600 : 3 = 200 (g)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Đáp số: 200g đường.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084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88640"/>
            <a:ext cx="8424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Bài 4: Thực hành: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Dùng cân để cân một vài đồ dùng học tập của em.</a:t>
            </a:r>
            <a:endParaRPr lang="vi-VN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2104046"/>
            <a:ext cx="2736303" cy="345638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043528"/>
            <a:ext cx="3024336" cy="180020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988637"/>
            <a:ext cx="1924050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934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1895</TotalTime>
  <Words>254</Words>
  <Application>Microsoft Office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user</cp:lastModifiedBy>
  <cp:revision>20</cp:revision>
  <dcterms:created xsi:type="dcterms:W3CDTF">2018-11-07T02:45:07Z</dcterms:created>
  <dcterms:modified xsi:type="dcterms:W3CDTF">2020-12-07T03:25:18Z</dcterms:modified>
</cp:coreProperties>
</file>