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6.wav" ContentType="audio/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36"/>
  </p:notesMasterIdLst>
  <p:sldIdLst>
    <p:sldId id="298" r:id="rId7"/>
    <p:sldId id="264" r:id="rId8"/>
    <p:sldId id="262" r:id="rId9"/>
    <p:sldId id="256" r:id="rId10"/>
    <p:sldId id="267" r:id="rId11"/>
    <p:sldId id="271" r:id="rId12"/>
    <p:sldId id="272" r:id="rId13"/>
    <p:sldId id="270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74" r:id="rId28"/>
    <p:sldId id="276" r:id="rId29"/>
    <p:sldId id="294" r:id="rId30"/>
    <p:sldId id="297" r:id="rId31"/>
    <p:sldId id="295" r:id="rId32"/>
    <p:sldId id="278" r:id="rId33"/>
    <p:sldId id="279" r:id="rId34"/>
    <p:sldId id="277" r:id="rId35"/>
  </p:sldIdLst>
  <p:sldSz cx="9144000" cy="6858000" type="screen4x3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9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33CC33"/>
    <a:srgbClr val="008000"/>
    <a:srgbClr val="FFCCFF"/>
    <a:srgbClr val="FF7C80"/>
    <a:srgbClr val="FF66CC"/>
    <a:srgbClr val="FF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9" autoAdjust="0"/>
    <p:restoredTop sz="94671" autoAdjust="0"/>
  </p:normalViewPr>
  <p:slideViewPr>
    <p:cSldViewPr>
      <p:cViewPr>
        <p:scale>
          <a:sx n="80" d="100"/>
          <a:sy n="80" d="100"/>
        </p:scale>
        <p:origin x="-84" y="162"/>
      </p:cViewPr>
      <p:guideLst>
        <p:guide orient="horz" pos="2160"/>
        <p:guide pos="2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51CA6-4478-479A-B532-D031D73E2F66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90E15-EA33-48B3-A867-E7A4573D3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54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90E15-EA33-48B3-A867-E7A4573D3F1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918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90E15-EA33-48B3-A867-E7A4573D3F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6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90E15-EA33-48B3-A867-E7A4573D3F1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04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45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FA120E7-0387-4FBE-9B61-3265D5D4BAE3}" type="slidenum">
              <a:rPr lang="vi-VN" altLang="en-US" sz="1200">
                <a:latin typeface="Arial" panose="020B0604020202020204" pitchFamily="34" charset="0"/>
              </a:rPr>
              <a:pPr algn="r" eaLnBrk="1" hangingPunct="1"/>
              <a:t>12</a:t>
            </a:fld>
            <a:endParaRPr lang="vi-VN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297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82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38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45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74E5-600F-4E6C-8FF1-7440CA72AC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98E12-E4C0-467B-9CC8-B2BEEF23B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87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74E5-600F-4E6C-8FF1-7440CA72AC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98E12-E4C0-467B-9CC8-B2BEEF23B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72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74E5-600F-4E6C-8FF1-7440CA72AC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98E12-E4C0-467B-9CC8-B2BEEF23B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860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74E5-600F-4E6C-8FF1-7440CA72AC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98E12-E4C0-467B-9CC8-B2BEEF23B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05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74E5-600F-4E6C-8FF1-7440CA72AC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98E12-E4C0-467B-9CC8-B2BEEF23B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324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74E5-600F-4E6C-8FF1-7440CA72AC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98E12-E4C0-467B-9CC8-B2BEEF23B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42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74E5-600F-4E6C-8FF1-7440CA72AC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98E12-E4C0-467B-9CC8-B2BEEF23B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641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74E5-600F-4E6C-8FF1-7440CA72AC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98E12-E4C0-467B-9CC8-B2BEEF23B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12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1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74E5-600F-4E6C-8FF1-7440CA72AC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98E12-E4C0-467B-9CC8-B2BEEF23B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319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74E5-600F-4E6C-8FF1-7440CA72AC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98E12-E4C0-467B-9CC8-B2BEEF23B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843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74E5-600F-4E6C-8FF1-7440CA72AC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98E12-E4C0-467B-9CC8-B2BEEF23B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2708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EB0534-9E66-474D-BE56-2DCFF81776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0093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9E5DEF-9364-4B44-8FCA-BDB0D63023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7776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E705ED-6822-4ACB-9078-C709A66821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4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ACBFD8-BF08-4A78-BD27-13F9AE7E9E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222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CFD14-9B8B-4816-8465-8FEFF616E2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17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DCB441-8ECA-4A7E-9F29-0051BB85DD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782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735398-5279-457A-BA59-7880F5E0B6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44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23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B59432-8CFD-4A1E-81DA-E7DEE53CBE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648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775737-6FF7-48E2-A50F-A970DE76CF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2023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C9E489-4AFB-4458-8AB3-E27540591A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691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82A20A-8278-46A8-A50E-BA7629F73B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606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6697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4337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691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653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2899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187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915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718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2037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067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372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119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8095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440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229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3004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412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390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4723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6977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0785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3797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913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354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1" smtClean="0"/>
              <a:t>Click to edit Master subtitle style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FD2257-D40A-45A6-99C7-9A7D5DEF5B71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756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D0367F-372A-468D-9D39-CD14B94A184A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55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12BD37-927B-4FCD-97CA-CF8EEEBEBD77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162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4704B5-4226-4EA7-BD36-03979711CB8C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57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539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E3A554-912C-4A22-8A41-9712E9F1D89C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269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9F94FD-2162-4E0C-B8DA-D41F169B8736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407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8BEF85-5229-466A-A95E-DC6EB7D114F5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218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D49912-8BF1-464B-871E-00ADDAC90B48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256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9FECF1-C245-4F26-8E71-C505A9600C61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787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D3971-8B53-4F46-B82D-85DB570C040B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193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5FFB9-1896-48A4-A0EC-367576B5BE29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181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6853C7-1821-4F75-B373-7BAF72245361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986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959BC6-6681-4C59-917C-BD497E3B561C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84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7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59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17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3DF45-0A26-47B7-9C01-048FA78222B1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5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D74E5-600F-4E6C-8FF1-7440CA72AC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98E12-E4C0-467B-9CC8-B2BEEF23B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54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5E2E47-BD4D-4CB4-B8C7-C7A4283FBF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849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5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4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noProof="1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9976AF-FD5A-4610-A336-B36719DED9A7}" type="slidenum">
              <a:rPr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28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audio" Target="../media/audio1.wav"/><Relationship Id="rId4" Type="http://schemas.openxmlformats.org/officeDocument/2006/relationships/audio" Target="../media/audio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Content Placeholder 9" descr="Frame-513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400" y="-15875"/>
            <a:ext cx="9194800" cy="6889750"/>
          </a:xfrm>
        </p:spPr>
      </p:pic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514600" y="1328738"/>
            <a:ext cx="43862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6000" b="1" dirty="0" err="1" smtClean="0">
                <a:solidFill>
                  <a:srgbClr val="1469EA"/>
                </a:solidFill>
                <a:latin typeface="Times New Roman" panose="02020603050405020304" pitchFamily="18" charset="0"/>
                <a:cs typeface="Arial" charset="0"/>
              </a:rPr>
              <a:t>Tập</a:t>
            </a:r>
            <a:r>
              <a:rPr lang="en-US" altLang="en-US" sz="6000" b="1" dirty="0" smtClean="0">
                <a:solidFill>
                  <a:srgbClr val="1469EA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altLang="en-US" sz="6000" b="1" dirty="0" err="1" smtClean="0">
                <a:solidFill>
                  <a:srgbClr val="1469EA"/>
                </a:solidFill>
                <a:latin typeface="Times New Roman" panose="02020603050405020304" pitchFamily="18" charset="0"/>
                <a:cs typeface="Arial" charset="0"/>
              </a:rPr>
              <a:t>làm</a:t>
            </a:r>
            <a:r>
              <a:rPr lang="en-US" altLang="en-US" sz="6000" b="1" dirty="0" smtClean="0">
                <a:solidFill>
                  <a:srgbClr val="1469EA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altLang="en-US" sz="6000" b="1" dirty="0" err="1" smtClean="0">
                <a:solidFill>
                  <a:srgbClr val="1469EA"/>
                </a:solidFill>
                <a:latin typeface="Times New Roman" panose="02020603050405020304" pitchFamily="18" charset="0"/>
                <a:cs typeface="Arial" charset="0"/>
              </a:rPr>
              <a:t>văn</a:t>
            </a:r>
            <a:endParaRPr lang="vi-VN" altLang="en-US" sz="6000" b="1" dirty="0" smtClean="0">
              <a:solidFill>
                <a:srgbClr val="1469EA"/>
              </a:solidFill>
              <a:latin typeface="Times New Roman" panose="02020603050405020304" pitchFamily="18" charset="0"/>
              <a:cs typeface="Arial" charset="0"/>
            </a:endParaRPr>
          </a:p>
        </p:txBody>
      </p:sp>
      <p:sp>
        <p:nvSpPr>
          <p:cNvPr id="6" name="WordArt 11"/>
          <p:cNvSpPr>
            <a:spLocks noTextEdit="1"/>
          </p:cNvSpPr>
          <p:nvPr/>
        </p:nvSpPr>
        <p:spPr>
          <a:xfrm>
            <a:off x="1181100" y="1015048"/>
            <a:ext cx="6781800" cy="189738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noProof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TRƯỜNG TIỂU HỌC ÁI MỘ B</a:t>
            </a:r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936625" y="5230813"/>
            <a:ext cx="82073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vi-VN" altLang="en-US" sz="4400" b="1" smtClean="0">
                <a:solidFill>
                  <a:srgbClr val="FF3300"/>
                </a:solidFill>
                <a:latin typeface="Times New Roman" panose="02020603050405020304" pitchFamily="18" charset="0"/>
                <a:cs typeface="Arial" charset="0"/>
              </a:rPr>
              <a:t>   </a:t>
            </a:r>
            <a:endParaRPr lang="en-US" altLang="zh-CN" sz="2800" dirty="0" smtClean="0">
              <a:solidFill>
                <a:srgbClr val="FF0000"/>
              </a:solidFill>
              <a:ea typeface="SimSun" panose="02010600030101010101" pitchFamily="2" charset="-122"/>
              <a:cs typeface="Arial" charset="0"/>
            </a:endParaRPr>
          </a:p>
        </p:txBody>
      </p:sp>
      <p:sp>
        <p:nvSpPr>
          <p:cNvPr id="20486" name="WordArt 11"/>
          <p:cNvSpPr>
            <a:spLocks noChangeArrowheads="1" noChangeShapeType="1" noTextEdit="1"/>
          </p:cNvSpPr>
          <p:nvPr/>
        </p:nvSpPr>
        <p:spPr bwMode="auto">
          <a:xfrm>
            <a:off x="711200" y="2344738"/>
            <a:ext cx="8031163" cy="1533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Viết về </a:t>
            </a:r>
            <a:r>
              <a:rPr lang="vi-VN" b="1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một </a:t>
            </a:r>
            <a:r>
              <a:rPr lang="vi-VN" b="1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trận thi đấu thể thao</a:t>
            </a:r>
            <a:endParaRPr lang="en-US" b="1" kern="10" smtClean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229983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Tập</a:t>
            </a:r>
            <a:r>
              <a:rPr lang="en-US" altLang="en-US" sz="3200" b="1" u="sng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FF"/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sz="3200" b="1" u="sng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FF"/>
                </a:solidFill>
                <a:cs typeface="Times New Roman" panose="02020603050405020304" pitchFamily="18" charset="0"/>
              </a:rPr>
              <a:t>văn</a:t>
            </a:r>
            <a:endParaRPr lang="en-US" altLang="en-US" sz="3200" u="sng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0" y="476250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trận</a:t>
            </a: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thi</a:t>
            </a: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đấu</a:t>
            </a: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thao</a:t>
            </a:r>
            <a:endParaRPr lang="en-US" alt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0" y="1196975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   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Đề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Dựa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tập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văn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miệng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tuần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trước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hãy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viết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đoạn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văn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ngắn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5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7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kể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lại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trận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thi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đấu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thao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mà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em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đã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dịp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xem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3974" name="Picture 9" descr="D:\My Documents\My Pictures\My Scans\2012-04 (Apr)\scan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352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10" descr="D:\My Documents\My Pictures\My Scans\2012-04 (Apr)\scan0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05200"/>
            <a:ext cx="5562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4" name="Rectangle 24"/>
          <p:cNvSpPr>
            <a:spLocks noChangeArrowheads="1"/>
          </p:cNvSpPr>
          <p:nvPr/>
        </p:nvSpPr>
        <p:spPr bwMode="auto">
          <a:xfrm>
            <a:off x="0" y="3141663"/>
            <a:ext cx="9144000" cy="3722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spAutoFit/>
          </a:bodyPr>
          <a:lstStyle>
            <a:lvl1pPr eaLnBrk="0" hangingPunct="0">
              <a:tabLst>
                <a:tab pos="542925" algn="l"/>
                <a:tab pos="1076325" algn="l"/>
                <a:tab pos="1600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542925" algn="l"/>
                <a:tab pos="1076325" algn="l"/>
                <a:tab pos="1600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542925" algn="l"/>
                <a:tab pos="1076325" algn="l"/>
                <a:tab pos="1600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542925" algn="l"/>
                <a:tab pos="1076325" algn="l"/>
                <a:tab pos="1600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542925" algn="l"/>
                <a:tab pos="1076325" algn="l"/>
                <a:tab pos="1600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2925" algn="l"/>
                <a:tab pos="1076325" algn="l"/>
                <a:tab pos="1600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2925" algn="l"/>
                <a:tab pos="1076325" algn="l"/>
                <a:tab pos="1600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2925" algn="l"/>
                <a:tab pos="1076325" algn="l"/>
                <a:tab pos="1600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2925" algn="l"/>
                <a:tab pos="1076325" algn="l"/>
                <a:tab pos="1600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400" b="1" dirty="0">
                <a:cs typeface="Times New Roman" panose="02020603050405020304" pitchFamily="18" charset="0"/>
              </a:rPr>
              <a:t> a. 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Đó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là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môn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thể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thao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nào</a:t>
            </a:r>
            <a:r>
              <a:rPr lang="en-US" altLang="en-US" sz="3400" b="1" dirty="0">
                <a:cs typeface="Times New Roman" panose="02020603050405020304" pitchFamily="18" charset="0"/>
              </a:rPr>
              <a:t>?</a:t>
            </a:r>
          </a:p>
          <a:p>
            <a:r>
              <a:rPr lang="en-US" altLang="en-US" sz="3400" b="1" dirty="0">
                <a:cs typeface="Times New Roman" panose="02020603050405020304" pitchFamily="18" charset="0"/>
              </a:rPr>
              <a:t>b.  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Em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tham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gia</a:t>
            </a:r>
            <a:r>
              <a:rPr lang="en-US" altLang="en-US" sz="3400" b="1" dirty="0">
                <a:cs typeface="Times New Roman" panose="02020603050405020304" pitchFamily="18" charset="0"/>
              </a:rPr>
              <a:t> hay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chỉ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xem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thi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đấu</a:t>
            </a:r>
            <a:r>
              <a:rPr lang="en-US" altLang="en-US" sz="3400" b="1" dirty="0">
                <a:cs typeface="Times New Roman" panose="02020603050405020304" pitchFamily="18" charset="0"/>
              </a:rPr>
              <a:t>?</a:t>
            </a:r>
          </a:p>
          <a:p>
            <a:r>
              <a:rPr lang="en-US" altLang="en-US" sz="3400" b="1" dirty="0">
                <a:cs typeface="Times New Roman" panose="02020603050405020304" pitchFamily="18" charset="0"/>
              </a:rPr>
              <a:t>c.  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Buổi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thi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đấu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được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tổ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chức</a:t>
            </a:r>
            <a:r>
              <a:rPr lang="en-US" altLang="en-US" sz="3400" b="1" dirty="0">
                <a:cs typeface="Times New Roman" panose="02020603050405020304" pitchFamily="18" charset="0"/>
              </a:rPr>
              <a:t> ở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đâu</a:t>
            </a:r>
            <a:r>
              <a:rPr lang="en-US" altLang="en-US" sz="3400" b="1" dirty="0">
                <a:cs typeface="Times New Roman" panose="02020603050405020304" pitchFamily="18" charset="0"/>
              </a:rPr>
              <a:t>? 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Tổ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chức</a:t>
            </a:r>
            <a:r>
              <a:rPr lang="en-US" altLang="en-US" sz="3400" b="1" dirty="0">
                <a:cs typeface="Times New Roman" panose="02020603050405020304" pitchFamily="18" charset="0"/>
              </a:rPr>
              <a:t> 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khi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nào</a:t>
            </a:r>
            <a:r>
              <a:rPr lang="en-US" altLang="en-US" sz="3400" b="1" dirty="0">
                <a:cs typeface="Times New Roman" panose="02020603050405020304" pitchFamily="18" charset="0"/>
              </a:rPr>
              <a:t>?</a:t>
            </a:r>
          </a:p>
          <a:p>
            <a:r>
              <a:rPr lang="en-US" altLang="en-US" sz="3400" b="1" dirty="0">
                <a:cs typeface="Times New Roman" panose="02020603050405020304" pitchFamily="18" charset="0"/>
              </a:rPr>
              <a:t>d.  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Em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cùng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xem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với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những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ai</a:t>
            </a:r>
            <a:r>
              <a:rPr lang="en-US" altLang="en-US" sz="3400" b="1" dirty="0">
                <a:cs typeface="Times New Roman" panose="02020603050405020304" pitchFamily="18" charset="0"/>
              </a:rPr>
              <a:t>?</a:t>
            </a:r>
          </a:p>
          <a:p>
            <a:r>
              <a:rPr lang="en-US" altLang="en-US" sz="3400" b="1" dirty="0">
                <a:cs typeface="Times New Roman" panose="02020603050405020304" pitchFamily="18" charset="0"/>
              </a:rPr>
              <a:t>e.   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Buổi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thi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đấu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diễn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ra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như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thế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nào</a:t>
            </a:r>
            <a:r>
              <a:rPr lang="en-US" altLang="en-US" sz="3400" b="1" dirty="0">
                <a:cs typeface="Times New Roman" panose="02020603050405020304" pitchFamily="18" charset="0"/>
              </a:rPr>
              <a:t>?</a:t>
            </a:r>
          </a:p>
          <a:p>
            <a:r>
              <a:rPr lang="en-US" altLang="en-US" sz="3400" b="1" dirty="0">
                <a:cs typeface="Times New Roman" panose="02020603050405020304" pitchFamily="18" charset="0"/>
              </a:rPr>
              <a:t>g.  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Kết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quả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thi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đấu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ra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sao</a:t>
            </a:r>
            <a:r>
              <a:rPr lang="en-US" altLang="en-US" sz="3400" b="1" dirty="0"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2700338" y="2636838"/>
            <a:ext cx="2438400" cy="646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Gợi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2091212442"/>
      </p:ext>
    </p:extLst>
  </p:cSld>
  <p:clrMapOvr>
    <a:masterClrMapping/>
  </p:clrMapOvr>
  <p:transition spd="med">
    <p:checker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839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839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2" grpId="0" animBg="1"/>
      <p:bldP spid="83973" grpId="0" animBg="1"/>
      <p:bldP spid="10254" grpId="0" animBg="1"/>
      <p:bldP spid="8397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keo co bao t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98438"/>
            <a:ext cx="4425950" cy="559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1" descr="images610140_Keo_co_cty_than_Nui_B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438"/>
            <a:ext cx="4495800" cy="559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itle 1"/>
          <p:cNvSpPr txBox="1">
            <a:spLocks/>
          </p:cNvSpPr>
          <p:nvPr/>
        </p:nvSpPr>
        <p:spPr bwMode="auto">
          <a:xfrm>
            <a:off x="2730500" y="6019800"/>
            <a:ext cx="3683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cs typeface="Times New Roman" panose="02020603050405020304" pitchFamily="18" charset="0"/>
              </a:rPr>
              <a:t>Kéo co</a:t>
            </a:r>
            <a:endParaRPr lang="vi-VN" altLang="en-US" sz="4000" b="1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97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10" descr="images339729_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91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9" descr="110122220708-79-2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816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9" descr="bongdanu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4" y="-32766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7" name="Picture 10" descr="HLV-t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8" name="Picture 10" descr="images1685331_IMG_91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816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9" name="Picture 9" descr="cup-48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16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0" name="Picture 8" descr="111111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"/>
            <a:ext cx="9144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07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5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5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5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5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"/>
            <a:ext cx="6477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76201" y="1350963"/>
            <a:ext cx="2895600" cy="2459037"/>
          </a:xfrm>
          <a:prstGeom prst="rightArrow">
            <a:avLst>
              <a:gd name="adj1" fmla="val 50000"/>
              <a:gd name="adj2" fmla="val 47095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93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74031" y="228600"/>
            <a:ext cx="5845865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4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24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sz="24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219" name="Picture 2" descr="http://vhttdldaklak.gov.vn/Portals/0/hinh%20anh/Nam%202012/TDTT/Bong%20ban/IMG_19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11263"/>
            <a:ext cx="6096000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0" y="2200275"/>
            <a:ext cx="3428999" cy="1457325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94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/>
          <p:cNvSpPr/>
          <p:nvPr/>
        </p:nvSpPr>
        <p:spPr>
          <a:xfrm>
            <a:off x="228601" y="1350963"/>
            <a:ext cx="2514599" cy="4162425"/>
          </a:xfrm>
          <a:prstGeom prst="rightArrow">
            <a:avLst>
              <a:gd name="adj1" fmla="val 50000"/>
              <a:gd name="adj2" fmla="val 47095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2" descr="http://static.thethaovietnam.vn/medias/standard/2015/11/30/Nhin-tu-giai-bong-chuyen-VDQG-2015-Thoi-diem-de-dau-tu--hinh-a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488" y="204216"/>
            <a:ext cx="6230112" cy="650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33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"/>
            <a:ext cx="65532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152401" y="1350963"/>
            <a:ext cx="2819400" cy="1849437"/>
          </a:xfrm>
          <a:prstGeom prst="rightArrow">
            <a:avLst>
              <a:gd name="adj1" fmla="val 50000"/>
              <a:gd name="adj2" fmla="val 47095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19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 txBox="1">
            <a:spLocks/>
          </p:cNvSpPr>
          <p:nvPr/>
        </p:nvSpPr>
        <p:spPr bwMode="auto">
          <a:xfrm>
            <a:off x="3126581" y="6096000"/>
            <a:ext cx="2900362" cy="654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cs typeface="Times New Roman" panose="02020603050405020304" pitchFamily="18" charset="0"/>
              </a:rPr>
              <a:t>Nhảy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cao</a:t>
            </a:r>
            <a:endParaRPr lang="vi-VN" alt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1229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0" b="12738"/>
          <a:stretch>
            <a:fillRect/>
          </a:stretch>
        </p:blipFill>
        <p:spPr bwMode="auto">
          <a:xfrm>
            <a:off x="152399" y="152400"/>
            <a:ext cx="8763001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09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 txBox="1">
            <a:spLocks/>
          </p:cNvSpPr>
          <p:nvPr/>
        </p:nvSpPr>
        <p:spPr bwMode="auto">
          <a:xfrm>
            <a:off x="3200400" y="6172200"/>
            <a:ext cx="2133600" cy="582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cs typeface="Times New Roman" panose="02020603050405020304" pitchFamily="18" charset="0"/>
              </a:rPr>
              <a:t>Bơi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lội</a:t>
            </a:r>
            <a:endParaRPr lang="vi-VN" alt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133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39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03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 txBox="1">
            <a:spLocks/>
          </p:cNvSpPr>
          <p:nvPr/>
        </p:nvSpPr>
        <p:spPr bwMode="auto">
          <a:xfrm>
            <a:off x="2720975" y="6019800"/>
            <a:ext cx="2384425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cs typeface="Times New Roman" panose="02020603050405020304" pitchFamily="18" charset="0"/>
              </a:rPr>
              <a:t>Cầu lông</a:t>
            </a:r>
            <a:endParaRPr lang="vi-VN" altLang="en-US" sz="4000" b="1">
              <a:cs typeface="Times New Roman" panose="02020603050405020304" pitchFamily="18" charset="0"/>
            </a:endParaRPr>
          </a:p>
        </p:txBody>
      </p:sp>
      <p:pic>
        <p:nvPicPr>
          <p:cNvPr id="143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39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02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967335"/>
            <a:ext cx="8229600" cy="101566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HỌC TẬP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4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5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1"/>
          <p:cNvSpPr txBox="1">
            <a:spLocks/>
          </p:cNvSpPr>
          <p:nvPr/>
        </p:nvSpPr>
        <p:spPr bwMode="auto">
          <a:xfrm>
            <a:off x="3427412" y="6096000"/>
            <a:ext cx="2289175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cs typeface="Times New Roman" panose="02020603050405020304" pitchFamily="18" charset="0"/>
              </a:rPr>
              <a:t>Bóng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rổ</a:t>
            </a:r>
            <a:endParaRPr lang="vi-VN" altLang="en-US" sz="40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36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 txBox="1">
            <a:spLocks/>
          </p:cNvSpPr>
          <p:nvPr/>
        </p:nvSpPr>
        <p:spPr bwMode="auto">
          <a:xfrm>
            <a:off x="2692400" y="5943600"/>
            <a:ext cx="2794000" cy="723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cs typeface="Times New Roman" panose="02020603050405020304" pitchFamily="18" charset="0"/>
              </a:rPr>
              <a:t>Đua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xe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đạp</a:t>
            </a:r>
            <a:endParaRPr lang="vi-VN" alt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1638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915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84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-105352" y="3018081"/>
            <a:ext cx="5122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41120" y="3377649"/>
            <a:ext cx="3170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200" b="1">
              <a:solidFill>
                <a:srgbClr val="FF0000"/>
              </a:solidFill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-113686" y="3737218"/>
            <a:ext cx="3170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200" b="1">
              <a:solidFill>
                <a:srgbClr val="FF0000"/>
              </a:solidFill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-106543" y="4097976"/>
            <a:ext cx="31702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200" b="1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200" b="1">
              <a:solidFill>
                <a:srgbClr val="000000"/>
              </a:solidFill>
            </a:endParaRPr>
          </a:p>
        </p:txBody>
      </p:sp>
      <p:grpSp>
        <p:nvGrpSpPr>
          <p:cNvPr id="3079" name="Group 7"/>
          <p:cNvGrpSpPr>
            <a:grpSpLocks/>
          </p:cNvGrpSpPr>
          <p:nvPr/>
        </p:nvGrpSpPr>
        <p:grpSpPr bwMode="auto">
          <a:xfrm>
            <a:off x="-85112" y="4498024"/>
            <a:ext cx="318758" cy="1438274"/>
            <a:chOff x="270" y="3009"/>
            <a:chExt cx="156" cy="1208"/>
          </a:xfrm>
        </p:grpSpPr>
        <p:sp>
          <p:nvSpPr>
            <p:cNvPr id="3086" name="Text Box 8"/>
            <p:cNvSpPr txBox="1">
              <a:spLocks noChangeArrowheads="1"/>
            </p:cNvSpPr>
            <p:nvPr/>
          </p:nvSpPr>
          <p:spPr bwMode="auto">
            <a:xfrm>
              <a:off x="270" y="3312"/>
              <a:ext cx="155" cy="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3200" b="1">
                <a:solidFill>
                  <a:srgbClr val="FF0000"/>
                </a:solidFill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3200" b="1">
                <a:solidFill>
                  <a:srgbClr val="FF0000"/>
                </a:solidFill>
              </a:endParaRPr>
            </a:p>
          </p:txBody>
        </p:sp>
        <p:sp>
          <p:nvSpPr>
            <p:cNvPr id="3087" name="Text Box 9"/>
            <p:cNvSpPr txBox="1">
              <a:spLocks noChangeArrowheads="1"/>
            </p:cNvSpPr>
            <p:nvPr/>
          </p:nvSpPr>
          <p:spPr bwMode="auto">
            <a:xfrm>
              <a:off x="271" y="3009"/>
              <a:ext cx="155" cy="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3200" b="1">
                <a:solidFill>
                  <a:srgbClr val="FF0000"/>
                </a:solidFill>
              </a:endParaRPr>
            </a:p>
          </p:txBody>
        </p:sp>
      </p:grpSp>
      <p:sp>
        <p:nvSpPr>
          <p:cNvPr id="3082" name="Text Box 13"/>
          <p:cNvSpPr txBox="1">
            <a:spLocks noChangeArrowheads="1"/>
          </p:cNvSpPr>
          <p:nvPr/>
        </p:nvSpPr>
        <p:spPr bwMode="auto">
          <a:xfrm>
            <a:off x="1143000" y="2228851"/>
            <a:ext cx="6858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3200" b="1">
              <a:solidFill>
                <a:srgbClr val="000000"/>
              </a:solidFill>
            </a:endParaRPr>
          </a:p>
        </p:txBody>
      </p:sp>
      <p:sp>
        <p:nvSpPr>
          <p:cNvPr id="129038" name="Text Box 14"/>
          <p:cNvSpPr txBox="1">
            <a:spLocks noChangeArrowheads="1"/>
          </p:cNvSpPr>
          <p:nvPr/>
        </p:nvSpPr>
        <p:spPr bwMode="auto">
          <a:xfrm>
            <a:off x="1447800" y="641341"/>
            <a:ext cx="7467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endParaRPr lang="en-US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1" y="1438"/>
            <a:ext cx="3505201" cy="1824154"/>
          </a:xfrm>
          <a:prstGeom prst="rect">
            <a:avLst/>
          </a:prstGeom>
        </p:spPr>
      </p:pic>
      <p:sp>
        <p:nvSpPr>
          <p:cNvPr id="4" name="Chevron 3"/>
          <p:cNvSpPr/>
          <p:nvPr/>
        </p:nvSpPr>
        <p:spPr>
          <a:xfrm>
            <a:off x="181587" y="1945326"/>
            <a:ext cx="1046171" cy="609600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8" name="Chevron 17"/>
          <p:cNvSpPr/>
          <p:nvPr/>
        </p:nvSpPr>
        <p:spPr>
          <a:xfrm>
            <a:off x="181587" y="2935926"/>
            <a:ext cx="1046171" cy="533400"/>
          </a:xfrm>
          <a:prstGeom prst="chevro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9" name="Chevron 18"/>
          <p:cNvSpPr/>
          <p:nvPr/>
        </p:nvSpPr>
        <p:spPr>
          <a:xfrm>
            <a:off x="154155" y="3854972"/>
            <a:ext cx="1046171" cy="533400"/>
          </a:xfrm>
          <a:prstGeom prst="chevr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0" name="Chevron 19"/>
          <p:cNvSpPr/>
          <p:nvPr/>
        </p:nvSpPr>
        <p:spPr>
          <a:xfrm>
            <a:off x="154155" y="4769372"/>
            <a:ext cx="1046171" cy="533400"/>
          </a:xfrm>
          <a:prstGeom prst="chevron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141963" y="5602926"/>
            <a:ext cx="1046171" cy="609600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1371600" y="1645444"/>
            <a:ext cx="7468103" cy="952248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Pentagon 22"/>
          <p:cNvSpPr/>
          <p:nvPr/>
        </p:nvSpPr>
        <p:spPr>
          <a:xfrm>
            <a:off x="1387694" y="2722330"/>
            <a:ext cx="7553292" cy="1100441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Pentagon 23"/>
          <p:cNvSpPr/>
          <p:nvPr/>
        </p:nvSpPr>
        <p:spPr>
          <a:xfrm>
            <a:off x="1399141" y="3925653"/>
            <a:ext cx="7541845" cy="762000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Pentagon 24"/>
          <p:cNvSpPr/>
          <p:nvPr/>
        </p:nvSpPr>
        <p:spPr>
          <a:xfrm>
            <a:off x="1414381" y="4790322"/>
            <a:ext cx="7501019" cy="762000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1447799" y="5627750"/>
            <a:ext cx="7391903" cy="925449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5884" y="1981963"/>
            <a:ext cx="657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.VnArabia" panose="020B7200000000000000" pitchFamily="34" charset="0"/>
              </a:rPr>
              <a:t>1</a:t>
            </a:r>
            <a:endParaRPr lang="en-US" sz="3200" b="1" dirty="0">
              <a:solidFill>
                <a:schemeClr val="bg1"/>
              </a:solidFill>
              <a:latin typeface=".VnArabia" panose="020B72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2128" y="2914494"/>
            <a:ext cx="784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.VnArabia" panose="020B7200000000000000" pitchFamily="34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9300" y="3796375"/>
            <a:ext cx="784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.VnArabia" panose="020B7200000000000000" pitchFamily="34" charset="0"/>
              </a:rPr>
              <a:t>3</a:t>
            </a:r>
            <a:endParaRPr lang="en-US" sz="3200" b="1">
              <a:solidFill>
                <a:schemeClr val="bg1"/>
              </a:solidFill>
              <a:latin typeface=".VnArabia" panose="020B72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8372" y="4781794"/>
            <a:ext cx="784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.VnArabia" panose="020B7200000000000000" pitchFamily="34" charset="0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8077" y="5627751"/>
            <a:ext cx="784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.VnArabia" panose="020B7200000000000000" pitchFamily="34" charset="0"/>
              </a:rPr>
              <a:t>5</a:t>
            </a:r>
            <a:endParaRPr lang="en-US" sz="3200" b="1">
              <a:solidFill>
                <a:schemeClr val="bg1"/>
              </a:solidFill>
              <a:latin typeface=".VnArabia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49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ight Arrow 48"/>
          <p:cNvSpPr/>
          <p:nvPr/>
        </p:nvSpPr>
        <p:spPr>
          <a:xfrm>
            <a:off x="1295400" y="3124200"/>
            <a:ext cx="304800" cy="304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51"/>
          <p:cNvSpPr/>
          <p:nvPr/>
        </p:nvSpPr>
        <p:spPr>
          <a:xfrm>
            <a:off x="1307592" y="393192"/>
            <a:ext cx="304800" cy="304800"/>
          </a:xfrm>
          <a:prstGeom prst="right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/>
          <p:cNvSpPr/>
          <p:nvPr/>
        </p:nvSpPr>
        <p:spPr>
          <a:xfrm>
            <a:off x="1307592" y="5879592"/>
            <a:ext cx="304800" cy="304800"/>
          </a:xfrm>
          <a:prstGeom prst="rightArrow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0800000">
            <a:off x="609600" y="3124200"/>
            <a:ext cx="685800" cy="3048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95400" y="495300"/>
            <a:ext cx="0" cy="56007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1600200" y="152400"/>
            <a:ext cx="7315200" cy="1752600"/>
          </a:xfrm>
          <a:custGeom>
            <a:avLst/>
            <a:gdLst>
              <a:gd name="connsiteX0" fmla="*/ 0 w 6096000"/>
              <a:gd name="connsiteY0" fmla="*/ 127000 h 1269999"/>
              <a:gd name="connsiteX1" fmla="*/ 127000 w 6096000"/>
              <a:gd name="connsiteY1" fmla="*/ 0 h 1269999"/>
              <a:gd name="connsiteX2" fmla="*/ 5969000 w 6096000"/>
              <a:gd name="connsiteY2" fmla="*/ 0 h 1269999"/>
              <a:gd name="connsiteX3" fmla="*/ 6096000 w 6096000"/>
              <a:gd name="connsiteY3" fmla="*/ 127000 h 1269999"/>
              <a:gd name="connsiteX4" fmla="*/ 6096000 w 6096000"/>
              <a:gd name="connsiteY4" fmla="*/ 1142999 h 1269999"/>
              <a:gd name="connsiteX5" fmla="*/ 5969000 w 6096000"/>
              <a:gd name="connsiteY5" fmla="*/ 1269999 h 1269999"/>
              <a:gd name="connsiteX6" fmla="*/ 127000 w 6096000"/>
              <a:gd name="connsiteY6" fmla="*/ 1269999 h 1269999"/>
              <a:gd name="connsiteX7" fmla="*/ 0 w 6096000"/>
              <a:gd name="connsiteY7" fmla="*/ 1142999 h 1269999"/>
              <a:gd name="connsiteX8" fmla="*/ 0 w 6096000"/>
              <a:gd name="connsiteY8" fmla="*/ 127000 h 1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1269999">
                <a:moveTo>
                  <a:pt x="0" y="127000"/>
                </a:moveTo>
                <a:cubicBezTo>
                  <a:pt x="0" y="56860"/>
                  <a:pt x="56860" y="0"/>
                  <a:pt x="127000" y="0"/>
                </a:cubicBezTo>
                <a:lnTo>
                  <a:pt x="5969000" y="0"/>
                </a:lnTo>
                <a:cubicBezTo>
                  <a:pt x="6039140" y="0"/>
                  <a:pt x="6096000" y="56860"/>
                  <a:pt x="6096000" y="127000"/>
                </a:cubicBezTo>
                <a:lnTo>
                  <a:pt x="6096000" y="1142999"/>
                </a:lnTo>
                <a:cubicBezTo>
                  <a:pt x="6096000" y="1213139"/>
                  <a:pt x="6039140" y="1269999"/>
                  <a:pt x="5969000" y="1269999"/>
                </a:cubicBezTo>
                <a:lnTo>
                  <a:pt x="127000" y="1269999"/>
                </a:lnTo>
                <a:cubicBezTo>
                  <a:pt x="56860" y="1269999"/>
                  <a:pt x="0" y="1213139"/>
                  <a:pt x="0" y="1142999"/>
                </a:cubicBezTo>
                <a:lnTo>
                  <a:pt x="0" y="127000"/>
                </a:lnTo>
                <a:close/>
              </a:path>
            </a:pathLst>
          </a:custGeom>
          <a:solidFill>
            <a:srgbClr val="33CC3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5260" tIns="99060" rIns="99060" bIns="99060" numCol="1" spcCol="1270" anchor="t" anchorCtr="0">
            <a:noAutofit/>
          </a:bodyPr>
          <a:lstStyle/>
          <a:p>
            <a:pPr lvl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600" kern="1200"/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2000" kern="1200"/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2000" kern="1200"/>
          </a:p>
        </p:txBody>
      </p:sp>
      <p:sp>
        <p:nvSpPr>
          <p:cNvPr id="33" name="Freeform 32"/>
          <p:cNvSpPr/>
          <p:nvPr/>
        </p:nvSpPr>
        <p:spPr>
          <a:xfrm>
            <a:off x="1600200" y="2057400"/>
            <a:ext cx="7315200" cy="2514600"/>
          </a:xfrm>
          <a:custGeom>
            <a:avLst/>
            <a:gdLst>
              <a:gd name="connsiteX0" fmla="*/ 0 w 6096000"/>
              <a:gd name="connsiteY0" fmla="*/ 127000 h 1269999"/>
              <a:gd name="connsiteX1" fmla="*/ 127000 w 6096000"/>
              <a:gd name="connsiteY1" fmla="*/ 0 h 1269999"/>
              <a:gd name="connsiteX2" fmla="*/ 5969000 w 6096000"/>
              <a:gd name="connsiteY2" fmla="*/ 0 h 1269999"/>
              <a:gd name="connsiteX3" fmla="*/ 6096000 w 6096000"/>
              <a:gd name="connsiteY3" fmla="*/ 127000 h 1269999"/>
              <a:gd name="connsiteX4" fmla="*/ 6096000 w 6096000"/>
              <a:gd name="connsiteY4" fmla="*/ 1142999 h 1269999"/>
              <a:gd name="connsiteX5" fmla="*/ 5969000 w 6096000"/>
              <a:gd name="connsiteY5" fmla="*/ 1269999 h 1269999"/>
              <a:gd name="connsiteX6" fmla="*/ 127000 w 6096000"/>
              <a:gd name="connsiteY6" fmla="*/ 1269999 h 1269999"/>
              <a:gd name="connsiteX7" fmla="*/ 0 w 6096000"/>
              <a:gd name="connsiteY7" fmla="*/ 1142999 h 1269999"/>
              <a:gd name="connsiteX8" fmla="*/ 0 w 6096000"/>
              <a:gd name="connsiteY8" fmla="*/ 127000 h 1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1269999">
                <a:moveTo>
                  <a:pt x="0" y="127000"/>
                </a:moveTo>
                <a:cubicBezTo>
                  <a:pt x="0" y="56860"/>
                  <a:pt x="56860" y="0"/>
                  <a:pt x="127000" y="0"/>
                </a:cubicBezTo>
                <a:lnTo>
                  <a:pt x="5969000" y="0"/>
                </a:lnTo>
                <a:cubicBezTo>
                  <a:pt x="6039140" y="0"/>
                  <a:pt x="6096000" y="56860"/>
                  <a:pt x="6096000" y="127000"/>
                </a:cubicBezTo>
                <a:lnTo>
                  <a:pt x="6096000" y="1142999"/>
                </a:lnTo>
                <a:cubicBezTo>
                  <a:pt x="6096000" y="1213139"/>
                  <a:pt x="6039140" y="1269999"/>
                  <a:pt x="5969000" y="1269999"/>
                </a:cubicBezTo>
                <a:lnTo>
                  <a:pt x="127000" y="1269999"/>
                </a:lnTo>
                <a:cubicBezTo>
                  <a:pt x="56860" y="1269999"/>
                  <a:pt x="0" y="1213139"/>
                  <a:pt x="0" y="1142999"/>
                </a:cubicBezTo>
                <a:lnTo>
                  <a:pt x="0" y="12700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5260" tIns="99060" rIns="99060" bIns="99060" numCol="1" spcCol="1270" anchor="t" anchorCtr="0">
            <a:noAutofit/>
          </a:bodyPr>
          <a:lstStyle/>
          <a:p>
            <a:pPr lvl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600" kern="1200" dirty="0"/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2000" kern="1200" dirty="0"/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2000" kern="1200" dirty="0"/>
          </a:p>
        </p:txBody>
      </p:sp>
      <p:sp>
        <p:nvSpPr>
          <p:cNvPr id="35" name="Freeform 34"/>
          <p:cNvSpPr/>
          <p:nvPr/>
        </p:nvSpPr>
        <p:spPr>
          <a:xfrm>
            <a:off x="1600200" y="4800600"/>
            <a:ext cx="7315200" cy="1752600"/>
          </a:xfrm>
          <a:custGeom>
            <a:avLst/>
            <a:gdLst>
              <a:gd name="connsiteX0" fmla="*/ 0 w 6096000"/>
              <a:gd name="connsiteY0" fmla="*/ 127000 h 1269999"/>
              <a:gd name="connsiteX1" fmla="*/ 127000 w 6096000"/>
              <a:gd name="connsiteY1" fmla="*/ 0 h 1269999"/>
              <a:gd name="connsiteX2" fmla="*/ 5969000 w 6096000"/>
              <a:gd name="connsiteY2" fmla="*/ 0 h 1269999"/>
              <a:gd name="connsiteX3" fmla="*/ 6096000 w 6096000"/>
              <a:gd name="connsiteY3" fmla="*/ 127000 h 1269999"/>
              <a:gd name="connsiteX4" fmla="*/ 6096000 w 6096000"/>
              <a:gd name="connsiteY4" fmla="*/ 1142999 h 1269999"/>
              <a:gd name="connsiteX5" fmla="*/ 5969000 w 6096000"/>
              <a:gd name="connsiteY5" fmla="*/ 1269999 h 1269999"/>
              <a:gd name="connsiteX6" fmla="*/ 127000 w 6096000"/>
              <a:gd name="connsiteY6" fmla="*/ 1269999 h 1269999"/>
              <a:gd name="connsiteX7" fmla="*/ 0 w 6096000"/>
              <a:gd name="connsiteY7" fmla="*/ 1142999 h 1269999"/>
              <a:gd name="connsiteX8" fmla="*/ 0 w 6096000"/>
              <a:gd name="connsiteY8" fmla="*/ 127000 h 1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1269999">
                <a:moveTo>
                  <a:pt x="0" y="127000"/>
                </a:moveTo>
                <a:cubicBezTo>
                  <a:pt x="0" y="56860"/>
                  <a:pt x="56860" y="0"/>
                  <a:pt x="127000" y="0"/>
                </a:cubicBezTo>
                <a:lnTo>
                  <a:pt x="5969000" y="0"/>
                </a:lnTo>
                <a:cubicBezTo>
                  <a:pt x="6039140" y="0"/>
                  <a:pt x="6096000" y="56860"/>
                  <a:pt x="6096000" y="127000"/>
                </a:cubicBezTo>
                <a:lnTo>
                  <a:pt x="6096000" y="1142999"/>
                </a:lnTo>
                <a:cubicBezTo>
                  <a:pt x="6096000" y="1213139"/>
                  <a:pt x="6039140" y="1269999"/>
                  <a:pt x="5969000" y="1269999"/>
                </a:cubicBezTo>
                <a:lnTo>
                  <a:pt x="127000" y="1269999"/>
                </a:lnTo>
                <a:cubicBezTo>
                  <a:pt x="56860" y="1269999"/>
                  <a:pt x="0" y="1213139"/>
                  <a:pt x="0" y="1142999"/>
                </a:cubicBezTo>
                <a:lnTo>
                  <a:pt x="0" y="127000"/>
                </a:lnTo>
                <a:close/>
              </a:path>
            </a:pathLst>
          </a:custGeom>
          <a:solidFill>
            <a:srgbClr val="FFC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5260" tIns="99060" rIns="99060" bIns="99060" numCol="1" spcCol="1270" anchor="t" anchorCtr="0">
            <a:noAutofit/>
          </a:bodyPr>
          <a:lstStyle/>
          <a:p>
            <a:pPr lvl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600" kern="1200"/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2000" kern="1200"/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2000" kern="1200"/>
          </a:p>
        </p:txBody>
      </p:sp>
      <p:sp>
        <p:nvSpPr>
          <p:cNvPr id="37" name="Rounded Rectangle 36"/>
          <p:cNvSpPr/>
          <p:nvPr/>
        </p:nvSpPr>
        <p:spPr>
          <a:xfrm>
            <a:off x="1676400" y="457200"/>
            <a:ext cx="1143000" cy="1066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676400" y="2743200"/>
            <a:ext cx="1143000" cy="1066800"/>
          </a:xfrm>
          <a:prstGeom prst="roundRect">
            <a:avLst>
              <a:gd name="adj" fmla="val 78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676400" y="5181600"/>
            <a:ext cx="1143000" cy="1066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767640" y="152400"/>
            <a:ext cx="6147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Tên trận thi đấu: 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 loại U23 Châu Á năm 2020 giữa Việt Nam và Thái Lan. 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794958" y="893064"/>
            <a:ext cx="6120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774772" y="1423473"/>
            <a:ext cx="5098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Thời gian : 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 26-3-2019</a:t>
            </a: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743200" y="2133600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Quang cảnh, không khí : 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náo nhiệt, sôi động, đầy ắp cổ động viên, tiếng trống, …. 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19400" y="2999232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 biến : 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hiệp 1, hiệp 2, kết quả</a:t>
            </a: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sút bóng, ghi bàn, tỉ số, chiến thắng thuộc về….)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743200" y="3782568"/>
            <a:ext cx="6071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Khán giả : 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 vũ, hò reo, hồi hộp, vỗ tay, bật khóc, vui mừng …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807208" y="4779264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Ý nghĩa : 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 luyện sức khỏe, thể lực, tinh thần yêu thể thao, giao lưu học hỏi….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770632" y="5465064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Suy nghĩ, tình cảm : 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 dẫn, gây cấn, tự hào, hạnh phúc….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767584" y="6172200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Mong ước : 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xem nữa, tham gia thi đấu…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" y="2743200"/>
            <a:ext cx="1019355" cy="101935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TextBox 1"/>
          <p:cNvSpPr txBox="1"/>
          <p:nvPr/>
        </p:nvSpPr>
        <p:spPr>
          <a:xfrm>
            <a:off x="1828800" y="838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4000" y="29718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7800" y="5486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9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0" y="855663"/>
            <a:ext cx="9144000" cy="600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cs typeface="Times New Roman" panose="02020603050405020304" pitchFamily="18" charset="0"/>
              </a:rPr>
              <a:t>       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Chủ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vừa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rồi</a:t>
            </a:r>
            <a:r>
              <a:rPr lang="en-US" altLang="en-US" sz="2400" b="1" dirty="0"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bố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đưa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xem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bóng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đá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tại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sân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vận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Việt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Trì</a:t>
            </a:r>
            <a:r>
              <a:rPr lang="en-US" altLang="en-US" sz="2400" b="1" dirty="0"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r>
              <a:rPr lang="en-US" altLang="en-US" sz="2400" b="1" dirty="0">
                <a:cs typeface="Times New Roman" panose="02020603050405020304" pitchFamily="18" charset="0"/>
              </a:rPr>
              <a:t>        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Hôm</a:t>
            </a:r>
            <a:r>
              <a:rPr lang="en-US" altLang="en-US" sz="2400" b="1" dirty="0">
                <a:cs typeface="Times New Roman" panose="02020603050405020304" pitchFamily="18" charset="0"/>
              </a:rPr>
              <a:t> nay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tuyển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Sông</a:t>
            </a:r>
            <a:r>
              <a:rPr lang="en-US" altLang="en-US" sz="2400" b="1" dirty="0">
                <a:cs typeface="Times New Roman" panose="02020603050405020304" pitchFamily="18" charset="0"/>
              </a:rPr>
              <a:t> Lam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Nghệ</a:t>
            </a:r>
            <a:r>
              <a:rPr lang="en-US" altLang="en-US" sz="2400" b="1" dirty="0">
                <a:cs typeface="Times New Roman" panose="02020603050405020304" pitchFamily="18" charset="0"/>
              </a:rPr>
              <a:t>  An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gặp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tuyển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Hoàng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Gia</a:t>
            </a:r>
            <a:r>
              <a:rPr lang="en-US" altLang="en-US" sz="2400" b="1" dirty="0">
                <a:cs typeface="Times New Roman" panose="02020603050405020304" pitchFamily="18" charset="0"/>
              </a:rPr>
              <a:t> Lai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tuyển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Sông</a:t>
            </a:r>
            <a:r>
              <a:rPr lang="en-US" altLang="en-US" sz="2400" b="1" dirty="0">
                <a:cs typeface="Times New Roman" panose="02020603050405020304" pitchFamily="18" charset="0"/>
              </a:rPr>
              <a:t> Lam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Nghệ</a:t>
            </a:r>
            <a:r>
              <a:rPr lang="en-US" altLang="en-US" sz="2400" b="1" dirty="0">
                <a:cs typeface="Times New Roman" panose="02020603050405020304" pitchFamily="18" charset="0"/>
              </a:rPr>
              <a:t>  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mặc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áo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màu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đỏ</a:t>
            </a:r>
            <a:r>
              <a:rPr lang="en-US" altLang="en-US" sz="2400" b="1" dirty="0"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tuyển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Hoàng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Gia</a:t>
            </a:r>
            <a:r>
              <a:rPr lang="en-US" altLang="en-US" sz="2400" b="1" dirty="0">
                <a:cs typeface="Times New Roman" panose="02020603050405020304" pitchFamily="18" charset="0"/>
              </a:rPr>
              <a:t> Lai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mặc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áo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màu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xanh</a:t>
            </a:r>
            <a:r>
              <a:rPr lang="en-US" altLang="en-US" sz="2400" b="1" dirty="0"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Hoàng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Gia</a:t>
            </a:r>
            <a:r>
              <a:rPr lang="en-US" altLang="en-US" sz="2400" b="1" dirty="0">
                <a:cs typeface="Times New Roman" panose="02020603050405020304" pitchFamily="18" charset="0"/>
              </a:rPr>
              <a:t> Lai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quyền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giao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bóng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trước</a:t>
            </a:r>
            <a:r>
              <a:rPr lang="en-US" altLang="en-US" sz="2400" b="1" dirty="0"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Trọng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vừa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thổi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còi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báo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hiệu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trận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đấu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bắt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đầu</a:t>
            </a:r>
            <a:r>
              <a:rPr lang="en-US" altLang="en-US" sz="2400" b="1" dirty="0"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Trận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đấu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sôi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ngay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phút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đầu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tiên</a:t>
            </a:r>
            <a:r>
              <a:rPr lang="en-US" altLang="en-US" sz="2400" b="1" dirty="0"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hiếp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chưa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ghi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bàn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thắng</a:t>
            </a:r>
            <a:r>
              <a:rPr lang="en-US" altLang="en-US" sz="2400" b="1" dirty="0"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2400" b="1" dirty="0">
                <a:cs typeface="Times New Roman" panose="02020603050405020304" pitchFamily="18" charset="0"/>
              </a:rPr>
              <a:t>        Sang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hiệp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chỉ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cs typeface="Times New Roman" panose="02020603050405020304" pitchFamily="18" charset="0"/>
              </a:rPr>
              <a:t> 10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phút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bàn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thắng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đầu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tiên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đã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ghi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cs typeface="Times New Roman" panose="02020603050405020304" pitchFamily="18" charset="0"/>
              </a:rPr>
              <a:t>Hoàng</a:t>
            </a:r>
            <a:r>
              <a:rPr lang="en-US" altLang="en-US" sz="2400" b="1" dirty="0" smtClean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cs typeface="Times New Roman" panose="02020603050405020304" pitchFamily="18" charset="0"/>
              </a:rPr>
              <a:t>Anh</a:t>
            </a:r>
            <a:r>
              <a:rPr lang="en-US" altLang="en-US" sz="2400" b="1" dirty="0" smtClean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cs typeface="Times New Roman" panose="02020603050405020304" pitchFamily="18" charset="0"/>
              </a:rPr>
              <a:t>Gia</a:t>
            </a:r>
            <a:r>
              <a:rPr lang="en-US" altLang="en-US" sz="2400" b="1" dirty="0" smtClean="0">
                <a:cs typeface="Times New Roman" panose="02020603050405020304" pitchFamily="18" charset="0"/>
              </a:rPr>
              <a:t> Lai </a:t>
            </a:r>
            <a:r>
              <a:rPr lang="en-US" altLang="en-US" sz="2400" b="1" dirty="0"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Cả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sân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vận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ầm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vang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tiếng</a:t>
            </a:r>
            <a:r>
              <a:rPr lang="en-US" altLang="en-US" sz="2400" b="1" dirty="0">
                <a:cs typeface="Times New Roman" panose="02020603050405020304" pitchFamily="18" charset="0"/>
              </a:rPr>
              <a:t> reo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hò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cổ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vũ</a:t>
            </a:r>
            <a:r>
              <a:rPr lang="en-US" altLang="en-US" sz="2400" b="1" dirty="0"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khí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sân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thật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náo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nhiệt</a:t>
            </a:r>
            <a:r>
              <a:rPr lang="en-US" altLang="en-US" sz="2400" b="1" dirty="0"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Trận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đấu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diễn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ra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thật</a:t>
            </a:r>
            <a:r>
              <a:rPr lang="en-US" altLang="en-US" sz="2400" b="1" dirty="0">
                <a:cs typeface="Times New Roman" panose="02020603050405020304" pitchFamily="18" charset="0"/>
              </a:rPr>
              <a:t> gay go,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quyết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liệt</a:t>
            </a:r>
            <a:r>
              <a:rPr lang="en-US" altLang="en-US" sz="2400" b="1" dirty="0"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Nhưng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cuối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trận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đấu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vẫn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thêm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bàn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thắng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ghi</a:t>
            </a:r>
            <a:r>
              <a:rPr lang="en-US" altLang="en-US" sz="2400" b="1" dirty="0"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Trọng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nổi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hồi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còi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kết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thúc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trận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đấu</a:t>
            </a:r>
            <a:r>
              <a:rPr lang="en-US" altLang="en-US" sz="2400" b="1" dirty="0"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tuyển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cs typeface="Times New Roman" panose="02020603050405020304" pitchFamily="18" charset="0"/>
              </a:rPr>
              <a:t>Hoàng</a:t>
            </a:r>
            <a:r>
              <a:rPr lang="en-US" altLang="en-US" sz="2400" b="1" dirty="0" smtClean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cs typeface="Times New Roman" panose="02020603050405020304" pitchFamily="18" charset="0"/>
              </a:rPr>
              <a:t>Anh</a:t>
            </a:r>
            <a:r>
              <a:rPr lang="en-US" altLang="en-US" sz="2400" b="1" dirty="0" smtClean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cs typeface="Times New Roman" panose="02020603050405020304" pitchFamily="18" charset="0"/>
              </a:rPr>
              <a:t>Gia</a:t>
            </a:r>
            <a:r>
              <a:rPr lang="en-US" altLang="en-US" sz="2400" b="1" dirty="0" smtClean="0">
                <a:cs typeface="Times New Roman" panose="02020603050405020304" pitchFamily="18" charset="0"/>
              </a:rPr>
              <a:t> Lai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giành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chiến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thắng</a:t>
            </a:r>
            <a:r>
              <a:rPr lang="en-US" altLang="en-US" sz="2400" b="1" dirty="0">
                <a:cs typeface="Times New Roman" panose="02020603050405020304" pitchFamily="18" charset="0"/>
              </a:rPr>
              <a:t> 1- 0. </a:t>
            </a:r>
          </a:p>
          <a:p>
            <a:pPr eaLnBrk="1" hangingPunct="1"/>
            <a:r>
              <a:rPr lang="en-US" altLang="en-US" sz="2400" b="1" dirty="0">
                <a:cs typeface="Times New Roman" panose="02020603050405020304" pitchFamily="18" charset="0"/>
              </a:rPr>
              <a:t>         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Trận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bóng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đá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này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thật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sôi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nổi</a:t>
            </a:r>
            <a:r>
              <a:rPr lang="en-US" altLang="en-US" sz="2400" b="1" dirty="0"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mong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lần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lại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bố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đưa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xem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trận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bóng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đá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nữa</a:t>
            </a:r>
            <a:r>
              <a:rPr lang="en-US" altLang="en-US" sz="2400" b="1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240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2362200" y="228600"/>
            <a:ext cx="4175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FF00"/>
                </a:solidFill>
              </a:rPr>
              <a:t>Bài</a:t>
            </a:r>
            <a:r>
              <a:rPr lang="en-US" altLang="en-US" sz="3200" b="1" dirty="0">
                <a:solidFill>
                  <a:srgbClr val="FFFF00"/>
                </a:solidFill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</a:rPr>
              <a:t>văn</a:t>
            </a:r>
            <a:r>
              <a:rPr lang="en-US" altLang="en-US" sz="3200" b="1" dirty="0">
                <a:solidFill>
                  <a:srgbClr val="FFFF00"/>
                </a:solidFill>
              </a:rPr>
              <a:t> hay:</a:t>
            </a:r>
          </a:p>
        </p:txBody>
      </p:sp>
    </p:spTree>
    <p:extLst>
      <p:ext uri="{BB962C8B-B14F-4D97-AF65-F5344CB8AC3E}">
        <p14:creationId xmlns:p14="http://schemas.microsoft.com/office/powerpoint/2010/main" val="3966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240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2362200" y="228600"/>
            <a:ext cx="4175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FF00"/>
                </a:solidFill>
              </a:rPr>
              <a:t>Bài</a:t>
            </a:r>
            <a:r>
              <a:rPr lang="en-US" altLang="en-US" sz="3200" b="1" dirty="0">
                <a:solidFill>
                  <a:srgbClr val="FFFF00"/>
                </a:solidFill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</a:rPr>
              <a:t>văn</a:t>
            </a:r>
            <a:r>
              <a:rPr lang="en-US" altLang="en-US" sz="3200" b="1" dirty="0">
                <a:solidFill>
                  <a:srgbClr val="FFFF00"/>
                </a:solidFill>
              </a:rPr>
              <a:t> hay: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96862" y="1065784"/>
            <a:ext cx="8305800" cy="526297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U23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Lan. </a:t>
            </a:r>
          </a:p>
          <a:p>
            <a:pPr algn="just" eaLnBrk="1" hangingPunct="1"/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2019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ắp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1-0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4-0. 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U23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algn="just" eaLnBrk="1" hangingPunct="1"/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45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6"/>
          <p:cNvSpPr txBox="1">
            <a:spLocks noChangeArrowheads="1"/>
          </p:cNvSpPr>
          <p:nvPr/>
        </p:nvSpPr>
        <p:spPr bwMode="auto">
          <a:xfrm>
            <a:off x="684213" y="260350"/>
            <a:ext cx="76327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FF00"/>
                </a:solidFill>
                <a:cs typeface="Times New Roman" panose="02020603050405020304" pitchFamily="18" charset="0"/>
              </a:rPr>
              <a:t>BÀI VĂN HAY</a:t>
            </a:r>
            <a:endParaRPr lang="en-US" altLang="en-US" sz="28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95250" y="1052513"/>
            <a:ext cx="9048750" cy="5510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/>
              <a:t>       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chứng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kiến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trận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đá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cầu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Tú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lớp</a:t>
            </a:r>
            <a:r>
              <a:rPr lang="en-US" altLang="en-US" sz="3200" b="1" dirty="0">
                <a:cs typeface="Times New Roman" panose="02020603050405020304" pitchFamily="18" charset="0"/>
              </a:rPr>
              <a:t> 3A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Hải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lớp</a:t>
            </a:r>
            <a:r>
              <a:rPr lang="en-US" altLang="en-US" sz="3200" b="1" dirty="0">
                <a:cs typeface="Times New Roman" panose="02020603050405020304" pitchFamily="18" charset="0"/>
              </a:rPr>
              <a:t> 3B.</a:t>
            </a:r>
          </a:p>
          <a:p>
            <a:pPr eaLnBrk="1" hangingPunct="1"/>
            <a:r>
              <a:rPr lang="en-US" altLang="en-US" sz="3200" b="1" dirty="0">
                <a:cs typeface="Times New Roman" panose="02020603050405020304" pitchFamily="18" charset="0"/>
              </a:rPr>
              <a:t>      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Cảnh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đá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cầu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tay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đôi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diễn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ra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rất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sôi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nổi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hấp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bên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phải</a:t>
            </a:r>
            <a:r>
              <a:rPr lang="en-US" altLang="en-US" sz="3200" b="1" dirty="0"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quả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cầu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Tú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dùng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chân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phải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tung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lên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rất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đẹp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mắt</a:t>
            </a:r>
            <a:r>
              <a:rPr lang="en-US" altLang="en-US" sz="3200" b="1" dirty="0"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Chiếc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cầu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lúc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này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trông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chiếc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dù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lơ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lửng</a:t>
            </a:r>
            <a:r>
              <a:rPr lang="en-US" altLang="en-US" sz="3200" b="1" dirty="0"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rồi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chiếc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lá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bị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gió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cuốn</a:t>
            </a:r>
            <a:r>
              <a:rPr lang="en-US" altLang="en-US" sz="3200" b="1" dirty="0">
                <a:cs typeface="Times New Roman" panose="02020603050405020304" pitchFamily="18" charset="0"/>
              </a:rPr>
              <a:t> bay.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Chờ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quả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cầu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xuống</a:t>
            </a:r>
            <a:r>
              <a:rPr lang="en-US" altLang="en-US" sz="3200" b="1" dirty="0"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Hải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đưa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chân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hứng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cầu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nhanh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chóng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phản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công</a:t>
            </a:r>
            <a:r>
              <a:rPr lang="en-US" altLang="en-US" sz="3200" b="1" dirty="0">
                <a:cs typeface="Times New Roman" panose="02020603050405020304" pitchFamily="18" charset="0"/>
              </a:rPr>
              <a:t>. Ai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cũng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dán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mắt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quả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cầu</a:t>
            </a:r>
            <a:r>
              <a:rPr lang="en-US" altLang="en-US" sz="3200" b="1" dirty="0"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200" b="1" dirty="0">
                <a:cs typeface="Times New Roman" panose="02020603050405020304" pitchFamily="18" charset="0"/>
              </a:rPr>
              <a:t>     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Trận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đấu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kết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thúc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bất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phân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thắng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bại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vỗ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tay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náo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nhiệt</a:t>
            </a:r>
            <a:r>
              <a:rPr lang="en-US" altLang="en-US" sz="3200" b="1" dirty="0"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4194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12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02130" y="152400"/>
            <a:ext cx="2547813" cy="80791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2209800"/>
            <a:ext cx="89915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buFontTx/>
              <a:buChar char="-"/>
            </a:pP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4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39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619367" y="990600"/>
            <a:ext cx="8524633" cy="838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en-US" sz="4800" b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</a:t>
            </a:r>
            <a:endParaRPr lang="en-US" sz="4800" b="1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94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07" y="5105400"/>
            <a:ext cx="703385" cy="6096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03" y="1600200"/>
            <a:ext cx="2021394" cy="1831412"/>
          </a:xfrm>
          <a:prstGeom prst="rect">
            <a:avLst/>
          </a:prstGeom>
        </p:spPr>
      </p:pic>
      <p:sp>
        <p:nvSpPr>
          <p:cNvPr id="8" name="Câu TL A"/>
          <p:cNvSpPr/>
          <p:nvPr/>
        </p:nvSpPr>
        <p:spPr>
          <a:xfrm>
            <a:off x="457200" y="4419600"/>
            <a:ext cx="4114800" cy="929640"/>
          </a:xfrm>
          <a:prstGeom prst="flowChartTermina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âu TL C"/>
          <p:cNvSpPr/>
          <p:nvPr/>
        </p:nvSpPr>
        <p:spPr>
          <a:xfrm>
            <a:off x="457199" y="5562600"/>
            <a:ext cx="3839307" cy="929640"/>
          </a:xfrm>
          <a:prstGeom prst="flowChartTermina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âu TL B"/>
          <p:cNvSpPr/>
          <p:nvPr/>
        </p:nvSpPr>
        <p:spPr>
          <a:xfrm>
            <a:off x="4982307" y="4419600"/>
            <a:ext cx="3780693" cy="929640"/>
          </a:xfrm>
          <a:prstGeom prst="flowChartTermina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âu TL D"/>
          <p:cNvSpPr/>
          <p:nvPr/>
        </p:nvSpPr>
        <p:spPr>
          <a:xfrm>
            <a:off x="4982307" y="5562600"/>
            <a:ext cx="3780693" cy="929640"/>
          </a:xfrm>
          <a:prstGeom prst="flowChartTermina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d) Sân </a:t>
            </a:r>
            <a:r>
              <a:rPr lang="en-US" sz="3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 động</a:t>
            </a:r>
          </a:p>
        </p:txBody>
      </p:sp>
      <p:sp>
        <p:nvSpPr>
          <p:cNvPr id="12" name="Sai"/>
          <p:cNvSpPr/>
          <p:nvPr/>
        </p:nvSpPr>
        <p:spPr>
          <a:xfrm>
            <a:off x="3561303" y="3431612"/>
            <a:ext cx="2153697" cy="60698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3571351" y="3429000"/>
            <a:ext cx="2153697" cy="606988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76200"/>
            <a:ext cx="8915400" cy="914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5928" y="210234"/>
            <a:ext cx="9028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ai"/>
          <p:cNvSpPr/>
          <p:nvPr/>
        </p:nvSpPr>
        <p:spPr>
          <a:xfrm>
            <a:off x="3571351" y="3407979"/>
            <a:ext cx="2153697" cy="60698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SAI RỒI</a:t>
            </a:r>
          </a:p>
        </p:txBody>
      </p:sp>
      <p:sp>
        <p:nvSpPr>
          <p:cNvPr id="16" name="Sai"/>
          <p:cNvSpPr/>
          <p:nvPr/>
        </p:nvSpPr>
        <p:spPr>
          <a:xfrm>
            <a:off x="3571351" y="3429000"/>
            <a:ext cx="2153697" cy="60698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SAI RỒI</a:t>
            </a:r>
          </a:p>
        </p:txBody>
      </p:sp>
    </p:spTree>
    <p:extLst>
      <p:ext uri="{BB962C8B-B14F-4D97-AF65-F5344CB8AC3E}">
        <p14:creationId xmlns:p14="http://schemas.microsoft.com/office/powerpoint/2010/main" val="312351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06666 -0.4555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-2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075 -0.00023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2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g-chien-tha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06528 L 0.21667 -0.29028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7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-0.10023 L 0.24167 -0.01134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-cuoi-khan-gia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8" presetClass="exit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125 -0.26667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1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14166 0.0331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164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-cuoi-khan-gia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225 -0.2888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-14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25833 0.01088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532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-cuoi-khan-gia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-cuoi-khan-gia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07" y="5105400"/>
            <a:ext cx="703385" cy="6096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03" y="1600200"/>
            <a:ext cx="2021394" cy="1831412"/>
          </a:xfrm>
          <a:prstGeom prst="rect">
            <a:avLst/>
          </a:prstGeom>
        </p:spPr>
      </p:pic>
      <p:sp>
        <p:nvSpPr>
          <p:cNvPr id="8" name="Câu TL A"/>
          <p:cNvSpPr/>
          <p:nvPr/>
        </p:nvSpPr>
        <p:spPr>
          <a:xfrm>
            <a:off x="381000" y="4419600"/>
            <a:ext cx="3581400" cy="929640"/>
          </a:xfrm>
          <a:prstGeom prst="flowChartTermina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 vui chơi, tỉ số, chiến thắng</a:t>
            </a:r>
            <a:endParaRPr lang="en-US" sz="3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âu TL C"/>
          <p:cNvSpPr/>
          <p:nvPr/>
        </p:nvSpPr>
        <p:spPr>
          <a:xfrm>
            <a:off x="381000" y="5562600"/>
            <a:ext cx="3581400" cy="929640"/>
          </a:xfrm>
          <a:prstGeom prst="flowChartTermina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c) kết quả, sáng tác, sân vận động</a:t>
            </a:r>
            <a:endParaRPr lang="en-US" sz="3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âu TL B"/>
          <p:cNvSpPr/>
          <p:nvPr/>
        </p:nvSpPr>
        <p:spPr>
          <a:xfrm>
            <a:off x="5105400" y="4419600"/>
            <a:ext cx="3815862" cy="929640"/>
          </a:xfrm>
          <a:prstGeom prst="flowChartTermina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57150" indent="-57150"/>
            <a:r>
              <a:rPr lang="en-US" sz="3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 quyết tâm, thi đấu,    đối thủ</a:t>
            </a:r>
            <a:endParaRPr lang="en-US" sz="3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âu TL D"/>
          <p:cNvSpPr/>
          <p:nvPr/>
        </p:nvSpPr>
        <p:spPr>
          <a:xfrm>
            <a:off x="5181600" y="5562600"/>
            <a:ext cx="3657600" cy="929640"/>
          </a:xfrm>
          <a:prstGeom prst="flowChartTermina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d) trận đấu, hò reo, ngắm cảnh</a:t>
            </a:r>
            <a:endParaRPr lang="en-US" sz="3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ai"/>
          <p:cNvSpPr/>
          <p:nvPr/>
        </p:nvSpPr>
        <p:spPr>
          <a:xfrm>
            <a:off x="3505200" y="3431612"/>
            <a:ext cx="2153697" cy="60698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3492521" y="3429000"/>
            <a:ext cx="2153697" cy="606988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ĐÚNG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400" y="76200"/>
            <a:ext cx="8915400" cy="914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1093" y="16259"/>
            <a:ext cx="72827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ược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endParaRPr lang="en-US" sz="32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3450" y="4381500"/>
            <a:ext cx="152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46376" y="5526024"/>
            <a:ext cx="152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áng tác</a:t>
            </a:r>
            <a:endParaRPr lang="en-US" sz="3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58384" y="5992368"/>
            <a:ext cx="2514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gắm cảnh</a:t>
            </a:r>
            <a:endParaRPr lang="en-US" sz="3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ai"/>
          <p:cNvSpPr/>
          <p:nvPr/>
        </p:nvSpPr>
        <p:spPr>
          <a:xfrm>
            <a:off x="3507830" y="3429000"/>
            <a:ext cx="2153697" cy="60698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SAI RỒI</a:t>
            </a:r>
          </a:p>
        </p:txBody>
      </p:sp>
      <p:sp>
        <p:nvSpPr>
          <p:cNvPr id="20" name="Sai"/>
          <p:cNvSpPr/>
          <p:nvPr/>
        </p:nvSpPr>
        <p:spPr>
          <a:xfrm>
            <a:off x="3555585" y="3429000"/>
            <a:ext cx="2153697" cy="60698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SAI RỒI</a:t>
            </a:r>
          </a:p>
        </p:txBody>
      </p:sp>
    </p:spTree>
    <p:extLst>
      <p:ext uri="{BB962C8B-B14F-4D97-AF65-F5344CB8AC3E}">
        <p14:creationId xmlns:p14="http://schemas.microsoft.com/office/powerpoint/2010/main" val="218513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225 0.02199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ia-ngac-nhie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5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225 -0.2555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-1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25833 0.02199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108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ia-ngac-nhie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13333 -0.28889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-14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175 -0.00023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ia-ngac-nhie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ia-ngac-nhie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175 0.033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85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87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ia-ngac-nhie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2" grpId="3" animBg="1"/>
      <p:bldP spid="12" grpId="4" animBg="1"/>
      <p:bldP spid="13" grpId="0" animBg="1"/>
      <p:bldP spid="13" grpId="1" animBg="1"/>
      <p:bldP spid="2" grpId="0"/>
      <p:bldP spid="15" grpId="0"/>
      <p:bldP spid="17" grpId="0"/>
      <p:bldP spid="18" grpId="1" animBg="1"/>
      <p:bldP spid="18" grpId="2" animBg="1"/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07" y="5105400"/>
            <a:ext cx="703385" cy="6096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03" y="1600200"/>
            <a:ext cx="2021394" cy="1831412"/>
          </a:xfrm>
          <a:prstGeom prst="rect">
            <a:avLst/>
          </a:prstGeom>
        </p:spPr>
      </p:pic>
      <p:sp>
        <p:nvSpPr>
          <p:cNvPr id="8" name="Câu TL A"/>
          <p:cNvSpPr/>
          <p:nvPr/>
        </p:nvSpPr>
        <p:spPr>
          <a:xfrm>
            <a:off x="177582" y="4419600"/>
            <a:ext cx="3968750" cy="929640"/>
          </a:xfrm>
          <a:prstGeom prst="flowChartTermina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hay.</a:t>
            </a:r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âu TL C"/>
          <p:cNvSpPr/>
          <p:nvPr/>
        </p:nvSpPr>
        <p:spPr>
          <a:xfrm>
            <a:off x="183931" y="5562600"/>
            <a:ext cx="3887755" cy="929640"/>
          </a:xfrm>
          <a:prstGeom prst="flowChartTermina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âu TL B"/>
          <p:cNvSpPr/>
          <p:nvPr/>
        </p:nvSpPr>
        <p:spPr>
          <a:xfrm>
            <a:off x="5105400" y="4419600"/>
            <a:ext cx="3962400" cy="929640"/>
          </a:xfrm>
          <a:prstGeom prst="flowChartTermina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âu TL D"/>
          <p:cNvSpPr/>
          <p:nvPr/>
        </p:nvSpPr>
        <p:spPr>
          <a:xfrm>
            <a:off x="5105400" y="5562600"/>
            <a:ext cx="3962400" cy="929640"/>
          </a:xfrm>
          <a:prstGeom prst="flowChartTermina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ai"/>
          <p:cNvSpPr/>
          <p:nvPr/>
        </p:nvSpPr>
        <p:spPr>
          <a:xfrm>
            <a:off x="3561303" y="3431612"/>
            <a:ext cx="2153697" cy="60698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3571351" y="3444766"/>
            <a:ext cx="2153697" cy="606988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660290" y="76200"/>
            <a:ext cx="7416909" cy="914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0291" y="-19568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ai"/>
          <p:cNvSpPr/>
          <p:nvPr/>
        </p:nvSpPr>
        <p:spPr>
          <a:xfrm>
            <a:off x="3571351" y="3436883"/>
            <a:ext cx="2153697" cy="60698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SAI RỒI</a:t>
            </a:r>
          </a:p>
        </p:txBody>
      </p:sp>
      <p:sp>
        <p:nvSpPr>
          <p:cNvPr id="16" name="Sai"/>
          <p:cNvSpPr/>
          <p:nvPr/>
        </p:nvSpPr>
        <p:spPr>
          <a:xfrm>
            <a:off x="3571351" y="3429000"/>
            <a:ext cx="2153697" cy="60698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SAI RỒI</a:t>
            </a:r>
          </a:p>
        </p:txBody>
      </p:sp>
    </p:spTree>
    <p:extLst>
      <p:ext uri="{BB962C8B-B14F-4D97-AF65-F5344CB8AC3E}">
        <p14:creationId xmlns:p14="http://schemas.microsoft.com/office/powerpoint/2010/main" val="214095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13334 -0.31111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-15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14167 0.01088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-cuoi-khan-gia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5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06528 L 0.21667 -0.2902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7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-0.10023 L 0.24167 -0.0113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444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ia-ngac-nhie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125 -0.26667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1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14166 0.0331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164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8" presetClass="exit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ia-ngac-nhie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9167 -0.44445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-2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15834 0.11088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2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g-chien-tha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9" presetClass="exit" presetSubtype="0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7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2" grpId="1" animBg="1"/>
      <p:bldP spid="12" grpId="2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68546" y="533400"/>
            <a:ext cx="3559308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950" b="1" u="sng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950" b="1" u="sng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b="1" u="sng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950" b="1" u="sng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b="1" u="sng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4950" b="1" u="sng" dirty="0">
              <a:ln w="9525">
                <a:solidFill>
                  <a:prstClr val="white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-287159" y="2664691"/>
            <a:ext cx="9895115" cy="90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 err="1" smtClean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sz="4800" b="1" dirty="0" smtClean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800" b="1" dirty="0" smtClean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dirty="0" smtClean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4800" b="1" dirty="0" smtClean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800" b="1" dirty="0" smtClean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4800" b="1" dirty="0" smtClean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800" b="1" dirty="0" smtClean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thao</a:t>
            </a:r>
            <a:endParaRPr lang="en-US" sz="4800" b="1" dirty="0">
              <a:solidFill>
                <a:prstClr val="black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HP001 5H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04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4"/>
          <p:cNvSpPr txBox="1"/>
          <p:nvPr/>
        </p:nvSpPr>
        <p:spPr>
          <a:xfrm>
            <a:off x="3124199" y="1676400"/>
            <a:ext cx="57265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/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	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Rèn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kĩ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năng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viết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: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Dựa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vào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làm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miệng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tuần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trước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viết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được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một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đoạn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văn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ngắn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kể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về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một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trận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thi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đấu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thể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thao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mà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em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xem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hoặc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tham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gia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thi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đấu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. </a:t>
            </a:r>
            <a:endParaRPr lang="zh-CN" altLang="en-US" sz="4000" b="1" dirty="0">
              <a:solidFill>
                <a:prstClr val="black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5"/>
          <p:cNvSpPr txBox="1"/>
          <p:nvPr/>
        </p:nvSpPr>
        <p:spPr>
          <a:xfrm>
            <a:off x="950698" y="762000"/>
            <a:ext cx="7872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u="sng" smtClean="0">
                <a:solidFill>
                  <a:prstClr val="black"/>
                </a:solidFill>
                <a:latin typeface="UVN Bach Tuyet Nang" panose="02090907080705020403" pitchFamily="18" charset="0"/>
                <a:ea typeface="汉仪喵魂体W" panose="00020600040101010101" pitchFamily="18" charset="-122"/>
              </a:rPr>
              <a:t>MỤC TIÊU CỦA TIẾT HỌC</a:t>
            </a:r>
            <a:endParaRPr lang="zh-CN" altLang="en-US" sz="4000" b="1" u="sng" dirty="0">
              <a:solidFill>
                <a:prstClr val="black"/>
              </a:solidFill>
              <a:latin typeface="UVN Bach Tuyet Nang" panose="02090907080705020403" pitchFamily="18" charset="0"/>
              <a:ea typeface="汉仪喵魂体W" panose="00020600040101010101" pitchFamily="18" charset="-122"/>
            </a:endParaRPr>
          </a:p>
        </p:txBody>
      </p:sp>
      <p:grpSp>
        <p:nvGrpSpPr>
          <p:cNvPr id="7" name="组合 4"/>
          <p:cNvGrpSpPr/>
          <p:nvPr/>
        </p:nvGrpSpPr>
        <p:grpSpPr>
          <a:xfrm>
            <a:off x="228600" y="2743200"/>
            <a:ext cx="2895600" cy="2819400"/>
            <a:chOff x="1375849" y="1901211"/>
            <a:chExt cx="4233329" cy="3678765"/>
          </a:xfrm>
        </p:grpSpPr>
        <p:sp>
          <p:nvSpPr>
            <p:cNvPr id="9" name="任意多边形 2"/>
            <p:cNvSpPr/>
            <p:nvPr/>
          </p:nvSpPr>
          <p:spPr>
            <a:xfrm>
              <a:off x="1375849" y="1901211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rgbClr val="81D4DE"/>
            </a:solidFill>
            <a:ln w="28575" cap="rnd" cmpd="sng" algn="ctr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zh-CN" altLang="en-US" sz="4000" kern="0" smtClean="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0" name="任意多边形 3"/>
            <p:cNvSpPr/>
            <p:nvPr/>
          </p:nvSpPr>
          <p:spPr>
            <a:xfrm>
              <a:off x="2515205" y="5107435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 cmpd="sng" algn="ctr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4000" kern="0" smtClean="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8619" r="5598"/>
          <a:stretch/>
        </p:blipFill>
        <p:spPr>
          <a:xfrm>
            <a:off x="838200" y="2971800"/>
            <a:ext cx="1676400" cy="205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1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7000"/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-457200" y="2057400"/>
            <a:ext cx="9895115" cy="1522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50" b="1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(Sách Tiếng Việt, lớp 3,</a:t>
            </a:r>
          </a:p>
          <a:p>
            <a:pPr algn="ctr">
              <a:lnSpc>
                <a:spcPct val="120000"/>
              </a:lnSpc>
            </a:pPr>
            <a:r>
              <a:rPr lang="en-US" sz="4050" b="1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HP001 5Ha"/>
                <a:cs typeface="Times New Roman" pitchFamily="18" charset="0"/>
              </a:rPr>
              <a:t>tập hai, trang </a:t>
            </a:r>
            <a:r>
              <a:rPr lang="en-US" sz="4050" b="1" smtClean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HP001 5Ha"/>
                <a:cs typeface="Times New Roman" pitchFamily="18" charset="0"/>
              </a:rPr>
              <a:t>88 </a:t>
            </a:r>
            <a:r>
              <a:rPr lang="en-US" sz="4050" b="1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HP001 5Ha"/>
                <a:cs typeface="Times New Roman" pitchFamily="18" charset="0"/>
              </a:rPr>
              <a:t>)</a:t>
            </a:r>
            <a:endParaRPr lang="en-US" sz="4050" b="1" dirty="0">
              <a:solidFill>
                <a:prstClr val="black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HP001 5Ha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63091" y="838200"/>
            <a:ext cx="5745804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950" b="1" u="sng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làm văn tuần </a:t>
            </a:r>
            <a:r>
              <a:rPr lang="en-US" sz="4950" b="1" u="sng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en-US" sz="4950" b="1" u="sng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87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457200"/>
            <a:ext cx="4419600" cy="24384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perspectiveContrastingRightFacing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4800" y="228600"/>
            <a:ext cx="4800600" cy="24384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3810000"/>
            <a:ext cx="4419600" cy="27432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isometricOffAxis1Righ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5400" y="3657600"/>
            <a:ext cx="3810000" cy="30480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perspectiveLef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25077" y="2667000"/>
            <a:ext cx="38462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 THAO</a:t>
            </a:r>
            <a:endParaRPr lang="en-US" sz="5400" b="1" cap="none" spc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27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7"/>
  <p:tag name="MMPROD_UIDATA" val="&lt;database version=&quot;7.0&quot;&gt;&lt;object type=&quot;1&quot; unique_id=&quot;10001&quot;&gt;&lt;object type=&quot;8&quot; unique_id=&quot;10858&quot;&gt;&lt;/object&gt;&lt;object type=&quot;2&quot; unique_id=&quot;10859&quot;&gt;&lt;object type=&quot;3&quot; unique_id=&quot;10860&quot;&gt;&lt;property id=&quot;20148&quot; value=&quot;5&quot;/&gt;&lt;property id=&quot;20300&quot; value=&quot;Slide 1&quot;/&gt;&lt;property id=&quot;20307&quot; value=&quot;298&quot;/&gt;&lt;/object&gt;&lt;object type=&quot;3&quot; unique_id=&quot;10861&quot;&gt;&lt;property id=&quot;20148&quot; value=&quot;5&quot;/&gt;&lt;property id=&quot;20300&quot; value=&quot;Slide 2&quot;/&gt;&lt;property id=&quot;20307&quot; value=&quot;264&quot;/&gt;&lt;/object&gt;&lt;object type=&quot;3&quot; unique_id=&quot;10862&quot;&gt;&lt;property id=&quot;20148&quot; value=&quot;5&quot;/&gt;&lt;property id=&quot;20300&quot; value=&quot;Slide 3&quot;/&gt;&lt;property id=&quot;20307&quot; value=&quot;262&quot;/&gt;&lt;/object&gt;&lt;object type=&quot;3&quot; unique_id=&quot;10863&quot;&gt;&lt;property id=&quot;20148&quot; value=&quot;5&quot;/&gt;&lt;property id=&quot;20300&quot; value=&quot;Slide 4&quot;/&gt;&lt;property id=&quot;20307&quot; value=&quot;256&quot;/&gt;&lt;/object&gt;&lt;object type=&quot;3&quot; unique_id=&quot;10864&quot;&gt;&lt;property id=&quot;20148&quot; value=&quot;5&quot;/&gt;&lt;property id=&quot;20300&quot; value=&quot;Slide 5&quot;/&gt;&lt;property id=&quot;20307&quot; value=&quot;267&quot;/&gt;&lt;/object&gt;&lt;object type=&quot;3&quot; unique_id=&quot;10865&quot;&gt;&lt;property id=&quot;20148&quot; value=&quot;5&quot;/&gt;&lt;property id=&quot;20300&quot; value=&quot;Slide 6&quot;/&gt;&lt;property id=&quot;20307&quot; value=&quot;271&quot;/&gt;&lt;/object&gt;&lt;object type=&quot;3&quot; unique_id=&quot;10866&quot;&gt;&lt;property id=&quot;20148&quot; value=&quot;5&quot;/&gt;&lt;property id=&quot;20300&quot; value=&quot;Slide 7&quot;/&gt;&lt;property id=&quot;20307&quot; value=&quot;272&quot;/&gt;&lt;/object&gt;&lt;object type=&quot;3&quot; unique_id=&quot;10867&quot;&gt;&lt;property id=&quot;20148&quot; value=&quot;5&quot;/&gt;&lt;property id=&quot;20300&quot; value=&quot;Slide 8&quot;/&gt;&lt;property id=&quot;20307&quot; value=&quot;270&quot;/&gt;&lt;/object&gt;&lt;object type=&quot;3&quot; unique_id=&quot;10868&quot;&gt;&lt;property id=&quot;20148&quot; value=&quot;5&quot;/&gt;&lt;property id=&quot;20300&quot; value=&quot;Slide 9&quot;/&gt;&lt;property id=&quot;20307&quot; value=&quot;280&quot;/&gt;&lt;/object&gt;&lt;object type=&quot;3&quot; unique_id=&quot;10869&quot;&gt;&lt;property id=&quot;20148&quot; value=&quot;5&quot;/&gt;&lt;property id=&quot;20300&quot; value=&quot;Slide 10&quot;/&gt;&lt;property id=&quot;20307&quot; value=&quot;281&quot;/&gt;&lt;/object&gt;&lt;object type=&quot;3&quot; unique_id=&quot;10870&quot;&gt;&lt;property id=&quot;20148&quot; value=&quot;5&quot;/&gt;&lt;property id=&quot;20300&quot; value=&quot;Slide 11&quot;/&gt;&lt;property id=&quot;20307&quot; value=&quot;282&quot;/&gt;&lt;/object&gt;&lt;object type=&quot;3&quot; unique_id=&quot;10871&quot;&gt;&lt;property id=&quot;20148&quot; value=&quot;5&quot;/&gt;&lt;property id=&quot;20300&quot; value=&quot;Slide 12&quot;/&gt;&lt;property id=&quot;20307&quot; value=&quot;283&quot;/&gt;&lt;/object&gt;&lt;object type=&quot;3&quot; unique_id=&quot;10872&quot;&gt;&lt;property id=&quot;20148&quot; value=&quot;5&quot;/&gt;&lt;property id=&quot;20300&quot; value=&quot;Slide 13&quot;/&gt;&lt;property id=&quot;20307&quot; value=&quot;284&quot;/&gt;&lt;/object&gt;&lt;object type=&quot;3&quot; unique_id=&quot;10873&quot;&gt;&lt;property id=&quot;20148&quot; value=&quot;5&quot;/&gt;&lt;property id=&quot;20300&quot; value=&quot;Slide 14&quot;/&gt;&lt;property id=&quot;20307&quot; value=&quot;285&quot;/&gt;&lt;/object&gt;&lt;object type=&quot;3&quot; unique_id=&quot;10874&quot;&gt;&lt;property id=&quot;20148&quot; value=&quot;5&quot;/&gt;&lt;property id=&quot;20300&quot; value=&quot;Slide 15&quot;/&gt;&lt;property id=&quot;20307&quot; value=&quot;286&quot;/&gt;&lt;/object&gt;&lt;object type=&quot;3&quot; unique_id=&quot;10875&quot;&gt;&lt;property id=&quot;20148&quot; value=&quot;5&quot;/&gt;&lt;property id=&quot;20300&quot; value=&quot;Slide 16&quot;/&gt;&lt;property id=&quot;20307&quot; value=&quot;287&quot;/&gt;&lt;/object&gt;&lt;object type=&quot;3&quot; unique_id=&quot;10876&quot;&gt;&lt;property id=&quot;20148&quot; value=&quot;5&quot;/&gt;&lt;property id=&quot;20300&quot; value=&quot;Slide 17&quot;/&gt;&lt;property id=&quot;20307&quot; value=&quot;288&quot;/&gt;&lt;/object&gt;&lt;object type=&quot;3&quot; unique_id=&quot;10877&quot;&gt;&lt;property id=&quot;20148&quot; value=&quot;5&quot;/&gt;&lt;property id=&quot;20300&quot; value=&quot;Slide 18&quot;/&gt;&lt;property id=&quot;20307&quot; value=&quot;289&quot;/&gt;&lt;/object&gt;&lt;object type=&quot;3&quot; unique_id=&quot;10878&quot;&gt;&lt;property id=&quot;20148&quot; value=&quot;5&quot;/&gt;&lt;property id=&quot;20300&quot; value=&quot;Slide 19&quot;/&gt;&lt;property id=&quot;20307&quot; value=&quot;290&quot;/&gt;&lt;/object&gt;&lt;object type=&quot;3&quot; unique_id=&quot;10879&quot;&gt;&lt;property id=&quot;20148&quot; value=&quot;5&quot;/&gt;&lt;property id=&quot;20300&quot; value=&quot;Slide 20&quot;/&gt;&lt;property id=&quot;20307&quot; value=&quot;291&quot;/&gt;&lt;/object&gt;&lt;object type=&quot;3&quot; unique_id=&quot;10880&quot;&gt;&lt;property id=&quot;20148&quot; value=&quot;5&quot;/&gt;&lt;property id=&quot;20300&quot; value=&quot;Slide 21&quot;/&gt;&lt;property id=&quot;20307&quot; value=&quot;292&quot;/&gt;&lt;/object&gt;&lt;object type=&quot;3&quot; unique_id=&quot;10881&quot;&gt;&lt;property id=&quot;20148&quot; value=&quot;5&quot;/&gt;&lt;property id=&quot;20300&quot; value=&quot;Slide 22&quot;/&gt;&lt;property id=&quot;20307&quot; value=&quot;274&quot;/&gt;&lt;/object&gt;&lt;object type=&quot;3&quot; unique_id=&quot;10882&quot;&gt;&lt;property id=&quot;20148&quot; value=&quot;5&quot;/&gt;&lt;property id=&quot;20300&quot; value=&quot;Slide 23&quot;/&gt;&lt;property id=&quot;20307&quot; value=&quot;276&quot;/&gt;&lt;/object&gt;&lt;object type=&quot;3&quot; unique_id=&quot;10883&quot;&gt;&lt;property id=&quot;20148&quot; value=&quot;5&quot;/&gt;&lt;property id=&quot;20300&quot; value=&quot;Slide 24&quot;/&gt;&lt;property id=&quot;20307&quot; value=&quot;294&quot;/&gt;&lt;/object&gt;&lt;object type=&quot;3&quot; unique_id=&quot;10884&quot;&gt;&lt;property id=&quot;20148&quot; value=&quot;5&quot;/&gt;&lt;property id=&quot;20300&quot; value=&quot;Slide 25&quot;/&gt;&lt;property id=&quot;20307&quot; value=&quot;297&quot;/&gt;&lt;/object&gt;&lt;object type=&quot;3&quot; unique_id=&quot;10885&quot;&gt;&lt;property id=&quot;20148&quot; value=&quot;5&quot;/&gt;&lt;property id=&quot;20300&quot; value=&quot;Slide 26&quot;/&gt;&lt;property id=&quot;20307&quot; value=&quot;295&quot;/&gt;&lt;/object&gt;&lt;object type=&quot;3&quot; unique_id=&quot;10886&quot;&gt;&lt;property id=&quot;20148&quot; value=&quot;5&quot;/&gt;&lt;property id=&quot;20300&quot; value=&quot;Slide 27&quot;/&gt;&lt;property id=&quot;20307&quot; value=&quot;278&quot;/&gt;&lt;/object&gt;&lt;object type=&quot;3&quot; unique_id=&quot;10887&quot;&gt;&lt;property id=&quot;20148&quot; value=&quot;5&quot;/&gt;&lt;property id=&quot;20300&quot; value=&quot;Slide 28&quot;/&gt;&lt;property id=&quot;20307&quot; value=&quot;279&quot;/&gt;&lt;/object&gt;&lt;object type=&quot;3&quot; unique_id=&quot;10888&quot;&gt;&lt;property id=&quot;20148&quot; value=&quot;5&quot;/&gt;&lt;property id=&quot;20300&quot; value=&quot;Slide 29&quot;/&gt;&lt;property id=&quot;20307&quot; value=&quot;27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1234</Words>
  <Application>Microsoft Office PowerPoint</Application>
  <PresentationFormat>On-screen Show (4:3)</PresentationFormat>
  <Paragraphs>113</Paragraphs>
  <Slides>29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Office Theme</vt:lpstr>
      <vt:lpstr>2_Office Theme</vt:lpstr>
      <vt:lpstr>Default Design</vt:lpstr>
      <vt:lpstr>4_Office Theme</vt:lpstr>
      <vt:lpstr>3_Office Theme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HH</dc:creator>
  <cp:lastModifiedBy>MTC</cp:lastModifiedBy>
  <cp:revision>197</cp:revision>
  <dcterms:created xsi:type="dcterms:W3CDTF">2019-07-19T20:57:53Z</dcterms:created>
  <dcterms:modified xsi:type="dcterms:W3CDTF">2021-04-05T01:54:15Z</dcterms:modified>
</cp:coreProperties>
</file>