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9" r:id="rId2"/>
    <p:sldMasterId id="2147483703" r:id="rId3"/>
  </p:sldMasterIdLst>
  <p:notesMasterIdLst>
    <p:notesMasterId r:id="rId44"/>
  </p:notesMasterIdLst>
  <p:sldIdLst>
    <p:sldId id="258" r:id="rId4"/>
    <p:sldId id="261" r:id="rId5"/>
    <p:sldId id="262" r:id="rId6"/>
    <p:sldId id="263" r:id="rId7"/>
    <p:sldId id="266" r:id="rId8"/>
    <p:sldId id="267" r:id="rId9"/>
    <p:sldId id="277" r:id="rId10"/>
    <p:sldId id="268" r:id="rId11"/>
    <p:sldId id="269" r:id="rId12"/>
    <p:sldId id="270" r:id="rId13"/>
    <p:sldId id="271" r:id="rId14"/>
    <p:sldId id="273" r:id="rId15"/>
    <p:sldId id="280" r:id="rId16"/>
    <p:sldId id="309" r:id="rId17"/>
    <p:sldId id="323" r:id="rId18"/>
    <p:sldId id="326" r:id="rId19"/>
    <p:sldId id="282" r:id="rId20"/>
    <p:sldId id="283" r:id="rId21"/>
    <p:sldId id="279" r:id="rId22"/>
    <p:sldId id="276" r:id="rId23"/>
    <p:sldId id="321" r:id="rId24"/>
    <p:sldId id="313" r:id="rId25"/>
    <p:sldId id="312" r:id="rId26"/>
    <p:sldId id="318" r:id="rId27"/>
    <p:sldId id="316" r:id="rId28"/>
    <p:sldId id="320" r:id="rId29"/>
    <p:sldId id="314" r:id="rId30"/>
    <p:sldId id="315" r:id="rId31"/>
    <p:sldId id="311" r:id="rId32"/>
    <p:sldId id="317" r:id="rId33"/>
    <p:sldId id="288" r:id="rId34"/>
    <p:sldId id="287" r:id="rId35"/>
    <p:sldId id="310" r:id="rId36"/>
    <p:sldId id="302" r:id="rId37"/>
    <p:sldId id="319" r:id="rId38"/>
    <p:sldId id="324" r:id="rId39"/>
    <p:sldId id="299" r:id="rId40"/>
    <p:sldId id="325" r:id="rId41"/>
    <p:sldId id="305" r:id="rId42"/>
    <p:sldId id="322" r:id="rId4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BCC3E2"/>
    <a:srgbClr val="800080"/>
    <a:srgbClr val="FFFF00"/>
    <a:srgbClr val="CC0099"/>
    <a:srgbClr val="002392"/>
    <a:srgbClr val="D400D4"/>
    <a:srgbClr val="00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94D337E-EF03-4AE2-9334-28DF2062D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037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37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078A-6800-459E-AB02-82CBF4C2E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5F5F0-9DF0-4657-8CC1-4B32D849E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83DB5-9555-4BB4-96DB-FE1055A37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1506C-C87B-4BA9-B9F7-EEB20DB05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8"/>
              <a:ext cx="4299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5" cy="1534"/>
                    <a:chOff x="1935" y="29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5"/>
                      <a:ext cx="570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4"/>
                    <a:ext cx="1015" cy="1463"/>
                    <a:chOff x="2936" y="162"/>
                    <a:chExt cx="1015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3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0" y="2693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1" y="3896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1" cy="2424"/>
                    <a:chOff x="3181" y="1867"/>
                    <a:chExt cx="881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1" cy="2385"/>
                    <a:chOff x="3006" y="1984"/>
                    <a:chExt cx="621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4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2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8" cy="2185"/>
                    <a:chOff x="2287" y="2135"/>
                    <a:chExt cx="428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T0" fmla="*/ 2568 w 36729"/>
                      <a:gd name="T1" fmla="*/ 990 h 21600"/>
                      <a:gd name="T2" fmla="*/ 0 w 36729"/>
                      <a:gd name="T3" fmla="*/ 1156 h 21600"/>
                      <a:gd name="T4" fmla="*/ 124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T0" fmla="*/ 0 w 30473"/>
                      <a:gd name="T1" fmla="*/ 203 h 22305"/>
                      <a:gd name="T2" fmla="*/ 2016 w 30473"/>
                      <a:gd name="T3" fmla="*/ 2379 h 22305"/>
                      <a:gd name="T4" fmla="*/ 587 w 30473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481 h 22305"/>
                      <a:gd name="T2" fmla="*/ 1426 w 34812"/>
                      <a:gd name="T3" fmla="*/ 2380 h 22305"/>
                      <a:gd name="T4" fmla="*/ 541 w 34812"/>
                      <a:gd name="T5" fmla="*/ 2305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T0" fmla="*/ 0 w 36830"/>
                      <a:gd name="T1" fmla="*/ 670 h 22305"/>
                      <a:gd name="T2" fmla="*/ 2540 w 36830"/>
                      <a:gd name="T3" fmla="*/ 2380 h 22305"/>
                      <a:gd name="T4" fmla="*/ 1051 w 36830"/>
                      <a:gd name="T5" fmla="*/ 2305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T0" fmla="*/ 0 w 31881"/>
                      <a:gd name="T1" fmla="*/ 1068 h 21600"/>
                      <a:gd name="T2" fmla="*/ 1851 w 31881"/>
                      <a:gd name="T3" fmla="*/ 518 h 21600"/>
                      <a:gd name="T4" fmla="*/ 1058 w 31881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T0" fmla="*/ 0 w 31146"/>
                      <a:gd name="T1" fmla="*/ 481 h 21600"/>
                      <a:gd name="T2" fmla="*/ 763 w 31146"/>
                      <a:gd name="T3" fmla="*/ 1020 h 21600"/>
                      <a:gd name="T4" fmla="*/ 324 w 31146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79" y="1529"/>
                  <a:ext cx="443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3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37 w 21600"/>
                  <a:gd name="T1" fmla="*/ 0 h 21602"/>
                  <a:gd name="T2" fmla="*/ 2121 w 21600"/>
                  <a:gd name="T3" fmla="*/ 2304 h 21602"/>
                  <a:gd name="T4" fmla="*/ 0 w 21600"/>
                  <a:gd name="T5" fmla="*/ 2229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137 h 22305"/>
                  <a:gd name="T2" fmla="*/ 1244 w 28940"/>
                  <a:gd name="T3" fmla="*/ 2379 h 22305"/>
                  <a:gd name="T4" fmla="*/ 316 w 28940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452 h 22305"/>
                  <a:gd name="T2" fmla="*/ 2375 w 34455"/>
                  <a:gd name="T3" fmla="*/ 2379 h 22305"/>
                  <a:gd name="T4" fmla="*/ 886 w 34455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481 h 22305"/>
                  <a:gd name="T2" fmla="*/ 381 w 34812"/>
                  <a:gd name="T3" fmla="*/ 2379 h 22305"/>
                  <a:gd name="T4" fmla="*/ 145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481 h 22305"/>
                  <a:gd name="T2" fmla="*/ 1004 w 34812"/>
                  <a:gd name="T3" fmla="*/ 2379 h 22305"/>
                  <a:gd name="T4" fmla="*/ 381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3735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735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06234-4D88-4536-831D-F149AF183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C008B-2403-40FB-8C2D-FAE2A5E99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8E93-292F-4B3D-B11F-B12C4E8E7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D4DBB-105E-4374-BED0-07B971C3C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48BD1-EC84-4C47-903A-8222120F6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90E9-7F5B-4131-B352-E9EFBBBBC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F4692-7BB8-43F4-BF35-17EE5634C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A94A9-04C4-4592-A25E-977375DD3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518C2-0DAE-4E50-B72D-98102BDF0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56315-778C-4555-BD29-182F7958E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4BCA-0FF4-46A5-88E6-555E21F24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D85FB-7AD4-40C7-A264-47355E45A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D1D1F-D7BA-4ACA-959A-217EAADA1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D444B-2A4D-4F33-B9F8-A75A1B25D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71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71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CC866-4E7E-4E50-831C-25E9B1C94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5BECE-C23F-4891-BBE3-20D2DD970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6A715-3A15-4B1E-946B-204A43BDB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CC9FF-57B6-4500-937B-C82FA18C0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DFB5A-C8A9-4EFD-8CB4-B675FE078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A3786-8A42-4387-8D7F-76FB9820E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5C962-D76B-4CF7-A341-59365E688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FFFA5-5BF5-4B49-8BB9-18B2CF1B8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418DB-8D05-4F0D-A141-097CFD7AF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6AEF3-B181-4AC2-AE40-0D7FC8A90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1E74D-A317-4581-9D5A-137C2621F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7C052-6CA8-4D71-B63E-A4E2255F0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08E7D-7DFB-4747-8BD4-20A1D9040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3759F-1D12-4C03-939A-2B599DAF9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DFF42-3266-474E-9A4A-F11B956E9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9487C-6A3E-4970-B295-71E57C14C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F00E5-FC3C-4507-A6E5-445061CDD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98451-C48D-40B2-9BA0-8738F423C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9933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3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3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4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4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4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5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93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93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935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5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20CEF0E-2C2A-4868-A150-46FDD295C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935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88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86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87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8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8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8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9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0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8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061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4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8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8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85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78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79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86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7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7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87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74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75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88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7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7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89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70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71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90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6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6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91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66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67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92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6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6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93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62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63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94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6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6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95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58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59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96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5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5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97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54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55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98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99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50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51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00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4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4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01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46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47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02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4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4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03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42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43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04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4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4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105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6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107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38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39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08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3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3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09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34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35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1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3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3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1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30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31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1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2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2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13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26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27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14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2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2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1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22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23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1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2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2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17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18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19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2062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3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4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5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54 h 22305"/>
                  <a:gd name="T2" fmla="*/ 486 w 28940"/>
                  <a:gd name="T3" fmla="*/ 933 h 22305"/>
                  <a:gd name="T4" fmla="*/ 123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6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1 h 22305"/>
                  <a:gd name="T4" fmla="*/ 230 w 30473"/>
                  <a:gd name="T5" fmla="*/ 90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7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8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9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189 h 22305"/>
                  <a:gd name="T2" fmla="*/ 393 w 34812"/>
                  <a:gd name="T3" fmla="*/ 933 h 22305"/>
                  <a:gd name="T4" fmla="*/ 149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0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1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2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3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4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T0" fmla="*/ 0 w 31881"/>
                  <a:gd name="T1" fmla="*/ 419 h 21600"/>
                  <a:gd name="T2" fmla="*/ 724 w 31881"/>
                  <a:gd name="T3" fmla="*/ 203 h 21600"/>
                  <a:gd name="T4" fmla="*/ 414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5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T0" fmla="*/ 0 w 31146"/>
                  <a:gd name="T1" fmla="*/ 189 h 21600"/>
                  <a:gd name="T2" fmla="*/ 298 w 31146"/>
                  <a:gd name="T3" fmla="*/ 400 h 21600"/>
                  <a:gd name="T4" fmla="*/ 126 w 31146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6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7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8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9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0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1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2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3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05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63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3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3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897ED81D-2A9A-48B5-8D99-0F481EAB6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761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08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761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61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09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09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096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7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61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61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E055E87-9EB2-48FA-86AC-B3C6C6816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GA_GVien_KimDong\Bai%20TT-NT%203B\Thanhthi-nongthon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7171" name="Picture 6" descr="5254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25475"/>
            <a:ext cx="9144000" cy="9747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4000" smtClean="0">
                <a:solidFill>
                  <a:srgbClr val="800080"/>
                </a:solidFill>
                <a:latin typeface="Arial" charset="0"/>
              </a:rPr>
              <a:t>MÔN :</a:t>
            </a:r>
            <a:r>
              <a:rPr lang="en-US" sz="5400" smtClean="0">
                <a:solidFill>
                  <a:srgbClr val="800080"/>
                </a:solidFill>
                <a:latin typeface="Arial" charset="0"/>
              </a:rPr>
              <a:t> </a:t>
            </a:r>
            <a:r>
              <a:rPr lang="en-US" sz="5000" smtClean="0">
                <a:solidFill>
                  <a:schemeClr val="folHlink"/>
                </a:solidFill>
                <a:latin typeface="Arial" charset="0"/>
              </a:rPr>
              <a:t>LUYỆN TỪ VÀ CÂU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1000" y="5486400"/>
            <a:ext cx="815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sz="2700">
                <a:solidFill>
                  <a:srgbClr val="FF0000"/>
                </a:solidFill>
                <a:latin typeface="Arial" charset="0"/>
              </a:rPr>
              <a:t>Giáo viên</a:t>
            </a:r>
            <a:r>
              <a:rPr lang="en-US" sz="2700">
                <a:solidFill>
                  <a:schemeClr val="bg1"/>
                </a:solidFill>
                <a:latin typeface="Arial" charset="0"/>
              </a:rPr>
              <a:t> :</a:t>
            </a:r>
            <a:r>
              <a:rPr lang="en-US" sz="2700">
                <a:latin typeface="Arial" charset="0"/>
              </a:rPr>
              <a:t> </a:t>
            </a:r>
            <a:r>
              <a:rPr lang="en-US" sz="3200" i="1">
                <a:solidFill>
                  <a:schemeClr val="hlink"/>
                </a:solidFill>
                <a:latin typeface="Arial" charset="0"/>
              </a:rPr>
              <a:t>Lê Thị Thu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sz="2800" i="1">
                <a:solidFill>
                  <a:schemeClr val="hlink"/>
                </a:solidFill>
                <a:latin typeface="Arial" charset="0"/>
              </a:rPr>
              <a:t>Tr</a:t>
            </a:r>
            <a:r>
              <a:rPr lang="vi-VN" sz="2800" i="1">
                <a:solidFill>
                  <a:schemeClr val="hlink"/>
                </a:solidFill>
                <a:latin typeface="Arial" charset="0"/>
              </a:rPr>
              <a:t>ư</a:t>
            </a:r>
            <a:r>
              <a:rPr lang="en-US" sz="2800" i="1">
                <a:solidFill>
                  <a:schemeClr val="hlink"/>
                </a:solidFill>
                <a:latin typeface="Arial" charset="0"/>
              </a:rPr>
              <a:t>ờng Tiểu học số 1 Triệu Long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52400" y="1752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chemeClr val="hlink"/>
              </a:buClr>
              <a:tabLst>
                <a:tab pos="1371600" algn="l"/>
              </a:tabLst>
            </a:pPr>
            <a:endParaRPr lang="en-US" sz="50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25146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chemeClr val="hlink"/>
              </a:buClr>
              <a:tabLst>
                <a:tab pos="1371600" algn="l"/>
              </a:tabLst>
            </a:pPr>
            <a:endParaRPr lang="en-US" sz="43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4288" y="630238"/>
            <a:ext cx="9129712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sz="5400">
                <a:solidFill>
                  <a:srgbClr val="80008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endParaRPr lang="en-US" sz="500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7177" name="Picture 12" descr="con Gau bay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343775" y="3048000"/>
            <a:ext cx="1800225" cy="3352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700"/>
                            </p:stCondLst>
                            <p:childTnLst>
                              <p:par>
                                <p:cTn id="28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autoRev="1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DSCN089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10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SCN0890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62000" y="0"/>
            <a:ext cx="107442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i="1" u="sng" smtClean="0">
                <a:solidFill>
                  <a:srgbClr val="CC0066"/>
                </a:solidFill>
                <a:latin typeface="Arial"/>
              </a:rPr>
              <a:t>Bài 2 </a:t>
            </a:r>
            <a:r>
              <a:rPr lang="en-US" sz="4400" smtClean="0">
                <a:solidFill>
                  <a:srgbClr val="CC0066"/>
                </a:solidFill>
                <a:latin typeface="Arial"/>
              </a:rPr>
              <a:t/>
            </a:r>
            <a:br>
              <a:rPr lang="en-US" sz="4400" smtClean="0">
                <a:solidFill>
                  <a:srgbClr val="CC0066"/>
                </a:solidFill>
                <a:latin typeface="Arial"/>
              </a:rPr>
            </a:br>
            <a:r>
              <a:rPr lang="en-US" sz="4000" smtClean="0">
                <a:solidFill>
                  <a:srgbClr val="CC0066"/>
                </a:solidFill>
                <a:latin typeface="Arial"/>
              </a:rPr>
              <a:t>Hãy kể tên các sự vật và công việc</a:t>
            </a:r>
            <a:r>
              <a:rPr lang="en-US" sz="6000" smtClean="0">
                <a:solidFill>
                  <a:srgbClr val="CC0066"/>
                </a:solidFill>
                <a:latin typeface="Arial"/>
              </a:rPr>
              <a:t>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3200400"/>
            <a:ext cx="7315200" cy="18288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rabicParenR"/>
              <a:defRPr/>
            </a:pPr>
            <a:r>
              <a:rPr lang="en-US" sz="4000" smtClean="0">
                <a:latin typeface="Arial"/>
              </a:rPr>
              <a:t>Th</a:t>
            </a:r>
            <a:r>
              <a:rPr lang="vi-VN" sz="4000" smtClean="0">
                <a:latin typeface="Arial"/>
              </a:rPr>
              <a:t>ư</a:t>
            </a:r>
            <a:r>
              <a:rPr lang="en-US" sz="4000" smtClean="0">
                <a:latin typeface="Arial"/>
              </a:rPr>
              <a:t>ờng thấy ở thành phố.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arenR"/>
              <a:defRPr/>
            </a:pPr>
            <a:r>
              <a:rPr lang="en-US" sz="4000" smtClean="0">
                <a:latin typeface="Arial"/>
              </a:rPr>
              <a:t>Th</a:t>
            </a:r>
            <a:r>
              <a:rPr lang="vi-VN" sz="4000" smtClean="0">
                <a:latin typeface="Arial"/>
              </a:rPr>
              <a:t>ư</a:t>
            </a:r>
            <a:r>
              <a:rPr lang="en-US" sz="4000" smtClean="0">
                <a:latin typeface="Arial"/>
              </a:rPr>
              <a:t>ờng thấy ở nông thôn.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Duong lang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" y="76200"/>
            <a:ext cx="9144000" cy="6858000"/>
          </a:xfrm>
          <a:noFill/>
        </p:spPr>
      </p:pic>
      <p:sp>
        <p:nvSpPr>
          <p:cNvPr id="19459" name="WordArt 17"/>
          <p:cNvSpPr>
            <a:spLocks noChangeArrowheads="1" noChangeShapeType="1" noTextEdit="1"/>
          </p:cNvSpPr>
          <p:nvPr/>
        </p:nvSpPr>
        <p:spPr bwMode="auto">
          <a:xfrm>
            <a:off x="3505200" y="5638800"/>
            <a:ext cx="2743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Lũy 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20483" name="Picture 10" descr="1442083L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8600"/>
            <a:ext cx="8686800" cy="6515100"/>
          </a:xfrm>
          <a:noFill/>
        </p:spPr>
      </p:pic>
      <p:sp>
        <p:nvSpPr>
          <p:cNvPr id="20484" name="WordArt 11"/>
          <p:cNvSpPr>
            <a:spLocks noChangeArrowheads="1" noChangeShapeType="1" noTextEdit="1"/>
          </p:cNvSpPr>
          <p:nvPr/>
        </p:nvSpPr>
        <p:spPr bwMode="auto">
          <a:xfrm>
            <a:off x="6400800" y="5486400"/>
            <a:ext cx="2252663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Công viên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21507" name="Picture 4" descr="Cay lua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463"/>
            <a:ext cx="9144000" cy="6840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hế tạo máy Honda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0"/>
            <a:ext cx="75438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975"/>
            <a:ext cx="8229600" cy="1139825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4000" smtClean="0">
                <a:solidFill>
                  <a:srgbClr val="FFFA37"/>
                </a:solidFill>
              </a:rPr>
              <a:t>Các sự vật và công việc th</a:t>
            </a:r>
            <a:r>
              <a:rPr lang="vi-VN" sz="4000" smtClean="0">
                <a:solidFill>
                  <a:srgbClr val="FFFA37"/>
                </a:solidFill>
              </a:rPr>
              <a:t>ư</a:t>
            </a:r>
            <a:r>
              <a:rPr lang="en-US" sz="4000" smtClean="0">
                <a:solidFill>
                  <a:srgbClr val="FFFA37"/>
                </a:solidFill>
              </a:rPr>
              <a:t>ờng thấy ở thành phố :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4530725"/>
          </a:xfrm>
        </p:spPr>
        <p:txBody>
          <a:bodyPr/>
          <a:lstStyle/>
          <a:p>
            <a:pPr marL="609600" indent="-609600" algn="just"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chemeClr val="folHlink"/>
                </a:solidFill>
                <a:latin typeface="Arial"/>
              </a:rPr>
              <a:t>	</a:t>
            </a:r>
            <a:r>
              <a:rPr lang="en-US" smtClean="0">
                <a:solidFill>
                  <a:srgbClr val="FFFA37"/>
                </a:solidFill>
                <a:latin typeface="Arial"/>
              </a:rPr>
              <a:t>_ Sự vật :</a:t>
            </a:r>
            <a:r>
              <a:rPr lang="en-US" smtClean="0">
                <a:latin typeface="Arial"/>
              </a:rPr>
              <a:t> </a:t>
            </a:r>
            <a:r>
              <a:rPr lang="vi-VN" smtClean="0">
                <a:latin typeface="Arial"/>
              </a:rPr>
              <a:t>đư</a:t>
            </a:r>
            <a:r>
              <a:rPr lang="en-US" smtClean="0">
                <a:latin typeface="Arial"/>
              </a:rPr>
              <a:t>ờng phố, nhà cao tầng, </a:t>
            </a:r>
            <a:r>
              <a:rPr lang="vi-VN" smtClean="0">
                <a:latin typeface="Arial"/>
              </a:rPr>
              <a:t>đ</a:t>
            </a:r>
            <a:r>
              <a:rPr lang="en-US" smtClean="0">
                <a:latin typeface="Arial"/>
              </a:rPr>
              <a:t>èn cao áp, công viên, rạp xiếc, rạp chiếu bóng, bến xe buýt, tắc xi, </a:t>
            </a:r>
            <a:r>
              <a:rPr lang="vi-VN" smtClean="0">
                <a:latin typeface="Arial"/>
              </a:rPr>
              <a:t>đư</a:t>
            </a:r>
            <a:r>
              <a:rPr lang="en-US" smtClean="0">
                <a:latin typeface="Arial"/>
              </a:rPr>
              <a:t>ờng nhựa rộng . . .</a:t>
            </a: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/>
              </a:rPr>
              <a:t>	_</a:t>
            </a:r>
            <a:r>
              <a:rPr lang="en-US" smtClean="0">
                <a:solidFill>
                  <a:srgbClr val="FFFA37"/>
                </a:solidFill>
                <a:latin typeface="Arial"/>
              </a:rPr>
              <a:t> Công việc : </a:t>
            </a:r>
            <a:r>
              <a:rPr lang="en-US" smtClean="0">
                <a:latin typeface="Arial"/>
              </a:rPr>
              <a:t>Kinh doanh, chế tạo máy móc, chế tạo ôtô, lái xe, nghiên cứu khoa học, biểu diễn nghệ thuật, trình diễn thời trang, xây dựng, . . 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7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6575"/>
            <a:ext cx="8229600" cy="1139825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4000" smtClean="0">
                <a:solidFill>
                  <a:srgbClr val="002392"/>
                </a:solidFill>
              </a:rPr>
              <a:t>Các sự vật và công việc th</a:t>
            </a:r>
            <a:r>
              <a:rPr lang="vi-VN" sz="4000" smtClean="0">
                <a:solidFill>
                  <a:srgbClr val="002392"/>
                </a:solidFill>
              </a:rPr>
              <a:t>ư</a:t>
            </a:r>
            <a:r>
              <a:rPr lang="en-US" sz="4000" smtClean="0">
                <a:solidFill>
                  <a:srgbClr val="002392"/>
                </a:solidFill>
              </a:rPr>
              <a:t>ờng thấy ở nông thôn :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534400" cy="4648200"/>
          </a:xfrm>
        </p:spPr>
        <p:txBody>
          <a:bodyPr/>
          <a:lstStyle/>
          <a:p>
            <a:pPr marL="609600" indent="-609600" algn="just" eaLnBrk="1" hangingPunct="1">
              <a:buFontTx/>
              <a:buNone/>
              <a:defRPr/>
            </a:pPr>
            <a:r>
              <a:rPr lang="en-US" smtClean="0">
                <a:latin typeface="Arial"/>
              </a:rPr>
              <a:t>	</a:t>
            </a:r>
            <a:r>
              <a:rPr lang="en-US" smtClean="0">
                <a:solidFill>
                  <a:srgbClr val="D400D4"/>
                </a:solidFill>
                <a:latin typeface="Arial"/>
              </a:rPr>
              <a:t>_ Sự vật :</a:t>
            </a:r>
            <a:r>
              <a:rPr lang="en-US" smtClean="0">
                <a:latin typeface="Arial"/>
              </a:rPr>
              <a:t> nhà ngói, nhà lá, ruộng v</a:t>
            </a:r>
            <a:r>
              <a:rPr lang="vi-VN" smtClean="0">
                <a:latin typeface="Arial"/>
              </a:rPr>
              <a:t>ư</a:t>
            </a:r>
            <a:r>
              <a:rPr lang="en-US" smtClean="0">
                <a:latin typeface="Arial"/>
              </a:rPr>
              <a:t>ờn, cánh </a:t>
            </a:r>
            <a:r>
              <a:rPr lang="vi-VN" smtClean="0">
                <a:latin typeface="Arial"/>
              </a:rPr>
              <a:t>đ</a:t>
            </a:r>
            <a:r>
              <a:rPr lang="en-US" smtClean="0">
                <a:latin typeface="Arial"/>
              </a:rPr>
              <a:t>ồng, luỹ tre, giếng n</a:t>
            </a:r>
            <a:r>
              <a:rPr lang="vi-VN" smtClean="0">
                <a:latin typeface="Arial"/>
              </a:rPr>
              <a:t>ư</a:t>
            </a:r>
            <a:r>
              <a:rPr lang="en-US" smtClean="0">
                <a:latin typeface="Arial"/>
              </a:rPr>
              <a:t>ớc, ao cá, hồ sen, trâu, bò, lợn, ngan, ngỗng, liềm, cuốc, cào cỏ, quang gánh, bừa, cày, máy cày, máy gặt, . . .</a:t>
            </a:r>
          </a:p>
          <a:p>
            <a:pPr marL="609600" indent="-609600" algn="just" eaLnBrk="1" hangingPunct="1">
              <a:buFontTx/>
              <a:buNone/>
              <a:defRPr/>
            </a:pPr>
            <a:r>
              <a:rPr lang="en-US" smtClean="0">
                <a:latin typeface="Arial"/>
              </a:rPr>
              <a:t> 	</a:t>
            </a:r>
            <a:r>
              <a:rPr lang="en-US" smtClean="0">
                <a:solidFill>
                  <a:srgbClr val="D400D4"/>
                </a:solidFill>
                <a:latin typeface="Arial"/>
              </a:rPr>
              <a:t>_ Công việc :</a:t>
            </a:r>
            <a:r>
              <a:rPr lang="en-US" smtClean="0">
                <a:latin typeface="Arial"/>
              </a:rPr>
              <a:t> cấy lúa, cày bừa, gặt hái, ph</a:t>
            </a:r>
            <a:r>
              <a:rPr lang="vi-VN" smtClean="0">
                <a:latin typeface="Arial"/>
              </a:rPr>
              <a:t>ơ</a:t>
            </a:r>
            <a:r>
              <a:rPr lang="en-US" smtClean="0">
                <a:latin typeface="Arial"/>
              </a:rPr>
              <a:t>i lúa, xay thóc, phun thuốc trừ sâu, ch</a:t>
            </a:r>
            <a:r>
              <a:rPr lang="vi-VN" smtClean="0">
                <a:latin typeface="Arial"/>
              </a:rPr>
              <a:t>ă</a:t>
            </a:r>
            <a:r>
              <a:rPr lang="en-US" smtClean="0">
                <a:latin typeface="Arial"/>
              </a:rPr>
              <a:t>n trâu, gieo mạ, </a:t>
            </a:r>
            <a:r>
              <a:rPr lang="vi-VN" smtClean="0">
                <a:latin typeface="Arial"/>
              </a:rPr>
              <a:t>đ</a:t>
            </a:r>
            <a:r>
              <a:rPr lang="en-US" smtClean="0">
                <a:latin typeface="Arial"/>
              </a:rPr>
              <a:t>an lát, . . 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563" y="2535238"/>
            <a:ext cx="9012237" cy="423068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		Nhân dân ta luôn ghi sâu lời dạy của Chủ tịch Hồ Chí Minh : Đồng bào Kinh hay Tày M</a:t>
            </a:r>
            <a:r>
              <a:rPr lang="vi-VN" smtClean="0">
                <a:solidFill>
                  <a:srgbClr val="FFFFFF"/>
                </a:solidFill>
                <a:latin typeface="Arial" charset="0"/>
              </a:rPr>
              <a:t>ư</a:t>
            </a:r>
            <a:r>
              <a:rPr lang="en-US" smtClean="0">
                <a:solidFill>
                  <a:srgbClr val="FFFFFF"/>
                </a:solidFill>
                <a:latin typeface="Arial" charset="0"/>
              </a:rPr>
              <a:t>ờng hay Dao Gia-rai hay Ê-</a:t>
            </a:r>
            <a:r>
              <a:rPr lang="vi-VN" smtClean="0">
                <a:solidFill>
                  <a:srgbClr val="FFFFFF"/>
                </a:solidFill>
                <a:latin typeface="Arial" charset="0"/>
              </a:rPr>
              <a:t>đ</a:t>
            </a:r>
            <a:r>
              <a:rPr lang="en-US" smtClean="0">
                <a:solidFill>
                  <a:srgbClr val="FFFFFF"/>
                </a:solidFill>
                <a:latin typeface="Arial" charset="0"/>
              </a:rPr>
              <a:t>ê X</a:t>
            </a:r>
            <a:r>
              <a:rPr lang="vi-VN" smtClean="0">
                <a:solidFill>
                  <a:srgbClr val="FFFFFF"/>
                </a:solidFill>
                <a:latin typeface="Arial" charset="0"/>
              </a:rPr>
              <a:t>ơ</a:t>
            </a:r>
            <a:r>
              <a:rPr lang="en-US" smtClean="0">
                <a:solidFill>
                  <a:srgbClr val="FFFFFF"/>
                </a:solidFill>
                <a:latin typeface="Arial" charset="0"/>
              </a:rPr>
              <a:t>-</a:t>
            </a:r>
            <a:r>
              <a:rPr lang="vi-VN" smtClean="0">
                <a:solidFill>
                  <a:srgbClr val="FFFFFF"/>
                </a:solidFill>
                <a:latin typeface="Arial" charset="0"/>
              </a:rPr>
              <a:t>đă</a:t>
            </a:r>
            <a:r>
              <a:rPr lang="en-US" smtClean="0">
                <a:solidFill>
                  <a:srgbClr val="FFFFFF"/>
                </a:solidFill>
                <a:latin typeface="Arial" charset="0"/>
              </a:rPr>
              <a:t>ng hay Ba-na và các dân tộc anh em khác </a:t>
            </a:r>
            <a:r>
              <a:rPr lang="vi-VN" smtClean="0">
                <a:solidFill>
                  <a:srgbClr val="FFFFFF"/>
                </a:solidFill>
                <a:latin typeface="Arial" charset="0"/>
              </a:rPr>
              <a:t>đ</a:t>
            </a:r>
            <a:r>
              <a:rPr lang="en-US" smtClean="0">
                <a:solidFill>
                  <a:srgbClr val="FFFFFF"/>
                </a:solidFill>
                <a:latin typeface="Arial" charset="0"/>
              </a:rPr>
              <a:t>ều là con cháu Việt Nam  </a:t>
            </a:r>
            <a:r>
              <a:rPr lang="vi-VN" smtClean="0">
                <a:solidFill>
                  <a:srgbClr val="FFFFFF"/>
                </a:solidFill>
                <a:latin typeface="Arial" charset="0"/>
              </a:rPr>
              <a:t>đ</a:t>
            </a:r>
            <a:r>
              <a:rPr lang="en-US" smtClean="0">
                <a:solidFill>
                  <a:srgbClr val="FFFFFF"/>
                </a:solidFill>
                <a:latin typeface="Arial" charset="0"/>
              </a:rPr>
              <a:t>ều là anh em ruột thịt. Chúng ta sống chết có nhau s</a:t>
            </a:r>
            <a:r>
              <a:rPr lang="vi-VN" smtClean="0">
                <a:solidFill>
                  <a:srgbClr val="FFFFFF"/>
                </a:solidFill>
                <a:latin typeface="Arial" charset="0"/>
              </a:rPr>
              <a:t>ư</a:t>
            </a:r>
            <a:r>
              <a:rPr lang="en-US" smtClean="0">
                <a:solidFill>
                  <a:srgbClr val="FFFFFF"/>
                </a:solidFill>
                <a:latin typeface="Arial" charset="0"/>
              </a:rPr>
              <a:t>ớng khổ cùng nhau no </a:t>
            </a:r>
            <a:r>
              <a:rPr lang="vi-VN" smtClean="0">
                <a:solidFill>
                  <a:srgbClr val="FFFFFF"/>
                </a:solidFill>
                <a:latin typeface="Arial" charset="0"/>
              </a:rPr>
              <a:t>đ</a:t>
            </a:r>
            <a:r>
              <a:rPr lang="en-US" smtClean="0">
                <a:solidFill>
                  <a:srgbClr val="FFFFFF"/>
                </a:solidFill>
                <a:latin typeface="Arial" charset="0"/>
              </a:rPr>
              <a:t>ói giúp nhau.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2250" y="152400"/>
            <a:ext cx="8763000" cy="1984375"/>
          </a:xfrm>
        </p:spPr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FFFF00"/>
                </a:solidFill>
                <a:latin typeface="Arial" charset="0"/>
              </a:rPr>
              <a:t>Bài 3</a:t>
            </a:r>
            <a:br>
              <a:rPr lang="en-US" sz="3600" u="sng" smtClean="0">
                <a:solidFill>
                  <a:srgbClr val="FFFF00"/>
                </a:solidFill>
                <a:latin typeface="Arial" charset="0"/>
              </a:rPr>
            </a:br>
            <a:r>
              <a:rPr lang="en-US" sz="4000" smtClean="0">
                <a:solidFill>
                  <a:srgbClr val="FFFF00"/>
                </a:solidFill>
                <a:latin typeface="Arial" charset="0"/>
              </a:rPr>
              <a:t>Điền dấu phẩy vào những chỗ thích hợp trong </a:t>
            </a:r>
            <a:r>
              <a:rPr lang="vi-VN" sz="4000" smtClean="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4000" smtClean="0">
                <a:solidFill>
                  <a:srgbClr val="FFFF00"/>
                </a:solidFill>
                <a:latin typeface="Arial" charset="0"/>
              </a:rPr>
              <a:t>oạn v</a:t>
            </a:r>
            <a:r>
              <a:rPr lang="vi-VN" sz="4000" smtClean="0">
                <a:solidFill>
                  <a:srgbClr val="FFFF00"/>
                </a:solidFill>
                <a:latin typeface="Arial" charset="0"/>
              </a:rPr>
              <a:t>ă</a:t>
            </a:r>
            <a:r>
              <a:rPr lang="en-US" sz="4000" smtClean="0">
                <a:solidFill>
                  <a:srgbClr val="FFFF00"/>
                </a:solidFill>
                <a:latin typeface="Arial" charset="0"/>
              </a:rPr>
              <a:t>n sau :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2000250" y="3048000"/>
            <a:ext cx="4572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chemeClr val="folHlink"/>
                </a:solidFill>
                <a:latin typeface="Arial" charset="0"/>
              </a:rPr>
              <a:t>,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5581650" y="3048000"/>
            <a:ext cx="4572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chemeClr val="folHlink"/>
                </a:solidFill>
                <a:latin typeface="Arial" charset="0"/>
              </a:rPr>
              <a:t>,</a:t>
            </a: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819150" y="3540125"/>
            <a:ext cx="4572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chemeClr val="folHlink"/>
                </a:solidFill>
                <a:latin typeface="Arial" charset="0"/>
              </a:rPr>
              <a:t>,</a:t>
            </a: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8839200" y="4038600"/>
            <a:ext cx="4572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chemeClr val="folHlink"/>
                </a:solidFill>
                <a:latin typeface="Arial" charset="0"/>
              </a:rPr>
              <a:t>,</a:t>
            </a: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3190875" y="4987925"/>
            <a:ext cx="4572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chemeClr val="folHlink"/>
                </a:solidFill>
                <a:latin typeface="Arial" charset="0"/>
              </a:rPr>
              <a:t>,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8081963" y="5000625"/>
            <a:ext cx="4572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chemeClr val="folHlink"/>
                </a:solidFill>
                <a:latin typeface="Arial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build="p"/>
      <p:bldP spid="142339" grpId="0"/>
      <p:bldP spid="142340" grpId="0"/>
      <p:bldP spid="142341" grpId="0"/>
      <p:bldP spid="142342" grpId="0"/>
      <p:bldP spid="142343" grpId="0"/>
      <p:bldP spid="142344" grpId="0"/>
      <p:bldP spid="1423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219200" y="5943600"/>
            <a:ext cx="990600" cy="914400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195" name="AutoShape 6"/>
          <p:cNvSpPr>
            <a:spLocks noChangeArrowheads="1"/>
          </p:cNvSpPr>
          <p:nvPr/>
        </p:nvSpPr>
        <p:spPr bwMode="auto">
          <a:xfrm>
            <a:off x="3124200" y="2971800"/>
            <a:ext cx="2362200" cy="1524000"/>
          </a:xfrm>
          <a:prstGeom prst="flowChartProcess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123825" y="762000"/>
            <a:ext cx="6200775" cy="1219200"/>
          </a:xfrm>
          <a:prstGeom prst="cloudCallout">
            <a:avLst>
              <a:gd name="adj1" fmla="val -24477"/>
              <a:gd name="adj2" fmla="val 187759"/>
            </a:avLst>
          </a:prstGeom>
          <a:solidFill>
            <a:srgbClr val="BCC3E2"/>
          </a:solidFill>
          <a:ln w="952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US" sz="4600">
                <a:solidFill>
                  <a:srgbClr val="800080"/>
                </a:solidFill>
                <a:latin typeface="Arial" charset="0"/>
              </a:rPr>
              <a:t>Kiểm tra bài cũ</a:t>
            </a:r>
          </a:p>
        </p:txBody>
      </p:sp>
      <p:sp>
        <p:nvSpPr>
          <p:cNvPr id="8197" name="AutoShape 11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8382000" y="6316663"/>
            <a:ext cx="533400" cy="381000"/>
          </a:xfrm>
          <a:prstGeom prst="actionButtonBackPrevious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6"/>
          <p:cNvSpPr>
            <a:spLocks noChangeArrowheads="1"/>
          </p:cNvSpPr>
          <p:nvPr/>
        </p:nvSpPr>
        <p:spPr bwMode="auto">
          <a:xfrm>
            <a:off x="0" y="685800"/>
            <a:ext cx="7010400" cy="17526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BCC3E2"/>
          </a:solidFill>
          <a:ln w="9525">
            <a:solidFill>
              <a:srgbClr val="5D6F3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800">
                <a:solidFill>
                  <a:schemeClr val="folHlink"/>
                </a:solidFill>
                <a:latin typeface="Arial" charset="0"/>
              </a:rPr>
              <a:t>Củng cố:</a:t>
            </a:r>
          </a:p>
        </p:txBody>
      </p:sp>
      <p:sp>
        <p:nvSpPr>
          <p:cNvPr id="2662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3429000"/>
            <a:ext cx="8077200" cy="21717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4400" smtClean="0">
                <a:latin typeface="Arial" charset="0"/>
              </a:rPr>
              <a:t>M</a:t>
            </a:r>
            <a:r>
              <a:rPr lang="en-US" smtClean="0">
                <a:latin typeface="Arial" charset="0"/>
              </a:rPr>
              <a:t>ột số hình ảnh </a:t>
            </a:r>
            <a:r>
              <a:rPr lang="vi-VN" smtClean="0">
                <a:latin typeface="Arial" charset="0"/>
              </a:rPr>
              <a:t>đ</a:t>
            </a:r>
            <a:r>
              <a:rPr lang="en-US" smtClean="0">
                <a:latin typeface="Arial" charset="0"/>
              </a:rPr>
              <a:t>ẹp về thành phố và vùng quê trên </a:t>
            </a:r>
            <a:r>
              <a:rPr lang="vi-VN" smtClean="0">
                <a:latin typeface="Arial" charset="0"/>
              </a:rPr>
              <a:t>đ</a:t>
            </a:r>
            <a:r>
              <a:rPr lang="en-US" smtClean="0">
                <a:latin typeface="Arial" charset="0"/>
              </a:rPr>
              <a:t>ất n</a:t>
            </a:r>
            <a:r>
              <a:rPr lang="vi-VN" smtClean="0">
                <a:latin typeface="Arial" charset="0"/>
              </a:rPr>
              <a:t>ư</a:t>
            </a:r>
            <a:r>
              <a:rPr lang="en-US" smtClean="0">
                <a:latin typeface="Arial" charset="0"/>
              </a:rPr>
              <a:t>ớc ta: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27651" name="Picture 4" descr="Picture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28675" name="Picture 4" descr="hồ gươm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29699" name="Picture 4" descr="chợ hoa- hà nội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4800"/>
            <a:ext cx="8686800" cy="6473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30723" name="Picture 4" descr="Picture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Picture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1747" name="WordArt 7"/>
          <p:cNvSpPr>
            <a:spLocks noChangeArrowheads="1" noChangeShapeType="1" noTextEdit="1"/>
          </p:cNvSpPr>
          <p:nvPr/>
        </p:nvSpPr>
        <p:spPr bwMode="auto">
          <a:xfrm>
            <a:off x="1752600" y="1143000"/>
            <a:ext cx="487680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Bãi biển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32771" name="Picture 4" descr="Picture7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33795" name="Picture 4" descr="thành nội - huế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34819" name="Picture 4" descr="ngọ môn - hà nội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19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35843" name="Picture 4" descr="cầu tràng tiền - huế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76200"/>
            <a:ext cx="9677400" cy="6804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219200" y="5943600"/>
            <a:ext cx="990600" cy="914400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3124200" y="2971800"/>
            <a:ext cx="2362200" cy="1524000"/>
          </a:xfrm>
          <a:prstGeom prst="flowChartProcess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914400" y="3429000"/>
            <a:ext cx="7543800" cy="2133600"/>
          </a:xfrm>
          <a:prstGeom prst="horizontalScroll">
            <a:avLst>
              <a:gd name="adj" fmla="val 12500"/>
            </a:avLst>
          </a:prstGeom>
          <a:solidFill>
            <a:srgbClr val="5D6F39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3200">
                <a:latin typeface="Arial" charset="0"/>
              </a:rPr>
              <a:t>Em hãy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ặt câu có hình ảnh so sánh</a:t>
            </a:r>
          </a:p>
          <a:p>
            <a:pPr eaLnBrk="1" hangingPunct="1"/>
            <a:r>
              <a:rPr lang="en-US" sz="3200">
                <a:latin typeface="Arial" charset="0"/>
              </a:rPr>
              <a:t> các sự vật trong tranh d</a:t>
            </a:r>
            <a:r>
              <a:rPr lang="vi-VN" sz="3200">
                <a:latin typeface="Arial" charset="0"/>
              </a:rPr>
              <a:t>ư</a:t>
            </a:r>
            <a:r>
              <a:rPr lang="en-US" sz="3200">
                <a:latin typeface="Arial" charset="0"/>
              </a:rPr>
              <a:t>ới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ây.</a:t>
            </a:r>
          </a:p>
        </p:txBody>
      </p:sp>
      <p:sp>
        <p:nvSpPr>
          <p:cNvPr id="9221" name="AutoShape 10"/>
          <p:cNvSpPr>
            <a:spLocks noChangeArrowheads="1"/>
          </p:cNvSpPr>
          <p:nvPr/>
        </p:nvSpPr>
        <p:spPr bwMode="auto">
          <a:xfrm>
            <a:off x="123825" y="762000"/>
            <a:ext cx="6200775" cy="1219200"/>
          </a:xfrm>
          <a:prstGeom prst="cloudCallout">
            <a:avLst>
              <a:gd name="adj1" fmla="val -34407"/>
              <a:gd name="adj2" fmla="val 168231"/>
            </a:avLst>
          </a:prstGeom>
          <a:solidFill>
            <a:srgbClr val="BCC3E2"/>
          </a:solidFill>
          <a:ln w="952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US" sz="4400">
                <a:solidFill>
                  <a:srgbClr val="800080"/>
                </a:solidFill>
                <a:latin typeface="Arial" charset="0"/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36867" name="Picture 4" descr="Picture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nha trang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76200"/>
            <a:ext cx="8915400" cy="6781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 descr="bến nhà rồng - TP HCM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21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39939" name="Picture 4" descr="BenThanh - TP HCM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2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nhà tranh 3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04800"/>
            <a:ext cx="10363200" cy="7391400"/>
          </a:xfrm>
          <a:noFill/>
        </p:spPr>
      </p:pic>
      <p:sp>
        <p:nvSpPr>
          <p:cNvPr id="40963" name="WordArt 6"/>
          <p:cNvSpPr>
            <a:spLocks noChangeArrowheads="1" noChangeShapeType="1" noTextEdit="1"/>
          </p:cNvSpPr>
          <p:nvPr/>
        </p:nvSpPr>
        <p:spPr bwMode="auto">
          <a:xfrm>
            <a:off x="5791200" y="5257800"/>
            <a:ext cx="274320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Nhà lá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41987" name="Picture 4" descr="Picture8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1988" name="WordArt 7"/>
          <p:cNvSpPr>
            <a:spLocks noChangeArrowheads="1" noChangeShapeType="1" noTextEdit="1"/>
          </p:cNvSpPr>
          <p:nvPr/>
        </p:nvSpPr>
        <p:spPr bwMode="auto">
          <a:xfrm>
            <a:off x="457200" y="5029200"/>
            <a:ext cx="556260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Chiều trên cánh đồng làng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43011" name="Picture 4" descr="Cay bua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400800"/>
          </a:xfrm>
          <a:noFill/>
        </p:spPr>
      </p:pic>
      <p:sp>
        <p:nvSpPr>
          <p:cNvPr id="43012" name="WordArt 7"/>
          <p:cNvSpPr>
            <a:spLocks noChangeArrowheads="1" noChangeShapeType="1" noTextEdit="1"/>
          </p:cNvSpPr>
          <p:nvPr/>
        </p:nvSpPr>
        <p:spPr bwMode="auto">
          <a:xfrm rot="627017">
            <a:off x="5562600" y="5040313"/>
            <a:ext cx="2895600" cy="1006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231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Bừa ruộng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đường làng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04800"/>
            <a:ext cx="9144000" cy="6943725"/>
          </a:xfrm>
          <a:noFill/>
        </p:spPr>
      </p:pic>
      <p:sp>
        <p:nvSpPr>
          <p:cNvPr id="44035" name="WordArt 6"/>
          <p:cNvSpPr>
            <a:spLocks noChangeArrowheads="1" noChangeShapeType="1" noTextEdit="1"/>
          </p:cNvSpPr>
          <p:nvPr/>
        </p:nvSpPr>
        <p:spPr bwMode="auto">
          <a:xfrm>
            <a:off x="2133600" y="5410200"/>
            <a:ext cx="2252663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Đường làng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chan trau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381000"/>
            <a:ext cx="8001000" cy="6015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nha ngói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0"/>
            <a:ext cx="9144000" cy="6858000"/>
          </a:xfrm>
          <a:noFill/>
        </p:spPr>
      </p:pic>
      <p:sp>
        <p:nvSpPr>
          <p:cNvPr id="46083" name="WordArt 6"/>
          <p:cNvSpPr>
            <a:spLocks noChangeArrowheads="1" noChangeShapeType="1" noTextEdit="1"/>
          </p:cNvSpPr>
          <p:nvPr/>
        </p:nvSpPr>
        <p:spPr bwMode="auto">
          <a:xfrm>
            <a:off x="609600" y="5029200"/>
            <a:ext cx="2252663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Nhà vườn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opy of DSCN085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0"/>
            <a:ext cx="4495800" cy="3276600"/>
          </a:xfrm>
          <a:noFill/>
        </p:spPr>
      </p:pic>
      <p:pic>
        <p:nvPicPr>
          <p:cNvPr id="10243" name="Picture 7" descr="DSCN08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18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smtClean="0">
                <a:solidFill>
                  <a:srgbClr val="D400D4"/>
                </a:solidFill>
                <a:latin typeface="Arial"/>
              </a:rPr>
              <a:t>Chuẩn bị:</a:t>
            </a:r>
            <a:r>
              <a:rPr lang="en-US" sz="3800" smtClean="0">
                <a:latin typeface="Arial"/>
              </a:rPr>
              <a:t> 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00FF00"/>
                </a:solidFill>
                <a:latin typeface="Arial"/>
              </a:rPr>
              <a:t>Ôn về từ chỉ đặc điểm.</a:t>
            </a:r>
          </a:p>
          <a:p>
            <a:pPr eaLnBrk="1" hangingPunct="1">
              <a:defRPr/>
            </a:pPr>
            <a:r>
              <a:rPr lang="en-US" sz="3600" smtClean="0">
                <a:solidFill>
                  <a:srgbClr val="00FF00"/>
                </a:solidFill>
                <a:latin typeface="Arial"/>
              </a:rPr>
              <a:t>Ôn tập câu “Ai thế nào”. Dấu phẩy.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305575"/>
          <p:cNvPicPr>
            <a:picLocks noChangeAspect="1" noChangeArrowheads="1" noCro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8679" name="AutoShape 7"/>
          <p:cNvSpPr>
            <a:spLocks noChangeArrowheads="1"/>
          </p:cNvSpPr>
          <p:nvPr/>
        </p:nvSpPr>
        <p:spPr bwMode="auto">
          <a:xfrm rot="-5400000">
            <a:off x="3314700" y="-1714500"/>
            <a:ext cx="2057400" cy="5486400"/>
          </a:xfrm>
          <a:prstGeom prst="moon">
            <a:avLst>
              <a:gd name="adj" fmla="val 44843"/>
            </a:avLst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>
            <a:outerShdw sy="50000" kx="-2453608" rotWithShape="0">
              <a:srgbClr val="FFFF66">
                <a:alpha val="50000"/>
              </a:srgbClr>
            </a:outerShdw>
          </a:effectLst>
        </p:spPr>
        <p:txBody>
          <a:bodyPr vert="eaVert" wrap="none" anchor="ctr"/>
          <a:lstStyle/>
          <a:p>
            <a:pPr eaLnBrk="1" hangingPunct="1">
              <a:defRPr/>
            </a:pPr>
            <a:r>
              <a:rPr lang="en-US" sz="6000">
                <a:solidFill>
                  <a:srgbClr val="004DE8"/>
                </a:solidFill>
                <a:latin typeface="Arial" charset="0"/>
              </a:rPr>
              <a:t>Bài mới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1981200" y="2743200"/>
            <a:ext cx="5486400" cy="144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81000" y="2209800"/>
            <a:ext cx="8458200" cy="312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5400">
                <a:solidFill>
                  <a:srgbClr val="800080"/>
                </a:solidFill>
                <a:latin typeface="Arial" charset="0"/>
              </a:rPr>
              <a:t>	Mở rộng vốn từ :</a:t>
            </a:r>
          </a:p>
          <a:p>
            <a:pPr eaLnBrk="1" hangingPunct="1"/>
            <a:r>
              <a:rPr lang="en-US" sz="5400">
                <a:solidFill>
                  <a:srgbClr val="FF0000"/>
                </a:solidFill>
                <a:latin typeface="Arial" charset="0"/>
              </a:rPr>
              <a:t>Thành thị - Nông thôn</a:t>
            </a:r>
          </a:p>
          <a:p>
            <a:pPr eaLnBrk="1" hangingPunct="1"/>
            <a:r>
              <a:rPr lang="en-US" sz="5400">
                <a:solidFill>
                  <a:srgbClr val="FF0000"/>
                </a:solidFill>
                <a:latin typeface="Arial" charset="0"/>
              </a:rPr>
              <a:t>    Dấu phẩy.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  <p:bldP spid="286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u="sng" smtClean="0">
                <a:solidFill>
                  <a:srgbClr val="FFFA37"/>
                </a:solidFill>
                <a:latin typeface="Arial" charset="0"/>
              </a:rPr>
              <a:t>Bài 1</a:t>
            </a:r>
            <a:r>
              <a:rPr lang="en-US" sz="4000" smtClean="0">
                <a:solidFill>
                  <a:srgbClr val="FFFA37"/>
                </a:solidFill>
                <a:latin typeface="Arial" charset="0"/>
              </a:rPr>
              <a:t/>
            </a:r>
            <a:br>
              <a:rPr lang="en-US" sz="4000" smtClean="0">
                <a:solidFill>
                  <a:srgbClr val="FFFA37"/>
                </a:solidFill>
                <a:latin typeface="Arial" charset="0"/>
              </a:rPr>
            </a:br>
            <a:r>
              <a:rPr lang="en-US" sz="3600" smtClean="0">
                <a:solidFill>
                  <a:srgbClr val="FFFA37"/>
                </a:solidFill>
                <a:latin typeface="Arial" charset="0"/>
              </a:rPr>
              <a:t>Hãy kể tên:</a:t>
            </a:r>
          </a:p>
        </p:txBody>
      </p:sp>
      <p:sp>
        <p:nvSpPr>
          <p:cNvPr id="1229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16000" y="2949575"/>
            <a:ext cx="7239000" cy="2562225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rabicParenR"/>
            </a:pPr>
            <a:r>
              <a:rPr lang="en-US" sz="3600" smtClean="0">
                <a:latin typeface="Arial" charset="0"/>
              </a:rPr>
              <a:t>Một số thành phố ở n</a:t>
            </a:r>
            <a:r>
              <a:rPr lang="vi-VN" sz="3600" smtClean="0">
                <a:latin typeface="Arial" charset="0"/>
              </a:rPr>
              <a:t>ư</a:t>
            </a:r>
            <a:r>
              <a:rPr lang="en-US" sz="3600" smtClean="0">
                <a:latin typeface="Arial" charset="0"/>
              </a:rPr>
              <a:t>ớc ta.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arenR"/>
            </a:pPr>
            <a:r>
              <a:rPr lang="en-US" sz="3600" smtClean="0">
                <a:latin typeface="Arial" charset="0"/>
              </a:rPr>
              <a:t>Một vùng quê mà em biết.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Thành thị – Nông thôn.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Dấu phẩy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just" eaLnBrk="1" hangingPunct="1">
              <a:buFontTx/>
              <a:buNone/>
            </a:pPr>
            <a:r>
              <a:rPr lang="en-US" sz="3600" b="1" u="sng" smtClean="0">
                <a:latin typeface="Arial" charset="0"/>
              </a:rPr>
              <a:t>Tên một số thành phố ở n</a:t>
            </a:r>
            <a:r>
              <a:rPr lang="vi-VN" sz="3600" b="1" u="sng" smtClean="0">
                <a:latin typeface="Arial" charset="0"/>
              </a:rPr>
              <a:t>ư</a:t>
            </a:r>
            <a:r>
              <a:rPr lang="en-US" sz="3600" b="1" u="sng" smtClean="0">
                <a:latin typeface="Arial" charset="0"/>
              </a:rPr>
              <a:t>ớc ta :</a:t>
            </a:r>
          </a:p>
          <a:p>
            <a:pPr lvl="1" algn="just" eaLnBrk="1" hangingPunct="1"/>
            <a:r>
              <a:rPr lang="en-US" smtClean="0">
                <a:latin typeface="Arial" charset="0"/>
              </a:rPr>
              <a:t>_ Các thành phố lớn t</a:t>
            </a:r>
            <a:r>
              <a:rPr lang="vi-VN" smtClean="0">
                <a:latin typeface="Arial" charset="0"/>
              </a:rPr>
              <a:t>ươ</a:t>
            </a:r>
            <a:r>
              <a:rPr lang="en-US" smtClean="0">
                <a:latin typeface="Arial" charset="0"/>
              </a:rPr>
              <a:t>ng </a:t>
            </a:r>
            <a:r>
              <a:rPr lang="vi-VN" smtClean="0">
                <a:latin typeface="Arial" charset="0"/>
              </a:rPr>
              <a:t>đươ</a:t>
            </a:r>
            <a:r>
              <a:rPr lang="en-US" smtClean="0">
                <a:latin typeface="Arial" charset="0"/>
              </a:rPr>
              <a:t>ng một tỉnh : Hà Nội, Hải Phòng, Đà Nẵng, thành phố Hồ Chí Minh, Cần Th</a:t>
            </a:r>
            <a:r>
              <a:rPr lang="vi-VN" smtClean="0">
                <a:latin typeface="Arial" charset="0"/>
              </a:rPr>
              <a:t>ơ</a:t>
            </a:r>
            <a:r>
              <a:rPr lang="en-US" smtClean="0">
                <a:latin typeface="Arial" charset="0"/>
              </a:rPr>
              <a:t>...</a:t>
            </a:r>
          </a:p>
          <a:p>
            <a:pPr lvl="1" algn="just" eaLnBrk="1" hangingPunct="1"/>
            <a:r>
              <a:rPr lang="en-US" smtClean="0">
                <a:latin typeface="Arial" charset="0"/>
              </a:rPr>
              <a:t>_ Các thành phố thuộc tỉnh t</a:t>
            </a:r>
            <a:r>
              <a:rPr lang="vi-VN" smtClean="0">
                <a:latin typeface="Arial" charset="0"/>
              </a:rPr>
              <a:t>ươ</a:t>
            </a:r>
            <a:r>
              <a:rPr lang="en-US" smtClean="0">
                <a:latin typeface="Arial" charset="0"/>
              </a:rPr>
              <a:t>ng </a:t>
            </a:r>
            <a:r>
              <a:rPr lang="vi-VN" smtClean="0">
                <a:latin typeface="Arial" charset="0"/>
              </a:rPr>
              <a:t>đươ</a:t>
            </a:r>
            <a:r>
              <a:rPr lang="en-US" smtClean="0">
                <a:latin typeface="Arial" charset="0"/>
              </a:rPr>
              <a:t>ng một quận huyện : Điện Biên, Thái Nguyên, Việt Trì, Nam Định, Hải D</a:t>
            </a:r>
            <a:r>
              <a:rPr lang="vi-VN" smtClean="0">
                <a:latin typeface="Arial" charset="0"/>
              </a:rPr>
              <a:t>ươ</a:t>
            </a:r>
            <a:r>
              <a:rPr lang="en-US" smtClean="0">
                <a:latin typeface="Arial" charset="0"/>
              </a:rPr>
              <a:t>ng, Thanh Hoá, Vinh, Huế,Quy Nh</a:t>
            </a:r>
            <a:r>
              <a:rPr lang="vi-VN" smtClean="0">
                <a:latin typeface="Arial" charset="0"/>
              </a:rPr>
              <a:t>ơ</a:t>
            </a:r>
            <a:r>
              <a:rPr lang="en-US" smtClean="0">
                <a:latin typeface="Arial" charset="0"/>
              </a:rPr>
              <a:t>n, Nha Trang, Đà Lạt...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DSCN0888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533400" y="0"/>
            <a:ext cx="10134600" cy="723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DSCN0893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-1295400" y="-228600"/>
            <a:ext cx="11049000" cy="7086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5">
      <a:dk1>
        <a:srgbClr val="566858"/>
      </a:dk1>
      <a:lt1>
        <a:srgbClr val="FFFFFF"/>
      </a:lt1>
      <a:dk2>
        <a:srgbClr val="6D8771"/>
      </a:dk2>
      <a:lt2>
        <a:srgbClr val="ECECB2"/>
      </a:lt2>
      <a:accent1>
        <a:srgbClr val="76A571"/>
      </a:accent1>
      <a:accent2>
        <a:srgbClr val="465648"/>
      </a:accent2>
      <a:accent3>
        <a:srgbClr val="BAC3BB"/>
      </a:accent3>
      <a:accent4>
        <a:srgbClr val="DADADA"/>
      </a:accent4>
      <a:accent5>
        <a:srgbClr val="BDCFBB"/>
      </a:accent5>
      <a:accent6>
        <a:srgbClr val="3F4D40"/>
      </a:accent6>
      <a:hlink>
        <a:srgbClr val="FFDC0B"/>
      </a:hlink>
      <a:folHlink>
        <a:srgbClr val="FC9916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lobe 1">
    <a:dk1>
      <a:srgbClr val="622100"/>
    </a:dk1>
    <a:lt1>
      <a:srgbClr val="FFFFFF"/>
    </a:lt1>
    <a:dk2>
      <a:srgbClr val="800000"/>
    </a:dk2>
    <a:lt2>
      <a:srgbClr val="FFFFCC"/>
    </a:lt2>
    <a:accent1>
      <a:srgbClr val="E42B00"/>
    </a:accent1>
    <a:accent2>
      <a:srgbClr val="996600"/>
    </a:accent2>
    <a:accent3>
      <a:srgbClr val="C0AAAA"/>
    </a:accent3>
    <a:accent4>
      <a:srgbClr val="DADADA"/>
    </a:accent4>
    <a:accent5>
      <a:srgbClr val="EFACAA"/>
    </a:accent5>
    <a:accent6>
      <a:srgbClr val="8A5C00"/>
    </a:accent6>
    <a:hlink>
      <a:srgbClr val="FADF6C"/>
    </a:hlink>
    <a:folHlink>
      <a:srgbClr val="FF9900"/>
    </a:folHlink>
  </a:clrScheme>
</a:themeOverride>
</file>

<file path=ppt/theme/themeOverride2.xml><?xml version="1.0" encoding="utf-8"?>
<a:themeOverride xmlns:a="http://schemas.openxmlformats.org/drawingml/2006/main">
  <a:clrScheme name="Globe 5">
    <a:dk1>
      <a:srgbClr val="3C5436"/>
    </a:dk1>
    <a:lt1>
      <a:srgbClr val="FFFFFF"/>
    </a:lt1>
    <a:dk2>
      <a:srgbClr val="5F8656"/>
    </a:dk2>
    <a:lt2>
      <a:srgbClr val="D6D8C0"/>
    </a:lt2>
    <a:accent1>
      <a:srgbClr val="61733D"/>
    </a:accent1>
    <a:accent2>
      <a:srgbClr val="324A39"/>
    </a:accent2>
    <a:accent3>
      <a:srgbClr val="B6C3B4"/>
    </a:accent3>
    <a:accent4>
      <a:srgbClr val="DADADA"/>
    </a:accent4>
    <a:accent5>
      <a:srgbClr val="B7BCAF"/>
    </a:accent5>
    <a:accent6>
      <a:srgbClr val="2C4233"/>
    </a:accent6>
    <a:hlink>
      <a:srgbClr val="73D588"/>
    </a:hlink>
    <a:folHlink>
      <a:srgbClr val="6F99B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288</Words>
  <Application>Microsoft PowerPoint</Application>
  <PresentationFormat>On-screen Show (4:3)</PresentationFormat>
  <Paragraphs>49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Tahoma</vt:lpstr>
      <vt:lpstr>Arial</vt:lpstr>
      <vt:lpstr>Wingdings</vt:lpstr>
      <vt:lpstr>Arial Black</vt:lpstr>
      <vt:lpstr>Times New Roman</vt:lpstr>
      <vt:lpstr>Verdana</vt:lpstr>
      <vt:lpstr>Curtain Call</vt:lpstr>
      <vt:lpstr>Fireworks</vt:lpstr>
      <vt:lpstr>Globe</vt:lpstr>
      <vt:lpstr>Slide 1</vt:lpstr>
      <vt:lpstr>Slide 2</vt:lpstr>
      <vt:lpstr>Slide 3</vt:lpstr>
      <vt:lpstr>Slide 4</vt:lpstr>
      <vt:lpstr>Slide 5</vt:lpstr>
      <vt:lpstr>Bài 1 Hãy kể tên:</vt:lpstr>
      <vt:lpstr>Thành thị – Nông thôn.  Dấu phẩy</vt:lpstr>
      <vt:lpstr>Slide 8</vt:lpstr>
      <vt:lpstr>Slide 9</vt:lpstr>
      <vt:lpstr>Slide 10</vt:lpstr>
      <vt:lpstr>Slide 11</vt:lpstr>
      <vt:lpstr>Bài 2  Hãy kể tên các sự vật và công việc </vt:lpstr>
      <vt:lpstr>Slide 13</vt:lpstr>
      <vt:lpstr>Slide 14</vt:lpstr>
      <vt:lpstr>Slide 15</vt:lpstr>
      <vt:lpstr>Slide 16</vt:lpstr>
      <vt:lpstr>Các sự vật và công việc thường thấy ở thành phố :</vt:lpstr>
      <vt:lpstr>Các sự vật và công việc thường thấy ở nông thôn :</vt:lpstr>
      <vt:lpstr>Bài 3 Điền dấu phẩy vào những chỗ thích hợp trong đoạn văn sau :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Chuẩn bị: </vt:lpstr>
    </vt:vector>
  </TitlesOfParts>
  <Company>My Family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Bui Duc Han</dc:creator>
  <cp:lastModifiedBy>CSTeam</cp:lastModifiedBy>
  <cp:revision>136</cp:revision>
  <dcterms:created xsi:type="dcterms:W3CDTF">2006-10-13T04:25:44Z</dcterms:created>
  <dcterms:modified xsi:type="dcterms:W3CDTF">2016-06-29T10:15:18Z</dcterms:modified>
</cp:coreProperties>
</file>