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9" r:id="rId7"/>
    <p:sldId id="266" r:id="rId8"/>
    <p:sldId id="268" r:id="rId9"/>
    <p:sldId id="260" r:id="rId10"/>
    <p:sldId id="261" r:id="rId11"/>
    <p:sldId id="263" r:id="rId12"/>
    <p:sldId id="262" r:id="rId13"/>
  </p:sldIdLst>
  <p:sldSz cx="9144000" cy="6858000" type="screen4x3"/>
  <p:notesSz cx="6858000" cy="9144000"/>
  <p:custDataLst>
    <p:tags r:id="rId14"/>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2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7B446B9F-269F-4C18-8042-398F698BDD5A}" type="datetimeFigureOut">
              <a:rPr lang="vi-VN" smtClean="0"/>
              <a:pPr/>
              <a:t>22/02/2018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B446B9F-269F-4C18-8042-398F698BDD5A}" type="datetimeFigureOut">
              <a:rPr lang="vi-VN" smtClean="0"/>
              <a:pPr/>
              <a:t>22/02/2018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B446B9F-269F-4C18-8042-398F698BDD5A}" type="datetimeFigureOut">
              <a:rPr lang="vi-VN" smtClean="0"/>
              <a:pPr/>
              <a:t>22/02/2018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B446B9F-269F-4C18-8042-398F698BDD5A}" type="datetimeFigureOut">
              <a:rPr lang="vi-VN" smtClean="0"/>
              <a:pPr/>
              <a:t>22/02/2018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46B9F-269F-4C18-8042-398F698BDD5A}" type="datetimeFigureOut">
              <a:rPr lang="vi-VN" smtClean="0"/>
              <a:pPr/>
              <a:t>22/02/2018</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7B446B9F-269F-4C18-8042-398F698BDD5A}" type="datetimeFigureOut">
              <a:rPr lang="vi-VN" smtClean="0"/>
              <a:pPr/>
              <a:t>22/02/2018</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7B446B9F-269F-4C18-8042-398F698BDD5A}" type="datetimeFigureOut">
              <a:rPr lang="vi-VN" smtClean="0"/>
              <a:pPr/>
              <a:t>22/02/2018</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7B446B9F-269F-4C18-8042-398F698BDD5A}" type="datetimeFigureOut">
              <a:rPr lang="vi-VN" smtClean="0"/>
              <a:pPr/>
              <a:t>22/02/2018</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46B9F-269F-4C18-8042-398F698BDD5A}" type="datetimeFigureOut">
              <a:rPr lang="vi-VN" smtClean="0"/>
              <a:pPr/>
              <a:t>22/02/2018</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46B9F-269F-4C18-8042-398F698BDD5A}" type="datetimeFigureOut">
              <a:rPr lang="vi-VN" smtClean="0"/>
              <a:pPr/>
              <a:t>22/02/2018</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46B9F-269F-4C18-8042-398F698BDD5A}" type="datetimeFigureOut">
              <a:rPr lang="vi-VN" smtClean="0"/>
              <a:pPr/>
              <a:t>22/02/2018</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6B9F-269F-4C18-8042-398F698BDD5A}" type="datetimeFigureOut">
              <a:rPr lang="vi-VN" smtClean="0"/>
              <a:pPr/>
              <a:t>22/02/2018</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8B4904-8BD0-4266-A3C9-6BAAB052693A}" type="slidenum">
              <a:rPr lang="vi-VN" smtClean="0"/>
              <a:pPr/>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aLanVN_D2_64_2[1].jpg"/>
          <p:cNvPicPr>
            <a:picLocks noChangeAspect="1"/>
          </p:cNvPicPr>
          <p:nvPr/>
        </p:nvPicPr>
        <p:blipFill>
          <a:blip r:embed="rId2"/>
          <a:stretch>
            <a:fillRect/>
          </a:stretch>
        </p:blipFill>
        <p:spPr>
          <a:xfrm>
            <a:off x="0" y="0"/>
            <a:ext cx="9144000" cy="6858000"/>
          </a:xfrm>
          <a:prstGeom prst="rect">
            <a:avLst/>
          </a:prstGeom>
        </p:spPr>
      </p:pic>
      <p:sp>
        <p:nvSpPr>
          <p:cNvPr id="8" name="Rectangle 7"/>
          <p:cNvSpPr/>
          <p:nvPr/>
        </p:nvSpPr>
        <p:spPr>
          <a:xfrm>
            <a:off x="2857488" y="2500306"/>
            <a:ext cx="3011786" cy="144655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4400" b="1" cap="all" spc="0" dirty="0" smtClean="0">
                <a:ln/>
                <a:solidFill>
                  <a:schemeClr val="bg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rPr>
              <a:t>CHÍNH TẢ</a:t>
            </a:r>
          </a:p>
          <a:p>
            <a:pPr algn="ctr"/>
            <a:r>
              <a:rPr lang="en-US" sz="4400" b="1" cap="all" spc="0" dirty="0" smtClean="0">
                <a:ln/>
                <a:solidFill>
                  <a:schemeClr val="bg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rPr>
              <a:t>LỚP : 3</a:t>
            </a:r>
            <a:endParaRPr lang="vi-VN" sz="4400" b="1" cap="all" spc="0" dirty="0">
              <a:ln/>
              <a:solidFill>
                <a:schemeClr val="bg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786058"/>
            <a:ext cx="9144000" cy="2214578"/>
          </a:xfrm>
        </p:spPr>
        <p:txBody>
          <a:bodyPr>
            <a:normAutofit/>
          </a:bodyPr>
          <a:lstStyle/>
          <a:p>
            <a:pPr algn="l"/>
            <a:r>
              <a:rPr lang="vi-VN" sz="2800" dirty="0" smtClean="0">
                <a:latin typeface="+mj-lt"/>
              </a:rPr>
              <a:t>(</a:t>
            </a:r>
            <a:r>
              <a:rPr lang="vi-VN" sz="2800" dirty="0" smtClean="0">
                <a:solidFill>
                  <a:srgbClr val="00B050"/>
                </a:solidFill>
                <a:latin typeface="+mj-lt"/>
              </a:rPr>
              <a:t>2) Thi tìm những từ ngữ chỉ hoạt động:(làm việc nhóm 3 phút)</a:t>
            </a:r>
          </a:p>
          <a:p>
            <a:pPr algn="l">
              <a:buFontTx/>
              <a:buChar char="-"/>
            </a:pPr>
            <a:r>
              <a:rPr lang="vi-VN" sz="2800" dirty="0" smtClean="0">
                <a:solidFill>
                  <a:schemeClr val="tx1">
                    <a:lumMod val="95000"/>
                    <a:lumOff val="5000"/>
                  </a:schemeClr>
                </a:solidFill>
                <a:latin typeface="+mj-lt"/>
              </a:rPr>
              <a:t>Chứa tiếng có </a:t>
            </a:r>
            <a:r>
              <a:rPr lang="vi-VN" sz="2800" b="1" dirty="0" smtClean="0">
                <a:solidFill>
                  <a:schemeClr val="accent4">
                    <a:lumMod val="75000"/>
                  </a:schemeClr>
                </a:solidFill>
                <a:latin typeface="+mj-lt"/>
              </a:rPr>
              <a:t>thanh hỏi</a:t>
            </a:r>
            <a:r>
              <a:rPr lang="vi-VN" sz="2800" b="1" dirty="0" smtClean="0">
                <a:solidFill>
                  <a:schemeClr val="tx1">
                    <a:lumMod val="95000"/>
                    <a:lumOff val="5000"/>
                  </a:schemeClr>
                </a:solidFill>
                <a:latin typeface="+mj-lt"/>
              </a:rPr>
              <a:t>.</a:t>
            </a:r>
          </a:p>
          <a:p>
            <a:pPr algn="l">
              <a:buFontTx/>
              <a:buChar char="-"/>
            </a:pPr>
            <a:r>
              <a:rPr lang="vi-VN" sz="2800" dirty="0" smtClean="0">
                <a:solidFill>
                  <a:schemeClr val="tx1">
                    <a:lumMod val="95000"/>
                    <a:lumOff val="5000"/>
                  </a:schemeClr>
                </a:solidFill>
                <a:latin typeface="+mj-lt"/>
              </a:rPr>
              <a:t>Chứa tiếng có </a:t>
            </a:r>
            <a:r>
              <a:rPr lang="vi-VN" sz="2800" b="1" dirty="0" smtClean="0">
                <a:solidFill>
                  <a:schemeClr val="accent4">
                    <a:lumMod val="75000"/>
                  </a:schemeClr>
                </a:solidFill>
                <a:latin typeface="+mj-lt"/>
              </a:rPr>
              <a:t>thanh ngã</a:t>
            </a:r>
            <a:r>
              <a:rPr lang="vi-VN" sz="2800" b="1" dirty="0" smtClean="0">
                <a:solidFill>
                  <a:schemeClr val="tx1">
                    <a:lumMod val="95000"/>
                    <a:lumOff val="5000"/>
                  </a:schemeClr>
                </a:solidFill>
                <a:latin typeface="+mj-lt"/>
              </a:rPr>
              <a:t>.</a:t>
            </a:r>
            <a:endParaRPr lang="vi-VN" sz="2800" b="1" dirty="0">
              <a:solidFill>
                <a:schemeClr val="tx1">
                  <a:lumMod val="95000"/>
                  <a:lumOff val="5000"/>
                </a:schemeClr>
              </a:solidFill>
              <a:latin typeface="+mj-lt"/>
            </a:endParaRPr>
          </a:p>
        </p:txBody>
      </p:sp>
      <p:pic>
        <p:nvPicPr>
          <p:cNvPr id="4" name="Picture 7" descr="POINSET3"/>
          <p:cNvPicPr>
            <a:picLocks noChangeAspect="1" noChangeArrowheads="1"/>
          </p:cNvPicPr>
          <p:nvPr/>
        </p:nvPicPr>
        <p:blipFill>
          <a:blip r:embed="rId2"/>
          <a:srcRect/>
          <a:stretch>
            <a:fillRect/>
          </a:stretch>
        </p:blipFill>
        <p:spPr bwMode="auto">
          <a:xfrm>
            <a:off x="6929454" y="4538882"/>
            <a:ext cx="2214546" cy="2319118"/>
          </a:xfrm>
          <a:prstGeom prst="rect">
            <a:avLst/>
          </a:prstGeom>
          <a:noFill/>
          <a:ln w="9525">
            <a:noFill/>
            <a:miter lim="800000"/>
            <a:headEnd/>
            <a:tailEnd/>
          </a:ln>
        </p:spPr>
      </p:pic>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
        <p:nvSpPr>
          <p:cNvPr id="6" name="Flowchart: Alternate Process 5"/>
          <p:cNvSpPr/>
          <p:nvPr/>
        </p:nvSpPr>
        <p:spPr>
          <a:xfrm>
            <a:off x="285720" y="1928802"/>
            <a:ext cx="2643206" cy="571504"/>
          </a:xfrm>
          <a:prstGeom prst="flowChartAlternateProcess">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latin typeface="+mj-lt"/>
              </a:rPr>
              <a:t>Luyện tập</a:t>
            </a:r>
            <a:endParaRPr lang="vi-VN" sz="3600" dirty="0">
              <a:latin typeface="+mj-lt"/>
            </a:endParaRPr>
          </a:p>
        </p:txBody>
      </p:sp>
      <p:sp>
        <p:nvSpPr>
          <p:cNvPr id="8" name="Rectangle 7"/>
          <p:cNvSpPr/>
          <p:nvPr/>
        </p:nvSpPr>
        <p:spPr>
          <a:xfrm>
            <a:off x="5000628" y="3786190"/>
            <a:ext cx="1741182" cy="523220"/>
          </a:xfrm>
          <a:prstGeom prst="rect">
            <a:avLst/>
          </a:prstGeom>
        </p:spPr>
        <p:txBody>
          <a:bodyPr wrap="none">
            <a:spAutoFit/>
          </a:bodyPr>
          <a:lstStyle/>
          <a:p>
            <a:r>
              <a:rPr lang="vi-VN" sz="2800" b="1" dirty="0" smtClean="0">
                <a:solidFill>
                  <a:srgbClr val="D60093"/>
                </a:solidFill>
                <a:latin typeface="+mj-lt"/>
              </a:rPr>
              <a:t>M: </a:t>
            </a:r>
            <a:r>
              <a:rPr lang="vi-VN" sz="2800" b="1" dirty="0" smtClean="0">
                <a:solidFill>
                  <a:schemeClr val="accent4">
                    <a:lumMod val="75000"/>
                  </a:schemeClr>
                </a:solidFill>
                <a:latin typeface="+mj-lt"/>
              </a:rPr>
              <a:t>nhổ cỏ</a:t>
            </a:r>
            <a:endParaRPr lang="vi-VN" sz="2800" dirty="0">
              <a:solidFill>
                <a:schemeClr val="accent4">
                  <a:lumMod val="75000"/>
                </a:schemeClr>
              </a:solidFill>
              <a:latin typeface="+mj-lt"/>
            </a:endParaRPr>
          </a:p>
        </p:txBody>
      </p:sp>
      <p:sp>
        <p:nvSpPr>
          <p:cNvPr id="9" name="Rectangle 8"/>
          <p:cNvSpPr/>
          <p:nvPr/>
        </p:nvSpPr>
        <p:spPr>
          <a:xfrm>
            <a:off x="5000628" y="4429132"/>
            <a:ext cx="1645002" cy="523220"/>
          </a:xfrm>
          <a:prstGeom prst="rect">
            <a:avLst/>
          </a:prstGeom>
        </p:spPr>
        <p:txBody>
          <a:bodyPr wrap="none">
            <a:spAutoFit/>
          </a:bodyPr>
          <a:lstStyle/>
          <a:p>
            <a:r>
              <a:rPr lang="vi-VN" sz="2800" b="1" dirty="0" smtClean="0">
                <a:solidFill>
                  <a:srgbClr val="D60093"/>
                </a:solidFill>
                <a:latin typeface="+mj-lt"/>
              </a:rPr>
              <a:t>M</a:t>
            </a:r>
            <a:r>
              <a:rPr lang="vi-VN" sz="2800" b="1" dirty="0" smtClean="0">
                <a:solidFill>
                  <a:schemeClr val="accent4">
                    <a:lumMod val="75000"/>
                  </a:schemeClr>
                </a:solidFill>
                <a:latin typeface="+mj-lt"/>
              </a:rPr>
              <a:t>:gõ cửa</a:t>
            </a:r>
            <a:endParaRPr lang="vi-VN" sz="2800" dirty="0">
              <a:solidFill>
                <a:schemeClr val="accent4">
                  <a:lumMod val="75000"/>
                </a:schemeClr>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linds(horizont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blinds(horizontal)">
                                      <p:cBhvr>
                                        <p:cTn id="24" dur="500"/>
                                        <p:tgtEl>
                                          <p:spTgt spid="8">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diamond(in)">
                                      <p:cBhvr>
                                        <p:cTn id="3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pic>
        <p:nvPicPr>
          <p:cNvPr id="5" name="Picture 7" descr="POINSET3"/>
          <p:cNvPicPr>
            <a:picLocks noGrp="1" noChangeAspect="1" noChangeArrowheads="1"/>
          </p:cNvPicPr>
          <p:nvPr>
            <p:ph idx="1"/>
          </p:nvPr>
        </p:nvPicPr>
        <p:blipFill>
          <a:blip r:embed="rId2"/>
          <a:srcRect/>
          <a:stretch>
            <a:fillRect/>
          </a:stretch>
        </p:blipFill>
        <p:spPr bwMode="auto">
          <a:xfrm>
            <a:off x="7144207" y="5929330"/>
            <a:ext cx="1999793" cy="928670"/>
          </a:xfrm>
          <a:prstGeom prst="rect">
            <a:avLst/>
          </a:prstGeom>
          <a:noFill/>
          <a:ln w="9525">
            <a:noFill/>
            <a:miter lim="800000"/>
            <a:headEnd/>
            <a:tailEnd/>
          </a:ln>
        </p:spPr>
      </p:pic>
      <p:sp>
        <p:nvSpPr>
          <p:cNvPr id="6" name="Rectangle 5"/>
          <p:cNvSpPr/>
          <p:nvPr/>
        </p:nvSpPr>
        <p:spPr>
          <a:xfrm>
            <a:off x="0" y="2828836"/>
            <a:ext cx="9358346" cy="2246769"/>
          </a:xfrm>
          <a:prstGeom prst="rect">
            <a:avLst/>
          </a:prstGeom>
        </p:spPr>
        <p:txBody>
          <a:bodyPr wrap="square">
            <a:spAutoFit/>
          </a:bodyPr>
          <a:lstStyle/>
          <a:p>
            <a:r>
              <a:rPr lang="vi-VN" sz="2800" dirty="0" smtClean="0">
                <a:solidFill>
                  <a:srgbClr val="00B050"/>
                </a:solidFill>
                <a:latin typeface="+mj-lt"/>
              </a:rPr>
              <a:t>(2) Những từ ngữ chỉ hoạt động:</a:t>
            </a:r>
          </a:p>
          <a:p>
            <a:pPr>
              <a:buFontTx/>
              <a:buChar char="-"/>
            </a:pPr>
            <a:r>
              <a:rPr lang="vi-VN" sz="2800" dirty="0" smtClean="0">
                <a:solidFill>
                  <a:schemeClr val="tx1">
                    <a:lumMod val="95000"/>
                    <a:lumOff val="5000"/>
                  </a:schemeClr>
                </a:solidFill>
                <a:latin typeface="+mj-lt"/>
              </a:rPr>
              <a:t>Chứa tiếng có </a:t>
            </a:r>
            <a:r>
              <a:rPr lang="vi-VN" sz="2800" b="1" dirty="0" smtClean="0">
                <a:solidFill>
                  <a:schemeClr val="accent4">
                    <a:lumMod val="75000"/>
                  </a:schemeClr>
                </a:solidFill>
                <a:latin typeface="+mj-lt"/>
              </a:rPr>
              <a:t>thanh hỏi</a:t>
            </a:r>
            <a:r>
              <a:rPr lang="vi-VN" sz="2800" b="1" dirty="0" smtClean="0">
                <a:solidFill>
                  <a:schemeClr val="tx1">
                    <a:lumMod val="95000"/>
                    <a:lumOff val="5000"/>
                  </a:schemeClr>
                </a:solidFill>
                <a:latin typeface="+mj-lt"/>
              </a:rPr>
              <a:t>: </a:t>
            </a:r>
            <a:r>
              <a:rPr lang="vi-VN" sz="2800" dirty="0" smtClean="0">
                <a:solidFill>
                  <a:schemeClr val="tx1">
                    <a:lumMod val="95000"/>
                    <a:lumOff val="5000"/>
                  </a:schemeClr>
                </a:solidFill>
                <a:latin typeface="+mj-lt"/>
              </a:rPr>
              <a:t>cởi mở, giải tỏa, đuổi nhau, cởi trói,ngủ dậy,,rả rích,kiêng nể,nhận thưởng, giảng dạy,.</a:t>
            </a:r>
          </a:p>
          <a:p>
            <a:pPr>
              <a:buFontTx/>
              <a:buChar char="-"/>
            </a:pPr>
            <a:r>
              <a:rPr lang="vi-VN" sz="2800" dirty="0" smtClean="0">
                <a:solidFill>
                  <a:schemeClr val="tx1">
                    <a:lumMod val="95000"/>
                    <a:lumOff val="5000"/>
                  </a:schemeClr>
                </a:solidFill>
                <a:latin typeface="+mj-lt"/>
              </a:rPr>
              <a:t>Chứa tiếng có </a:t>
            </a:r>
            <a:r>
              <a:rPr lang="vi-VN" sz="2800" b="1" dirty="0" smtClean="0">
                <a:solidFill>
                  <a:schemeClr val="accent4">
                    <a:lumMod val="75000"/>
                  </a:schemeClr>
                </a:solidFill>
                <a:latin typeface="+mj-lt"/>
              </a:rPr>
              <a:t>thanh ngã</a:t>
            </a:r>
            <a:r>
              <a:rPr lang="vi-VN" sz="2800" b="1" dirty="0" smtClean="0">
                <a:solidFill>
                  <a:schemeClr val="tx1">
                    <a:lumMod val="95000"/>
                    <a:lumOff val="5000"/>
                  </a:schemeClr>
                </a:solidFill>
                <a:latin typeface="+mj-lt"/>
              </a:rPr>
              <a:t>. </a:t>
            </a:r>
            <a:r>
              <a:rPr lang="vi-VN" sz="2800" dirty="0" smtClean="0">
                <a:solidFill>
                  <a:schemeClr val="tx1">
                    <a:lumMod val="95000"/>
                    <a:lumOff val="5000"/>
                  </a:schemeClr>
                </a:solidFill>
                <a:latin typeface="+mj-lt"/>
              </a:rPr>
              <a:t>Suy nghĩ, nghĩ ngợi,rũ rượi, chống đỡ, vững vàng, vẽ tranh,...</a:t>
            </a:r>
            <a:endParaRPr lang="vi-VN" sz="2800" dirty="0">
              <a:solidFill>
                <a:schemeClr val="tx1">
                  <a:lumMod val="95000"/>
                  <a:lumOff val="5000"/>
                </a:schemeClr>
              </a:solidFill>
              <a:latin typeface="+mj-lt"/>
            </a:endParaRPr>
          </a:p>
        </p:txBody>
      </p:sp>
      <p:sp>
        <p:nvSpPr>
          <p:cNvPr id="7" name="Flowchart: Alternate Process 6"/>
          <p:cNvSpPr/>
          <p:nvPr/>
        </p:nvSpPr>
        <p:spPr>
          <a:xfrm>
            <a:off x="285720" y="1928802"/>
            <a:ext cx="2643206" cy="571504"/>
          </a:xfrm>
          <a:prstGeom prst="flowChartAlternateProcess">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latin typeface="+mj-lt"/>
              </a:rPr>
              <a:t>Luyện tập</a:t>
            </a:r>
            <a:endParaRPr lang="vi-VN" sz="36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linds(horizontal)">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 calcmode="lin" valueType="num">
                                      <p:cBhvr additive="base">
                                        <p:cTn id="1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 calcmode="lin" valueType="num">
                                      <p:cBhvr additive="base">
                                        <p:cTn id="2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oaLanVN_D2_107_2[1] - Copy.jpg"/>
          <p:cNvPicPr>
            <a:picLocks noChangeAspect="1"/>
          </p:cNvPicPr>
          <p:nvPr/>
        </p:nvPicPr>
        <p:blipFill>
          <a:blip r:embed="rId2"/>
          <a:stretch>
            <a:fillRect/>
          </a:stretch>
        </p:blipFill>
        <p:spPr>
          <a:xfrm>
            <a:off x="0" y="0"/>
            <a:ext cx="9144000" cy="6858000"/>
          </a:xfrm>
          <a:prstGeom prst="rect">
            <a:avLst/>
          </a:prstGeom>
        </p:spPr>
      </p:pic>
      <p:sp>
        <p:nvSpPr>
          <p:cNvPr id="3" name="Rectangle 2"/>
          <p:cNvSpPr/>
          <p:nvPr/>
        </p:nvSpPr>
        <p:spPr>
          <a:xfrm>
            <a:off x="500034" y="5000636"/>
            <a:ext cx="8429652" cy="1569660"/>
          </a:xfrm>
          <a:prstGeom prst="rect">
            <a:avLst/>
          </a:prstGeom>
        </p:spPr>
        <p:txBody>
          <a:bodyPr wrap="square">
            <a:spAutoFit/>
          </a:bodyPr>
          <a:lstStyle/>
          <a:p>
            <a:pPr algn="ctr"/>
            <a:r>
              <a:rPr lang="vi-VN" sz="4800" b="1" i="1" kern="10" dirty="0" smtClean="0">
                <a:ln w="12700">
                  <a:solidFill>
                    <a:srgbClr val="D60093"/>
                  </a:solidFill>
                  <a:round/>
                  <a:headEnd/>
                  <a:tailEnd/>
                </a:ln>
                <a:solidFill>
                  <a:srgbClr val="D60093"/>
                </a:solidFill>
                <a:effectLst>
                  <a:outerShdw dist="35921" dir="2700000" sy="50000" rotWithShape="0">
                    <a:srgbClr val="875B0D">
                      <a:alpha val="70000"/>
                    </a:srgbClr>
                  </a:outerShdw>
                </a:effectLst>
                <a:latin typeface="Times New Roman"/>
                <a:cs typeface="Times New Roman"/>
              </a:rPr>
              <a:t>Kính chúc quý thầy cô sức khỏe</a:t>
            </a:r>
          </a:p>
          <a:p>
            <a:pPr algn="ctr"/>
            <a:r>
              <a:rPr lang="vi-VN" sz="4800" b="1" i="1" kern="10" dirty="0" smtClean="0">
                <a:ln w="12700">
                  <a:solidFill>
                    <a:srgbClr val="D60093"/>
                  </a:solidFill>
                  <a:round/>
                  <a:headEnd/>
                  <a:tailEnd/>
                </a:ln>
                <a:solidFill>
                  <a:srgbClr val="D60093"/>
                </a:solidFill>
                <a:effectLst>
                  <a:outerShdw dist="35921" dir="2700000" sy="50000" rotWithShape="0">
                    <a:srgbClr val="875B0D">
                      <a:alpha val="70000"/>
                    </a:srgbClr>
                  </a:outerShdw>
                </a:effectLst>
                <a:latin typeface="Times New Roman"/>
                <a:cs typeface="Times New Roman"/>
              </a:rPr>
              <a:t>Chúc các em học tốt</a:t>
            </a:r>
            <a:endParaRPr lang="vi-VN" sz="4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14348" y="1214422"/>
            <a:ext cx="8429652" cy="1857388"/>
          </a:xfrm>
        </p:spPr>
        <p:txBody>
          <a:bodyPr>
            <a:normAutofit/>
          </a:bodyPr>
          <a:lstStyle/>
          <a:p>
            <a:pPr algn="l"/>
            <a:r>
              <a:rPr lang="en-US" smtClean="0">
                <a:solidFill>
                  <a:srgbClr val="92D050"/>
                </a:solidFill>
                <a:latin typeface="+mj-lt"/>
              </a:rPr>
              <a:t>Ôn</a:t>
            </a:r>
            <a:r>
              <a:rPr lang="vi-VN" smtClean="0">
                <a:solidFill>
                  <a:srgbClr val="92D050"/>
                </a:solidFill>
                <a:latin typeface="+mj-lt"/>
              </a:rPr>
              <a:t> </a:t>
            </a:r>
            <a:r>
              <a:rPr lang="vi-VN" dirty="0" smtClean="0">
                <a:solidFill>
                  <a:srgbClr val="92D050"/>
                </a:solidFill>
                <a:latin typeface="+mj-lt"/>
              </a:rPr>
              <a:t>bài cũ</a:t>
            </a:r>
          </a:p>
          <a:p>
            <a:r>
              <a:rPr lang="vi-VN" dirty="0" smtClean="0">
                <a:solidFill>
                  <a:srgbClr val="00B050"/>
                </a:solidFill>
                <a:latin typeface="+mj-lt"/>
              </a:rPr>
              <a:t>Người sáng tác Quốc ca Việt Nam</a:t>
            </a:r>
            <a:endParaRPr lang="vi-VN" dirty="0">
              <a:solidFill>
                <a:srgbClr val="00B050"/>
              </a:solidFill>
              <a:latin typeface="+mj-lt"/>
            </a:endParaRPr>
          </a:p>
        </p:txBody>
      </p:sp>
      <p:pic>
        <p:nvPicPr>
          <p:cNvPr id="4" name="Picture 7" descr="POINSET3"/>
          <p:cNvPicPr>
            <a:picLocks noChangeAspect="1" noChangeArrowheads="1"/>
          </p:cNvPicPr>
          <p:nvPr/>
        </p:nvPicPr>
        <p:blipFill>
          <a:blip r:embed="rId2"/>
          <a:srcRect/>
          <a:stretch>
            <a:fillRect/>
          </a:stretch>
        </p:blipFill>
        <p:spPr bwMode="auto">
          <a:xfrm>
            <a:off x="6929454" y="4538882"/>
            <a:ext cx="2214546" cy="2319118"/>
          </a:xfrm>
          <a:prstGeom prst="rect">
            <a:avLst/>
          </a:prstGeom>
          <a:noFill/>
          <a:ln w="9525">
            <a:noFill/>
            <a:miter lim="800000"/>
            <a:headEnd/>
            <a:tailEnd/>
          </a:ln>
        </p:spPr>
      </p:pic>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
        <p:nvSpPr>
          <p:cNvPr id="8" name="Rectangle 7"/>
          <p:cNvSpPr/>
          <p:nvPr/>
        </p:nvSpPr>
        <p:spPr>
          <a:xfrm>
            <a:off x="3403250" y="3298195"/>
            <a:ext cx="1609736" cy="1569660"/>
          </a:xfrm>
          <a:prstGeom prst="rect">
            <a:avLst/>
          </a:prstGeom>
        </p:spPr>
        <p:txBody>
          <a:bodyPr wrap="none">
            <a:spAutoFit/>
          </a:bodyPr>
          <a:lstStyle/>
          <a:p>
            <a:r>
              <a:rPr lang="vi-VN" sz="3200" dirty="0" smtClean="0">
                <a:solidFill>
                  <a:schemeClr val="tx1">
                    <a:lumMod val="95000"/>
                    <a:lumOff val="5000"/>
                  </a:schemeClr>
                </a:solidFill>
                <a:latin typeface="+mj-lt"/>
              </a:rPr>
              <a:t>chuẩn bị</a:t>
            </a:r>
          </a:p>
          <a:p>
            <a:r>
              <a:rPr lang="vi-VN" sz="3200" dirty="0" smtClean="0">
                <a:solidFill>
                  <a:schemeClr val="tx1">
                    <a:lumMod val="95000"/>
                    <a:lumOff val="5000"/>
                  </a:schemeClr>
                </a:solidFill>
                <a:latin typeface="+mj-lt"/>
              </a:rPr>
              <a:t>phổ biến</a:t>
            </a:r>
          </a:p>
          <a:p>
            <a:r>
              <a:rPr lang="vi-VN" sz="3200" dirty="0" smtClean="0">
                <a:solidFill>
                  <a:schemeClr val="tx1">
                    <a:lumMod val="95000"/>
                    <a:lumOff val="5000"/>
                  </a:schemeClr>
                </a:solidFill>
                <a:latin typeface="+mj-lt"/>
              </a:rPr>
              <a:t>vẽ tranh</a:t>
            </a:r>
            <a:endParaRPr lang="vi-VN" sz="3200" dirty="0">
              <a:solidFill>
                <a:schemeClr val="tx1">
                  <a:lumMod val="95000"/>
                  <a:lumOff val="5000"/>
                </a:schemeClr>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blinds(horizontal)">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8">
                                            <p:txEl>
                                              <p:pRg st="1" end="1"/>
                                            </p:txEl>
                                          </p:spTgt>
                                        </p:tgtEl>
                                        <p:attrNameLst>
                                          <p:attrName>style.visibility</p:attrName>
                                        </p:attrNameLst>
                                      </p:cBhvr>
                                      <p:to>
                                        <p:strVal val="visible"/>
                                      </p:to>
                                    </p:set>
                                    <p:animEffect transition="in" filter="blinds(horizontal)">
                                      <p:cBhvr>
                                        <p:cTn id="22" dur="500"/>
                                        <p:tgtEl>
                                          <p:spTgt spid="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blinds(horizontal)">
                                      <p:cBhvr>
                                        <p:cTn id="2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fontScale="92500" lnSpcReduction="20000"/>
          </a:bodyPr>
          <a:lstStyle/>
          <a:p>
            <a:pPr algn="l"/>
            <a:r>
              <a:rPr lang="vi-VN" sz="2800" dirty="0" smtClean="0">
                <a:solidFill>
                  <a:schemeClr val="tx1">
                    <a:lumMod val="95000"/>
                    <a:lumOff val="5000"/>
                  </a:schemeClr>
                </a:solidFill>
                <a:latin typeface="+mj-lt"/>
              </a:rPr>
              <a:t>    </a:t>
            </a:r>
            <a:r>
              <a:rPr lang="vi-VN" sz="3000" dirty="0" smtClean="0">
                <a:solidFill>
                  <a:schemeClr val="tx1">
                    <a:lumMod val="95000"/>
                    <a:lumOff val="5000"/>
                  </a:schemeClr>
                </a:solidFill>
                <a:latin typeface="+mj-lt"/>
              </a:rPr>
              <a:t>Thấy nói là học trò,vua lệnh cho cậu phải đối được một vế đối thì mới tha. Nhìn thấy trên mặt hồ lúc đó có đàn cá đang đuổi nhau, vua tức cảnh đọc vế đối` như sau:   </a:t>
            </a:r>
          </a:p>
          <a:p>
            <a:r>
              <a:rPr lang="vi-VN" sz="3000" dirty="0" smtClean="0">
                <a:solidFill>
                  <a:schemeClr val="tx1">
                    <a:lumMod val="95000"/>
                    <a:lumOff val="5000"/>
                  </a:schemeClr>
                </a:solidFill>
                <a:latin typeface="+mj-lt"/>
              </a:rPr>
              <a:t>    </a:t>
            </a:r>
            <a:r>
              <a:rPr lang="vi-VN" sz="3000" i="1" dirty="0" smtClean="0">
                <a:solidFill>
                  <a:schemeClr val="tx1">
                    <a:lumMod val="95000"/>
                    <a:lumOff val="5000"/>
                  </a:schemeClr>
                </a:solidFill>
                <a:latin typeface="+mj-lt"/>
              </a:rPr>
              <a:t>Nước trong leo lẻo cá đớp cá.</a:t>
            </a:r>
          </a:p>
          <a:p>
            <a:pPr algn="l"/>
            <a:r>
              <a:rPr lang="vi-VN" sz="3000" dirty="0" smtClean="0">
                <a:solidFill>
                  <a:schemeClr val="tx1">
                    <a:lumMod val="95000"/>
                    <a:lumOff val="5000"/>
                  </a:schemeClr>
                </a:solidFill>
                <a:latin typeface="+mj-lt"/>
              </a:rPr>
              <a:t>    Chẳng cần nghĩ ngợi lâu la gì, Cao Bá Quát lấy cảnh mình đang bị trói, đối lại luôn:</a:t>
            </a:r>
          </a:p>
          <a:p>
            <a:pPr algn="l"/>
            <a:r>
              <a:rPr lang="vi-VN" sz="3000" dirty="0" smtClean="0">
                <a:solidFill>
                  <a:schemeClr val="tx1">
                    <a:lumMod val="95000"/>
                    <a:lumOff val="5000"/>
                  </a:schemeClr>
                </a:solidFill>
                <a:latin typeface="+mj-lt"/>
              </a:rPr>
              <a:t>                           </a:t>
            </a:r>
            <a:r>
              <a:rPr lang="vi-VN" sz="3000" i="1" dirty="0" smtClean="0">
                <a:solidFill>
                  <a:schemeClr val="tx1">
                    <a:lumMod val="95000"/>
                    <a:lumOff val="5000"/>
                  </a:schemeClr>
                </a:solidFill>
                <a:latin typeface="+mj-lt"/>
              </a:rPr>
              <a:t>Trời nắng chang chang người trói người.</a:t>
            </a:r>
          </a:p>
          <a:p>
            <a:pPr algn="l"/>
            <a:r>
              <a:rPr lang="vi-VN" sz="3000" dirty="0" smtClean="0">
                <a:solidFill>
                  <a:schemeClr val="tx1">
                    <a:lumMod val="95000"/>
                    <a:lumOff val="5000"/>
                  </a:schemeClr>
                </a:solidFill>
                <a:latin typeface="+mj-lt"/>
              </a:rPr>
              <a:t>    Vế đối vừa cứng cỏi vừa rất chỉnh, biểu lộ sự nhanh trí, thông minh. Vua nguôi giận, truyền lệnh cởi trói, tha cho cậu bé.</a:t>
            </a:r>
          </a:p>
          <a:p>
            <a:pPr algn="l"/>
            <a:r>
              <a:rPr lang="vi-VN" sz="3000" dirty="0" smtClean="0">
                <a:solidFill>
                  <a:schemeClr val="tx1">
                    <a:lumMod val="95000"/>
                    <a:lumOff val="5000"/>
                  </a:schemeClr>
                </a:solidFill>
                <a:latin typeface="+mj-lt"/>
              </a:rPr>
              <a:t>                                                                       Quốc Chấn</a:t>
            </a:r>
          </a:p>
          <a:p>
            <a:pPr algn="l"/>
            <a:r>
              <a:rPr lang="vi-VN" sz="2800" dirty="0" smtClean="0">
                <a:latin typeface="+mj-lt"/>
              </a:rPr>
              <a:t>                                                                                              </a:t>
            </a:r>
          </a:p>
          <a:p>
            <a:pPr algn="l"/>
            <a:endParaRPr lang="vi-VN" dirty="0"/>
          </a:p>
        </p:txBody>
      </p:sp>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ox(in)">
                                      <p:cBhvr>
                                        <p:cTn id="10" dur="500"/>
                                        <p:tgtEl>
                                          <p:spTgt spid="3">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ox(in)">
                                      <p:cBhvr>
                                        <p:cTn id="13" dur="500"/>
                                        <p:tgtEl>
                                          <p:spTgt spid="3">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ox(in)">
                                      <p:cBhvr>
                                        <p:cTn id="16" dur="500"/>
                                        <p:tgtEl>
                                          <p:spTgt spid="3">
                                            <p:txEl>
                                              <p:pRg st="3" end="3"/>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ox(in)">
                                      <p:cBhvr>
                                        <p:cTn id="19" dur="500"/>
                                        <p:tgtEl>
                                          <p:spTgt spid="3">
                                            <p:txEl>
                                              <p:pRg st="4" end="4"/>
                                            </p:txEl>
                                          </p:spTgt>
                                        </p:tgtEl>
                                      </p:cBhvr>
                                    </p:animEffect>
                                  </p:childTnLst>
                                </p:cTn>
                              </p:par>
                              <p:par>
                                <p:cTn id="20" presetID="4"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ox(i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POINSET3"/>
          <p:cNvPicPr>
            <a:picLocks noGrp="1" noChangeAspect="1" noChangeArrowheads="1"/>
          </p:cNvPicPr>
          <p:nvPr>
            <p:ph idx="1"/>
          </p:nvPr>
        </p:nvPicPr>
        <p:blipFill>
          <a:blip r:embed="rId2"/>
          <a:srcRect/>
          <a:stretch>
            <a:fillRect/>
          </a:stretch>
        </p:blipFill>
        <p:spPr bwMode="auto">
          <a:xfrm>
            <a:off x="6929454" y="4538882"/>
            <a:ext cx="2214546" cy="2319118"/>
          </a:xfrm>
          <a:prstGeom prst="rect">
            <a:avLst/>
          </a:prstGeom>
          <a:noFill/>
          <a:ln w="9525">
            <a:noFill/>
            <a:miter lim="800000"/>
            <a:headEnd/>
            <a:tailEnd/>
          </a:ln>
        </p:spPr>
      </p:pic>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
        <p:nvSpPr>
          <p:cNvPr id="6" name="Rectangle 5"/>
          <p:cNvSpPr/>
          <p:nvPr/>
        </p:nvSpPr>
        <p:spPr>
          <a:xfrm>
            <a:off x="0" y="2071678"/>
            <a:ext cx="9144000" cy="3631763"/>
          </a:xfrm>
          <a:prstGeom prst="rect">
            <a:avLst/>
          </a:prstGeom>
        </p:spPr>
        <p:txBody>
          <a:bodyPr wrap="square">
            <a:spAutoFit/>
          </a:bodyPr>
          <a:lstStyle/>
          <a:p>
            <a:r>
              <a:rPr lang="vi-VN" sz="2800" dirty="0" smtClean="0">
                <a:solidFill>
                  <a:schemeClr val="tx1">
                    <a:lumMod val="95000"/>
                    <a:lumOff val="5000"/>
                  </a:schemeClr>
                </a:solidFill>
                <a:latin typeface="+mj-lt"/>
              </a:rPr>
              <a:t>1/ Đoạn văn có mấy câu?</a:t>
            </a:r>
          </a:p>
          <a:p>
            <a:r>
              <a:rPr lang="vi-VN" sz="2800" dirty="0" smtClean="0">
                <a:solidFill>
                  <a:srgbClr val="00B050"/>
                </a:solidFill>
                <a:latin typeface="+mj-lt"/>
              </a:rPr>
              <a:t>Đoạn văn có 5 câu.</a:t>
            </a:r>
          </a:p>
          <a:p>
            <a:r>
              <a:rPr lang="vi-VN" sz="2800" dirty="0" smtClean="0">
                <a:solidFill>
                  <a:schemeClr val="tx1">
                    <a:lumMod val="95000"/>
                    <a:lumOff val="5000"/>
                  </a:schemeClr>
                </a:solidFill>
                <a:latin typeface="+mj-lt"/>
              </a:rPr>
              <a:t>2/Trong đoạn văn chữ nào phải viết hoa? Vì sao?</a:t>
            </a:r>
          </a:p>
          <a:p>
            <a:r>
              <a:rPr lang="vi-VN" sz="2800" dirty="0" smtClean="0">
                <a:solidFill>
                  <a:srgbClr val="00B050"/>
                </a:solidFill>
                <a:latin typeface="+mj-lt"/>
              </a:rPr>
              <a:t>Những chữ đầu câu: Thấy, Nhìn, Nước,Chẳng, Trời và tên riêng Cao Bá Quát.</a:t>
            </a:r>
          </a:p>
          <a:p>
            <a:r>
              <a:rPr lang="vi-VN" sz="2800" dirty="0" smtClean="0">
                <a:solidFill>
                  <a:schemeClr val="tx1">
                    <a:lumMod val="95000"/>
                    <a:lumOff val="5000"/>
                  </a:schemeClr>
                </a:solidFill>
                <a:latin typeface="+mj-lt"/>
              </a:rPr>
              <a:t>3/Hai vế đối trong đoạn cần viết như thế nào?</a:t>
            </a:r>
          </a:p>
          <a:p>
            <a:r>
              <a:rPr lang="vi-VN" sz="2800" dirty="0" smtClean="0">
                <a:solidFill>
                  <a:srgbClr val="00B050"/>
                </a:solidFill>
                <a:latin typeface="+mj-lt"/>
              </a:rPr>
              <a:t>Cách lề 2 ô</a:t>
            </a:r>
          </a:p>
          <a:p>
            <a:endParaRPr lang="vi-VN" sz="1600" dirty="0" smtClean="0">
              <a:solidFill>
                <a:srgbClr val="C00000"/>
              </a:solidFill>
              <a:latin typeface="+mj-lt"/>
            </a:endParaRPr>
          </a:p>
          <a:p>
            <a:endParaRPr lang="vi-VN"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linds(horizont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linds(horizontal)">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linds(horizontal)">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blinds(horizontal)">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blinds(horizontal)">
                                      <p:cBhvr>
                                        <p:cTn id="3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00200"/>
            <a:ext cx="9144000" cy="5257800"/>
          </a:xfrm>
        </p:spPr>
        <p:txBody>
          <a:bodyPr>
            <a:noAutofit/>
          </a:bodyPr>
          <a:lstStyle/>
          <a:p>
            <a:pPr>
              <a:buNone/>
            </a:pPr>
            <a:r>
              <a:rPr lang="vi-VN" sz="2800" dirty="0" smtClean="0">
                <a:solidFill>
                  <a:schemeClr val="tx1">
                    <a:lumMod val="95000"/>
                    <a:lumOff val="5000"/>
                  </a:schemeClr>
                </a:solidFill>
                <a:latin typeface="+mj-lt"/>
              </a:rPr>
              <a:t>        Thấy nói là học trò,vua lệnh cho cậu phải đối được một vế đối thì mới tha. Nhìn thấy trên mặt hồ lúc đó có đàn cá đang đuổi nhau, vua tức cảnh đọc vế đối` như sau:   </a:t>
            </a:r>
          </a:p>
          <a:p>
            <a:pPr>
              <a:buNone/>
            </a:pPr>
            <a:r>
              <a:rPr lang="vi-VN" sz="2800" dirty="0" smtClean="0">
                <a:solidFill>
                  <a:schemeClr val="tx1">
                    <a:lumMod val="95000"/>
                    <a:lumOff val="5000"/>
                  </a:schemeClr>
                </a:solidFill>
                <a:latin typeface="+mj-lt"/>
              </a:rPr>
              <a:t>                      </a:t>
            </a:r>
            <a:r>
              <a:rPr lang="vi-VN" sz="2800" i="1" dirty="0" smtClean="0">
                <a:solidFill>
                  <a:schemeClr val="tx1">
                    <a:lumMod val="95000"/>
                    <a:lumOff val="5000"/>
                  </a:schemeClr>
                </a:solidFill>
                <a:latin typeface="+mj-lt"/>
              </a:rPr>
              <a:t>Nước trong leo lẻo cá đớp cá.</a:t>
            </a:r>
          </a:p>
          <a:p>
            <a:pPr>
              <a:buNone/>
            </a:pPr>
            <a:r>
              <a:rPr lang="vi-VN" sz="2800" dirty="0" smtClean="0">
                <a:solidFill>
                  <a:schemeClr val="tx1">
                    <a:lumMod val="95000"/>
                    <a:lumOff val="5000"/>
                  </a:schemeClr>
                </a:solidFill>
                <a:latin typeface="+mj-lt"/>
              </a:rPr>
              <a:t>    Chẳng cần nghĩ ngợi lâu la gì, Cao Bá Quát lấy cảnh mình đang bị trói, đối lại luôn:                         </a:t>
            </a:r>
          </a:p>
          <a:p>
            <a:pPr>
              <a:buNone/>
            </a:pPr>
            <a:r>
              <a:rPr lang="vi-VN" sz="2800" dirty="0" smtClean="0">
                <a:solidFill>
                  <a:schemeClr val="tx1">
                    <a:lumMod val="95000"/>
                    <a:lumOff val="5000"/>
                  </a:schemeClr>
                </a:solidFill>
                <a:latin typeface="+mj-lt"/>
              </a:rPr>
              <a:t>              </a:t>
            </a:r>
            <a:r>
              <a:rPr lang="vi-VN" sz="2800" i="1" dirty="0" smtClean="0">
                <a:solidFill>
                  <a:schemeClr val="tx1">
                    <a:lumMod val="95000"/>
                    <a:lumOff val="5000"/>
                  </a:schemeClr>
                </a:solidFill>
                <a:latin typeface="+mj-lt"/>
              </a:rPr>
              <a:t>Trời nắng chang chang người trói người.</a:t>
            </a:r>
          </a:p>
          <a:p>
            <a:pPr>
              <a:buNone/>
            </a:pPr>
            <a:r>
              <a:rPr lang="vi-VN" sz="2800" dirty="0" smtClean="0">
                <a:solidFill>
                  <a:schemeClr val="tx1">
                    <a:lumMod val="95000"/>
                    <a:lumOff val="5000"/>
                  </a:schemeClr>
                </a:solidFill>
                <a:latin typeface="+mj-lt"/>
              </a:rPr>
              <a:t>        Vế đối vừa cứng cỏi vừa rất chỉnh, biểu lộ sự nhanh trí, thông minh. Vua nguôi giận, truyền lệnh cởi trói, tha cho cậu bé.</a:t>
            </a:r>
          </a:p>
          <a:p>
            <a:pPr>
              <a:buNone/>
            </a:pPr>
            <a:r>
              <a:rPr lang="vi-VN" sz="2800" dirty="0" smtClean="0">
                <a:solidFill>
                  <a:schemeClr val="tx1">
                    <a:lumMod val="95000"/>
                    <a:lumOff val="5000"/>
                  </a:schemeClr>
                </a:solidFill>
                <a:latin typeface="+mj-lt"/>
              </a:rPr>
              <a:t>                                                                       Quốc Chấn</a:t>
            </a:r>
            <a:endParaRPr lang="vi-VN" sz="2800" dirty="0">
              <a:latin typeface="+mj-lt"/>
            </a:endParaRPr>
          </a:p>
        </p:txBody>
      </p:sp>
      <p:cxnSp>
        <p:nvCxnSpPr>
          <p:cNvPr id="5" name="Straight Connector 4"/>
          <p:cNvCxnSpPr/>
          <p:nvPr/>
        </p:nvCxnSpPr>
        <p:spPr>
          <a:xfrm>
            <a:off x="1214414" y="2857496"/>
            <a:ext cx="135732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000232" y="3857628"/>
            <a:ext cx="135732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571736" y="5357826"/>
            <a:ext cx="1000132"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cxnSp>
        <p:nvCxnSpPr>
          <p:cNvPr id="10" name="Straight Connector 9"/>
          <p:cNvCxnSpPr/>
          <p:nvPr/>
        </p:nvCxnSpPr>
        <p:spPr>
          <a:xfrm>
            <a:off x="6286512" y="5715016"/>
            <a:ext cx="107157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additive="base">
                                        <p:cTn id="33" dur="500" fill="hold"/>
                                        <p:tgtEl>
                                          <p:spTgt spid="5"/>
                                        </p:tgtEl>
                                        <p:attrNameLst>
                                          <p:attrName>ppt_x</p:attrName>
                                        </p:attrNameLst>
                                      </p:cBhvr>
                                      <p:tavLst>
                                        <p:tav tm="0">
                                          <p:val>
                                            <p:strVal val="#ppt_x"/>
                                          </p:val>
                                        </p:tav>
                                        <p:tav tm="100000">
                                          <p:val>
                                            <p:strVal val="#ppt_x"/>
                                          </p:val>
                                        </p:tav>
                                      </p:tavLst>
                                    </p:anim>
                                    <p:anim calcmode="lin" valueType="num">
                                      <p:cBhvr additive="base">
                                        <p:cTn id="3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ppt_x"/>
                                          </p:val>
                                        </p:tav>
                                        <p:tav tm="100000">
                                          <p:val>
                                            <p:strVal val="#ppt_x"/>
                                          </p:val>
                                        </p:tav>
                                      </p:tavLst>
                                    </p:anim>
                                    <p:anim calcmode="lin" valueType="num">
                                      <p:cBhvr additive="base">
                                        <p:cTn id="4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500" fill="hold"/>
                                        <p:tgtEl>
                                          <p:spTgt spid="14"/>
                                        </p:tgtEl>
                                        <p:attrNameLst>
                                          <p:attrName>ppt_x</p:attrName>
                                        </p:attrNameLst>
                                      </p:cBhvr>
                                      <p:tavLst>
                                        <p:tav tm="0">
                                          <p:val>
                                            <p:strVal val="#ppt_x"/>
                                          </p:val>
                                        </p:tav>
                                        <p:tav tm="100000">
                                          <p:val>
                                            <p:strVal val="#ppt_x"/>
                                          </p:val>
                                        </p:tav>
                                      </p:tavLst>
                                    </p:anim>
                                    <p:anim calcmode="lin" valueType="num">
                                      <p:cBhvr additive="base">
                                        <p:cTn id="4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0"/>
                                        </p:tgtEl>
                                        <p:attrNameLst>
                                          <p:attrName>style.visibility</p:attrName>
                                        </p:attrNameLst>
                                      </p:cBhvr>
                                      <p:to>
                                        <p:strVal val="visible"/>
                                      </p:to>
                                    </p:set>
                                    <p:anim calcmode="lin" valueType="num">
                                      <p:cBhvr additive="base">
                                        <p:cTn id="51" dur="500" fill="hold"/>
                                        <p:tgtEl>
                                          <p:spTgt spid="10"/>
                                        </p:tgtEl>
                                        <p:attrNameLst>
                                          <p:attrName>ppt_x</p:attrName>
                                        </p:attrNameLst>
                                      </p:cBhvr>
                                      <p:tavLst>
                                        <p:tav tm="0">
                                          <p:val>
                                            <p:strVal val="#ppt_x"/>
                                          </p:val>
                                        </p:tav>
                                        <p:tav tm="100000">
                                          <p:val>
                                            <p:strVal val="#ppt_x"/>
                                          </p:val>
                                        </p:tav>
                                      </p:tavLst>
                                    </p:anim>
                                    <p:anim calcmode="lin" valueType="num">
                                      <p:cBhvr additive="base">
                                        <p:cTn id="5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57290" y="2071678"/>
            <a:ext cx="3143272" cy="714380"/>
          </a:xfrm>
        </p:spPr>
        <p:txBody>
          <a:bodyPr/>
          <a:lstStyle/>
          <a:p>
            <a:r>
              <a:rPr lang="vi-VN" u="sng" dirty="0" smtClean="0">
                <a:solidFill>
                  <a:srgbClr val="00B050"/>
                </a:solidFill>
                <a:latin typeface="+mj-lt"/>
              </a:rPr>
              <a:t>Từ khó</a:t>
            </a:r>
            <a:endParaRPr lang="vi-VN" u="sng" dirty="0">
              <a:solidFill>
                <a:srgbClr val="00B050"/>
              </a:solidFill>
              <a:latin typeface="+mj-lt"/>
            </a:endParaRPr>
          </a:p>
        </p:txBody>
      </p:sp>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pic>
        <p:nvPicPr>
          <p:cNvPr id="6" name="Picture 7" descr="POINSET3"/>
          <p:cNvPicPr>
            <a:picLocks noChangeAspect="1" noChangeArrowheads="1"/>
          </p:cNvPicPr>
          <p:nvPr/>
        </p:nvPicPr>
        <p:blipFill>
          <a:blip r:embed="rId2"/>
          <a:srcRect/>
          <a:stretch>
            <a:fillRect/>
          </a:stretch>
        </p:blipFill>
        <p:spPr bwMode="auto">
          <a:xfrm>
            <a:off x="6929454" y="5500702"/>
            <a:ext cx="2214546" cy="1357298"/>
          </a:xfrm>
          <a:prstGeom prst="rect">
            <a:avLst/>
          </a:prstGeom>
          <a:noFill/>
          <a:ln w="9525">
            <a:noFill/>
            <a:miter lim="800000"/>
            <a:headEnd/>
            <a:tailEnd/>
          </a:ln>
        </p:spPr>
      </p:pic>
      <p:sp>
        <p:nvSpPr>
          <p:cNvPr id="7" name="Rectangle 6"/>
          <p:cNvSpPr/>
          <p:nvPr/>
        </p:nvSpPr>
        <p:spPr>
          <a:xfrm>
            <a:off x="4256048" y="3298195"/>
            <a:ext cx="1814920" cy="2062103"/>
          </a:xfrm>
          <a:prstGeom prst="rect">
            <a:avLst/>
          </a:prstGeom>
        </p:spPr>
        <p:txBody>
          <a:bodyPr wrap="none">
            <a:spAutoFit/>
          </a:bodyPr>
          <a:lstStyle/>
          <a:p>
            <a:r>
              <a:rPr lang="vi-VN" sz="3200" dirty="0" smtClean="0">
                <a:latin typeface="+mj-lt"/>
              </a:rPr>
              <a:t>đuổi nhau</a:t>
            </a:r>
          </a:p>
          <a:p>
            <a:r>
              <a:rPr lang="vi-VN" sz="3200" dirty="0" smtClean="0">
                <a:latin typeface="+mj-lt"/>
              </a:rPr>
              <a:t>nghĩ ngợi</a:t>
            </a:r>
          </a:p>
          <a:p>
            <a:r>
              <a:rPr lang="vi-VN" sz="3200" dirty="0" smtClean="0">
                <a:latin typeface="+mj-lt"/>
              </a:rPr>
              <a:t>cứng cỏi</a:t>
            </a:r>
          </a:p>
          <a:p>
            <a:r>
              <a:rPr lang="vi-VN" sz="3200" dirty="0" smtClean="0">
                <a:latin typeface="+mj-lt"/>
              </a:rPr>
              <a:t>cởi trói</a:t>
            </a:r>
            <a:endParaRPr lang="vi-VN" sz="32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giáo an\HINH NEN CUC DEP\HOA LAN\HoaLanVN_D2_64_1[1].jpg"/>
          <p:cNvPicPr>
            <a:picLocks noChangeAspect="1" noChangeArrowheads="1"/>
          </p:cNvPicPr>
          <p:nvPr/>
        </p:nvPicPr>
        <p:blipFill>
          <a:blip r:embed="rId2"/>
          <a:srcRect/>
          <a:stretch>
            <a:fillRect/>
          </a:stretch>
        </p:blipFill>
        <p:spPr bwMode="auto">
          <a:xfrm>
            <a:off x="1" y="1857364"/>
            <a:ext cx="9143999" cy="5000636"/>
          </a:xfrm>
          <a:prstGeom prst="rect">
            <a:avLst/>
          </a:prstGeom>
          <a:noFill/>
        </p:spPr>
      </p:pic>
      <p:pic>
        <p:nvPicPr>
          <p:cNvPr id="6" name="Picture 6" descr="POINSET3"/>
          <p:cNvPicPr>
            <a:picLocks noChangeAspect="1" noChangeArrowheads="1"/>
          </p:cNvPicPr>
          <p:nvPr/>
        </p:nvPicPr>
        <p:blipFill>
          <a:blip r:embed="rId3"/>
          <a:srcRect/>
          <a:stretch>
            <a:fillRect/>
          </a:stretch>
        </p:blipFill>
        <p:spPr bwMode="auto">
          <a:xfrm rot="10800000">
            <a:off x="0" y="0"/>
            <a:ext cx="1371600" cy="1831975"/>
          </a:xfrm>
          <a:prstGeom prst="rect">
            <a:avLst/>
          </a:prstGeom>
          <a:noFill/>
          <a:ln w="9525">
            <a:noFill/>
            <a:miter lim="800000"/>
            <a:headEnd/>
            <a:tailEnd/>
          </a:ln>
        </p:spPr>
      </p:pic>
      <p:pic>
        <p:nvPicPr>
          <p:cNvPr id="7" name="Picture 7" descr="POINSET3"/>
          <p:cNvPicPr>
            <a:picLocks noChangeAspect="1" noChangeArrowheads="1"/>
          </p:cNvPicPr>
          <p:nvPr/>
        </p:nvPicPr>
        <p:blipFill>
          <a:blip r:embed="rId3"/>
          <a:srcRect/>
          <a:stretch>
            <a:fillRect/>
          </a:stretch>
        </p:blipFill>
        <p:spPr bwMode="auto">
          <a:xfrm>
            <a:off x="6929454" y="5500702"/>
            <a:ext cx="2214546" cy="1357298"/>
          </a:xfrm>
          <a:prstGeom prst="rect">
            <a:avLst/>
          </a:prstGeom>
          <a:noFill/>
          <a:ln w="9525">
            <a:noFill/>
            <a:miter lim="800000"/>
            <a:headEnd/>
            <a:tailEnd/>
          </a:ln>
        </p:spPr>
      </p:pic>
      <p:pic>
        <p:nvPicPr>
          <p:cNvPr id="8" name="Picture 7" descr="POINSET3"/>
          <p:cNvPicPr>
            <a:picLocks noChangeAspect="1" noChangeArrowheads="1"/>
          </p:cNvPicPr>
          <p:nvPr/>
        </p:nvPicPr>
        <p:blipFill>
          <a:blip r:embed="rId3"/>
          <a:srcRect/>
          <a:stretch>
            <a:fillRect/>
          </a:stretch>
        </p:blipFill>
        <p:spPr bwMode="auto">
          <a:xfrm rot="5589520">
            <a:off x="-368643" y="5250658"/>
            <a:ext cx="2214546" cy="1357298"/>
          </a:xfrm>
          <a:prstGeom prst="rect">
            <a:avLst/>
          </a:prstGeom>
          <a:noFill/>
          <a:ln w="9525">
            <a:noFill/>
            <a:miter lim="800000"/>
            <a:headEnd/>
            <a:tailEnd/>
          </a:ln>
        </p:spPr>
      </p:pic>
      <p:sp>
        <p:nvSpPr>
          <p:cNvPr id="9" name="Rectangle 8"/>
          <p:cNvSpPr/>
          <p:nvPr/>
        </p:nvSpPr>
        <p:spPr>
          <a:xfrm>
            <a:off x="1357290" y="3429000"/>
            <a:ext cx="4643470" cy="1446550"/>
          </a:xfrm>
          <a:prstGeom prst="rect">
            <a:avLst/>
          </a:prstGeom>
          <a:noFill/>
        </p:spPr>
        <p:txBody>
          <a:bodyPr wrap="square" lIns="91440" tIns="45720" rIns="91440" bIns="45720">
            <a:spAutoFit/>
          </a:bodyPr>
          <a:lstStyle/>
          <a:p>
            <a:pPr algn="ct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Học</a:t>
            </a:r>
            <a:r>
              <a:rPr lang="en-US" sz="4400" b="1" cap="none" spc="0" dirty="0"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 </a:t>
            </a: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sinh</a:t>
            </a:r>
            <a:r>
              <a:rPr lang="en-US" sz="4400" b="1" cap="none" spc="0" dirty="0"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 </a:t>
            </a: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viết</a:t>
            </a:r>
            <a:r>
              <a:rPr lang="en-US" sz="4400" b="1" cap="none" spc="0" dirty="0"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 </a:t>
            </a: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bài</a:t>
            </a:r>
            <a:r>
              <a:rPr lang="en-US" sz="4400" b="1" cap="none" spc="0" dirty="0"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 </a:t>
            </a: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vào</a:t>
            </a:r>
            <a:r>
              <a:rPr lang="en-US" sz="4400" b="1" cap="none" spc="0" dirty="0"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 </a:t>
            </a: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vở</a:t>
            </a:r>
            <a:endParaRPr lang="en-US" sz="4400" b="1" cap="none" spc="0" dirty="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
        <p:nvSpPr>
          <p:cNvPr id="6" name="Rectangle 5"/>
          <p:cNvSpPr/>
          <p:nvPr/>
        </p:nvSpPr>
        <p:spPr>
          <a:xfrm>
            <a:off x="2286000" y="3105835"/>
            <a:ext cx="4572000" cy="584775"/>
          </a:xfrm>
          <a:prstGeom prst="rect">
            <a:avLst/>
          </a:prstGeom>
        </p:spPr>
        <p:txBody>
          <a:bodyPr>
            <a:spAutoFit/>
          </a:bodyPr>
          <a:lstStyle/>
          <a:p>
            <a:endParaRPr lang="vi-VN" sz="1600" dirty="0" smtClean="0">
              <a:solidFill>
                <a:srgbClr val="C00000"/>
              </a:solidFill>
              <a:latin typeface="+mj-lt"/>
            </a:endParaRPr>
          </a:p>
          <a:p>
            <a:r>
              <a:rPr lang="vi-VN" sz="1600" dirty="0" smtClean="0">
                <a:solidFill>
                  <a:srgbClr val="C00000"/>
                </a:solidFill>
                <a:latin typeface="+mj-lt"/>
              </a:rPr>
              <a:t> </a:t>
            </a:r>
            <a:endParaRPr lang="vi-VN" dirty="0">
              <a:latin typeface="+mj-lt"/>
            </a:endParaRPr>
          </a:p>
        </p:txBody>
      </p:sp>
      <p:sp>
        <p:nvSpPr>
          <p:cNvPr id="7" name="Rectangle 6"/>
          <p:cNvSpPr/>
          <p:nvPr/>
        </p:nvSpPr>
        <p:spPr>
          <a:xfrm>
            <a:off x="0" y="1857364"/>
            <a:ext cx="9144000" cy="4832092"/>
          </a:xfrm>
          <a:prstGeom prst="rect">
            <a:avLst/>
          </a:prstGeom>
        </p:spPr>
        <p:txBody>
          <a:bodyPr wrap="square">
            <a:spAutoFit/>
          </a:bodyPr>
          <a:lstStyle/>
          <a:p>
            <a:r>
              <a:rPr lang="vi-VN" sz="1600" dirty="0" smtClean="0">
                <a:solidFill>
                  <a:schemeClr val="tx1">
                    <a:lumMod val="95000"/>
                    <a:lumOff val="5000"/>
                  </a:schemeClr>
                </a:solidFill>
              </a:rPr>
              <a:t>        </a:t>
            </a:r>
            <a:r>
              <a:rPr lang="vi-VN" sz="2800" dirty="0" smtClean="0">
                <a:solidFill>
                  <a:schemeClr val="tx1">
                    <a:lumMod val="95000"/>
                    <a:lumOff val="5000"/>
                  </a:schemeClr>
                </a:solidFill>
                <a:latin typeface="+mj-lt"/>
              </a:rPr>
              <a:t>Thấy nói là học trò,vua lệnh cho cậu phải đối được một vế đối thì mới tha. Nhìn thấy trên mặt hồ lúc đó có đàn cá đang đuổi nhau, vua tức cảnh đọc vế đối` như sau:   </a:t>
            </a:r>
          </a:p>
          <a:p>
            <a:r>
              <a:rPr lang="vi-VN" sz="2800" dirty="0" smtClean="0">
                <a:solidFill>
                  <a:schemeClr val="tx1">
                    <a:lumMod val="95000"/>
                    <a:lumOff val="5000"/>
                  </a:schemeClr>
                </a:solidFill>
                <a:latin typeface="+mj-lt"/>
              </a:rPr>
              <a:t>                </a:t>
            </a:r>
            <a:r>
              <a:rPr lang="vi-VN" sz="2800" i="1" dirty="0" smtClean="0">
                <a:solidFill>
                  <a:schemeClr val="tx1">
                    <a:lumMod val="95000"/>
                    <a:lumOff val="5000"/>
                  </a:schemeClr>
                </a:solidFill>
                <a:latin typeface="+mj-lt"/>
              </a:rPr>
              <a:t>Nước trong leo lẻo cá đớp cá.</a:t>
            </a:r>
          </a:p>
          <a:p>
            <a:r>
              <a:rPr lang="vi-VN" sz="2800" dirty="0" smtClean="0">
                <a:solidFill>
                  <a:schemeClr val="tx1">
                    <a:lumMod val="95000"/>
                    <a:lumOff val="5000"/>
                  </a:schemeClr>
                </a:solidFill>
                <a:latin typeface="+mj-lt"/>
              </a:rPr>
              <a:t>    Chẳng cần nghĩ ngợi lâu la gì, Cao Bá Quát lấy cảnh mình đang bị trói, đối lại luôn:</a:t>
            </a:r>
          </a:p>
          <a:p>
            <a:r>
              <a:rPr lang="vi-VN" sz="2800" dirty="0" smtClean="0">
                <a:solidFill>
                  <a:schemeClr val="tx1">
                    <a:lumMod val="95000"/>
                    <a:lumOff val="5000"/>
                  </a:schemeClr>
                </a:solidFill>
                <a:latin typeface="+mj-lt"/>
              </a:rPr>
              <a:t>              </a:t>
            </a:r>
            <a:r>
              <a:rPr lang="vi-VN" sz="2800" i="1" dirty="0" smtClean="0">
                <a:solidFill>
                  <a:schemeClr val="tx1">
                    <a:lumMod val="95000"/>
                    <a:lumOff val="5000"/>
                  </a:schemeClr>
                </a:solidFill>
                <a:latin typeface="+mj-lt"/>
              </a:rPr>
              <a:t>Trời nắng chang chang người trói người.</a:t>
            </a:r>
          </a:p>
          <a:p>
            <a:r>
              <a:rPr lang="vi-VN" sz="2800" dirty="0" smtClean="0">
                <a:solidFill>
                  <a:schemeClr val="tx1">
                    <a:lumMod val="95000"/>
                    <a:lumOff val="5000"/>
                  </a:schemeClr>
                </a:solidFill>
                <a:latin typeface="+mj-lt"/>
              </a:rPr>
              <a:t>    Vế đối vừa cứng cỏi vừa rất chỉnh, biểu lộ sự nhanh trí, thông minh. Vua nguôi giận, truyền lệnh cởi trói, tha cho cậu bé.</a:t>
            </a:r>
          </a:p>
          <a:p>
            <a:r>
              <a:rPr lang="vi-VN" sz="2800" dirty="0" smtClean="0">
                <a:solidFill>
                  <a:schemeClr val="tx1">
                    <a:lumMod val="95000"/>
                    <a:lumOff val="5000"/>
                  </a:schemeClr>
                </a:solidFill>
                <a:latin typeface="+mj-lt"/>
              </a:rPr>
              <a:t>                                                                       Quốc Chấn</a:t>
            </a:r>
            <a:endParaRPr lang="vi-VN" sz="28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 calcmode="lin" valueType="num">
                                      <p:cBhvr additive="base">
                                        <p:cTn id="2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 calcmode="lin" valueType="num">
                                      <p:cBhvr additive="base">
                                        <p:cTn id="2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571744"/>
            <a:ext cx="9144000" cy="3000396"/>
          </a:xfrm>
        </p:spPr>
        <p:txBody>
          <a:bodyPr>
            <a:normAutofit/>
          </a:bodyPr>
          <a:lstStyle/>
          <a:p>
            <a:pPr marL="514350" indent="-514350" algn="l">
              <a:buAutoNum type="arabicParenBoth"/>
            </a:pPr>
            <a:r>
              <a:rPr lang="vi-VN" sz="3000" dirty="0" smtClean="0">
                <a:solidFill>
                  <a:srgbClr val="00B050"/>
                </a:solidFill>
                <a:latin typeface="+mj-lt"/>
              </a:rPr>
              <a:t>Tìm các từ:</a:t>
            </a:r>
          </a:p>
          <a:p>
            <a:pPr marL="514350" indent="-514350" algn="l"/>
            <a:r>
              <a:rPr lang="vi-VN" sz="2800" dirty="0" smtClean="0">
                <a:solidFill>
                  <a:schemeClr val="tx1">
                    <a:lumMod val="95000"/>
                    <a:lumOff val="5000"/>
                  </a:schemeClr>
                </a:solidFill>
                <a:latin typeface="+mj-lt"/>
              </a:rPr>
              <a:t>b)Chứa tiếng có </a:t>
            </a:r>
            <a:r>
              <a:rPr lang="vi-VN" sz="2800" b="1" dirty="0" smtClean="0">
                <a:solidFill>
                  <a:srgbClr val="D60093"/>
                </a:solidFill>
                <a:latin typeface="+mj-lt"/>
              </a:rPr>
              <a:t>thanh hỏi </a:t>
            </a:r>
            <a:r>
              <a:rPr lang="vi-VN" sz="2800" dirty="0" smtClean="0">
                <a:solidFill>
                  <a:schemeClr val="tx1">
                    <a:lumMod val="95000"/>
                    <a:lumOff val="5000"/>
                  </a:schemeClr>
                </a:solidFill>
                <a:latin typeface="+mj-lt"/>
              </a:rPr>
              <a:t>hoặc </a:t>
            </a:r>
            <a:r>
              <a:rPr lang="vi-VN" sz="2800" b="1" dirty="0" smtClean="0">
                <a:solidFill>
                  <a:srgbClr val="D60093"/>
                </a:solidFill>
                <a:latin typeface="+mj-lt"/>
              </a:rPr>
              <a:t>thanh ngã</a:t>
            </a:r>
            <a:r>
              <a:rPr lang="vi-VN" sz="2800" dirty="0" smtClean="0">
                <a:solidFill>
                  <a:schemeClr val="tx1">
                    <a:lumMod val="95000"/>
                    <a:lumOff val="5000"/>
                  </a:schemeClr>
                </a:solidFill>
                <a:latin typeface="+mj-lt"/>
              </a:rPr>
              <a:t>, có nghĩa như sau:</a:t>
            </a:r>
          </a:p>
          <a:p>
            <a:pPr marL="514350" indent="-514350" algn="l"/>
            <a:r>
              <a:rPr lang="vi-VN" sz="3000" dirty="0" smtClean="0">
                <a:solidFill>
                  <a:schemeClr val="tx1">
                    <a:lumMod val="95000"/>
                    <a:lumOff val="5000"/>
                  </a:schemeClr>
                </a:solidFill>
                <a:latin typeface="+mj-lt"/>
              </a:rPr>
              <a:t>-</a:t>
            </a:r>
            <a:r>
              <a:rPr lang="vi-VN" sz="2800" dirty="0" smtClean="0">
                <a:solidFill>
                  <a:schemeClr val="tx1">
                    <a:lumMod val="95000"/>
                    <a:lumOff val="5000"/>
                  </a:schemeClr>
                </a:solidFill>
                <a:latin typeface="+mj-lt"/>
              </a:rPr>
              <a:t>Nhạc cụ bằng tre hoặc gỗ,lòng rỗng, gõ thành tiếng hay dùng trong dàn nhạc tộc, trong chùa.</a:t>
            </a:r>
            <a:r>
              <a:rPr lang="vi-VN" sz="2800" dirty="0" smtClean="0">
                <a:solidFill>
                  <a:schemeClr val="tx1">
                    <a:lumMod val="95000"/>
                    <a:lumOff val="5000"/>
                  </a:schemeClr>
                </a:solidFill>
              </a:rPr>
              <a:t> </a:t>
            </a:r>
            <a:endParaRPr lang="vi-VN" sz="2800" dirty="0" smtClean="0">
              <a:solidFill>
                <a:schemeClr val="tx1">
                  <a:lumMod val="95000"/>
                  <a:lumOff val="5000"/>
                </a:schemeClr>
              </a:solidFill>
              <a:latin typeface="+mj-lt"/>
            </a:endParaRPr>
          </a:p>
          <a:p>
            <a:pPr marL="514350" indent="-514350" algn="l"/>
            <a:r>
              <a:rPr lang="vi-VN" sz="2800" dirty="0" smtClean="0">
                <a:solidFill>
                  <a:schemeClr val="tx1">
                    <a:lumMod val="95000"/>
                    <a:lumOff val="5000"/>
                  </a:schemeClr>
                </a:solidFill>
                <a:latin typeface="+mj-lt"/>
              </a:rPr>
              <a:t>-Tạo ra hình ảnh trên giấy, vải, tường,...bằng đường nét, màu sắc.</a:t>
            </a:r>
          </a:p>
        </p:txBody>
      </p:sp>
      <p:pic>
        <p:nvPicPr>
          <p:cNvPr id="4" name="Picture 7" descr="POINSET3"/>
          <p:cNvPicPr>
            <a:picLocks noChangeAspect="1" noChangeArrowheads="1"/>
          </p:cNvPicPr>
          <p:nvPr/>
        </p:nvPicPr>
        <p:blipFill>
          <a:blip r:embed="rId2"/>
          <a:srcRect/>
          <a:stretch>
            <a:fillRect/>
          </a:stretch>
        </p:blipFill>
        <p:spPr bwMode="auto">
          <a:xfrm>
            <a:off x="6929454" y="5500702"/>
            <a:ext cx="2214546" cy="1357298"/>
          </a:xfrm>
          <a:prstGeom prst="rect">
            <a:avLst/>
          </a:prstGeom>
          <a:noFill/>
          <a:ln w="9525">
            <a:noFill/>
            <a:miter lim="800000"/>
            <a:headEnd/>
            <a:tailEnd/>
          </a:ln>
        </p:spPr>
      </p:pic>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
        <p:nvSpPr>
          <p:cNvPr id="7" name="Flowchart: Alternate Process 6"/>
          <p:cNvSpPr/>
          <p:nvPr/>
        </p:nvSpPr>
        <p:spPr>
          <a:xfrm>
            <a:off x="285720" y="1928802"/>
            <a:ext cx="2643206" cy="571504"/>
          </a:xfrm>
          <a:prstGeom prst="flowChartAlternateProcess">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latin typeface="+mj-lt"/>
              </a:rPr>
              <a:t>Luyện tập</a:t>
            </a:r>
            <a:endParaRPr lang="vi-VN" sz="3600" dirty="0">
              <a:latin typeface="+mj-lt"/>
            </a:endParaRPr>
          </a:p>
        </p:txBody>
      </p:sp>
      <p:sp>
        <p:nvSpPr>
          <p:cNvPr id="8" name="Rectangle 7"/>
          <p:cNvSpPr/>
          <p:nvPr/>
        </p:nvSpPr>
        <p:spPr>
          <a:xfrm>
            <a:off x="5143504" y="4071942"/>
            <a:ext cx="753732" cy="523220"/>
          </a:xfrm>
          <a:prstGeom prst="rect">
            <a:avLst/>
          </a:prstGeom>
        </p:spPr>
        <p:txBody>
          <a:bodyPr wrap="none">
            <a:spAutoFit/>
          </a:bodyPr>
          <a:lstStyle/>
          <a:p>
            <a:r>
              <a:rPr lang="vi-VN" sz="2800" b="1" dirty="0" smtClean="0">
                <a:solidFill>
                  <a:srgbClr val="D60093"/>
                </a:solidFill>
                <a:latin typeface="+mj-lt"/>
              </a:rPr>
              <a:t>mõ </a:t>
            </a:r>
            <a:endParaRPr lang="vi-VN" sz="2800" b="1" dirty="0">
              <a:solidFill>
                <a:srgbClr val="D60093"/>
              </a:solidFill>
              <a:latin typeface="+mj-lt"/>
            </a:endParaRPr>
          </a:p>
        </p:txBody>
      </p:sp>
      <p:sp>
        <p:nvSpPr>
          <p:cNvPr id="9" name="Rectangle 8"/>
          <p:cNvSpPr/>
          <p:nvPr/>
        </p:nvSpPr>
        <p:spPr>
          <a:xfrm>
            <a:off x="1428728" y="5072074"/>
            <a:ext cx="667170" cy="523220"/>
          </a:xfrm>
          <a:prstGeom prst="rect">
            <a:avLst/>
          </a:prstGeom>
        </p:spPr>
        <p:txBody>
          <a:bodyPr wrap="none">
            <a:spAutoFit/>
          </a:bodyPr>
          <a:lstStyle/>
          <a:p>
            <a:r>
              <a:rPr lang="vi-VN" sz="2800" b="1" dirty="0" smtClean="0">
                <a:solidFill>
                  <a:srgbClr val="D60093"/>
                </a:solidFill>
                <a:latin typeface="+mj-lt"/>
              </a:rPr>
              <a:t>Vẽ</a:t>
            </a:r>
            <a:r>
              <a:rPr lang="vi-VN" dirty="0" smtClean="0">
                <a:solidFill>
                  <a:srgbClr val="00B050"/>
                </a:solidFill>
              </a:rPr>
              <a:t> </a:t>
            </a: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ox(in)">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fill="hold"/>
                                        <p:tgtEl>
                                          <p:spTgt spid="9"/>
                                        </p:tgtEl>
                                        <p:attrNameLst>
                                          <p:attrName>ppt_x</p:attrName>
                                        </p:attrNameLst>
                                      </p:cBhvr>
                                      <p:tavLst>
                                        <p:tav tm="0">
                                          <p:val>
                                            <p:strVal val="#ppt_x"/>
                                          </p:val>
                                        </p:tav>
                                        <p:tav tm="100000">
                                          <p:val>
                                            <p:strVal val="#ppt_x"/>
                                          </p:val>
                                        </p:tav>
                                      </p:tavLst>
                                    </p:anim>
                                    <p:anim calcmode="lin" valueType="num">
                                      <p:cBhvr additive="base">
                                        <p:cTn id="4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 type=&quot;3&quot; unique_id=&quot;10004&quot;&gt;&lt;property id=&quot;20148&quot; value=&quot;5&quot;/&gt;&lt;property id=&quot;20300&quot; value=&quot;Slide 2&quot;/&gt;&lt;property id=&quot;20307&quot; value=&quot;257&quot;/&gt;&lt;/object&gt;&lt;object type=&quot;3&quot; unique_id=&quot;10005&quot;&gt;&lt;property id=&quot;20148&quot; value=&quot;5&quot;/&gt;&lt;property id=&quot;20300&quot; value=&quot;Slide 3&quot;/&gt;&lt;property id=&quot;20307&quot; value=&quot;258&quot;/&gt;&lt;/object&gt;&lt;object type=&quot;3&quot; unique_id=&quot;10006&quot;&gt;&lt;property id=&quot;20148&quot; value=&quot;5&quot;/&gt;&lt;property id=&quot;20300&quot; value=&quot;Slide 4&quot;/&gt;&lt;property id=&quot;20307&quot; value=&quot;259&quot;/&gt;&lt;/object&gt;&lt;object type=&quot;3&quot; unique_id=&quot;10007&quot;&gt;&lt;property id=&quot;20148&quot; value=&quot;5&quot;/&gt;&lt;property id=&quot;20300&quot; value=&quot;Slide 5&quot;/&gt;&lt;property id=&quot;20307&quot; value=&quot;264&quot;/&gt;&lt;/object&gt;&lt;object type=&quot;3&quot; unique_id=&quot;10008&quot;&gt;&lt;property id=&quot;20148&quot; value=&quot;5&quot;/&gt;&lt;property id=&quot;20300&quot; value=&quot;Slide 6&quot;/&gt;&lt;property id=&quot;20307&quot; value=&quot;269&quot;/&gt;&lt;/object&gt;&lt;object type=&quot;3&quot; unique_id=&quot;10009&quot;&gt;&lt;property id=&quot;20148&quot; value=&quot;5&quot;/&gt;&lt;property id=&quot;20300&quot; value=&quot;Slide 7&quot;/&gt;&lt;property id=&quot;20307&quot; value=&quot;266&quot;/&gt;&lt;/object&gt;&lt;object type=&quot;3&quot; unique_id=&quot;10010&quot;&gt;&lt;property id=&quot;20148&quot; value=&quot;5&quot;/&gt;&lt;property id=&quot;20300&quot; value=&quot;Slide 8&quot;/&gt;&lt;property id=&quot;20307&quot; value=&quot;268&quot;/&gt;&lt;/object&gt;&lt;object type=&quot;3&quot; unique_id=&quot;10011&quot;&gt;&lt;property id=&quot;20148&quot; value=&quot;5&quot;/&gt;&lt;property id=&quot;20300&quot; value=&quot;Slide 9&quot;/&gt;&lt;property id=&quot;20307&quot; value=&quot;260&quot;/&gt;&lt;/object&gt;&lt;object type=&quot;3&quot; unique_id=&quot;10012&quot;&gt;&lt;property id=&quot;20148&quot; value=&quot;5&quot;/&gt;&lt;property id=&quot;20300&quot; value=&quot;Slide 10&quot;/&gt;&lt;property id=&quot;20307&quot; value=&quot;261&quot;/&gt;&lt;/object&gt;&lt;object type=&quot;3&quot; unique_id=&quot;10013&quot;&gt;&lt;property id=&quot;20148&quot; value=&quot;5&quot;/&gt;&lt;property id=&quot;20300&quot; value=&quot;Slide 11&quot;/&gt;&lt;property id=&quot;20307&quot; value=&quot;263&quot;/&gt;&lt;/object&gt;&lt;object type=&quot;3&quot; unique_id=&quot;10014&quot;&gt;&lt;property id=&quot;20148&quot; value=&quot;5&quot;/&gt;&lt;property id=&quot;20300&quot; value=&quot;Slide 12&quot;/&gt;&lt;property id=&quot;20307&quot; value=&quot;262&quot;/&gt;&lt;/object&gt;&lt;/object&gt;&lt;object type=&quot;8&quot; unique_id=&quot;10028&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633</Words>
  <Application>Microsoft Office PowerPoint</Application>
  <PresentationFormat>On-screen Show (4:3)</PresentationFormat>
  <Paragraphs>59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PHUONG THAO</dc:creator>
  <cp:lastModifiedBy>AutoBVT</cp:lastModifiedBy>
  <cp:revision>22</cp:revision>
  <dcterms:created xsi:type="dcterms:W3CDTF">2012-04-11T12:43:08Z</dcterms:created>
  <dcterms:modified xsi:type="dcterms:W3CDTF">2018-02-22T00:58:17Z</dcterms:modified>
</cp:coreProperties>
</file>