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7" r:id="rId2"/>
    <p:sldId id="258" r:id="rId3"/>
    <p:sldId id="259" r:id="rId4"/>
    <p:sldId id="260" r:id="rId5"/>
    <p:sldId id="261" r:id="rId6"/>
    <p:sldId id="262" r:id="rId7"/>
    <p:sldId id="264" r:id="rId8"/>
    <p:sldId id="265" r:id="rId9"/>
    <p:sldId id="266" r:id="rId10"/>
  </p:sldIdLst>
  <p:sldSz cx="9144000" cy="6858000" type="screen4x3"/>
  <p:notesSz cx="6858000" cy="9144000"/>
  <p:defaultTextStyle>
    <a:defPPr>
      <a:defRPr lang="en-US"/>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3300"/>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04" autoAdjust="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7B9E6-1BFD-4FED-B2E1-085CD2F76C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CFD0E-4C1F-4503-9358-E2410238F1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DDE66A-7FD2-466C-8727-26946822C7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7DCFA-E88E-4B11-9815-BA6DE1D6B4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130239-2C3D-48AE-B5A1-75BC831120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95377-5BE6-4E98-91E3-B18B2D7C37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AEA614-89EF-4E2F-9DB1-66A5E5DEC1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128987-DB73-4491-BE36-3C19562222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37F4CF-CFB0-4F79-A88D-B55B523F0E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198FAF-1086-4774-A0A4-BC57DA05F7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9A2E70-9694-4A5C-AACC-57BAB9DB7D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F087E4C-DCAB-4E60-AFBB-99ED540FE8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WordArt 9"/>
          <p:cNvSpPr>
            <a:spLocks noChangeArrowheads="1" noChangeShapeType="1" noTextEdit="1"/>
          </p:cNvSpPr>
          <p:nvPr/>
        </p:nvSpPr>
        <p:spPr bwMode="auto">
          <a:xfrm>
            <a:off x="3200400" y="3581400"/>
            <a:ext cx="2543175" cy="762000"/>
          </a:xfrm>
          <a:prstGeom prst="rect">
            <a:avLst/>
          </a:prstGeom>
        </p:spPr>
        <p:txBody>
          <a:bodyPr wrap="none" fromWordArt="1">
            <a:prstTxWarp prst="textPlain">
              <a:avLst>
                <a:gd name="adj" fmla="val 50000"/>
              </a:avLst>
            </a:prstTxWarp>
          </a:bodyPr>
          <a:lstStyle/>
          <a:p>
            <a:r>
              <a:rPr lang="en-US" sz="3600" b="1" i="1" kern="10">
                <a:ln w="9525">
                  <a:solidFill>
                    <a:srgbClr val="FF3300"/>
                  </a:solidFill>
                  <a:round/>
                  <a:headEnd/>
                  <a:tailEnd/>
                </a:ln>
                <a:solidFill>
                  <a:srgbClr val="FFFF00"/>
                </a:solidFill>
                <a:latin typeface="Arial"/>
                <a:cs typeface="Arial"/>
              </a:rPr>
              <a:t>Lớp 3</a:t>
            </a:r>
          </a:p>
        </p:txBody>
      </p:sp>
      <p:sp>
        <p:nvSpPr>
          <p:cNvPr id="3083" name="Text Box 11"/>
          <p:cNvSpPr txBox="1">
            <a:spLocks noChangeArrowheads="1"/>
          </p:cNvSpPr>
          <p:nvPr/>
        </p:nvSpPr>
        <p:spPr bwMode="auto">
          <a:xfrm>
            <a:off x="2438400" y="2438400"/>
            <a:ext cx="4489450" cy="914400"/>
          </a:xfrm>
          <a:prstGeom prst="rect">
            <a:avLst/>
          </a:prstGeom>
          <a:noFill/>
          <a:ln w="9525">
            <a:noFill/>
            <a:miter lim="800000"/>
            <a:headEnd/>
            <a:tailEnd/>
          </a:ln>
          <a:effectLst/>
        </p:spPr>
        <p:txBody>
          <a:bodyPr wrap="none">
            <a:spAutoFit/>
          </a:bodyPr>
          <a:lstStyle/>
          <a:p>
            <a:pPr algn="l" eaLnBrk="0" hangingPunct="0">
              <a:defRPr/>
            </a:pPr>
            <a:r>
              <a:rPr lang="en-US" sz="5400">
                <a:solidFill>
                  <a:srgbClr val="00FF00"/>
                </a:solidFill>
                <a:effectLst>
                  <a:outerShdw blurRad="38100" dist="38100" dir="2700000" algn="tl">
                    <a:srgbClr val="C0C0C0"/>
                  </a:outerShdw>
                </a:effectLst>
                <a:latin typeface="Arial"/>
              </a:rPr>
              <a:t>Môn: Chính tả</a:t>
            </a:r>
          </a:p>
        </p:txBody>
      </p:sp>
      <p:sp>
        <p:nvSpPr>
          <p:cNvPr id="3085" name="WordArt 13"/>
          <p:cNvSpPr>
            <a:spLocks noChangeArrowheads="1" noChangeShapeType="1" noTextEdit="1"/>
          </p:cNvSpPr>
          <p:nvPr/>
        </p:nvSpPr>
        <p:spPr bwMode="auto">
          <a:xfrm>
            <a:off x="2667000" y="1066800"/>
            <a:ext cx="3495675" cy="1047750"/>
          </a:xfrm>
          <a:prstGeom prst="rect">
            <a:avLst/>
          </a:prstGeom>
        </p:spPr>
        <p:txBody>
          <a:bodyPr wrap="none" fromWordArt="1">
            <a:prstTxWarp prst="textPlain">
              <a:avLst>
                <a:gd name="adj" fmla="val 50000"/>
              </a:avLst>
            </a:prstTxWarp>
          </a:bodyPr>
          <a:lstStyle/>
          <a:p>
            <a:r>
              <a:rPr lang="en-US" sz="3600" b="1" i="1" kern="10">
                <a:ln w="9525">
                  <a:solidFill>
                    <a:srgbClr val="00FF00"/>
                  </a:solidFill>
                  <a:round/>
                  <a:headEnd/>
                  <a:tailEnd/>
                </a:ln>
                <a:solidFill>
                  <a:srgbClr val="FF3300"/>
                </a:solidFill>
                <a:latin typeface="Arial"/>
                <a:cs typeface="Arial"/>
              </a:rPr>
              <a:t>Giáo án</a:t>
            </a:r>
          </a:p>
        </p:txBody>
      </p:sp>
      <p:sp>
        <p:nvSpPr>
          <p:cNvPr id="3087" name="WordArt 15"/>
          <p:cNvSpPr>
            <a:spLocks noChangeArrowheads="1" noChangeShapeType="1" noTextEdit="1"/>
          </p:cNvSpPr>
          <p:nvPr/>
        </p:nvSpPr>
        <p:spPr bwMode="auto">
          <a:xfrm>
            <a:off x="1447800" y="4419600"/>
            <a:ext cx="6019800" cy="1295400"/>
          </a:xfrm>
          <a:prstGeom prst="rect">
            <a:avLst/>
          </a:prstGeom>
        </p:spPr>
        <p:txBody>
          <a:bodyPr wrap="none" fromWordArt="1">
            <a:prstTxWarp prst="textPlain">
              <a:avLst>
                <a:gd name="adj" fmla="val 50000"/>
              </a:avLst>
            </a:prstTxWarp>
          </a:bodyPr>
          <a:lstStyle/>
          <a:p>
            <a:r>
              <a:rPr lang="en-US" sz="36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Về quê ngoại</a:t>
            </a:r>
          </a:p>
        </p:txBody>
      </p:sp>
      <p:pic>
        <p:nvPicPr>
          <p:cNvPr id="2054" name="Picture 18" descr="Misc-04-june"/>
          <p:cNvPicPr>
            <a:picLocks noChangeAspect="1" noChangeArrowheads="1" noCrop="1"/>
          </p:cNvPicPr>
          <p:nvPr/>
        </p:nvPicPr>
        <p:blipFill>
          <a:blip r:embed="rId2"/>
          <a:srcRect/>
          <a:stretch>
            <a:fillRect/>
          </a:stretch>
        </p:blipFill>
        <p:spPr bwMode="auto">
          <a:xfrm>
            <a:off x="0" y="0"/>
            <a:ext cx="9144000" cy="190500"/>
          </a:xfrm>
          <a:prstGeom prst="rect">
            <a:avLst/>
          </a:prstGeom>
          <a:noFill/>
          <a:ln w="9525">
            <a:noFill/>
            <a:miter lim="800000"/>
            <a:headEnd/>
            <a:tailEnd/>
          </a:ln>
        </p:spPr>
      </p:pic>
      <p:pic>
        <p:nvPicPr>
          <p:cNvPr id="2055" name="Picture 19" descr="Misc-04-june"/>
          <p:cNvPicPr>
            <a:picLocks noChangeAspect="1" noChangeArrowheads="1" noCrop="1"/>
          </p:cNvPicPr>
          <p:nvPr/>
        </p:nvPicPr>
        <p:blipFill>
          <a:blip r:embed="rId2"/>
          <a:srcRect/>
          <a:stretch>
            <a:fillRect/>
          </a:stretch>
        </p:blipFill>
        <p:spPr bwMode="auto">
          <a:xfrm>
            <a:off x="0" y="6667500"/>
            <a:ext cx="9144000" cy="190500"/>
          </a:xfrm>
          <a:prstGeom prst="rect">
            <a:avLst/>
          </a:prstGeom>
          <a:noFill/>
          <a:ln w="9525">
            <a:noFill/>
            <a:miter lim="800000"/>
            <a:headEnd/>
            <a:tailEnd/>
          </a:ln>
        </p:spPr>
      </p:pic>
      <p:pic>
        <p:nvPicPr>
          <p:cNvPr id="2056" name="Picture 23" descr="Misc-04-june"/>
          <p:cNvPicPr>
            <a:picLocks noChangeAspect="1" noChangeArrowheads="1" noCrop="1"/>
          </p:cNvPicPr>
          <p:nvPr/>
        </p:nvPicPr>
        <p:blipFill>
          <a:blip r:embed="rId2"/>
          <a:srcRect/>
          <a:stretch>
            <a:fillRect/>
          </a:stretch>
        </p:blipFill>
        <p:spPr bwMode="auto">
          <a:xfrm rot="-5400000">
            <a:off x="-3314700" y="3314700"/>
            <a:ext cx="6858000" cy="228600"/>
          </a:xfrm>
          <a:prstGeom prst="rect">
            <a:avLst/>
          </a:prstGeom>
          <a:noFill/>
          <a:ln w="9525">
            <a:noFill/>
            <a:miter lim="800000"/>
            <a:headEnd/>
            <a:tailEnd/>
          </a:ln>
        </p:spPr>
      </p:pic>
      <p:pic>
        <p:nvPicPr>
          <p:cNvPr id="2057" name="Picture 25" descr="Misc-04-june"/>
          <p:cNvPicPr>
            <a:picLocks noChangeAspect="1" noChangeArrowheads="1" noCrop="1"/>
          </p:cNvPicPr>
          <p:nvPr/>
        </p:nvPicPr>
        <p:blipFill>
          <a:blip r:embed="rId2"/>
          <a:srcRect/>
          <a:stretch>
            <a:fillRect/>
          </a:stretch>
        </p:blipFill>
        <p:spPr bwMode="auto">
          <a:xfrm rot="-5400000">
            <a:off x="5600700" y="3314700"/>
            <a:ext cx="6858000" cy="228600"/>
          </a:xfrm>
          <a:prstGeom prst="rect">
            <a:avLst/>
          </a:prstGeom>
          <a:noFill/>
          <a:ln w="9525">
            <a:noFill/>
            <a:miter lim="800000"/>
            <a:headEnd/>
            <a:tailEnd/>
          </a:ln>
        </p:spPr>
      </p:pic>
      <p:sp>
        <p:nvSpPr>
          <p:cNvPr id="2058" name="Title 14"/>
          <p:cNvSpPr>
            <a:spLocks noGrp="1"/>
          </p:cNvSpPr>
          <p:nvPr>
            <p:ph type="ctrTitle"/>
          </p:nvPr>
        </p:nvSpPr>
        <p:spPr/>
        <p:txBody>
          <a:bodyPr/>
          <a:lstStyle/>
          <a:p>
            <a:pPr eaLnBrk="1" hangingPunct="1"/>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085"/>
                                        </p:tgtEl>
                                        <p:attrNameLst>
                                          <p:attrName>style.visibility</p:attrName>
                                        </p:attrNameLst>
                                      </p:cBhvr>
                                      <p:to>
                                        <p:strVal val="visible"/>
                                      </p:to>
                                    </p:set>
                                    <p:anim calcmode="lin" valueType="num">
                                      <p:cBhvr>
                                        <p:cTn id="7" dur="1000" fill="hold"/>
                                        <p:tgtEl>
                                          <p:spTgt spid="3085"/>
                                        </p:tgtEl>
                                        <p:attrNameLst>
                                          <p:attrName>ppt_w</p:attrName>
                                        </p:attrNameLst>
                                      </p:cBhvr>
                                      <p:tavLst>
                                        <p:tav tm="0">
                                          <p:val>
                                            <p:strVal val="#ppt_w+.3"/>
                                          </p:val>
                                        </p:tav>
                                        <p:tav tm="100000">
                                          <p:val>
                                            <p:strVal val="#ppt_w"/>
                                          </p:val>
                                        </p:tav>
                                      </p:tavLst>
                                    </p:anim>
                                    <p:anim calcmode="lin" valueType="num">
                                      <p:cBhvr>
                                        <p:cTn id="8" dur="1000" fill="hold"/>
                                        <p:tgtEl>
                                          <p:spTgt spid="3085"/>
                                        </p:tgtEl>
                                        <p:attrNameLst>
                                          <p:attrName>ppt_h</p:attrName>
                                        </p:attrNameLst>
                                      </p:cBhvr>
                                      <p:tavLst>
                                        <p:tav tm="0">
                                          <p:val>
                                            <p:strVal val="#ppt_h"/>
                                          </p:val>
                                        </p:tav>
                                        <p:tav tm="100000">
                                          <p:val>
                                            <p:strVal val="#ppt_h"/>
                                          </p:val>
                                        </p:tav>
                                      </p:tavLst>
                                    </p:anim>
                                    <p:animEffect transition="in" filter="fade">
                                      <p:cBhvr>
                                        <p:cTn id="9" dur="1000"/>
                                        <p:tgtEl>
                                          <p:spTgt spid="3085"/>
                                        </p:tgtEl>
                                      </p:cBhvr>
                                    </p:animEffect>
                                  </p:childTnLst>
                                </p:cTn>
                              </p:par>
                            </p:childTnLst>
                          </p:cTn>
                        </p:par>
                        <p:par>
                          <p:cTn id="10" fill="hold" nodeType="afterGroup">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3083"/>
                                        </p:tgtEl>
                                        <p:attrNameLst>
                                          <p:attrName>style.visibility</p:attrName>
                                        </p:attrNameLst>
                                      </p:cBhvr>
                                      <p:to>
                                        <p:strVal val="visible"/>
                                      </p:to>
                                    </p:set>
                                    <p:anim calcmode="lin" valueType="num">
                                      <p:cBhvr>
                                        <p:cTn id="13" dur="1000" fill="hold"/>
                                        <p:tgtEl>
                                          <p:spTgt spid="3083"/>
                                        </p:tgtEl>
                                        <p:attrNameLst>
                                          <p:attrName>ppt_w</p:attrName>
                                        </p:attrNameLst>
                                      </p:cBhvr>
                                      <p:tavLst>
                                        <p:tav tm="0">
                                          <p:val>
                                            <p:fltVal val="0"/>
                                          </p:val>
                                        </p:tav>
                                        <p:tav tm="100000">
                                          <p:val>
                                            <p:strVal val="#ppt_w"/>
                                          </p:val>
                                        </p:tav>
                                      </p:tavLst>
                                    </p:anim>
                                    <p:anim calcmode="lin" valueType="num">
                                      <p:cBhvr>
                                        <p:cTn id="14" dur="1000" fill="hold"/>
                                        <p:tgtEl>
                                          <p:spTgt spid="3083"/>
                                        </p:tgtEl>
                                        <p:attrNameLst>
                                          <p:attrName>ppt_h</p:attrName>
                                        </p:attrNameLst>
                                      </p:cBhvr>
                                      <p:tavLst>
                                        <p:tav tm="0">
                                          <p:val>
                                            <p:fltVal val="0"/>
                                          </p:val>
                                        </p:tav>
                                        <p:tav tm="100000">
                                          <p:val>
                                            <p:strVal val="#ppt_h"/>
                                          </p:val>
                                        </p:tav>
                                      </p:tavLst>
                                    </p:anim>
                                    <p:anim calcmode="lin" valueType="num">
                                      <p:cBhvr>
                                        <p:cTn id="15" dur="1000" fill="hold"/>
                                        <p:tgtEl>
                                          <p:spTgt spid="3083"/>
                                        </p:tgtEl>
                                        <p:attrNameLst>
                                          <p:attrName>style.rotation</p:attrName>
                                        </p:attrNameLst>
                                      </p:cBhvr>
                                      <p:tavLst>
                                        <p:tav tm="0">
                                          <p:val>
                                            <p:fltVal val="90"/>
                                          </p:val>
                                        </p:tav>
                                        <p:tav tm="100000">
                                          <p:val>
                                            <p:fltVal val="0"/>
                                          </p:val>
                                        </p:tav>
                                      </p:tavLst>
                                    </p:anim>
                                    <p:animEffect transition="in" filter="fade">
                                      <p:cBhvr>
                                        <p:cTn id="16" dur="1000"/>
                                        <p:tgtEl>
                                          <p:spTgt spid="3083"/>
                                        </p:tgtEl>
                                      </p:cBhvr>
                                    </p:animEffect>
                                  </p:childTnLst>
                                </p:cTn>
                              </p:par>
                            </p:childTnLst>
                          </p:cTn>
                        </p:par>
                        <p:par>
                          <p:cTn id="17" fill="hold" nodeType="afterGroup">
                            <p:stCondLst>
                              <p:cond delay="25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3081"/>
                                        </p:tgtEl>
                                        <p:attrNameLst>
                                          <p:attrName>style.visibility</p:attrName>
                                        </p:attrNameLst>
                                      </p:cBhvr>
                                      <p:to>
                                        <p:strVal val="visible"/>
                                      </p:to>
                                    </p:set>
                                    <p:anim calcmode="lin" valueType="num">
                                      <p:cBhvr>
                                        <p:cTn id="20" dur="1000" fill="hold"/>
                                        <p:tgtEl>
                                          <p:spTgt spid="3081"/>
                                        </p:tgtEl>
                                        <p:attrNameLst>
                                          <p:attrName>ppt_w</p:attrName>
                                        </p:attrNameLst>
                                      </p:cBhvr>
                                      <p:tavLst>
                                        <p:tav tm="0">
                                          <p:val>
                                            <p:fltVal val="0"/>
                                          </p:val>
                                        </p:tav>
                                        <p:tav tm="100000">
                                          <p:val>
                                            <p:strVal val="#ppt_w"/>
                                          </p:val>
                                        </p:tav>
                                      </p:tavLst>
                                    </p:anim>
                                    <p:anim calcmode="lin" valueType="num">
                                      <p:cBhvr>
                                        <p:cTn id="21" dur="1000" fill="hold"/>
                                        <p:tgtEl>
                                          <p:spTgt spid="3081"/>
                                        </p:tgtEl>
                                        <p:attrNameLst>
                                          <p:attrName>ppt_h</p:attrName>
                                        </p:attrNameLst>
                                      </p:cBhvr>
                                      <p:tavLst>
                                        <p:tav tm="0">
                                          <p:val>
                                            <p:fltVal val="0"/>
                                          </p:val>
                                        </p:tav>
                                        <p:tav tm="100000">
                                          <p:val>
                                            <p:strVal val="#ppt_h"/>
                                          </p:val>
                                        </p:tav>
                                      </p:tavLst>
                                    </p:anim>
                                    <p:anim calcmode="lin" valueType="num">
                                      <p:cBhvr>
                                        <p:cTn id="22" dur="1000" fill="hold"/>
                                        <p:tgtEl>
                                          <p:spTgt spid="3081"/>
                                        </p:tgtEl>
                                        <p:attrNameLst>
                                          <p:attrName>style.rotation</p:attrName>
                                        </p:attrNameLst>
                                      </p:cBhvr>
                                      <p:tavLst>
                                        <p:tav tm="0">
                                          <p:val>
                                            <p:fltVal val="90"/>
                                          </p:val>
                                        </p:tav>
                                        <p:tav tm="100000">
                                          <p:val>
                                            <p:fltVal val="0"/>
                                          </p:val>
                                        </p:tav>
                                      </p:tavLst>
                                    </p:anim>
                                    <p:animEffect transition="in" filter="fade">
                                      <p:cBhvr>
                                        <p:cTn id="23" dur="1000"/>
                                        <p:tgtEl>
                                          <p:spTgt spid="3081"/>
                                        </p:tgtEl>
                                      </p:cBhvr>
                                    </p:animEffect>
                                  </p:childTnLst>
                                </p:cTn>
                              </p:par>
                            </p:childTnLst>
                          </p:cTn>
                        </p:par>
                        <p:par>
                          <p:cTn id="24" fill="hold" nodeType="afterGroup">
                            <p:stCondLst>
                              <p:cond delay="3650"/>
                            </p:stCondLst>
                            <p:childTnLst>
                              <p:par>
                                <p:cTn id="25" presetID="30" presetClass="entr" presetSubtype="0" fill="hold" grpId="0" nodeType="afterEffect">
                                  <p:stCondLst>
                                    <p:cond delay="0"/>
                                  </p:stCondLst>
                                  <p:childTnLst>
                                    <p:set>
                                      <p:cBhvr>
                                        <p:cTn id="26" dur="1" fill="hold">
                                          <p:stCondLst>
                                            <p:cond delay="0"/>
                                          </p:stCondLst>
                                        </p:cTn>
                                        <p:tgtEl>
                                          <p:spTgt spid="3087"/>
                                        </p:tgtEl>
                                        <p:attrNameLst>
                                          <p:attrName>style.visibility</p:attrName>
                                        </p:attrNameLst>
                                      </p:cBhvr>
                                      <p:to>
                                        <p:strVal val="visible"/>
                                      </p:to>
                                    </p:set>
                                    <p:animEffect transition="in" filter="fade">
                                      <p:cBhvr>
                                        <p:cTn id="27" dur="800" decel="100000"/>
                                        <p:tgtEl>
                                          <p:spTgt spid="3087"/>
                                        </p:tgtEl>
                                      </p:cBhvr>
                                    </p:animEffect>
                                    <p:anim calcmode="lin" valueType="num">
                                      <p:cBhvr>
                                        <p:cTn id="28" dur="800" decel="100000" fill="hold"/>
                                        <p:tgtEl>
                                          <p:spTgt spid="3087"/>
                                        </p:tgtEl>
                                        <p:attrNameLst>
                                          <p:attrName>style.rotation</p:attrName>
                                        </p:attrNameLst>
                                      </p:cBhvr>
                                      <p:tavLst>
                                        <p:tav tm="0">
                                          <p:val>
                                            <p:fltVal val="-90"/>
                                          </p:val>
                                        </p:tav>
                                        <p:tav tm="100000">
                                          <p:val>
                                            <p:fltVal val="0"/>
                                          </p:val>
                                        </p:tav>
                                      </p:tavLst>
                                    </p:anim>
                                    <p:anim calcmode="lin" valueType="num">
                                      <p:cBhvr>
                                        <p:cTn id="29" dur="800" decel="100000" fill="hold"/>
                                        <p:tgtEl>
                                          <p:spTgt spid="3087"/>
                                        </p:tgtEl>
                                        <p:attrNameLst>
                                          <p:attrName>ppt_x</p:attrName>
                                        </p:attrNameLst>
                                      </p:cBhvr>
                                      <p:tavLst>
                                        <p:tav tm="0">
                                          <p:val>
                                            <p:strVal val="#ppt_x+0.4"/>
                                          </p:val>
                                        </p:tav>
                                        <p:tav tm="100000">
                                          <p:val>
                                            <p:strVal val="#ppt_x-0.05"/>
                                          </p:val>
                                        </p:tav>
                                      </p:tavLst>
                                    </p:anim>
                                    <p:anim calcmode="lin" valueType="num">
                                      <p:cBhvr>
                                        <p:cTn id="30" dur="800" decel="100000" fill="hold"/>
                                        <p:tgtEl>
                                          <p:spTgt spid="308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08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08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P spid="3083" grpId="0"/>
      <p:bldP spid="3085" grpId="0" animBg="1"/>
      <p:bldP spid="30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p:cNvSpPr>
            <a:spLocks noGrp="1" noChangeArrowheads="1"/>
          </p:cNvSpPr>
          <p:nvPr>
            <p:ph type="ctrTitle"/>
          </p:nvPr>
        </p:nvSpPr>
        <p:spPr>
          <a:xfrm>
            <a:off x="0" y="0"/>
            <a:ext cx="9144000" cy="1295400"/>
          </a:xfrm>
        </p:spPr>
        <p:txBody>
          <a:bodyPr/>
          <a:lstStyle/>
          <a:p>
            <a:pPr algn="l" eaLnBrk="1" hangingPunct="1"/>
            <a:r>
              <a:rPr lang="en-US" smtClean="0"/>
              <a:t/>
            </a:r>
            <a:br>
              <a:rPr lang="en-US" smtClean="0"/>
            </a:br>
            <a:endParaRPr lang="en-US" sz="4000" smtClean="0"/>
          </a:p>
        </p:txBody>
      </p:sp>
      <p:sp>
        <p:nvSpPr>
          <p:cNvPr id="23560" name="Rectangle 8"/>
          <p:cNvSpPr>
            <a:spLocks noGrp="1" noChangeArrowheads="1"/>
          </p:cNvSpPr>
          <p:nvPr>
            <p:ph type="subTitle" idx="1"/>
          </p:nvPr>
        </p:nvSpPr>
        <p:spPr>
          <a:xfrm>
            <a:off x="0" y="609600"/>
            <a:ext cx="6400800" cy="838200"/>
          </a:xfrm>
        </p:spPr>
        <p:txBody>
          <a:bodyPr/>
          <a:lstStyle/>
          <a:p>
            <a:pPr algn="l" eaLnBrk="1" hangingPunct="1"/>
            <a:r>
              <a:rPr lang="en-US" sz="4000" u="sng" smtClean="0"/>
              <a:t>Chính tả:</a:t>
            </a:r>
          </a:p>
        </p:txBody>
      </p:sp>
      <p:sp>
        <p:nvSpPr>
          <p:cNvPr id="23563" name="Text Box 11"/>
          <p:cNvSpPr txBox="1">
            <a:spLocks noChangeArrowheads="1"/>
          </p:cNvSpPr>
          <p:nvPr/>
        </p:nvSpPr>
        <p:spPr bwMode="auto">
          <a:xfrm>
            <a:off x="0" y="1371600"/>
            <a:ext cx="4114800" cy="519113"/>
          </a:xfrm>
          <a:prstGeom prst="rect">
            <a:avLst/>
          </a:prstGeom>
          <a:noFill/>
          <a:ln w="9525">
            <a:noFill/>
            <a:miter lim="800000"/>
            <a:headEnd/>
            <a:tailEnd/>
          </a:ln>
        </p:spPr>
        <p:txBody>
          <a:bodyPr>
            <a:spAutoFit/>
          </a:bodyPr>
          <a:lstStyle/>
          <a:p>
            <a:pPr algn="l"/>
            <a:r>
              <a:rPr lang="en-US" u="sng"/>
              <a:t>Kiểm tra bài cũ:</a:t>
            </a:r>
          </a:p>
        </p:txBody>
      </p:sp>
      <p:sp>
        <p:nvSpPr>
          <p:cNvPr id="23564" name="Text Box 12"/>
          <p:cNvSpPr txBox="1">
            <a:spLocks noChangeArrowheads="1"/>
          </p:cNvSpPr>
          <p:nvPr/>
        </p:nvSpPr>
        <p:spPr bwMode="auto">
          <a:xfrm>
            <a:off x="304800" y="2286000"/>
            <a:ext cx="2471738" cy="701675"/>
          </a:xfrm>
          <a:prstGeom prst="rect">
            <a:avLst/>
          </a:prstGeom>
          <a:noFill/>
          <a:ln w="9525">
            <a:noFill/>
            <a:miter lim="800000"/>
            <a:headEnd/>
            <a:tailEnd/>
          </a:ln>
        </p:spPr>
        <p:txBody>
          <a:bodyPr wrap="none">
            <a:spAutoFit/>
          </a:bodyPr>
          <a:lstStyle/>
          <a:p>
            <a:pPr algn="l"/>
            <a:r>
              <a:rPr lang="en-US" sz="4000">
                <a:solidFill>
                  <a:srgbClr val="FF3300"/>
                </a:solidFill>
              </a:rPr>
              <a:t>Chật chội,</a:t>
            </a:r>
          </a:p>
        </p:txBody>
      </p:sp>
      <p:sp>
        <p:nvSpPr>
          <p:cNvPr id="23566" name="Text Box 14"/>
          <p:cNvSpPr txBox="1">
            <a:spLocks noChangeArrowheads="1"/>
          </p:cNvSpPr>
          <p:nvPr/>
        </p:nvSpPr>
        <p:spPr bwMode="auto">
          <a:xfrm>
            <a:off x="2743200" y="2286000"/>
            <a:ext cx="2416175" cy="701675"/>
          </a:xfrm>
          <a:prstGeom prst="rect">
            <a:avLst/>
          </a:prstGeom>
          <a:noFill/>
          <a:ln w="9525">
            <a:noFill/>
            <a:miter lim="800000"/>
            <a:headEnd/>
            <a:tailEnd/>
          </a:ln>
        </p:spPr>
        <p:txBody>
          <a:bodyPr wrap="none">
            <a:spAutoFit/>
          </a:bodyPr>
          <a:lstStyle/>
          <a:p>
            <a:pPr algn="l"/>
            <a:r>
              <a:rPr lang="en-US" sz="4000">
                <a:solidFill>
                  <a:srgbClr val="FF3300"/>
                </a:solidFill>
              </a:rPr>
              <a:t>chầu hẫu,</a:t>
            </a:r>
          </a:p>
        </p:txBody>
      </p:sp>
      <p:sp>
        <p:nvSpPr>
          <p:cNvPr id="23567" name="Text Box 15"/>
          <p:cNvSpPr txBox="1">
            <a:spLocks noChangeArrowheads="1"/>
          </p:cNvSpPr>
          <p:nvPr/>
        </p:nvSpPr>
        <p:spPr bwMode="auto">
          <a:xfrm>
            <a:off x="5105400" y="2286000"/>
            <a:ext cx="1295400" cy="701675"/>
          </a:xfrm>
          <a:prstGeom prst="rect">
            <a:avLst/>
          </a:prstGeom>
          <a:noFill/>
          <a:ln w="9525">
            <a:noFill/>
            <a:miter lim="800000"/>
            <a:headEnd/>
            <a:tailEnd/>
          </a:ln>
        </p:spPr>
        <p:txBody>
          <a:bodyPr>
            <a:spAutoFit/>
          </a:bodyPr>
          <a:lstStyle/>
          <a:p>
            <a:pPr algn="l"/>
            <a:r>
              <a:rPr lang="en-US" sz="4000">
                <a:solidFill>
                  <a:srgbClr val="FF3300"/>
                </a:solidFill>
              </a:rPr>
              <a:t>sữa,</a:t>
            </a:r>
          </a:p>
        </p:txBody>
      </p:sp>
      <p:sp>
        <p:nvSpPr>
          <p:cNvPr id="23568" name="Text Box 16"/>
          <p:cNvSpPr txBox="1">
            <a:spLocks noChangeArrowheads="1"/>
          </p:cNvSpPr>
          <p:nvPr/>
        </p:nvSpPr>
        <p:spPr bwMode="auto">
          <a:xfrm>
            <a:off x="6172200" y="2286000"/>
            <a:ext cx="2303463" cy="701675"/>
          </a:xfrm>
          <a:prstGeom prst="rect">
            <a:avLst/>
          </a:prstGeom>
          <a:noFill/>
          <a:ln w="9525">
            <a:noFill/>
            <a:miter lim="800000"/>
            <a:headEnd/>
            <a:tailEnd/>
          </a:ln>
        </p:spPr>
        <p:txBody>
          <a:bodyPr wrap="none">
            <a:spAutoFit/>
          </a:bodyPr>
          <a:lstStyle/>
          <a:p>
            <a:pPr algn="l"/>
            <a:r>
              <a:rPr lang="en-US" sz="4000">
                <a:solidFill>
                  <a:srgbClr val="FF3300"/>
                </a:solidFill>
              </a:rPr>
              <a:t>sửa soạn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Scale>
                                      <p:cBhvr>
                                        <p:cTn id="7" dur="1000" decel="50000" fill="hold">
                                          <p:stCondLst>
                                            <p:cond delay="0"/>
                                          </p:stCondLst>
                                        </p:cTn>
                                        <p:tgtEl>
                                          <p:spTgt spid="235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559"/>
                                        </p:tgtEl>
                                        <p:attrNameLst>
                                          <p:attrName>ppt_x</p:attrName>
                                          <p:attrName>ppt_y</p:attrName>
                                        </p:attrNameLst>
                                      </p:cBhvr>
                                    </p:animMotion>
                                    <p:animEffect transition="in" filter="fade">
                                      <p:cBhvr>
                                        <p:cTn id="9" dur="1000"/>
                                        <p:tgtEl>
                                          <p:spTgt spid="235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3560">
                                            <p:txEl>
                                              <p:pRg st="0" end="0"/>
                                            </p:txEl>
                                          </p:spTgt>
                                        </p:tgtEl>
                                        <p:attrNameLst>
                                          <p:attrName>style.visibility</p:attrName>
                                        </p:attrNameLst>
                                      </p:cBhvr>
                                      <p:to>
                                        <p:strVal val="visible"/>
                                      </p:to>
                                    </p:set>
                                    <p:animEffect transition="in" filter="fade">
                                      <p:cBhvr>
                                        <p:cTn id="14" dur="1000"/>
                                        <p:tgtEl>
                                          <p:spTgt spid="23560">
                                            <p:txEl>
                                              <p:pRg st="0" end="0"/>
                                            </p:txEl>
                                          </p:spTgt>
                                        </p:tgtEl>
                                      </p:cBhvr>
                                    </p:animEffect>
                                    <p:anim calcmode="lin" valueType="num">
                                      <p:cBhvr>
                                        <p:cTn id="15" dur="1000" fill="hold"/>
                                        <p:tgtEl>
                                          <p:spTgt spid="2356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356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356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23563"/>
                                        </p:tgtEl>
                                        <p:attrNameLst>
                                          <p:attrName>style.visibility</p:attrName>
                                        </p:attrNameLst>
                                      </p:cBhvr>
                                      <p:to>
                                        <p:strVal val="visible"/>
                                      </p:to>
                                    </p:set>
                                    <p:anim calcmode="lin" valueType="num">
                                      <p:cBhvr>
                                        <p:cTn id="22" dur="500" fill="hold"/>
                                        <p:tgtEl>
                                          <p:spTgt spid="23563"/>
                                        </p:tgtEl>
                                        <p:attrNameLst>
                                          <p:attrName>ppt_w</p:attrName>
                                        </p:attrNameLst>
                                      </p:cBhvr>
                                      <p:tavLst>
                                        <p:tav tm="0">
                                          <p:val>
                                            <p:fltVal val="0"/>
                                          </p:val>
                                        </p:tav>
                                        <p:tav tm="100000">
                                          <p:val>
                                            <p:strVal val="#ppt_w"/>
                                          </p:val>
                                        </p:tav>
                                      </p:tavLst>
                                    </p:anim>
                                    <p:anim calcmode="lin" valueType="num">
                                      <p:cBhvr>
                                        <p:cTn id="23" dur="500" fill="hold"/>
                                        <p:tgtEl>
                                          <p:spTgt spid="23563"/>
                                        </p:tgtEl>
                                        <p:attrNameLst>
                                          <p:attrName>ppt_h</p:attrName>
                                        </p:attrNameLst>
                                      </p:cBhvr>
                                      <p:tavLst>
                                        <p:tav tm="0">
                                          <p:val>
                                            <p:fltVal val="0"/>
                                          </p:val>
                                        </p:tav>
                                        <p:tav tm="100000">
                                          <p:val>
                                            <p:strVal val="#ppt_h"/>
                                          </p:val>
                                        </p:tav>
                                      </p:tavLst>
                                    </p:anim>
                                    <p:anim calcmode="lin" valueType="num">
                                      <p:cBhvr>
                                        <p:cTn id="24" dur="500" fill="hold"/>
                                        <p:tgtEl>
                                          <p:spTgt spid="23563"/>
                                        </p:tgtEl>
                                        <p:attrNameLst>
                                          <p:attrName>style.rotation</p:attrName>
                                        </p:attrNameLst>
                                      </p:cBhvr>
                                      <p:tavLst>
                                        <p:tav tm="0">
                                          <p:val>
                                            <p:fltVal val="90"/>
                                          </p:val>
                                        </p:tav>
                                        <p:tav tm="100000">
                                          <p:val>
                                            <p:fltVal val="0"/>
                                          </p:val>
                                        </p:tav>
                                      </p:tavLst>
                                    </p:anim>
                                    <p:animEffect transition="in" filter="fade">
                                      <p:cBhvr>
                                        <p:cTn id="25" dur="500"/>
                                        <p:tgtEl>
                                          <p:spTgt spid="2356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3564"/>
                                        </p:tgtEl>
                                        <p:attrNameLst>
                                          <p:attrName>style.visibility</p:attrName>
                                        </p:attrNameLst>
                                      </p:cBhvr>
                                      <p:to>
                                        <p:strVal val="visible"/>
                                      </p:to>
                                    </p:set>
                                    <p:anim calcmode="lin" valueType="num">
                                      <p:cBhvr>
                                        <p:cTn id="30" dur="500" fill="hold"/>
                                        <p:tgtEl>
                                          <p:spTgt spid="23564"/>
                                        </p:tgtEl>
                                        <p:attrNameLst>
                                          <p:attrName>ppt_w</p:attrName>
                                        </p:attrNameLst>
                                      </p:cBhvr>
                                      <p:tavLst>
                                        <p:tav tm="0">
                                          <p:val>
                                            <p:fltVal val="0"/>
                                          </p:val>
                                        </p:tav>
                                        <p:tav tm="100000">
                                          <p:val>
                                            <p:strVal val="#ppt_w"/>
                                          </p:val>
                                        </p:tav>
                                      </p:tavLst>
                                    </p:anim>
                                    <p:anim calcmode="lin" valueType="num">
                                      <p:cBhvr>
                                        <p:cTn id="31" dur="500" fill="hold"/>
                                        <p:tgtEl>
                                          <p:spTgt spid="23564"/>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23566"/>
                                        </p:tgtEl>
                                        <p:attrNameLst>
                                          <p:attrName>style.visibility</p:attrName>
                                        </p:attrNameLst>
                                      </p:cBhvr>
                                      <p:to>
                                        <p:strVal val="visible"/>
                                      </p:to>
                                    </p:set>
                                    <p:anim calcmode="lin" valueType="num">
                                      <p:cBhvr>
                                        <p:cTn id="36" dur="1000" fill="hold"/>
                                        <p:tgtEl>
                                          <p:spTgt spid="23566"/>
                                        </p:tgtEl>
                                        <p:attrNameLst>
                                          <p:attrName>ppt_x</p:attrName>
                                        </p:attrNameLst>
                                      </p:cBhvr>
                                      <p:tavLst>
                                        <p:tav tm="0">
                                          <p:val>
                                            <p:strVal val="#ppt_x-.2"/>
                                          </p:val>
                                        </p:tav>
                                        <p:tav tm="100000">
                                          <p:val>
                                            <p:strVal val="#ppt_x"/>
                                          </p:val>
                                        </p:tav>
                                      </p:tavLst>
                                    </p:anim>
                                    <p:anim calcmode="lin" valueType="num">
                                      <p:cBhvr>
                                        <p:cTn id="37" dur="1000" fill="hold"/>
                                        <p:tgtEl>
                                          <p:spTgt spid="2356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35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23567"/>
                                        </p:tgtEl>
                                        <p:attrNameLst>
                                          <p:attrName>style.visibility</p:attrName>
                                        </p:attrNameLst>
                                      </p:cBhvr>
                                      <p:to>
                                        <p:strVal val="visible"/>
                                      </p:to>
                                    </p:set>
                                    <p:anim calcmode="lin" valueType="num">
                                      <p:cBhvr>
                                        <p:cTn id="43" dur="1000" fill="hold"/>
                                        <p:tgtEl>
                                          <p:spTgt spid="23567"/>
                                        </p:tgtEl>
                                        <p:attrNameLst>
                                          <p:attrName>ppt_x</p:attrName>
                                        </p:attrNameLst>
                                      </p:cBhvr>
                                      <p:tavLst>
                                        <p:tav tm="0">
                                          <p:val>
                                            <p:strVal val="#ppt_x-.2"/>
                                          </p:val>
                                        </p:tav>
                                        <p:tav tm="100000">
                                          <p:val>
                                            <p:strVal val="#ppt_x"/>
                                          </p:val>
                                        </p:tav>
                                      </p:tavLst>
                                    </p:anim>
                                    <p:anim calcmode="lin" valueType="num">
                                      <p:cBhvr>
                                        <p:cTn id="44" dur="1000" fill="hold"/>
                                        <p:tgtEl>
                                          <p:spTgt spid="2356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356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23568"/>
                                        </p:tgtEl>
                                        <p:attrNameLst>
                                          <p:attrName>style.visibility</p:attrName>
                                        </p:attrNameLst>
                                      </p:cBhvr>
                                      <p:to>
                                        <p:strVal val="visible"/>
                                      </p:to>
                                    </p:set>
                                    <p:animEffect transition="in" filter="fade">
                                      <p:cBhvr>
                                        <p:cTn id="50" dur="1000"/>
                                        <p:tgtEl>
                                          <p:spTgt spid="23568"/>
                                        </p:tgtEl>
                                      </p:cBhvr>
                                    </p:animEffect>
                                    <p:anim calcmode="lin" valueType="num">
                                      <p:cBhvr>
                                        <p:cTn id="51" dur="1000" fill="hold"/>
                                        <p:tgtEl>
                                          <p:spTgt spid="23568"/>
                                        </p:tgtEl>
                                        <p:attrNameLst>
                                          <p:attrName>ppt_x</p:attrName>
                                        </p:attrNameLst>
                                      </p:cBhvr>
                                      <p:tavLst>
                                        <p:tav tm="0">
                                          <p:val>
                                            <p:strVal val="#ppt_x"/>
                                          </p:val>
                                        </p:tav>
                                        <p:tav tm="100000">
                                          <p:val>
                                            <p:strVal val="#ppt_x"/>
                                          </p:val>
                                        </p:tav>
                                      </p:tavLst>
                                    </p:anim>
                                    <p:anim calcmode="lin" valueType="num">
                                      <p:cBhvr>
                                        <p:cTn id="52" dur="900" decel="100000" fill="hold"/>
                                        <p:tgtEl>
                                          <p:spTgt spid="2356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35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build="p"/>
      <p:bldP spid="23563" grpId="0"/>
      <p:bldP spid="23564" grpId="0"/>
      <p:bldP spid="23566" grpId="0"/>
      <p:bldP spid="23567" grpId="0"/>
      <p:bldP spid="235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a:xfrm>
            <a:off x="-990600" y="2133600"/>
            <a:ext cx="8839200" cy="1470025"/>
          </a:xfrm>
        </p:spPr>
        <p:txBody>
          <a:bodyPr/>
          <a:lstStyle/>
          <a:p>
            <a:pPr eaLnBrk="1" hangingPunct="1"/>
            <a:r>
              <a:rPr lang="en-US" sz="4000" smtClean="0"/>
              <a:t>Bạn nhỏ thấy ở quê có gì lạ?</a:t>
            </a:r>
          </a:p>
        </p:txBody>
      </p:sp>
      <p:sp>
        <p:nvSpPr>
          <p:cNvPr id="45061" name="Rectangle 5"/>
          <p:cNvSpPr>
            <a:spLocks noGrp="1" noChangeArrowheads="1"/>
          </p:cNvSpPr>
          <p:nvPr>
            <p:ph type="subTitle" idx="1"/>
          </p:nvPr>
        </p:nvSpPr>
        <p:spPr>
          <a:xfrm>
            <a:off x="152400" y="3810000"/>
            <a:ext cx="8991600" cy="1752600"/>
          </a:xfrm>
        </p:spPr>
        <p:txBody>
          <a:bodyPr/>
          <a:lstStyle/>
          <a:p>
            <a:pPr algn="l" eaLnBrk="1" hangingPunct="1">
              <a:lnSpc>
                <a:spcPct val="90000"/>
              </a:lnSpc>
            </a:pPr>
            <a:r>
              <a:rPr lang="en-US" sz="3600" smtClean="0">
                <a:solidFill>
                  <a:srgbClr val="FF3300"/>
                </a:solidFill>
              </a:rPr>
              <a:t>Ở quê có đầm sen nở hương thơm ngát, gặp trăng, gặp gió bất ngờ, con đường đất rực màu rơm phơi, bóng tre rợp mát, vầng trăng như thuyền trôi.</a:t>
            </a:r>
          </a:p>
        </p:txBody>
      </p:sp>
      <p:sp>
        <p:nvSpPr>
          <p:cNvPr id="4100" name="Rectangle 6"/>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l"/>
            <a:r>
              <a:rPr lang="en-US" sz="3600">
                <a:solidFill>
                  <a:schemeClr val="tx2"/>
                </a:solidFill>
              </a:rPr>
              <a:t/>
            </a:r>
            <a:br>
              <a:rPr lang="en-US" sz="3600">
                <a:solidFill>
                  <a:schemeClr val="tx2"/>
                </a:solidFill>
              </a:rPr>
            </a:br>
            <a:r>
              <a:rPr lang="en-US" sz="3600" u="sng">
                <a:solidFill>
                  <a:schemeClr val="tx2"/>
                </a:solidFill>
              </a:rPr>
              <a:t>Chính tả</a:t>
            </a:r>
            <a:r>
              <a:rPr lang="en-US" sz="3600">
                <a:solidFill>
                  <a:schemeClr val="tx2"/>
                </a:solidFill>
              </a:rPr>
              <a:t>:</a:t>
            </a:r>
          </a:p>
        </p:txBody>
      </p:sp>
      <p:sp>
        <p:nvSpPr>
          <p:cNvPr id="45063" name="Text Box 7"/>
          <p:cNvSpPr txBox="1">
            <a:spLocks noChangeArrowheads="1"/>
          </p:cNvSpPr>
          <p:nvPr/>
        </p:nvSpPr>
        <p:spPr bwMode="auto">
          <a:xfrm>
            <a:off x="2133600" y="609600"/>
            <a:ext cx="4878388" cy="641350"/>
          </a:xfrm>
          <a:prstGeom prst="rect">
            <a:avLst/>
          </a:prstGeom>
          <a:noFill/>
          <a:ln w="9525">
            <a:noFill/>
            <a:miter lim="800000"/>
            <a:headEnd/>
            <a:tailEnd/>
          </a:ln>
        </p:spPr>
        <p:txBody>
          <a:bodyPr wrap="none">
            <a:spAutoFit/>
          </a:bodyPr>
          <a:lstStyle/>
          <a:p>
            <a:r>
              <a:rPr lang="en-US" sz="3600">
                <a:solidFill>
                  <a:srgbClr val="FF3300"/>
                </a:solidFill>
              </a:rPr>
              <a:t>Nhớ-viết: Về quê ngoại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p:cTn id="7" dur="500" fill="hold"/>
                                        <p:tgtEl>
                                          <p:spTgt spid="45063"/>
                                        </p:tgtEl>
                                        <p:attrNameLst>
                                          <p:attrName>ppt_w</p:attrName>
                                        </p:attrNameLst>
                                      </p:cBhvr>
                                      <p:tavLst>
                                        <p:tav tm="0">
                                          <p:val>
                                            <p:fltVal val="0"/>
                                          </p:val>
                                        </p:tav>
                                        <p:tav tm="100000">
                                          <p:val>
                                            <p:strVal val="#ppt_w"/>
                                          </p:val>
                                        </p:tav>
                                      </p:tavLst>
                                    </p:anim>
                                    <p:anim calcmode="lin" valueType="num">
                                      <p:cBhvr>
                                        <p:cTn id="8" dur="500" fill="hold"/>
                                        <p:tgtEl>
                                          <p:spTgt spid="4506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p:cTn id="13" dur="500" fill="hold"/>
                                        <p:tgtEl>
                                          <p:spTgt spid="45060"/>
                                        </p:tgtEl>
                                        <p:attrNameLst>
                                          <p:attrName>ppt_w</p:attrName>
                                        </p:attrNameLst>
                                      </p:cBhvr>
                                      <p:tavLst>
                                        <p:tav tm="0">
                                          <p:val>
                                            <p:fltVal val="0"/>
                                          </p:val>
                                        </p:tav>
                                        <p:tav tm="100000">
                                          <p:val>
                                            <p:strVal val="#ppt_w"/>
                                          </p:val>
                                        </p:tav>
                                      </p:tavLst>
                                    </p:anim>
                                    <p:anim calcmode="lin" valueType="num">
                                      <p:cBhvr>
                                        <p:cTn id="14" dur="500" fill="hold"/>
                                        <p:tgtEl>
                                          <p:spTgt spid="4506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5061">
                                            <p:txEl>
                                              <p:pRg st="0" end="0"/>
                                            </p:txEl>
                                          </p:spTgt>
                                        </p:tgtEl>
                                        <p:attrNameLst>
                                          <p:attrName>style.visibility</p:attrName>
                                        </p:attrNameLst>
                                      </p:cBhvr>
                                      <p:to>
                                        <p:strVal val="visible"/>
                                      </p:to>
                                    </p:set>
                                    <p:anim calcmode="lin" valueType="num">
                                      <p:cBhvr>
                                        <p:cTn id="19" dur="500" fill="hold"/>
                                        <p:tgtEl>
                                          <p:spTgt spid="4506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506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1066800" y="1752600"/>
            <a:ext cx="8153400" cy="4221163"/>
          </a:xfrm>
        </p:spPr>
        <p:txBody>
          <a:bodyPr/>
          <a:lstStyle/>
          <a:p>
            <a:pPr eaLnBrk="1" hangingPunct="1"/>
            <a:r>
              <a:rPr lang="en-US" sz="3200" smtClean="0"/>
              <a:t/>
            </a:r>
            <a:br>
              <a:rPr lang="en-US" sz="3200" smtClean="0"/>
            </a:br>
            <a:r>
              <a:rPr lang="en-US" sz="3200" smtClean="0">
                <a:solidFill>
                  <a:schemeClr val="tx1"/>
                </a:solidFill>
              </a:rPr>
              <a:t>Em về quê ngoại nghỉ hè,</a:t>
            </a:r>
            <a:br>
              <a:rPr lang="en-US" sz="3200" smtClean="0">
                <a:solidFill>
                  <a:schemeClr val="tx1"/>
                </a:solidFill>
              </a:rPr>
            </a:br>
            <a:r>
              <a:rPr lang="en-US" sz="3200" smtClean="0">
                <a:solidFill>
                  <a:schemeClr val="tx1"/>
                </a:solidFill>
              </a:rPr>
              <a:t>Gặp đầm sen nở mà mê hương trời.</a:t>
            </a:r>
            <a:br>
              <a:rPr lang="en-US" sz="3200" smtClean="0">
                <a:solidFill>
                  <a:schemeClr val="tx1"/>
                </a:solidFill>
              </a:rPr>
            </a:br>
            <a:r>
              <a:rPr lang="en-US" sz="3200" smtClean="0">
                <a:solidFill>
                  <a:schemeClr val="tx1"/>
                </a:solidFill>
              </a:rPr>
              <a:t>Gặp bà tuổi đã tám mươi,</a:t>
            </a:r>
            <a:br>
              <a:rPr lang="en-US" sz="3200" smtClean="0">
                <a:solidFill>
                  <a:schemeClr val="tx1"/>
                </a:solidFill>
              </a:rPr>
            </a:br>
            <a:r>
              <a:rPr lang="en-US" sz="3200" smtClean="0">
                <a:solidFill>
                  <a:schemeClr val="tx1"/>
                </a:solidFill>
              </a:rPr>
              <a:t>Quên quên nhớ nhớ những lời ngày xưa.</a:t>
            </a:r>
            <a:br>
              <a:rPr lang="en-US" sz="3200" smtClean="0">
                <a:solidFill>
                  <a:schemeClr val="tx1"/>
                </a:solidFill>
              </a:rPr>
            </a:br>
            <a:r>
              <a:rPr lang="en-US" sz="3200" smtClean="0">
                <a:solidFill>
                  <a:schemeClr val="tx1"/>
                </a:solidFill>
              </a:rPr>
              <a:t>Gặp trăng gặp gió bất ngờ,</a:t>
            </a:r>
            <a:br>
              <a:rPr lang="en-US" sz="3200" smtClean="0">
                <a:solidFill>
                  <a:schemeClr val="tx1"/>
                </a:solidFill>
              </a:rPr>
            </a:br>
            <a:r>
              <a:rPr lang="en-US" sz="3200" smtClean="0">
                <a:solidFill>
                  <a:schemeClr val="tx1"/>
                </a:solidFill>
              </a:rPr>
              <a:t>Ở trong phố chẳng bao giờ có đâu.</a:t>
            </a:r>
            <a:br>
              <a:rPr lang="en-US" sz="3200" smtClean="0">
                <a:solidFill>
                  <a:schemeClr val="tx1"/>
                </a:solidFill>
              </a:rPr>
            </a:br>
            <a:r>
              <a:rPr lang="en-US" sz="3200" smtClean="0">
                <a:solidFill>
                  <a:schemeClr val="tx1"/>
                </a:solidFill>
              </a:rPr>
              <a:t>Bạn bè ríu rít tìm nhau,</a:t>
            </a:r>
            <a:br>
              <a:rPr lang="en-US" sz="3200" smtClean="0">
                <a:solidFill>
                  <a:schemeClr val="tx1"/>
                </a:solidFill>
              </a:rPr>
            </a:br>
            <a:r>
              <a:rPr lang="en-US" sz="3200" smtClean="0">
                <a:solidFill>
                  <a:schemeClr val="tx1"/>
                </a:solidFill>
              </a:rPr>
              <a:t>Qua con đường đất rực màu rơm phơi.</a:t>
            </a:r>
            <a:br>
              <a:rPr lang="en-US" sz="3200" smtClean="0">
                <a:solidFill>
                  <a:schemeClr val="tx1"/>
                </a:solidFill>
              </a:rPr>
            </a:br>
            <a:r>
              <a:rPr lang="en-US" sz="3200" smtClean="0">
                <a:solidFill>
                  <a:schemeClr val="tx1"/>
                </a:solidFill>
              </a:rPr>
              <a:t>Bóng tre mát rợp vai người,</a:t>
            </a:r>
            <a:br>
              <a:rPr lang="en-US" sz="3200" smtClean="0">
                <a:solidFill>
                  <a:schemeClr val="tx1"/>
                </a:solidFill>
              </a:rPr>
            </a:br>
            <a:r>
              <a:rPr lang="en-US" sz="3200" smtClean="0">
                <a:solidFill>
                  <a:schemeClr val="tx1"/>
                </a:solidFill>
              </a:rPr>
              <a:t>Vầng trăng như lá thuyền trôi êm đềm.</a:t>
            </a:r>
            <a:br>
              <a:rPr lang="en-US" sz="3200" smtClean="0">
                <a:solidFill>
                  <a:schemeClr val="tx1"/>
                </a:solidFill>
              </a:rPr>
            </a:br>
            <a:r>
              <a:rPr lang="en-US" sz="3200" smtClean="0">
                <a:solidFill>
                  <a:schemeClr val="tx1"/>
                </a:solidFill>
              </a:rPr>
              <a:t>                   Hà Sơn</a:t>
            </a:r>
          </a:p>
        </p:txBody>
      </p:sp>
      <p:sp>
        <p:nvSpPr>
          <p:cNvPr id="5123" name="Rectangle 5"/>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l"/>
            <a:r>
              <a:rPr lang="en-US" sz="3600">
                <a:solidFill>
                  <a:schemeClr val="tx2"/>
                </a:solidFill>
              </a:rPr>
              <a:t/>
            </a:r>
            <a:br>
              <a:rPr lang="en-US" sz="3600">
                <a:solidFill>
                  <a:schemeClr val="tx2"/>
                </a:solidFill>
              </a:rPr>
            </a:br>
            <a:r>
              <a:rPr lang="en-US" sz="3600" u="sng">
                <a:solidFill>
                  <a:schemeClr val="tx2"/>
                </a:solidFill>
              </a:rPr>
              <a:t>Chính tả</a:t>
            </a:r>
            <a:r>
              <a:rPr lang="en-US" sz="3600">
                <a:solidFill>
                  <a:schemeClr val="tx2"/>
                </a:solidFill>
              </a:rPr>
              <a:t>: Nhớ-viết: </a:t>
            </a:r>
            <a:r>
              <a:rPr lang="en-US" sz="3600">
                <a:solidFill>
                  <a:srgbClr val="FF3300"/>
                </a:solidFill>
              </a:rPr>
              <a:t>Về quê ngoại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1905000"/>
            <a:ext cx="9525000" cy="1143000"/>
          </a:xfrm>
        </p:spPr>
        <p:txBody>
          <a:bodyPr/>
          <a:lstStyle/>
          <a:p>
            <a:pPr eaLnBrk="1" hangingPunct="1"/>
            <a:r>
              <a:rPr lang="en-US" sz="3600" smtClean="0"/>
              <a:t>Đoạn thơ được viết theo thể thơ nào?</a:t>
            </a:r>
          </a:p>
        </p:txBody>
      </p:sp>
      <p:sp>
        <p:nvSpPr>
          <p:cNvPr id="53251" name="Rectangle 3"/>
          <p:cNvSpPr>
            <a:spLocks noGrp="1" noChangeArrowheads="1"/>
          </p:cNvSpPr>
          <p:nvPr>
            <p:ph type="body" idx="1"/>
          </p:nvPr>
        </p:nvSpPr>
        <p:spPr>
          <a:xfrm>
            <a:off x="0" y="3352800"/>
            <a:ext cx="9144000" cy="762000"/>
          </a:xfrm>
        </p:spPr>
        <p:txBody>
          <a:bodyPr/>
          <a:lstStyle/>
          <a:p>
            <a:pPr eaLnBrk="1" hangingPunct="1">
              <a:buFontTx/>
              <a:buNone/>
            </a:pPr>
            <a:r>
              <a:rPr lang="en-US" sz="3600" smtClean="0"/>
              <a:t>Đoạn thơ được viết theo thể thơ lục bát</a:t>
            </a:r>
          </a:p>
        </p:txBody>
      </p:sp>
      <p:sp>
        <p:nvSpPr>
          <p:cNvPr id="53252" name="Text Box 4"/>
          <p:cNvSpPr txBox="1">
            <a:spLocks noChangeArrowheads="1"/>
          </p:cNvSpPr>
          <p:nvPr/>
        </p:nvSpPr>
        <p:spPr bwMode="auto">
          <a:xfrm>
            <a:off x="0" y="2133600"/>
            <a:ext cx="8572500" cy="646113"/>
          </a:xfrm>
          <a:prstGeom prst="rect">
            <a:avLst/>
          </a:prstGeom>
          <a:noFill/>
          <a:ln w="9525">
            <a:noFill/>
            <a:miter lim="800000"/>
            <a:headEnd/>
            <a:tailEnd/>
          </a:ln>
        </p:spPr>
        <p:txBody>
          <a:bodyPr>
            <a:spAutoFit/>
          </a:bodyPr>
          <a:lstStyle/>
          <a:p>
            <a:r>
              <a:rPr lang="en-US" sz="3600"/>
              <a:t>Trình bày thể thơ này như thế nào?</a:t>
            </a:r>
          </a:p>
        </p:txBody>
      </p:sp>
      <p:sp>
        <p:nvSpPr>
          <p:cNvPr id="53253" name="Text Box 5"/>
          <p:cNvSpPr txBox="1">
            <a:spLocks noChangeArrowheads="1"/>
          </p:cNvSpPr>
          <p:nvPr/>
        </p:nvSpPr>
        <p:spPr bwMode="auto">
          <a:xfrm>
            <a:off x="0" y="3124200"/>
            <a:ext cx="9144000" cy="1200150"/>
          </a:xfrm>
          <a:prstGeom prst="rect">
            <a:avLst/>
          </a:prstGeom>
          <a:noFill/>
          <a:ln w="9525">
            <a:noFill/>
            <a:miter lim="800000"/>
            <a:headEnd/>
            <a:tailEnd/>
          </a:ln>
        </p:spPr>
        <p:txBody>
          <a:bodyPr>
            <a:spAutoFit/>
          </a:bodyPr>
          <a:lstStyle/>
          <a:p>
            <a:pPr algn="l"/>
            <a:r>
              <a:rPr lang="en-US" sz="3600">
                <a:solidFill>
                  <a:srgbClr val="FF3300"/>
                </a:solidFill>
              </a:rPr>
              <a:t>Trình bày thể thơ này là dòng 6 chữ viết lùi vào 2 ô, dòng 8 chữ viết lùi vào 1 ô</a:t>
            </a:r>
          </a:p>
        </p:txBody>
      </p:sp>
      <p:sp>
        <p:nvSpPr>
          <p:cNvPr id="53254" name="Text Box 6"/>
          <p:cNvSpPr txBox="1">
            <a:spLocks noChangeArrowheads="1"/>
          </p:cNvSpPr>
          <p:nvPr/>
        </p:nvSpPr>
        <p:spPr bwMode="auto">
          <a:xfrm>
            <a:off x="0" y="2133600"/>
            <a:ext cx="9144000" cy="1200150"/>
          </a:xfrm>
          <a:prstGeom prst="rect">
            <a:avLst/>
          </a:prstGeom>
          <a:noFill/>
          <a:ln w="9525">
            <a:noFill/>
            <a:miter lim="800000"/>
            <a:headEnd/>
            <a:tailEnd/>
          </a:ln>
        </p:spPr>
        <p:txBody>
          <a:bodyPr>
            <a:spAutoFit/>
          </a:bodyPr>
          <a:lstStyle/>
          <a:p>
            <a:pPr algn="l"/>
            <a:r>
              <a:rPr lang="en-US" sz="3600"/>
              <a:t>Trong đoạn thơ những chữ nào phải viết hoa?</a:t>
            </a:r>
          </a:p>
        </p:txBody>
      </p:sp>
      <p:sp>
        <p:nvSpPr>
          <p:cNvPr id="53255" name="Text Box 7"/>
          <p:cNvSpPr txBox="1">
            <a:spLocks noChangeArrowheads="1"/>
          </p:cNvSpPr>
          <p:nvPr/>
        </p:nvSpPr>
        <p:spPr bwMode="auto">
          <a:xfrm>
            <a:off x="0" y="3733800"/>
            <a:ext cx="7354888" cy="584200"/>
          </a:xfrm>
          <a:prstGeom prst="rect">
            <a:avLst/>
          </a:prstGeom>
          <a:noFill/>
          <a:ln w="9525">
            <a:noFill/>
            <a:miter lim="800000"/>
            <a:headEnd/>
            <a:tailEnd/>
          </a:ln>
        </p:spPr>
        <p:txBody>
          <a:bodyPr wrap="none">
            <a:spAutoFit/>
          </a:bodyPr>
          <a:lstStyle/>
          <a:p>
            <a:r>
              <a:rPr lang="en-US" sz="3200"/>
              <a:t>Những chữ đầu dòng thơ, phải viết hoa</a:t>
            </a:r>
          </a:p>
        </p:txBody>
      </p:sp>
      <p:sp>
        <p:nvSpPr>
          <p:cNvPr id="6152" name="Rectangle 9"/>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l"/>
            <a:r>
              <a:rPr lang="en-US" sz="3200">
                <a:solidFill>
                  <a:schemeClr val="tx2"/>
                </a:solidFill>
              </a:rPr>
              <a:t/>
            </a:r>
            <a:br>
              <a:rPr lang="en-US" sz="3200">
                <a:solidFill>
                  <a:schemeClr val="tx2"/>
                </a:solidFill>
              </a:rPr>
            </a:br>
            <a:r>
              <a:rPr lang="en-US" sz="3200" u="sng">
                <a:solidFill>
                  <a:schemeClr val="tx2"/>
                </a:solidFill>
              </a:rPr>
              <a:t>Chính tả</a:t>
            </a:r>
            <a:r>
              <a:rPr lang="en-US" sz="3200">
                <a:solidFill>
                  <a:schemeClr val="tx2"/>
                </a:solidFill>
              </a:rPr>
              <a:t>: Nhớ-viết: </a:t>
            </a:r>
            <a:r>
              <a:rPr lang="en-US" sz="3200">
                <a:solidFill>
                  <a:srgbClr val="FF3300"/>
                </a:solidFill>
              </a:rPr>
              <a:t>Về quê ngoại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p:cTn id="13"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32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xit" presetSubtype="12" fill="hold" grpId="1" nodeType="clickEffect">
                                  <p:stCondLst>
                                    <p:cond delay="0"/>
                                  </p:stCondLst>
                                  <p:childTnLst>
                                    <p:animEffect transition="out" filter="strips(downLeft)">
                                      <p:cBhvr>
                                        <p:cTn id="18" dur="500"/>
                                        <p:tgtEl>
                                          <p:spTgt spid="53250"/>
                                        </p:tgtEl>
                                      </p:cBhvr>
                                    </p:animEffect>
                                    <p:set>
                                      <p:cBhvr>
                                        <p:cTn id="19" dur="1" fill="hold">
                                          <p:stCondLst>
                                            <p:cond delay="499"/>
                                          </p:stCondLst>
                                        </p:cTn>
                                        <p:tgtEl>
                                          <p:spTgt spid="53250"/>
                                        </p:tgtEl>
                                        <p:attrNameLst>
                                          <p:attrName>style.visibility</p:attrName>
                                        </p:attrNameLst>
                                      </p:cBhvr>
                                      <p:to>
                                        <p:strVal val="hidden"/>
                                      </p:to>
                                    </p:set>
                                  </p:childTnLst>
                                </p:cTn>
                              </p:par>
                              <p:par>
                                <p:cTn id="20" presetID="18" presetClass="exit" presetSubtype="12" fill="hold" grpId="1" nodeType="withEffect">
                                  <p:stCondLst>
                                    <p:cond delay="0"/>
                                  </p:stCondLst>
                                  <p:childTnLst>
                                    <p:animEffect transition="out" filter="strips(downLeft)">
                                      <p:cBhvr>
                                        <p:cTn id="21" dur="500"/>
                                        <p:tgtEl>
                                          <p:spTgt spid="53251">
                                            <p:txEl>
                                              <p:pRg st="0" end="0"/>
                                            </p:txEl>
                                          </p:spTgt>
                                        </p:tgtEl>
                                      </p:cBhvr>
                                    </p:animEffect>
                                    <p:set>
                                      <p:cBhvr>
                                        <p:cTn id="22" dur="1" fill="hold">
                                          <p:stCondLst>
                                            <p:cond delay="499"/>
                                          </p:stCondLst>
                                        </p:cTn>
                                        <p:tgtEl>
                                          <p:spTgt spid="53251">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53252"/>
                                        </p:tgtEl>
                                        <p:attrNameLst>
                                          <p:attrName>style.visibility</p:attrName>
                                        </p:attrNameLst>
                                      </p:cBhvr>
                                      <p:to>
                                        <p:strVal val="visible"/>
                                      </p:to>
                                    </p:set>
                                    <p:anim calcmode="lin" valueType="num">
                                      <p:cBhvr>
                                        <p:cTn id="27" dur="500" fill="hold"/>
                                        <p:tgtEl>
                                          <p:spTgt spid="53252"/>
                                        </p:tgtEl>
                                        <p:attrNameLst>
                                          <p:attrName>ppt_w</p:attrName>
                                        </p:attrNameLst>
                                      </p:cBhvr>
                                      <p:tavLst>
                                        <p:tav tm="0">
                                          <p:val>
                                            <p:fltVal val="0"/>
                                          </p:val>
                                        </p:tav>
                                        <p:tav tm="100000">
                                          <p:val>
                                            <p:strVal val="#ppt_w"/>
                                          </p:val>
                                        </p:tav>
                                      </p:tavLst>
                                    </p:anim>
                                    <p:anim calcmode="lin" valueType="num">
                                      <p:cBhvr>
                                        <p:cTn id="28" dur="500" fill="hold"/>
                                        <p:tgtEl>
                                          <p:spTgt spid="5325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53253"/>
                                        </p:tgtEl>
                                        <p:attrNameLst>
                                          <p:attrName>style.visibility</p:attrName>
                                        </p:attrNameLst>
                                      </p:cBhvr>
                                      <p:to>
                                        <p:strVal val="visible"/>
                                      </p:to>
                                    </p:set>
                                    <p:anim calcmode="lin" valueType="num">
                                      <p:cBhvr>
                                        <p:cTn id="33" dur="500" fill="hold"/>
                                        <p:tgtEl>
                                          <p:spTgt spid="53253"/>
                                        </p:tgtEl>
                                        <p:attrNameLst>
                                          <p:attrName>ppt_w</p:attrName>
                                        </p:attrNameLst>
                                      </p:cBhvr>
                                      <p:tavLst>
                                        <p:tav tm="0">
                                          <p:val>
                                            <p:fltVal val="0"/>
                                          </p:val>
                                        </p:tav>
                                        <p:tav tm="100000">
                                          <p:val>
                                            <p:strVal val="#ppt_w"/>
                                          </p:val>
                                        </p:tav>
                                      </p:tavLst>
                                    </p:anim>
                                    <p:anim calcmode="lin" valueType="num">
                                      <p:cBhvr>
                                        <p:cTn id="34" dur="500" fill="hold"/>
                                        <p:tgtEl>
                                          <p:spTgt spid="5325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xit" presetSubtype="0" fill="hold" grpId="1" nodeType="clickEffect">
                                  <p:stCondLst>
                                    <p:cond delay="0"/>
                                  </p:stCondLst>
                                  <p:childTnLst>
                                    <p:anim to="" calcmode="lin" valueType="num">
                                      <p:cBhvr>
                                        <p:cTn id="38" dur="1"/>
                                        <p:tgtEl>
                                          <p:spTgt spid="53253"/>
                                        </p:tgtEl>
                                        <p:attrNameLst>
                                          <p:attrName/>
                                        </p:attrNameLst>
                                      </p:cBhvr>
                                    </p:anim>
                                    <p:set>
                                      <p:cBhvr>
                                        <p:cTn id="39" dur="1" fill="hold">
                                          <p:stCondLst>
                                            <p:cond delay="0"/>
                                          </p:stCondLst>
                                        </p:cTn>
                                        <p:tgtEl>
                                          <p:spTgt spid="53253"/>
                                        </p:tgtEl>
                                        <p:attrNameLst>
                                          <p:attrName>style.visibility</p:attrName>
                                        </p:attrNameLst>
                                      </p:cBhvr>
                                      <p:to>
                                        <p:strVal val="hidden"/>
                                      </p:to>
                                    </p:set>
                                  </p:childTnLst>
                                </p:cTn>
                              </p:par>
                              <p:par>
                                <p:cTn id="40" presetID="24" presetClass="exit" presetSubtype="0" fill="hold" grpId="1" nodeType="withEffect">
                                  <p:stCondLst>
                                    <p:cond delay="0"/>
                                  </p:stCondLst>
                                  <p:childTnLst>
                                    <p:anim to="" calcmode="lin" valueType="num">
                                      <p:cBhvr>
                                        <p:cTn id="41" dur="1"/>
                                        <p:tgtEl>
                                          <p:spTgt spid="53252"/>
                                        </p:tgtEl>
                                        <p:attrNameLst>
                                          <p:attrName/>
                                        </p:attrNameLst>
                                      </p:cBhvr>
                                    </p:anim>
                                    <p:set>
                                      <p:cBhvr>
                                        <p:cTn id="42" dur="1" fill="hold">
                                          <p:stCondLst>
                                            <p:cond delay="0"/>
                                          </p:stCondLst>
                                        </p:cTn>
                                        <p:tgtEl>
                                          <p:spTgt spid="5325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53254"/>
                                        </p:tgtEl>
                                        <p:attrNameLst>
                                          <p:attrName>style.visibility</p:attrName>
                                        </p:attrNameLst>
                                      </p:cBhvr>
                                      <p:to>
                                        <p:strVal val="visible"/>
                                      </p:to>
                                    </p:set>
                                    <p:animScale>
                                      <p:cBhvr>
                                        <p:cTn id="47" dur="1000" decel="50000" fill="hold">
                                          <p:stCondLst>
                                            <p:cond delay="0"/>
                                          </p:stCondLst>
                                        </p:cTn>
                                        <p:tgtEl>
                                          <p:spTgt spid="532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3254"/>
                                        </p:tgtEl>
                                        <p:attrNameLst>
                                          <p:attrName>ppt_x</p:attrName>
                                          <p:attrName>ppt_y</p:attrName>
                                        </p:attrNameLst>
                                      </p:cBhvr>
                                    </p:animMotion>
                                    <p:animEffect transition="in" filter="fade">
                                      <p:cBhvr>
                                        <p:cTn id="49" dur="1000"/>
                                        <p:tgtEl>
                                          <p:spTgt spid="5325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53255"/>
                                        </p:tgtEl>
                                        <p:attrNameLst>
                                          <p:attrName>style.visibility</p:attrName>
                                        </p:attrNameLst>
                                      </p:cBhvr>
                                      <p:to>
                                        <p:strVal val="visible"/>
                                      </p:to>
                                    </p:set>
                                    <p:animScale>
                                      <p:cBhvr>
                                        <p:cTn id="54" dur="1000" decel="50000" fill="hold">
                                          <p:stCondLst>
                                            <p:cond delay="0"/>
                                          </p:stCondLst>
                                        </p:cTn>
                                        <p:tgtEl>
                                          <p:spTgt spid="53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53255"/>
                                        </p:tgtEl>
                                        <p:attrNameLst>
                                          <p:attrName>ppt_x</p:attrName>
                                          <p:attrName>ppt_y</p:attrName>
                                        </p:attrNameLst>
                                      </p:cBhvr>
                                    </p:animMotion>
                                    <p:animEffect transition="in" filter="fade">
                                      <p:cBhvr>
                                        <p:cTn id="56" dur="10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P spid="53251" grpId="0" build="p"/>
      <p:bldP spid="53251" grpId="1" build="p"/>
      <p:bldP spid="53252" grpId="0"/>
      <p:bldP spid="53252" grpId="1"/>
      <p:bldP spid="53253" grpId="0"/>
      <p:bldP spid="53253" grpId="1"/>
      <p:bldP spid="53254" grpId="0"/>
      <p:bldP spid="53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905000"/>
            <a:ext cx="9144000" cy="1143000"/>
          </a:xfrm>
        </p:spPr>
        <p:txBody>
          <a:bodyPr/>
          <a:lstStyle/>
          <a:p>
            <a:pPr eaLnBrk="1" hangingPunct="1"/>
            <a:r>
              <a:rPr lang="en-US" sz="4000" smtClean="0"/>
              <a:t>Tìm trong bài những từ nào khó viết?</a:t>
            </a:r>
          </a:p>
        </p:txBody>
      </p:sp>
      <p:sp>
        <p:nvSpPr>
          <p:cNvPr id="54275" name="Rectangle 3"/>
          <p:cNvSpPr>
            <a:spLocks noGrp="1" noChangeArrowheads="1"/>
          </p:cNvSpPr>
          <p:nvPr>
            <p:ph type="body" idx="1"/>
          </p:nvPr>
        </p:nvSpPr>
        <p:spPr>
          <a:xfrm>
            <a:off x="533400" y="3124200"/>
            <a:ext cx="3048000" cy="685800"/>
          </a:xfrm>
        </p:spPr>
        <p:txBody>
          <a:bodyPr/>
          <a:lstStyle/>
          <a:p>
            <a:pPr eaLnBrk="1" hangingPunct="1">
              <a:buFontTx/>
              <a:buNone/>
            </a:pPr>
            <a:r>
              <a:rPr lang="en-US" sz="4000" smtClean="0">
                <a:solidFill>
                  <a:srgbClr val="FF3300"/>
                </a:solidFill>
              </a:rPr>
              <a:t>hương trời,</a:t>
            </a:r>
          </a:p>
        </p:txBody>
      </p:sp>
      <p:sp>
        <p:nvSpPr>
          <p:cNvPr id="54276" name="Text Box 4"/>
          <p:cNvSpPr txBox="1">
            <a:spLocks noChangeArrowheads="1"/>
          </p:cNvSpPr>
          <p:nvPr/>
        </p:nvSpPr>
        <p:spPr bwMode="auto">
          <a:xfrm>
            <a:off x="5562600" y="3124200"/>
            <a:ext cx="1981200" cy="701675"/>
          </a:xfrm>
          <a:prstGeom prst="rect">
            <a:avLst/>
          </a:prstGeom>
          <a:noFill/>
          <a:ln w="9525">
            <a:noFill/>
            <a:miter lim="800000"/>
            <a:headEnd/>
            <a:tailEnd/>
          </a:ln>
        </p:spPr>
        <p:txBody>
          <a:bodyPr>
            <a:spAutoFit/>
          </a:bodyPr>
          <a:lstStyle/>
          <a:p>
            <a:r>
              <a:rPr lang="en-US" sz="4000">
                <a:solidFill>
                  <a:srgbClr val="FF3300"/>
                </a:solidFill>
              </a:rPr>
              <a:t>ríu rít,</a:t>
            </a:r>
          </a:p>
        </p:txBody>
      </p:sp>
      <p:sp>
        <p:nvSpPr>
          <p:cNvPr id="54277" name="Text Box 5"/>
          <p:cNvSpPr txBox="1">
            <a:spLocks noChangeArrowheads="1"/>
          </p:cNvSpPr>
          <p:nvPr/>
        </p:nvSpPr>
        <p:spPr bwMode="auto">
          <a:xfrm>
            <a:off x="3124200" y="3124200"/>
            <a:ext cx="2895600" cy="701675"/>
          </a:xfrm>
          <a:prstGeom prst="rect">
            <a:avLst/>
          </a:prstGeom>
          <a:noFill/>
          <a:ln w="9525">
            <a:noFill/>
            <a:miter lim="800000"/>
            <a:headEnd/>
            <a:tailEnd/>
          </a:ln>
        </p:spPr>
        <p:txBody>
          <a:bodyPr>
            <a:spAutoFit/>
          </a:bodyPr>
          <a:lstStyle/>
          <a:p>
            <a:r>
              <a:rPr lang="en-US" sz="4000">
                <a:solidFill>
                  <a:srgbClr val="FF3300"/>
                </a:solidFill>
              </a:rPr>
              <a:t>con đường,</a:t>
            </a:r>
          </a:p>
        </p:txBody>
      </p:sp>
      <p:sp>
        <p:nvSpPr>
          <p:cNvPr id="54278" name="Text Box 6"/>
          <p:cNvSpPr txBox="1">
            <a:spLocks noChangeArrowheads="1"/>
          </p:cNvSpPr>
          <p:nvPr/>
        </p:nvSpPr>
        <p:spPr bwMode="auto">
          <a:xfrm>
            <a:off x="3581400" y="3886200"/>
            <a:ext cx="2727325" cy="701675"/>
          </a:xfrm>
          <a:prstGeom prst="rect">
            <a:avLst/>
          </a:prstGeom>
          <a:noFill/>
          <a:ln w="9525">
            <a:noFill/>
            <a:miter lim="800000"/>
            <a:headEnd/>
            <a:tailEnd/>
          </a:ln>
        </p:spPr>
        <p:txBody>
          <a:bodyPr wrap="none">
            <a:spAutoFit/>
          </a:bodyPr>
          <a:lstStyle/>
          <a:p>
            <a:r>
              <a:rPr lang="en-US" sz="4000">
                <a:solidFill>
                  <a:srgbClr val="FF3300"/>
                </a:solidFill>
              </a:rPr>
              <a:t>vầng trăng.</a:t>
            </a:r>
          </a:p>
        </p:txBody>
      </p:sp>
      <p:sp>
        <p:nvSpPr>
          <p:cNvPr id="54279" name="Text Box 7"/>
          <p:cNvSpPr txBox="1">
            <a:spLocks noChangeArrowheads="1"/>
          </p:cNvSpPr>
          <p:nvPr/>
        </p:nvSpPr>
        <p:spPr bwMode="auto">
          <a:xfrm>
            <a:off x="533400" y="3886200"/>
            <a:ext cx="3235325" cy="701675"/>
          </a:xfrm>
          <a:prstGeom prst="rect">
            <a:avLst/>
          </a:prstGeom>
          <a:noFill/>
          <a:ln w="9525">
            <a:noFill/>
            <a:miter lim="800000"/>
            <a:headEnd/>
            <a:tailEnd/>
          </a:ln>
        </p:spPr>
        <p:txBody>
          <a:bodyPr wrap="none">
            <a:spAutoFit/>
          </a:bodyPr>
          <a:lstStyle/>
          <a:p>
            <a:r>
              <a:rPr lang="en-US" sz="4000">
                <a:solidFill>
                  <a:srgbClr val="FF3300"/>
                </a:solidFill>
              </a:rPr>
              <a:t>lá thuyền trôi,</a:t>
            </a:r>
          </a:p>
        </p:txBody>
      </p:sp>
      <p:sp>
        <p:nvSpPr>
          <p:cNvPr id="7176" name="Rectangle 8"/>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l"/>
            <a:r>
              <a:rPr lang="en-US" sz="3600">
                <a:solidFill>
                  <a:schemeClr val="tx2"/>
                </a:solidFill>
              </a:rPr>
              <a:t/>
            </a:r>
            <a:br>
              <a:rPr lang="en-US" sz="3600">
                <a:solidFill>
                  <a:schemeClr val="tx2"/>
                </a:solidFill>
              </a:rPr>
            </a:br>
            <a:r>
              <a:rPr lang="en-US" sz="3600" u="sng">
                <a:solidFill>
                  <a:schemeClr val="tx2"/>
                </a:solidFill>
              </a:rPr>
              <a:t>Chính tả</a:t>
            </a:r>
            <a:r>
              <a:rPr lang="en-US" sz="3600">
                <a:solidFill>
                  <a:schemeClr val="tx2"/>
                </a:solidFill>
              </a:rPr>
              <a:t>: Nhớ-viết: </a:t>
            </a:r>
            <a:r>
              <a:rPr lang="en-US" sz="3600">
                <a:solidFill>
                  <a:srgbClr val="FF3300"/>
                </a:solidFill>
              </a:rPr>
              <a:t>Về quê ngoại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p:cTn id="13"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54277"/>
                                        </p:tgtEl>
                                        <p:attrNameLst>
                                          <p:attrName>style.visibility</p:attrName>
                                        </p:attrNameLst>
                                      </p:cBhvr>
                                      <p:to>
                                        <p:strVal val="visible"/>
                                      </p:to>
                                    </p:set>
                                    <p:anim calcmode="lin" valueType="num">
                                      <p:cBhvr>
                                        <p:cTn id="17" dur="500" fill="hold"/>
                                        <p:tgtEl>
                                          <p:spTgt spid="54277"/>
                                        </p:tgtEl>
                                        <p:attrNameLst>
                                          <p:attrName>ppt_w</p:attrName>
                                        </p:attrNameLst>
                                      </p:cBhvr>
                                      <p:tavLst>
                                        <p:tav tm="0">
                                          <p:val>
                                            <p:fltVal val="0"/>
                                          </p:val>
                                        </p:tav>
                                        <p:tav tm="100000">
                                          <p:val>
                                            <p:strVal val="#ppt_w"/>
                                          </p:val>
                                        </p:tav>
                                      </p:tavLst>
                                    </p:anim>
                                    <p:anim calcmode="lin" valueType="num">
                                      <p:cBhvr>
                                        <p:cTn id="18" dur="500" fill="hold"/>
                                        <p:tgtEl>
                                          <p:spTgt spid="54277"/>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54276"/>
                                        </p:tgtEl>
                                        <p:attrNameLst>
                                          <p:attrName>style.visibility</p:attrName>
                                        </p:attrNameLst>
                                      </p:cBhvr>
                                      <p:to>
                                        <p:strVal val="visible"/>
                                      </p:to>
                                    </p:set>
                                    <p:anim calcmode="lin" valueType="num">
                                      <p:cBhvr>
                                        <p:cTn id="21" dur="500" fill="hold"/>
                                        <p:tgtEl>
                                          <p:spTgt spid="54276"/>
                                        </p:tgtEl>
                                        <p:attrNameLst>
                                          <p:attrName>ppt_w</p:attrName>
                                        </p:attrNameLst>
                                      </p:cBhvr>
                                      <p:tavLst>
                                        <p:tav tm="0">
                                          <p:val>
                                            <p:fltVal val="0"/>
                                          </p:val>
                                        </p:tav>
                                        <p:tav tm="100000">
                                          <p:val>
                                            <p:strVal val="#ppt_w"/>
                                          </p:val>
                                        </p:tav>
                                      </p:tavLst>
                                    </p:anim>
                                    <p:anim calcmode="lin" valueType="num">
                                      <p:cBhvr>
                                        <p:cTn id="22" dur="500" fill="hold"/>
                                        <p:tgtEl>
                                          <p:spTgt spid="54276"/>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54279"/>
                                        </p:tgtEl>
                                        <p:attrNameLst>
                                          <p:attrName>style.visibility</p:attrName>
                                        </p:attrNameLst>
                                      </p:cBhvr>
                                      <p:to>
                                        <p:strVal val="visible"/>
                                      </p:to>
                                    </p:set>
                                    <p:anim calcmode="lin" valueType="num">
                                      <p:cBhvr>
                                        <p:cTn id="25" dur="500" fill="hold"/>
                                        <p:tgtEl>
                                          <p:spTgt spid="54279"/>
                                        </p:tgtEl>
                                        <p:attrNameLst>
                                          <p:attrName>ppt_w</p:attrName>
                                        </p:attrNameLst>
                                      </p:cBhvr>
                                      <p:tavLst>
                                        <p:tav tm="0">
                                          <p:val>
                                            <p:fltVal val="0"/>
                                          </p:val>
                                        </p:tav>
                                        <p:tav tm="100000">
                                          <p:val>
                                            <p:strVal val="#ppt_w"/>
                                          </p:val>
                                        </p:tav>
                                      </p:tavLst>
                                    </p:anim>
                                    <p:anim calcmode="lin" valueType="num">
                                      <p:cBhvr>
                                        <p:cTn id="26" dur="500" fill="hold"/>
                                        <p:tgtEl>
                                          <p:spTgt spid="54279"/>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54278"/>
                                        </p:tgtEl>
                                        <p:attrNameLst>
                                          <p:attrName>style.visibility</p:attrName>
                                        </p:attrNameLst>
                                      </p:cBhvr>
                                      <p:to>
                                        <p:strVal val="visible"/>
                                      </p:to>
                                    </p:set>
                                    <p:anim calcmode="lin" valueType="num">
                                      <p:cBhvr>
                                        <p:cTn id="29" dur="500" fill="hold"/>
                                        <p:tgtEl>
                                          <p:spTgt spid="54278"/>
                                        </p:tgtEl>
                                        <p:attrNameLst>
                                          <p:attrName>ppt_w</p:attrName>
                                        </p:attrNameLst>
                                      </p:cBhvr>
                                      <p:tavLst>
                                        <p:tav tm="0">
                                          <p:val>
                                            <p:fltVal val="0"/>
                                          </p:val>
                                        </p:tav>
                                        <p:tav tm="100000">
                                          <p:val>
                                            <p:strVal val="#ppt_w"/>
                                          </p:val>
                                        </p:tav>
                                      </p:tavLst>
                                    </p:anim>
                                    <p:anim calcmode="lin" valueType="num">
                                      <p:cBhvr>
                                        <p:cTn id="30" dur="500" fill="hold"/>
                                        <p:tgtEl>
                                          <p:spTgt spid="54278"/>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xit" presetSubtype="4" fill="hold" grpId="1" nodeType="clickEffect">
                                  <p:stCondLst>
                                    <p:cond delay="0"/>
                                  </p:stCondLst>
                                  <p:childTnLst>
                                    <p:animEffect transition="out" filter="slide(fromBottom)">
                                      <p:cBhvr>
                                        <p:cTn id="34" dur="500"/>
                                        <p:tgtEl>
                                          <p:spTgt spid="54275">
                                            <p:txEl>
                                              <p:pRg st="0" end="0"/>
                                            </p:txEl>
                                          </p:spTgt>
                                        </p:tgtEl>
                                      </p:cBhvr>
                                    </p:animEffect>
                                    <p:set>
                                      <p:cBhvr>
                                        <p:cTn id="35" dur="1" fill="hold">
                                          <p:stCondLst>
                                            <p:cond delay="499"/>
                                          </p:stCondLst>
                                        </p:cTn>
                                        <p:tgtEl>
                                          <p:spTgt spid="54275">
                                            <p:txEl>
                                              <p:pRg st="0" end="0"/>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54277"/>
                                        </p:tgtEl>
                                      </p:cBhvr>
                                    </p:animEffect>
                                    <p:set>
                                      <p:cBhvr>
                                        <p:cTn id="40" dur="1" fill="hold">
                                          <p:stCondLst>
                                            <p:cond delay="499"/>
                                          </p:stCondLst>
                                        </p:cTn>
                                        <p:tgtEl>
                                          <p:spTgt spid="54277"/>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xit" presetSubtype="0" fill="hold" grpId="1" nodeType="clickEffect">
                                  <p:stCondLst>
                                    <p:cond delay="0"/>
                                  </p:stCondLst>
                                  <p:childTnLst>
                                    <p:anim calcmode="lin" valueType="num">
                                      <p:cBhvr>
                                        <p:cTn id="44" dur="500"/>
                                        <p:tgtEl>
                                          <p:spTgt spid="54276"/>
                                        </p:tgtEl>
                                        <p:attrNameLst>
                                          <p:attrName>ppt_w</p:attrName>
                                        </p:attrNameLst>
                                      </p:cBhvr>
                                      <p:tavLst>
                                        <p:tav tm="0">
                                          <p:val>
                                            <p:strVal val="ppt_w"/>
                                          </p:val>
                                        </p:tav>
                                        <p:tav tm="100000">
                                          <p:val>
                                            <p:fltVal val="0"/>
                                          </p:val>
                                        </p:tav>
                                      </p:tavLst>
                                    </p:anim>
                                    <p:anim calcmode="lin" valueType="num">
                                      <p:cBhvr>
                                        <p:cTn id="45" dur="500"/>
                                        <p:tgtEl>
                                          <p:spTgt spid="54276"/>
                                        </p:tgtEl>
                                        <p:attrNameLst>
                                          <p:attrName>ppt_h</p:attrName>
                                        </p:attrNameLst>
                                      </p:cBhvr>
                                      <p:tavLst>
                                        <p:tav tm="0">
                                          <p:val>
                                            <p:strVal val="ppt_h"/>
                                          </p:val>
                                        </p:tav>
                                        <p:tav tm="100000">
                                          <p:val>
                                            <p:fltVal val="0"/>
                                          </p:val>
                                        </p:tav>
                                      </p:tavLst>
                                    </p:anim>
                                    <p:animEffect transition="out" filter="fade">
                                      <p:cBhvr>
                                        <p:cTn id="46" dur="500"/>
                                        <p:tgtEl>
                                          <p:spTgt spid="54276"/>
                                        </p:tgtEl>
                                      </p:cBhvr>
                                    </p:animEffect>
                                    <p:set>
                                      <p:cBhvr>
                                        <p:cTn id="47" dur="1" fill="hold">
                                          <p:stCondLst>
                                            <p:cond delay="499"/>
                                          </p:stCondLst>
                                        </p:cTn>
                                        <p:tgtEl>
                                          <p:spTgt spid="5427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xit" presetSubtype="0" fill="hold" grpId="1" nodeType="clickEffect">
                                  <p:stCondLst>
                                    <p:cond delay="0"/>
                                  </p:stCondLst>
                                  <p:childTnLst>
                                    <p:anim calcmode="lin" valueType="num">
                                      <p:cBhvr>
                                        <p:cTn id="51" dur="500"/>
                                        <p:tgtEl>
                                          <p:spTgt spid="54279"/>
                                        </p:tgtEl>
                                        <p:attrNameLst>
                                          <p:attrName>ppt_w</p:attrName>
                                        </p:attrNameLst>
                                      </p:cBhvr>
                                      <p:tavLst>
                                        <p:tav tm="0">
                                          <p:val>
                                            <p:strVal val="ppt_w"/>
                                          </p:val>
                                        </p:tav>
                                        <p:tav tm="100000">
                                          <p:val>
                                            <p:fltVal val="0"/>
                                          </p:val>
                                        </p:tav>
                                      </p:tavLst>
                                    </p:anim>
                                    <p:anim calcmode="lin" valueType="num">
                                      <p:cBhvr>
                                        <p:cTn id="52" dur="500"/>
                                        <p:tgtEl>
                                          <p:spTgt spid="54279"/>
                                        </p:tgtEl>
                                        <p:attrNameLst>
                                          <p:attrName>ppt_h</p:attrName>
                                        </p:attrNameLst>
                                      </p:cBhvr>
                                      <p:tavLst>
                                        <p:tav tm="0">
                                          <p:val>
                                            <p:strVal val="ppt_h"/>
                                          </p:val>
                                        </p:tav>
                                        <p:tav tm="100000">
                                          <p:val>
                                            <p:fltVal val="0"/>
                                          </p:val>
                                        </p:tav>
                                      </p:tavLst>
                                    </p:anim>
                                    <p:animEffect transition="out" filter="fade">
                                      <p:cBhvr>
                                        <p:cTn id="53" dur="500"/>
                                        <p:tgtEl>
                                          <p:spTgt spid="54279"/>
                                        </p:tgtEl>
                                      </p:cBhvr>
                                    </p:animEffect>
                                    <p:set>
                                      <p:cBhvr>
                                        <p:cTn id="54" dur="1" fill="hold">
                                          <p:stCondLst>
                                            <p:cond delay="499"/>
                                          </p:stCondLst>
                                        </p:cTn>
                                        <p:tgtEl>
                                          <p:spTgt spid="54279"/>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xit" presetSubtype="0" fill="hold" grpId="1" nodeType="clickEffect">
                                  <p:stCondLst>
                                    <p:cond delay="0"/>
                                  </p:stCondLst>
                                  <p:childTnLst>
                                    <p:anim calcmode="lin" valueType="num">
                                      <p:cBhvr>
                                        <p:cTn id="58" dur="500"/>
                                        <p:tgtEl>
                                          <p:spTgt spid="54278"/>
                                        </p:tgtEl>
                                        <p:attrNameLst>
                                          <p:attrName>ppt_w</p:attrName>
                                        </p:attrNameLst>
                                      </p:cBhvr>
                                      <p:tavLst>
                                        <p:tav tm="0">
                                          <p:val>
                                            <p:strVal val="ppt_w"/>
                                          </p:val>
                                        </p:tav>
                                        <p:tav tm="100000">
                                          <p:val>
                                            <p:fltVal val="0"/>
                                          </p:val>
                                        </p:tav>
                                      </p:tavLst>
                                    </p:anim>
                                    <p:anim calcmode="lin" valueType="num">
                                      <p:cBhvr>
                                        <p:cTn id="59" dur="500"/>
                                        <p:tgtEl>
                                          <p:spTgt spid="54278"/>
                                        </p:tgtEl>
                                        <p:attrNameLst>
                                          <p:attrName>ppt_h</p:attrName>
                                        </p:attrNameLst>
                                      </p:cBhvr>
                                      <p:tavLst>
                                        <p:tav tm="0">
                                          <p:val>
                                            <p:strVal val="ppt_h"/>
                                          </p:val>
                                        </p:tav>
                                        <p:tav tm="100000">
                                          <p:val>
                                            <p:fltVal val="0"/>
                                          </p:val>
                                        </p:tav>
                                      </p:tavLst>
                                    </p:anim>
                                    <p:animEffect transition="out" filter="fade">
                                      <p:cBhvr>
                                        <p:cTn id="60" dur="500"/>
                                        <p:tgtEl>
                                          <p:spTgt spid="54278"/>
                                        </p:tgtEl>
                                      </p:cBhvr>
                                    </p:animEffect>
                                    <p:set>
                                      <p:cBhvr>
                                        <p:cTn id="61" dur="1" fill="hold">
                                          <p:stCondLst>
                                            <p:cond delay="499"/>
                                          </p:stCondLst>
                                        </p:cTn>
                                        <p:tgtEl>
                                          <p:spTgt spid="54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P spid="54275" grpId="1" build="p"/>
      <p:bldP spid="54276" grpId="0"/>
      <p:bldP spid="54276" grpId="1"/>
      <p:bldP spid="54277" grpId="0"/>
      <p:bldP spid="54277" grpId="1"/>
      <p:bldP spid="54278" grpId="0"/>
      <p:bldP spid="54278" grpId="1"/>
      <p:bldP spid="54279" grpId="0"/>
      <p:bldP spid="5427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0" y="2819400"/>
            <a:ext cx="8686800" cy="1752600"/>
          </a:xfrm>
        </p:spPr>
        <p:txBody>
          <a:bodyPr/>
          <a:lstStyle/>
          <a:p>
            <a:pPr eaLnBrk="1" hangingPunct="1">
              <a:lnSpc>
                <a:spcPct val="90000"/>
              </a:lnSpc>
            </a:pPr>
            <a:r>
              <a:rPr lang="en-US" sz="3600" smtClean="0"/>
              <a:t>Công …a như núi Thái Sơn</a:t>
            </a:r>
            <a:br>
              <a:rPr lang="en-US" sz="3600" smtClean="0"/>
            </a:br>
            <a:r>
              <a:rPr lang="en-US" sz="3600" smtClean="0"/>
              <a:t>Nghĩa mẹ như nước…ong nguồn …ảy ra</a:t>
            </a:r>
          </a:p>
          <a:p>
            <a:pPr eaLnBrk="1" hangingPunct="1">
              <a:lnSpc>
                <a:spcPct val="90000"/>
              </a:lnSpc>
            </a:pPr>
            <a:r>
              <a:rPr lang="en-US" sz="3600" smtClean="0"/>
              <a:t>Một lòng thờ mẹ kính …a</a:t>
            </a:r>
          </a:p>
          <a:p>
            <a:pPr eaLnBrk="1" hangingPunct="1">
              <a:lnSpc>
                <a:spcPct val="90000"/>
              </a:lnSpc>
            </a:pPr>
            <a:r>
              <a:rPr lang="en-US" sz="3600" smtClean="0"/>
              <a:t>Cho …òn …ữ hiếu mới là đạo con.</a:t>
            </a:r>
          </a:p>
        </p:txBody>
      </p:sp>
      <p:sp>
        <p:nvSpPr>
          <p:cNvPr id="56325" name="Rectangle 5"/>
          <p:cNvSpPr>
            <a:spLocks noChangeArrowheads="1"/>
          </p:cNvSpPr>
          <p:nvPr/>
        </p:nvSpPr>
        <p:spPr bwMode="auto">
          <a:xfrm>
            <a:off x="0" y="1295400"/>
            <a:ext cx="9144000" cy="1470025"/>
          </a:xfrm>
          <a:prstGeom prst="rect">
            <a:avLst/>
          </a:prstGeom>
          <a:noFill/>
          <a:ln w="9525">
            <a:noFill/>
            <a:miter lim="800000"/>
            <a:headEnd/>
            <a:tailEnd/>
          </a:ln>
        </p:spPr>
        <p:txBody>
          <a:bodyPr anchor="ctr"/>
          <a:lstStyle/>
          <a:p>
            <a:r>
              <a:rPr lang="en-US" sz="3600">
                <a:solidFill>
                  <a:schemeClr val="tx2"/>
                </a:solidFill>
              </a:rPr>
              <a:t>Bài tập 2: a) Điền vào chỗ trống </a:t>
            </a:r>
            <a:r>
              <a:rPr lang="en-US" sz="3600" i="1">
                <a:solidFill>
                  <a:schemeClr val="tx2"/>
                </a:solidFill>
              </a:rPr>
              <a:t>ch</a:t>
            </a:r>
            <a:r>
              <a:rPr lang="en-US" sz="3600">
                <a:solidFill>
                  <a:schemeClr val="tx2"/>
                </a:solidFill>
              </a:rPr>
              <a:t> hay </a:t>
            </a:r>
            <a:r>
              <a:rPr lang="en-US" sz="3600" i="1">
                <a:solidFill>
                  <a:schemeClr val="tx2"/>
                </a:solidFill>
              </a:rPr>
              <a:t>tr</a:t>
            </a:r>
            <a:r>
              <a:rPr lang="en-US" sz="3600">
                <a:solidFill>
                  <a:schemeClr val="tx2"/>
                </a:solidFill>
              </a:rPr>
              <a:t> ?</a:t>
            </a:r>
            <a:endParaRPr lang="en-US" sz="3600" i="1">
              <a:solidFill>
                <a:schemeClr val="tx2"/>
              </a:solidFill>
            </a:endParaRPr>
          </a:p>
        </p:txBody>
      </p:sp>
      <p:sp>
        <p:nvSpPr>
          <p:cNvPr id="56327" name="Text Box 7"/>
          <p:cNvSpPr txBox="1">
            <a:spLocks noChangeArrowheads="1"/>
          </p:cNvSpPr>
          <p:nvPr/>
        </p:nvSpPr>
        <p:spPr bwMode="auto">
          <a:xfrm>
            <a:off x="2667000" y="2743200"/>
            <a:ext cx="666750" cy="641350"/>
          </a:xfrm>
          <a:prstGeom prst="rect">
            <a:avLst/>
          </a:prstGeom>
          <a:noFill/>
          <a:ln w="9525">
            <a:noFill/>
            <a:miter lim="800000"/>
            <a:headEnd/>
            <a:tailEnd/>
          </a:ln>
        </p:spPr>
        <p:txBody>
          <a:bodyPr wrap="none">
            <a:spAutoFit/>
          </a:bodyPr>
          <a:lstStyle/>
          <a:p>
            <a:r>
              <a:rPr lang="en-US" sz="3600">
                <a:solidFill>
                  <a:srgbClr val="FF3300"/>
                </a:solidFill>
              </a:rPr>
              <a:t>ch</a:t>
            </a:r>
          </a:p>
        </p:txBody>
      </p:sp>
      <p:sp>
        <p:nvSpPr>
          <p:cNvPr id="56329" name="Text Box 9"/>
          <p:cNvSpPr txBox="1">
            <a:spLocks noChangeArrowheads="1"/>
          </p:cNvSpPr>
          <p:nvPr/>
        </p:nvSpPr>
        <p:spPr bwMode="auto">
          <a:xfrm>
            <a:off x="4343400" y="3276600"/>
            <a:ext cx="463550" cy="641350"/>
          </a:xfrm>
          <a:prstGeom prst="rect">
            <a:avLst/>
          </a:prstGeom>
          <a:noFill/>
          <a:ln w="9525">
            <a:noFill/>
            <a:miter lim="800000"/>
            <a:headEnd/>
            <a:tailEnd/>
          </a:ln>
        </p:spPr>
        <p:txBody>
          <a:bodyPr wrap="none">
            <a:spAutoFit/>
          </a:bodyPr>
          <a:lstStyle/>
          <a:p>
            <a:r>
              <a:rPr lang="en-US" sz="3600">
                <a:solidFill>
                  <a:srgbClr val="FF3300"/>
                </a:solidFill>
              </a:rPr>
              <a:t>tr</a:t>
            </a:r>
          </a:p>
        </p:txBody>
      </p:sp>
      <p:sp>
        <p:nvSpPr>
          <p:cNvPr id="56330" name="Text Box 10"/>
          <p:cNvSpPr txBox="1">
            <a:spLocks noChangeArrowheads="1"/>
          </p:cNvSpPr>
          <p:nvPr/>
        </p:nvSpPr>
        <p:spPr bwMode="auto">
          <a:xfrm>
            <a:off x="6934200" y="3276600"/>
            <a:ext cx="666750" cy="641350"/>
          </a:xfrm>
          <a:prstGeom prst="rect">
            <a:avLst/>
          </a:prstGeom>
          <a:noFill/>
          <a:ln w="9525">
            <a:noFill/>
            <a:miter lim="800000"/>
            <a:headEnd/>
            <a:tailEnd/>
          </a:ln>
        </p:spPr>
        <p:txBody>
          <a:bodyPr wrap="none">
            <a:spAutoFit/>
          </a:bodyPr>
          <a:lstStyle/>
          <a:p>
            <a:r>
              <a:rPr lang="en-US" sz="3600">
                <a:solidFill>
                  <a:srgbClr val="FF3300"/>
                </a:solidFill>
              </a:rPr>
              <a:t>ch</a:t>
            </a:r>
          </a:p>
        </p:txBody>
      </p:sp>
      <p:sp>
        <p:nvSpPr>
          <p:cNvPr id="56331" name="Text Box 11"/>
          <p:cNvSpPr txBox="1">
            <a:spLocks noChangeArrowheads="1"/>
          </p:cNvSpPr>
          <p:nvPr/>
        </p:nvSpPr>
        <p:spPr bwMode="auto">
          <a:xfrm>
            <a:off x="6096000" y="3886200"/>
            <a:ext cx="666750" cy="641350"/>
          </a:xfrm>
          <a:prstGeom prst="rect">
            <a:avLst/>
          </a:prstGeom>
          <a:noFill/>
          <a:ln w="9525">
            <a:noFill/>
            <a:miter lim="800000"/>
            <a:headEnd/>
            <a:tailEnd/>
          </a:ln>
        </p:spPr>
        <p:txBody>
          <a:bodyPr wrap="none">
            <a:spAutoFit/>
          </a:bodyPr>
          <a:lstStyle/>
          <a:p>
            <a:r>
              <a:rPr lang="en-US" sz="3600">
                <a:solidFill>
                  <a:srgbClr val="FF3300"/>
                </a:solidFill>
              </a:rPr>
              <a:t>ch</a:t>
            </a:r>
          </a:p>
        </p:txBody>
      </p:sp>
      <p:sp>
        <p:nvSpPr>
          <p:cNvPr id="56332" name="Text Box 12"/>
          <p:cNvSpPr txBox="1">
            <a:spLocks noChangeArrowheads="1"/>
          </p:cNvSpPr>
          <p:nvPr/>
        </p:nvSpPr>
        <p:spPr bwMode="auto">
          <a:xfrm>
            <a:off x="1828800" y="4495800"/>
            <a:ext cx="463550" cy="641350"/>
          </a:xfrm>
          <a:prstGeom prst="rect">
            <a:avLst/>
          </a:prstGeom>
          <a:noFill/>
          <a:ln w="9525">
            <a:noFill/>
            <a:miter lim="800000"/>
            <a:headEnd/>
            <a:tailEnd/>
          </a:ln>
        </p:spPr>
        <p:txBody>
          <a:bodyPr wrap="none">
            <a:spAutoFit/>
          </a:bodyPr>
          <a:lstStyle/>
          <a:p>
            <a:r>
              <a:rPr lang="en-US" sz="3600">
                <a:solidFill>
                  <a:srgbClr val="FF3300"/>
                </a:solidFill>
              </a:rPr>
              <a:t>tr</a:t>
            </a:r>
          </a:p>
        </p:txBody>
      </p:sp>
      <p:sp>
        <p:nvSpPr>
          <p:cNvPr id="56333" name="Text Box 13"/>
          <p:cNvSpPr txBox="1">
            <a:spLocks noChangeArrowheads="1"/>
          </p:cNvSpPr>
          <p:nvPr/>
        </p:nvSpPr>
        <p:spPr bwMode="auto">
          <a:xfrm>
            <a:off x="2743200" y="4495800"/>
            <a:ext cx="666750" cy="641350"/>
          </a:xfrm>
          <a:prstGeom prst="rect">
            <a:avLst/>
          </a:prstGeom>
          <a:noFill/>
          <a:ln w="9525">
            <a:noFill/>
            <a:miter lim="800000"/>
            <a:headEnd/>
            <a:tailEnd/>
          </a:ln>
        </p:spPr>
        <p:txBody>
          <a:bodyPr wrap="none">
            <a:spAutoFit/>
          </a:bodyPr>
          <a:lstStyle/>
          <a:p>
            <a:r>
              <a:rPr lang="en-US" sz="3600">
                <a:solidFill>
                  <a:srgbClr val="FF3300"/>
                </a:solidFill>
              </a:rPr>
              <a:t>ch</a:t>
            </a:r>
          </a:p>
        </p:txBody>
      </p:sp>
      <p:sp>
        <p:nvSpPr>
          <p:cNvPr id="8202" name="Rectangle 14"/>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l"/>
            <a:r>
              <a:rPr lang="en-US" sz="3600">
                <a:solidFill>
                  <a:schemeClr val="tx2"/>
                </a:solidFill>
              </a:rPr>
              <a:t/>
            </a:r>
            <a:br>
              <a:rPr lang="en-US" sz="3600">
                <a:solidFill>
                  <a:schemeClr val="tx2"/>
                </a:solidFill>
              </a:rPr>
            </a:br>
            <a:r>
              <a:rPr lang="en-US" sz="3600" u="sng">
                <a:solidFill>
                  <a:schemeClr val="tx2"/>
                </a:solidFill>
              </a:rPr>
              <a:t>Chính tả</a:t>
            </a:r>
            <a:r>
              <a:rPr lang="en-US" sz="3600">
                <a:solidFill>
                  <a:schemeClr val="tx2"/>
                </a:solidFill>
              </a:rPr>
              <a:t>: Nhớ-viết: </a:t>
            </a:r>
            <a:r>
              <a:rPr lang="en-US" sz="3600">
                <a:solidFill>
                  <a:srgbClr val="FF3300"/>
                </a:solidFill>
              </a:rPr>
              <a:t>Về quê ngoại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p:cTn id="7" dur="500" fill="hold"/>
                                        <p:tgtEl>
                                          <p:spTgt spid="56325"/>
                                        </p:tgtEl>
                                        <p:attrNameLst>
                                          <p:attrName>ppt_w</p:attrName>
                                        </p:attrNameLst>
                                      </p:cBhvr>
                                      <p:tavLst>
                                        <p:tav tm="0">
                                          <p:val>
                                            <p:fltVal val="0"/>
                                          </p:val>
                                        </p:tav>
                                        <p:tav tm="100000">
                                          <p:val>
                                            <p:strVal val="#ppt_w"/>
                                          </p:val>
                                        </p:tav>
                                      </p:tavLst>
                                    </p:anim>
                                    <p:anim calcmode="lin" valueType="num">
                                      <p:cBhvr>
                                        <p:cTn id="8" dur="500" fill="hold"/>
                                        <p:tgtEl>
                                          <p:spTgt spid="5632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6324">
                                            <p:txEl>
                                              <p:pRg st="0" end="0"/>
                                            </p:txEl>
                                          </p:spTgt>
                                        </p:tgtEl>
                                        <p:attrNameLst>
                                          <p:attrName>style.visibility</p:attrName>
                                        </p:attrNameLst>
                                      </p:cBhvr>
                                      <p:to>
                                        <p:strVal val="visible"/>
                                      </p:to>
                                    </p:set>
                                    <p:anim calcmode="lin" valueType="num">
                                      <p:cBhvr>
                                        <p:cTn id="13" dur="500" fill="hold"/>
                                        <p:tgtEl>
                                          <p:spTgt spid="5632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6324">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 calcmode="lin" valueType="num">
                                      <p:cBhvr>
                                        <p:cTn id="17" dur="500" fill="hold"/>
                                        <p:tgtEl>
                                          <p:spTgt spid="5632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6324">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56324">
                                            <p:txEl>
                                              <p:pRg st="2" end="2"/>
                                            </p:txEl>
                                          </p:spTgt>
                                        </p:tgtEl>
                                        <p:attrNameLst>
                                          <p:attrName>style.visibility</p:attrName>
                                        </p:attrNameLst>
                                      </p:cBhvr>
                                      <p:to>
                                        <p:strVal val="visible"/>
                                      </p:to>
                                    </p:set>
                                    <p:anim calcmode="lin" valueType="num">
                                      <p:cBhvr>
                                        <p:cTn id="21" dur="500" fill="hold"/>
                                        <p:tgtEl>
                                          <p:spTgt spid="5632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632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56327"/>
                                        </p:tgtEl>
                                        <p:attrNameLst>
                                          <p:attrName>style.visibility</p:attrName>
                                        </p:attrNameLst>
                                      </p:cBhvr>
                                      <p:to>
                                        <p:strVal val="visible"/>
                                      </p:to>
                                    </p:set>
                                    <p:anim from="(-#ppt_w/2)" to="(#ppt_x)" calcmode="lin" valueType="num">
                                      <p:cBhvr>
                                        <p:cTn id="27" dur="600" fill="hold">
                                          <p:stCondLst>
                                            <p:cond delay="0"/>
                                          </p:stCondLst>
                                        </p:cTn>
                                        <p:tgtEl>
                                          <p:spTgt spid="56327"/>
                                        </p:tgtEl>
                                        <p:attrNameLst>
                                          <p:attrName>ppt_x</p:attrName>
                                        </p:attrNameLst>
                                      </p:cBhvr>
                                    </p:anim>
                                    <p:anim from="0" to="-1.0" calcmode="lin" valueType="num">
                                      <p:cBhvr>
                                        <p:cTn id="28" dur="200" decel="50000" autoRev="1" fill="hold">
                                          <p:stCondLst>
                                            <p:cond delay="600"/>
                                          </p:stCondLst>
                                        </p:cTn>
                                        <p:tgtEl>
                                          <p:spTgt spid="56327"/>
                                        </p:tgtEl>
                                        <p:attrNameLst>
                                          <p:attrName>xshear</p:attrName>
                                        </p:attrNameLst>
                                      </p:cBhvr>
                                    </p:anim>
                                    <p:animScale>
                                      <p:cBhvr>
                                        <p:cTn id="29" dur="200" decel="100000" autoRev="1" fill="hold">
                                          <p:stCondLst>
                                            <p:cond delay="600"/>
                                          </p:stCondLst>
                                        </p:cTn>
                                        <p:tgtEl>
                                          <p:spTgt spid="56327"/>
                                        </p:tgtEl>
                                      </p:cBhvr>
                                      <p:from x="100000" y="100000"/>
                                      <p:to x="80000" y="100000"/>
                                    </p:animScale>
                                    <p:anim by="(#ppt_h/3+#ppt_w*0.1)" calcmode="lin" valueType="num">
                                      <p:cBhvr additive="sum">
                                        <p:cTn id="30" dur="200" decel="100000" autoRev="1" fill="hold">
                                          <p:stCondLst>
                                            <p:cond delay="600"/>
                                          </p:stCondLst>
                                        </p:cTn>
                                        <p:tgtEl>
                                          <p:spTgt spid="56327"/>
                                        </p:tgtEl>
                                        <p:attrNameLst>
                                          <p:attrName>ppt_x</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56329"/>
                                        </p:tgtEl>
                                        <p:attrNameLst>
                                          <p:attrName>style.visibility</p:attrName>
                                        </p:attrNameLst>
                                      </p:cBhvr>
                                      <p:to>
                                        <p:strVal val="visible"/>
                                      </p:to>
                                    </p:set>
                                    <p:anim calcmode="lin" valueType="num">
                                      <p:cBhvr>
                                        <p:cTn id="35" dur="500" fill="hold"/>
                                        <p:tgtEl>
                                          <p:spTgt spid="56329"/>
                                        </p:tgtEl>
                                        <p:attrNameLst>
                                          <p:attrName>ppt_w</p:attrName>
                                        </p:attrNameLst>
                                      </p:cBhvr>
                                      <p:tavLst>
                                        <p:tav tm="0">
                                          <p:val>
                                            <p:fltVal val="0"/>
                                          </p:val>
                                        </p:tav>
                                        <p:tav tm="100000">
                                          <p:val>
                                            <p:strVal val="#ppt_w"/>
                                          </p:val>
                                        </p:tav>
                                      </p:tavLst>
                                    </p:anim>
                                    <p:anim calcmode="lin" valueType="num">
                                      <p:cBhvr>
                                        <p:cTn id="36" dur="500" fill="hold"/>
                                        <p:tgtEl>
                                          <p:spTgt spid="56329"/>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56330"/>
                                        </p:tgtEl>
                                        <p:attrNameLst>
                                          <p:attrName>style.visibility</p:attrName>
                                        </p:attrNameLst>
                                      </p:cBhvr>
                                      <p:to>
                                        <p:strVal val="visible"/>
                                      </p:to>
                                    </p:set>
                                    <p:anim calcmode="lin" valueType="num">
                                      <p:cBhvr>
                                        <p:cTn id="41" dur="500" fill="hold"/>
                                        <p:tgtEl>
                                          <p:spTgt spid="56330"/>
                                        </p:tgtEl>
                                        <p:attrNameLst>
                                          <p:attrName>ppt_w</p:attrName>
                                        </p:attrNameLst>
                                      </p:cBhvr>
                                      <p:tavLst>
                                        <p:tav tm="0">
                                          <p:val>
                                            <p:fltVal val="0"/>
                                          </p:val>
                                        </p:tav>
                                        <p:tav tm="100000">
                                          <p:val>
                                            <p:strVal val="#ppt_w"/>
                                          </p:val>
                                        </p:tav>
                                      </p:tavLst>
                                    </p:anim>
                                    <p:anim calcmode="lin" valueType="num">
                                      <p:cBhvr>
                                        <p:cTn id="42" dur="500" fill="hold"/>
                                        <p:tgtEl>
                                          <p:spTgt spid="56330"/>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56331"/>
                                        </p:tgtEl>
                                        <p:attrNameLst>
                                          <p:attrName>style.visibility</p:attrName>
                                        </p:attrNameLst>
                                      </p:cBhvr>
                                      <p:to>
                                        <p:strVal val="visible"/>
                                      </p:to>
                                    </p:set>
                                    <p:anim calcmode="lin" valueType="num">
                                      <p:cBhvr>
                                        <p:cTn id="47" dur="500" fill="hold"/>
                                        <p:tgtEl>
                                          <p:spTgt spid="56331"/>
                                        </p:tgtEl>
                                        <p:attrNameLst>
                                          <p:attrName>ppt_w</p:attrName>
                                        </p:attrNameLst>
                                      </p:cBhvr>
                                      <p:tavLst>
                                        <p:tav tm="0">
                                          <p:val>
                                            <p:fltVal val="0"/>
                                          </p:val>
                                        </p:tav>
                                        <p:tav tm="100000">
                                          <p:val>
                                            <p:strVal val="#ppt_w"/>
                                          </p:val>
                                        </p:tav>
                                      </p:tavLst>
                                    </p:anim>
                                    <p:anim calcmode="lin" valueType="num">
                                      <p:cBhvr>
                                        <p:cTn id="48" dur="500" fill="hold"/>
                                        <p:tgtEl>
                                          <p:spTgt spid="56331"/>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56332"/>
                                        </p:tgtEl>
                                        <p:attrNameLst>
                                          <p:attrName>style.visibility</p:attrName>
                                        </p:attrNameLst>
                                      </p:cBhvr>
                                      <p:to>
                                        <p:strVal val="visible"/>
                                      </p:to>
                                    </p:set>
                                    <p:anim calcmode="lin" valueType="num">
                                      <p:cBhvr>
                                        <p:cTn id="53" dur="500" fill="hold"/>
                                        <p:tgtEl>
                                          <p:spTgt spid="56332"/>
                                        </p:tgtEl>
                                        <p:attrNameLst>
                                          <p:attrName>ppt_w</p:attrName>
                                        </p:attrNameLst>
                                      </p:cBhvr>
                                      <p:tavLst>
                                        <p:tav tm="0">
                                          <p:val>
                                            <p:fltVal val="0"/>
                                          </p:val>
                                        </p:tav>
                                        <p:tav tm="100000">
                                          <p:val>
                                            <p:strVal val="#ppt_w"/>
                                          </p:val>
                                        </p:tav>
                                      </p:tavLst>
                                    </p:anim>
                                    <p:anim calcmode="lin" valueType="num">
                                      <p:cBhvr>
                                        <p:cTn id="54" dur="500" fill="hold"/>
                                        <p:tgtEl>
                                          <p:spTgt spid="56332"/>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56333"/>
                                        </p:tgtEl>
                                        <p:attrNameLst>
                                          <p:attrName>style.visibility</p:attrName>
                                        </p:attrNameLst>
                                      </p:cBhvr>
                                      <p:to>
                                        <p:strVal val="visible"/>
                                      </p:to>
                                    </p:set>
                                    <p:anim calcmode="lin" valueType="num">
                                      <p:cBhvr>
                                        <p:cTn id="59" dur="500" fill="hold"/>
                                        <p:tgtEl>
                                          <p:spTgt spid="56333"/>
                                        </p:tgtEl>
                                        <p:attrNameLst>
                                          <p:attrName>ppt_w</p:attrName>
                                        </p:attrNameLst>
                                      </p:cBhvr>
                                      <p:tavLst>
                                        <p:tav tm="0">
                                          <p:val>
                                            <p:fltVal val="0"/>
                                          </p:val>
                                        </p:tav>
                                        <p:tav tm="100000">
                                          <p:val>
                                            <p:strVal val="#ppt_w"/>
                                          </p:val>
                                        </p:tav>
                                      </p:tavLst>
                                    </p:anim>
                                    <p:anim calcmode="lin" valueType="num">
                                      <p:cBhvr>
                                        <p:cTn id="60" dur="500" fill="hold"/>
                                        <p:tgtEl>
                                          <p:spTgt spid="563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P spid="56325" grpId="0"/>
      <p:bldP spid="56327" grpId="0"/>
      <p:bldP spid="56329" grpId="0"/>
      <p:bldP spid="56330" grpId="0"/>
      <p:bldP spid="56331" grpId="0"/>
      <p:bldP spid="56332" grpId="0"/>
      <p:bldP spid="56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a:xfrm>
            <a:off x="0" y="990600"/>
            <a:ext cx="9144000" cy="1470025"/>
          </a:xfrm>
        </p:spPr>
        <p:txBody>
          <a:bodyPr/>
          <a:lstStyle/>
          <a:p>
            <a:pPr algn="l" eaLnBrk="1" hangingPunct="1"/>
            <a:r>
              <a:rPr lang="en-US" sz="3200" smtClean="0"/>
              <a:t>b) Đặt dấu hỏi hay dấu ngã trên các chữ in đậm? Giải câu đố.</a:t>
            </a:r>
          </a:p>
        </p:txBody>
      </p:sp>
      <p:sp>
        <p:nvSpPr>
          <p:cNvPr id="60421" name="Rectangle 5"/>
          <p:cNvSpPr>
            <a:spLocks noGrp="1" noChangeArrowheads="1"/>
          </p:cNvSpPr>
          <p:nvPr>
            <p:ph type="subTitle" idx="1"/>
          </p:nvPr>
        </p:nvSpPr>
        <p:spPr>
          <a:xfrm>
            <a:off x="152400" y="2133600"/>
            <a:ext cx="8763000" cy="1828800"/>
          </a:xfrm>
        </p:spPr>
        <p:txBody>
          <a:bodyPr/>
          <a:lstStyle/>
          <a:p>
            <a:pPr algn="l" eaLnBrk="1" hangingPunct="1">
              <a:lnSpc>
                <a:spcPct val="80000"/>
              </a:lnSpc>
            </a:pPr>
            <a:r>
              <a:rPr lang="en-US" smtClean="0"/>
              <a:t>               Cái gì mà </a:t>
            </a:r>
            <a:r>
              <a:rPr lang="en-US" b="1" i="1" smtClean="0">
                <a:solidFill>
                  <a:srgbClr val="FF3300"/>
                </a:solidFill>
              </a:rPr>
              <a:t>luơi</a:t>
            </a:r>
            <a:r>
              <a:rPr lang="en-US" smtClean="0"/>
              <a:t> bằng gang</a:t>
            </a:r>
          </a:p>
          <a:p>
            <a:pPr eaLnBrk="1" hangingPunct="1">
              <a:lnSpc>
                <a:spcPct val="80000"/>
              </a:lnSpc>
            </a:pPr>
            <a:r>
              <a:rPr lang="en-US" smtClean="0"/>
              <a:t>Xới lên mặt đất </a:t>
            </a:r>
            <a:r>
              <a:rPr lang="en-US" b="1" i="1" smtClean="0">
                <a:solidFill>
                  <a:srgbClr val="FF3300"/>
                </a:solidFill>
              </a:rPr>
              <a:t>nhưng</a:t>
            </a:r>
            <a:r>
              <a:rPr lang="en-US" smtClean="0"/>
              <a:t> hàng </a:t>
            </a:r>
            <a:r>
              <a:rPr lang="en-US" b="1" i="1" smtClean="0">
                <a:solidFill>
                  <a:srgbClr val="FF3300"/>
                </a:solidFill>
              </a:rPr>
              <a:t>thăng</a:t>
            </a:r>
            <a:r>
              <a:rPr lang="en-US" smtClean="0"/>
              <a:t> băng</a:t>
            </a:r>
          </a:p>
          <a:p>
            <a:pPr eaLnBrk="1" hangingPunct="1">
              <a:lnSpc>
                <a:spcPct val="80000"/>
              </a:lnSpc>
            </a:pPr>
            <a:r>
              <a:rPr lang="en-US" smtClean="0"/>
              <a:t>Giúp nhà có gạo </a:t>
            </a:r>
            <a:r>
              <a:rPr lang="en-US" b="1" i="1" smtClean="0">
                <a:solidFill>
                  <a:srgbClr val="FF3300"/>
                </a:solidFill>
              </a:rPr>
              <a:t>đê</a:t>
            </a:r>
            <a:r>
              <a:rPr lang="en-US" smtClean="0"/>
              <a:t> ăn</a:t>
            </a:r>
          </a:p>
          <a:p>
            <a:pPr eaLnBrk="1" hangingPunct="1">
              <a:lnSpc>
                <a:spcPct val="80000"/>
              </a:lnSpc>
            </a:pPr>
            <a:r>
              <a:rPr lang="en-US" smtClean="0"/>
              <a:t>Siêng làm thì </a:t>
            </a:r>
            <a:r>
              <a:rPr lang="en-US" b="1" i="1" smtClean="0">
                <a:solidFill>
                  <a:srgbClr val="FF3300"/>
                </a:solidFill>
              </a:rPr>
              <a:t>lươi</a:t>
            </a:r>
            <a:r>
              <a:rPr lang="en-US" smtClean="0">
                <a:solidFill>
                  <a:srgbClr val="FF3300"/>
                </a:solidFill>
              </a:rPr>
              <a:t> </a:t>
            </a:r>
            <a:r>
              <a:rPr lang="en-US" smtClean="0"/>
              <a:t>sáng bằng mặt gương.</a:t>
            </a:r>
          </a:p>
        </p:txBody>
      </p:sp>
      <p:sp>
        <p:nvSpPr>
          <p:cNvPr id="9220" name="Rectangle 6"/>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l"/>
            <a:r>
              <a:rPr lang="en-US" sz="3600">
                <a:solidFill>
                  <a:schemeClr val="tx2"/>
                </a:solidFill>
              </a:rPr>
              <a:t/>
            </a:r>
            <a:br>
              <a:rPr lang="en-US" sz="3600">
                <a:solidFill>
                  <a:schemeClr val="tx2"/>
                </a:solidFill>
              </a:rPr>
            </a:br>
            <a:r>
              <a:rPr lang="en-US" sz="3600" u="sng">
                <a:solidFill>
                  <a:schemeClr val="tx2"/>
                </a:solidFill>
              </a:rPr>
              <a:t>Chính tả</a:t>
            </a:r>
            <a:r>
              <a:rPr lang="en-US" sz="3600">
                <a:solidFill>
                  <a:schemeClr val="tx2"/>
                </a:solidFill>
              </a:rPr>
              <a:t>: Nhớ-viết: </a:t>
            </a:r>
            <a:r>
              <a:rPr lang="en-US" sz="3600">
                <a:solidFill>
                  <a:srgbClr val="FF3300"/>
                </a:solidFill>
              </a:rPr>
              <a:t>Về quê ngoại</a:t>
            </a:r>
          </a:p>
        </p:txBody>
      </p:sp>
      <p:sp>
        <p:nvSpPr>
          <p:cNvPr id="60424" name="Text Box 8"/>
          <p:cNvSpPr txBox="1">
            <a:spLocks noChangeArrowheads="1"/>
          </p:cNvSpPr>
          <p:nvPr/>
        </p:nvSpPr>
        <p:spPr bwMode="auto">
          <a:xfrm>
            <a:off x="6400800" y="4038600"/>
            <a:ext cx="1966913" cy="519113"/>
          </a:xfrm>
          <a:prstGeom prst="rect">
            <a:avLst/>
          </a:prstGeom>
          <a:noFill/>
          <a:ln w="9525">
            <a:noFill/>
            <a:miter lim="800000"/>
            <a:headEnd/>
            <a:tailEnd/>
          </a:ln>
        </p:spPr>
        <p:txBody>
          <a:bodyPr wrap="none">
            <a:spAutoFit/>
          </a:bodyPr>
          <a:lstStyle/>
          <a:p>
            <a:r>
              <a:rPr lang="en-US"/>
              <a:t>(Là cái gì?)</a:t>
            </a:r>
          </a:p>
        </p:txBody>
      </p:sp>
      <p:sp>
        <p:nvSpPr>
          <p:cNvPr id="60437" name="Freeform 21"/>
          <p:cNvSpPr>
            <a:spLocks/>
          </p:cNvSpPr>
          <p:nvPr/>
        </p:nvSpPr>
        <p:spPr bwMode="auto">
          <a:xfrm>
            <a:off x="4267200" y="2133600"/>
            <a:ext cx="228600" cy="76200"/>
          </a:xfrm>
          <a:custGeom>
            <a:avLst/>
            <a:gdLst>
              <a:gd name="T0" fmla="*/ 234031 w 3536"/>
              <a:gd name="T1" fmla="*/ 3266123 h 1600"/>
              <a:gd name="T2" fmla="*/ 234031 w 3536"/>
              <a:gd name="T3" fmla="*/ 2177415 h 1600"/>
              <a:gd name="T4" fmla="*/ 1638408 w 3536"/>
              <a:gd name="T5" fmla="*/ 217742 h 1600"/>
              <a:gd name="T6" fmla="*/ 6453231 w 3536"/>
              <a:gd name="T7" fmla="*/ 870966 h 1600"/>
              <a:gd name="T8" fmla="*/ 8459363 w 3536"/>
              <a:gd name="T9" fmla="*/ 3266123 h 1600"/>
              <a:gd name="T10" fmla="*/ 13876072 w 3536"/>
              <a:gd name="T11" fmla="*/ 3048381 h 1600"/>
              <a:gd name="T12" fmla="*/ 13876072 w 3536"/>
              <a:gd name="T13" fmla="*/ 544354 h 1600"/>
              <a:gd name="T14" fmla="*/ 12271088 w 3536"/>
              <a:gd name="T15" fmla="*/ 0 h 1600"/>
              <a:gd name="T16" fmla="*/ 0 60000 65536"/>
              <a:gd name="T17" fmla="*/ 0 60000 65536"/>
              <a:gd name="T18" fmla="*/ 0 60000 65536"/>
              <a:gd name="T19" fmla="*/ 0 60000 65536"/>
              <a:gd name="T20" fmla="*/ 0 60000 65536"/>
              <a:gd name="T21" fmla="*/ 0 60000 65536"/>
              <a:gd name="T22" fmla="*/ 0 60000 65536"/>
              <a:gd name="T23" fmla="*/ 0 60000 65536"/>
              <a:gd name="T24" fmla="*/ 0 w 3536"/>
              <a:gd name="T25" fmla="*/ 0 h 1600"/>
              <a:gd name="T26" fmla="*/ 3536 w 3536"/>
              <a:gd name="T27" fmla="*/ 1600 h 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6" h="1600">
                <a:moveTo>
                  <a:pt x="56" y="1440"/>
                </a:moveTo>
                <a:cubicBezTo>
                  <a:pt x="28" y="1312"/>
                  <a:pt x="0" y="1184"/>
                  <a:pt x="56" y="960"/>
                </a:cubicBezTo>
                <a:cubicBezTo>
                  <a:pt x="112" y="736"/>
                  <a:pt x="144" y="192"/>
                  <a:pt x="392" y="96"/>
                </a:cubicBezTo>
                <a:cubicBezTo>
                  <a:pt x="640" y="0"/>
                  <a:pt x="1272" y="160"/>
                  <a:pt x="1544" y="384"/>
                </a:cubicBezTo>
                <a:cubicBezTo>
                  <a:pt x="1816" y="608"/>
                  <a:pt x="1728" y="1280"/>
                  <a:pt x="2024" y="1440"/>
                </a:cubicBezTo>
                <a:cubicBezTo>
                  <a:pt x="2320" y="1600"/>
                  <a:pt x="3104" y="1544"/>
                  <a:pt x="3320" y="1344"/>
                </a:cubicBezTo>
                <a:cubicBezTo>
                  <a:pt x="3536" y="1144"/>
                  <a:pt x="3384" y="464"/>
                  <a:pt x="3320" y="240"/>
                </a:cubicBezTo>
                <a:cubicBezTo>
                  <a:pt x="3256" y="16"/>
                  <a:pt x="3000" y="40"/>
                  <a:pt x="2936" y="0"/>
                </a:cubicBezTo>
              </a:path>
            </a:pathLst>
          </a:custGeom>
          <a:noFill/>
          <a:ln w="28575">
            <a:solidFill>
              <a:schemeClr val="tx1"/>
            </a:solidFill>
            <a:round/>
            <a:headEnd/>
            <a:tailEnd/>
          </a:ln>
        </p:spPr>
        <p:txBody>
          <a:bodyPr/>
          <a:lstStyle/>
          <a:p>
            <a:endParaRPr lang="en-US"/>
          </a:p>
        </p:txBody>
      </p:sp>
      <p:sp>
        <p:nvSpPr>
          <p:cNvPr id="60438" name="Freeform 22"/>
          <p:cNvSpPr>
            <a:spLocks/>
          </p:cNvSpPr>
          <p:nvPr/>
        </p:nvSpPr>
        <p:spPr bwMode="auto">
          <a:xfrm>
            <a:off x="3733800" y="3581400"/>
            <a:ext cx="228600" cy="76200"/>
          </a:xfrm>
          <a:custGeom>
            <a:avLst/>
            <a:gdLst>
              <a:gd name="T0" fmla="*/ 234031 w 3536"/>
              <a:gd name="T1" fmla="*/ 3266123 h 1600"/>
              <a:gd name="T2" fmla="*/ 234031 w 3536"/>
              <a:gd name="T3" fmla="*/ 2177415 h 1600"/>
              <a:gd name="T4" fmla="*/ 1638408 w 3536"/>
              <a:gd name="T5" fmla="*/ 217742 h 1600"/>
              <a:gd name="T6" fmla="*/ 6453231 w 3536"/>
              <a:gd name="T7" fmla="*/ 870966 h 1600"/>
              <a:gd name="T8" fmla="*/ 8459363 w 3536"/>
              <a:gd name="T9" fmla="*/ 3266123 h 1600"/>
              <a:gd name="T10" fmla="*/ 13876072 w 3536"/>
              <a:gd name="T11" fmla="*/ 3048381 h 1600"/>
              <a:gd name="T12" fmla="*/ 13876072 w 3536"/>
              <a:gd name="T13" fmla="*/ 544354 h 1600"/>
              <a:gd name="T14" fmla="*/ 12271088 w 3536"/>
              <a:gd name="T15" fmla="*/ 0 h 1600"/>
              <a:gd name="T16" fmla="*/ 0 60000 65536"/>
              <a:gd name="T17" fmla="*/ 0 60000 65536"/>
              <a:gd name="T18" fmla="*/ 0 60000 65536"/>
              <a:gd name="T19" fmla="*/ 0 60000 65536"/>
              <a:gd name="T20" fmla="*/ 0 60000 65536"/>
              <a:gd name="T21" fmla="*/ 0 60000 65536"/>
              <a:gd name="T22" fmla="*/ 0 60000 65536"/>
              <a:gd name="T23" fmla="*/ 0 60000 65536"/>
              <a:gd name="T24" fmla="*/ 0 w 3536"/>
              <a:gd name="T25" fmla="*/ 0 h 1600"/>
              <a:gd name="T26" fmla="*/ 3536 w 3536"/>
              <a:gd name="T27" fmla="*/ 1600 h 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6" h="1600">
                <a:moveTo>
                  <a:pt x="56" y="1440"/>
                </a:moveTo>
                <a:cubicBezTo>
                  <a:pt x="28" y="1312"/>
                  <a:pt x="0" y="1184"/>
                  <a:pt x="56" y="960"/>
                </a:cubicBezTo>
                <a:cubicBezTo>
                  <a:pt x="112" y="736"/>
                  <a:pt x="144" y="192"/>
                  <a:pt x="392" y="96"/>
                </a:cubicBezTo>
                <a:cubicBezTo>
                  <a:pt x="640" y="0"/>
                  <a:pt x="1272" y="160"/>
                  <a:pt x="1544" y="384"/>
                </a:cubicBezTo>
                <a:cubicBezTo>
                  <a:pt x="1816" y="608"/>
                  <a:pt x="1728" y="1280"/>
                  <a:pt x="2024" y="1440"/>
                </a:cubicBezTo>
                <a:cubicBezTo>
                  <a:pt x="2320" y="1600"/>
                  <a:pt x="3104" y="1544"/>
                  <a:pt x="3320" y="1344"/>
                </a:cubicBezTo>
                <a:cubicBezTo>
                  <a:pt x="3536" y="1144"/>
                  <a:pt x="3384" y="464"/>
                  <a:pt x="3320" y="240"/>
                </a:cubicBezTo>
                <a:cubicBezTo>
                  <a:pt x="3256" y="16"/>
                  <a:pt x="3000" y="40"/>
                  <a:pt x="2936" y="0"/>
                </a:cubicBezTo>
              </a:path>
            </a:pathLst>
          </a:custGeom>
          <a:noFill/>
          <a:ln w="28575">
            <a:solidFill>
              <a:schemeClr val="tx1"/>
            </a:solidFill>
            <a:round/>
            <a:headEnd/>
            <a:tailEnd/>
          </a:ln>
        </p:spPr>
        <p:txBody>
          <a:bodyPr/>
          <a:lstStyle/>
          <a:p>
            <a:endParaRPr lang="en-US"/>
          </a:p>
        </p:txBody>
      </p:sp>
      <p:sp>
        <p:nvSpPr>
          <p:cNvPr id="60439" name="Freeform 23"/>
          <p:cNvSpPr>
            <a:spLocks/>
          </p:cNvSpPr>
          <p:nvPr/>
        </p:nvSpPr>
        <p:spPr bwMode="auto">
          <a:xfrm>
            <a:off x="4191000" y="2667000"/>
            <a:ext cx="228600" cy="76200"/>
          </a:xfrm>
          <a:custGeom>
            <a:avLst/>
            <a:gdLst>
              <a:gd name="T0" fmla="*/ 234031 w 3536"/>
              <a:gd name="T1" fmla="*/ 3266123 h 1600"/>
              <a:gd name="T2" fmla="*/ 234031 w 3536"/>
              <a:gd name="T3" fmla="*/ 2177415 h 1600"/>
              <a:gd name="T4" fmla="*/ 1638408 w 3536"/>
              <a:gd name="T5" fmla="*/ 217742 h 1600"/>
              <a:gd name="T6" fmla="*/ 6453231 w 3536"/>
              <a:gd name="T7" fmla="*/ 870966 h 1600"/>
              <a:gd name="T8" fmla="*/ 8459363 w 3536"/>
              <a:gd name="T9" fmla="*/ 3266123 h 1600"/>
              <a:gd name="T10" fmla="*/ 13876072 w 3536"/>
              <a:gd name="T11" fmla="*/ 3048381 h 1600"/>
              <a:gd name="T12" fmla="*/ 13876072 w 3536"/>
              <a:gd name="T13" fmla="*/ 544354 h 1600"/>
              <a:gd name="T14" fmla="*/ 12271088 w 3536"/>
              <a:gd name="T15" fmla="*/ 0 h 1600"/>
              <a:gd name="T16" fmla="*/ 0 60000 65536"/>
              <a:gd name="T17" fmla="*/ 0 60000 65536"/>
              <a:gd name="T18" fmla="*/ 0 60000 65536"/>
              <a:gd name="T19" fmla="*/ 0 60000 65536"/>
              <a:gd name="T20" fmla="*/ 0 60000 65536"/>
              <a:gd name="T21" fmla="*/ 0 60000 65536"/>
              <a:gd name="T22" fmla="*/ 0 60000 65536"/>
              <a:gd name="T23" fmla="*/ 0 60000 65536"/>
              <a:gd name="T24" fmla="*/ 0 w 3536"/>
              <a:gd name="T25" fmla="*/ 0 h 1600"/>
              <a:gd name="T26" fmla="*/ 3536 w 3536"/>
              <a:gd name="T27" fmla="*/ 1600 h 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6" h="1600">
                <a:moveTo>
                  <a:pt x="56" y="1440"/>
                </a:moveTo>
                <a:cubicBezTo>
                  <a:pt x="28" y="1312"/>
                  <a:pt x="0" y="1184"/>
                  <a:pt x="56" y="960"/>
                </a:cubicBezTo>
                <a:cubicBezTo>
                  <a:pt x="112" y="736"/>
                  <a:pt x="144" y="192"/>
                  <a:pt x="392" y="96"/>
                </a:cubicBezTo>
                <a:cubicBezTo>
                  <a:pt x="640" y="0"/>
                  <a:pt x="1272" y="160"/>
                  <a:pt x="1544" y="384"/>
                </a:cubicBezTo>
                <a:cubicBezTo>
                  <a:pt x="1816" y="608"/>
                  <a:pt x="1728" y="1280"/>
                  <a:pt x="2024" y="1440"/>
                </a:cubicBezTo>
                <a:cubicBezTo>
                  <a:pt x="2320" y="1600"/>
                  <a:pt x="3104" y="1544"/>
                  <a:pt x="3320" y="1344"/>
                </a:cubicBezTo>
                <a:cubicBezTo>
                  <a:pt x="3536" y="1144"/>
                  <a:pt x="3384" y="464"/>
                  <a:pt x="3320" y="240"/>
                </a:cubicBezTo>
                <a:cubicBezTo>
                  <a:pt x="3256" y="16"/>
                  <a:pt x="3000" y="40"/>
                  <a:pt x="2936" y="0"/>
                </a:cubicBezTo>
              </a:path>
            </a:pathLst>
          </a:custGeom>
          <a:noFill/>
          <a:ln w="28575">
            <a:solidFill>
              <a:schemeClr val="tx1"/>
            </a:solidFill>
            <a:round/>
            <a:headEnd/>
            <a:tailEnd/>
          </a:ln>
        </p:spPr>
        <p:txBody>
          <a:bodyPr/>
          <a:lstStyle/>
          <a:p>
            <a:endParaRPr lang="en-US"/>
          </a:p>
        </p:txBody>
      </p:sp>
      <p:sp>
        <p:nvSpPr>
          <p:cNvPr id="60441" name="Text Box 25"/>
          <p:cNvSpPr txBox="1">
            <a:spLocks noChangeArrowheads="1"/>
          </p:cNvSpPr>
          <p:nvPr/>
        </p:nvSpPr>
        <p:spPr bwMode="auto">
          <a:xfrm>
            <a:off x="6546850" y="2414588"/>
            <a:ext cx="311150" cy="366712"/>
          </a:xfrm>
          <a:prstGeom prst="rect">
            <a:avLst/>
          </a:prstGeom>
          <a:noFill/>
          <a:ln w="9525">
            <a:noFill/>
            <a:miter lim="800000"/>
            <a:headEnd/>
            <a:tailEnd/>
          </a:ln>
        </p:spPr>
        <p:txBody>
          <a:bodyPr wrap="none">
            <a:spAutoFit/>
          </a:bodyPr>
          <a:lstStyle/>
          <a:p>
            <a:r>
              <a:rPr lang="en-US" sz="1800"/>
              <a:t>?</a:t>
            </a:r>
          </a:p>
        </p:txBody>
      </p:sp>
      <p:sp>
        <p:nvSpPr>
          <p:cNvPr id="60442" name="Text Box 26"/>
          <p:cNvSpPr txBox="1">
            <a:spLocks noChangeArrowheads="1"/>
          </p:cNvSpPr>
          <p:nvPr/>
        </p:nvSpPr>
        <p:spPr bwMode="auto">
          <a:xfrm>
            <a:off x="5867400" y="2895600"/>
            <a:ext cx="311150" cy="366713"/>
          </a:xfrm>
          <a:prstGeom prst="rect">
            <a:avLst/>
          </a:prstGeom>
          <a:noFill/>
          <a:ln w="9525">
            <a:noFill/>
            <a:miter lim="800000"/>
            <a:headEnd/>
            <a:tailEnd/>
          </a:ln>
        </p:spPr>
        <p:txBody>
          <a:bodyPr wrap="none">
            <a:spAutoFit/>
          </a:bodyPr>
          <a:lstStyle/>
          <a:p>
            <a:r>
              <a:rPr lang="en-US" sz="1800"/>
              <a:t>?</a:t>
            </a:r>
          </a:p>
        </p:txBody>
      </p:sp>
      <p:sp>
        <p:nvSpPr>
          <p:cNvPr id="60448" name="Text Box 32"/>
          <p:cNvSpPr txBox="1">
            <a:spLocks noChangeArrowheads="1"/>
          </p:cNvSpPr>
          <p:nvPr/>
        </p:nvSpPr>
        <p:spPr bwMode="auto">
          <a:xfrm>
            <a:off x="5791200" y="4038600"/>
            <a:ext cx="2516188" cy="519113"/>
          </a:xfrm>
          <a:prstGeom prst="rect">
            <a:avLst/>
          </a:prstGeom>
          <a:noFill/>
          <a:ln w="9525">
            <a:noFill/>
            <a:miter lim="800000"/>
            <a:headEnd/>
            <a:tailEnd/>
          </a:ln>
        </p:spPr>
        <p:txBody>
          <a:bodyPr wrap="none">
            <a:spAutoFit/>
          </a:bodyPr>
          <a:lstStyle/>
          <a:p>
            <a:r>
              <a:rPr lang="en-US">
                <a:solidFill>
                  <a:srgbClr val="FF3300"/>
                </a:solidFill>
              </a:rPr>
              <a:t>Là cái lưỡi cày</a:t>
            </a:r>
          </a:p>
        </p:txBody>
      </p:sp>
      <p:pic>
        <p:nvPicPr>
          <p:cNvPr id="60449" name="Picture 33" descr="IMG_0242"/>
          <p:cNvPicPr>
            <a:picLocks noChangeAspect="1" noChangeArrowheads="1"/>
          </p:cNvPicPr>
          <p:nvPr/>
        </p:nvPicPr>
        <p:blipFill>
          <a:blip r:embed="rId2"/>
          <a:srcRect l="20482" t="53012" r="40964" b="16466"/>
          <a:stretch>
            <a:fillRect/>
          </a:stretch>
        </p:blipFill>
        <p:spPr bwMode="auto">
          <a:xfrm>
            <a:off x="1828800" y="4267200"/>
            <a:ext cx="3657600" cy="2286000"/>
          </a:xfrm>
          <a:prstGeom prst="rect">
            <a:avLst/>
          </a:prstGeom>
          <a:noFill/>
          <a:ln w="76200">
            <a:solidFill>
              <a:srgbClr val="00FF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500" fill="hold"/>
                                        <p:tgtEl>
                                          <p:spTgt spid="60420"/>
                                        </p:tgtEl>
                                        <p:attrNameLst>
                                          <p:attrName>ppt_w</p:attrName>
                                        </p:attrNameLst>
                                      </p:cBhvr>
                                      <p:tavLst>
                                        <p:tav tm="0">
                                          <p:val>
                                            <p:fltVal val="0"/>
                                          </p:val>
                                        </p:tav>
                                        <p:tav tm="100000">
                                          <p:val>
                                            <p:strVal val="#ppt_w"/>
                                          </p:val>
                                        </p:tav>
                                      </p:tavLst>
                                    </p:anim>
                                    <p:anim calcmode="lin" valueType="num">
                                      <p:cBhvr>
                                        <p:cTn id="8" dur="500" fill="hold"/>
                                        <p:tgtEl>
                                          <p:spTgt spid="6042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0421">
                                            <p:txEl>
                                              <p:pRg st="0" end="0"/>
                                            </p:txEl>
                                          </p:spTgt>
                                        </p:tgtEl>
                                        <p:attrNameLst>
                                          <p:attrName>style.visibility</p:attrName>
                                        </p:attrNameLst>
                                      </p:cBhvr>
                                      <p:to>
                                        <p:strVal val="visible"/>
                                      </p:to>
                                    </p:set>
                                    <p:anim calcmode="lin" valueType="num">
                                      <p:cBhvr>
                                        <p:cTn id="13" dur="500" fill="hold"/>
                                        <p:tgtEl>
                                          <p:spTgt spid="6042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0421">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60421">
                                            <p:txEl>
                                              <p:pRg st="1" end="1"/>
                                            </p:txEl>
                                          </p:spTgt>
                                        </p:tgtEl>
                                        <p:attrNameLst>
                                          <p:attrName>style.visibility</p:attrName>
                                        </p:attrNameLst>
                                      </p:cBhvr>
                                      <p:to>
                                        <p:strVal val="visible"/>
                                      </p:to>
                                    </p:set>
                                    <p:anim calcmode="lin" valueType="num">
                                      <p:cBhvr>
                                        <p:cTn id="17" dur="500" fill="hold"/>
                                        <p:tgtEl>
                                          <p:spTgt spid="6042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0421">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60421">
                                            <p:txEl>
                                              <p:pRg st="2" end="2"/>
                                            </p:txEl>
                                          </p:spTgt>
                                        </p:tgtEl>
                                        <p:attrNameLst>
                                          <p:attrName>style.visibility</p:attrName>
                                        </p:attrNameLst>
                                      </p:cBhvr>
                                      <p:to>
                                        <p:strVal val="visible"/>
                                      </p:to>
                                    </p:set>
                                    <p:anim calcmode="lin" valueType="num">
                                      <p:cBhvr>
                                        <p:cTn id="21" dur="500" fill="hold"/>
                                        <p:tgtEl>
                                          <p:spTgt spid="6042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0421">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60421">
                                            <p:txEl>
                                              <p:pRg st="3" end="3"/>
                                            </p:txEl>
                                          </p:spTgt>
                                        </p:tgtEl>
                                        <p:attrNameLst>
                                          <p:attrName>style.visibility</p:attrName>
                                        </p:attrNameLst>
                                      </p:cBhvr>
                                      <p:to>
                                        <p:strVal val="visible"/>
                                      </p:to>
                                    </p:set>
                                    <p:anim calcmode="lin" valueType="num">
                                      <p:cBhvr>
                                        <p:cTn id="25" dur="500" fill="hold"/>
                                        <p:tgtEl>
                                          <p:spTgt spid="6042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0421">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1" nodeType="withEffect">
                                  <p:stCondLst>
                                    <p:cond delay="0"/>
                                  </p:stCondLst>
                                  <p:childTnLst>
                                    <p:set>
                                      <p:cBhvr>
                                        <p:cTn id="28" dur="1" fill="hold">
                                          <p:stCondLst>
                                            <p:cond delay="0"/>
                                          </p:stCondLst>
                                        </p:cTn>
                                        <p:tgtEl>
                                          <p:spTgt spid="60424"/>
                                        </p:tgtEl>
                                        <p:attrNameLst>
                                          <p:attrName>style.visibility</p:attrName>
                                        </p:attrNameLst>
                                      </p:cBhvr>
                                      <p:to>
                                        <p:strVal val="visible"/>
                                      </p:to>
                                    </p:set>
                                    <p:anim calcmode="lin" valueType="num">
                                      <p:cBhvr>
                                        <p:cTn id="29" dur="500" fill="hold"/>
                                        <p:tgtEl>
                                          <p:spTgt spid="60424"/>
                                        </p:tgtEl>
                                        <p:attrNameLst>
                                          <p:attrName>ppt_w</p:attrName>
                                        </p:attrNameLst>
                                      </p:cBhvr>
                                      <p:tavLst>
                                        <p:tav tm="0">
                                          <p:val>
                                            <p:fltVal val="0"/>
                                          </p:val>
                                        </p:tav>
                                        <p:tav tm="100000">
                                          <p:val>
                                            <p:strVal val="#ppt_w"/>
                                          </p:val>
                                        </p:tav>
                                      </p:tavLst>
                                    </p:anim>
                                    <p:anim calcmode="lin" valueType="num">
                                      <p:cBhvr>
                                        <p:cTn id="30" dur="500" fill="hold"/>
                                        <p:tgtEl>
                                          <p:spTgt spid="60424"/>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60449"/>
                                        </p:tgtEl>
                                        <p:attrNameLst>
                                          <p:attrName>style.visibility</p:attrName>
                                        </p:attrNameLst>
                                      </p:cBhvr>
                                      <p:to>
                                        <p:strVal val="visible"/>
                                      </p:to>
                                    </p:set>
                                    <p:anim calcmode="lin" valueType="num">
                                      <p:cBhvr>
                                        <p:cTn id="33" dur="1000" fill="hold"/>
                                        <p:tgtEl>
                                          <p:spTgt spid="60449"/>
                                        </p:tgtEl>
                                        <p:attrNameLst>
                                          <p:attrName>ppt_w</p:attrName>
                                        </p:attrNameLst>
                                      </p:cBhvr>
                                      <p:tavLst>
                                        <p:tav tm="0">
                                          <p:val>
                                            <p:fltVal val="0"/>
                                          </p:val>
                                        </p:tav>
                                        <p:tav tm="100000">
                                          <p:val>
                                            <p:strVal val="#ppt_w"/>
                                          </p:val>
                                        </p:tav>
                                      </p:tavLst>
                                    </p:anim>
                                    <p:anim calcmode="lin" valueType="num">
                                      <p:cBhvr>
                                        <p:cTn id="34" dur="1000" fill="hold"/>
                                        <p:tgtEl>
                                          <p:spTgt spid="60449"/>
                                        </p:tgtEl>
                                        <p:attrNameLst>
                                          <p:attrName>ppt_h</p:attrName>
                                        </p:attrNameLst>
                                      </p:cBhvr>
                                      <p:tavLst>
                                        <p:tav tm="0">
                                          <p:val>
                                            <p:fltVal val="0"/>
                                          </p:val>
                                        </p:tav>
                                        <p:tav tm="100000">
                                          <p:val>
                                            <p:strVal val="#ppt_h"/>
                                          </p:val>
                                        </p:tav>
                                      </p:tavLst>
                                    </p:anim>
                                    <p:anim calcmode="lin" valueType="num">
                                      <p:cBhvr>
                                        <p:cTn id="35" dur="1000" fill="hold"/>
                                        <p:tgtEl>
                                          <p:spTgt spid="60449"/>
                                        </p:tgtEl>
                                        <p:attrNameLst>
                                          <p:attrName>style.rotation</p:attrName>
                                        </p:attrNameLst>
                                      </p:cBhvr>
                                      <p:tavLst>
                                        <p:tav tm="0">
                                          <p:val>
                                            <p:fltVal val="90"/>
                                          </p:val>
                                        </p:tav>
                                        <p:tav tm="100000">
                                          <p:val>
                                            <p:fltVal val="0"/>
                                          </p:val>
                                        </p:tav>
                                      </p:tavLst>
                                    </p:anim>
                                    <p:animEffect transition="in" filter="fade">
                                      <p:cBhvr>
                                        <p:cTn id="36" dur="1000"/>
                                        <p:tgtEl>
                                          <p:spTgt spid="604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60437"/>
                                        </p:tgtEl>
                                        <p:attrNameLst>
                                          <p:attrName>style.visibility</p:attrName>
                                        </p:attrNameLst>
                                      </p:cBhvr>
                                      <p:to>
                                        <p:strVal val="visible"/>
                                      </p:to>
                                    </p:set>
                                    <p:anim calcmode="lin" valueType="num">
                                      <p:cBhvr>
                                        <p:cTn id="41" dur="500" fill="hold"/>
                                        <p:tgtEl>
                                          <p:spTgt spid="60437"/>
                                        </p:tgtEl>
                                        <p:attrNameLst>
                                          <p:attrName>ppt_w</p:attrName>
                                        </p:attrNameLst>
                                      </p:cBhvr>
                                      <p:tavLst>
                                        <p:tav tm="0">
                                          <p:val>
                                            <p:fltVal val="0"/>
                                          </p:val>
                                        </p:tav>
                                        <p:tav tm="100000">
                                          <p:val>
                                            <p:strVal val="#ppt_w"/>
                                          </p:val>
                                        </p:tav>
                                      </p:tavLst>
                                    </p:anim>
                                    <p:anim calcmode="lin" valueType="num">
                                      <p:cBhvr>
                                        <p:cTn id="42" dur="500" fill="hold"/>
                                        <p:tgtEl>
                                          <p:spTgt spid="60437"/>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60439"/>
                                        </p:tgtEl>
                                        <p:attrNameLst>
                                          <p:attrName>style.visibility</p:attrName>
                                        </p:attrNameLst>
                                      </p:cBhvr>
                                      <p:to>
                                        <p:strVal val="visible"/>
                                      </p:to>
                                    </p:set>
                                    <p:anim calcmode="lin" valueType="num">
                                      <p:cBhvr>
                                        <p:cTn id="47" dur="500" fill="hold"/>
                                        <p:tgtEl>
                                          <p:spTgt spid="60439"/>
                                        </p:tgtEl>
                                        <p:attrNameLst>
                                          <p:attrName>ppt_w</p:attrName>
                                        </p:attrNameLst>
                                      </p:cBhvr>
                                      <p:tavLst>
                                        <p:tav tm="0">
                                          <p:val>
                                            <p:fltVal val="0"/>
                                          </p:val>
                                        </p:tav>
                                        <p:tav tm="100000">
                                          <p:val>
                                            <p:strVal val="#ppt_w"/>
                                          </p:val>
                                        </p:tav>
                                      </p:tavLst>
                                    </p:anim>
                                    <p:anim calcmode="lin" valueType="num">
                                      <p:cBhvr>
                                        <p:cTn id="48" dur="500" fill="hold"/>
                                        <p:tgtEl>
                                          <p:spTgt spid="60439"/>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60441"/>
                                        </p:tgtEl>
                                        <p:attrNameLst>
                                          <p:attrName>style.visibility</p:attrName>
                                        </p:attrNameLst>
                                      </p:cBhvr>
                                      <p:to>
                                        <p:strVal val="visible"/>
                                      </p:to>
                                    </p:set>
                                    <p:anim calcmode="lin" valueType="num">
                                      <p:cBhvr>
                                        <p:cTn id="53" dur="500" fill="hold"/>
                                        <p:tgtEl>
                                          <p:spTgt spid="60441"/>
                                        </p:tgtEl>
                                        <p:attrNameLst>
                                          <p:attrName>ppt_w</p:attrName>
                                        </p:attrNameLst>
                                      </p:cBhvr>
                                      <p:tavLst>
                                        <p:tav tm="0">
                                          <p:val>
                                            <p:fltVal val="0"/>
                                          </p:val>
                                        </p:tav>
                                        <p:tav tm="100000">
                                          <p:val>
                                            <p:strVal val="#ppt_w"/>
                                          </p:val>
                                        </p:tav>
                                      </p:tavLst>
                                    </p:anim>
                                    <p:anim calcmode="lin" valueType="num">
                                      <p:cBhvr>
                                        <p:cTn id="54" dur="500" fill="hold"/>
                                        <p:tgtEl>
                                          <p:spTgt spid="60441"/>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0442"/>
                                        </p:tgtEl>
                                        <p:attrNameLst>
                                          <p:attrName>style.visibility</p:attrName>
                                        </p:attrNameLst>
                                      </p:cBhvr>
                                      <p:to>
                                        <p:strVal val="visible"/>
                                      </p:to>
                                    </p:set>
                                    <p:anim calcmode="lin" valueType="num">
                                      <p:cBhvr>
                                        <p:cTn id="59" dur="500" fill="hold"/>
                                        <p:tgtEl>
                                          <p:spTgt spid="60442"/>
                                        </p:tgtEl>
                                        <p:attrNameLst>
                                          <p:attrName>ppt_w</p:attrName>
                                        </p:attrNameLst>
                                      </p:cBhvr>
                                      <p:tavLst>
                                        <p:tav tm="0">
                                          <p:val>
                                            <p:fltVal val="0"/>
                                          </p:val>
                                        </p:tav>
                                        <p:tav tm="100000">
                                          <p:val>
                                            <p:strVal val="#ppt_w"/>
                                          </p:val>
                                        </p:tav>
                                      </p:tavLst>
                                    </p:anim>
                                    <p:anim calcmode="lin" valueType="num">
                                      <p:cBhvr>
                                        <p:cTn id="60" dur="500" fill="hold"/>
                                        <p:tgtEl>
                                          <p:spTgt spid="60442"/>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60438"/>
                                        </p:tgtEl>
                                        <p:attrNameLst>
                                          <p:attrName>style.visibility</p:attrName>
                                        </p:attrNameLst>
                                      </p:cBhvr>
                                      <p:to>
                                        <p:strVal val="visible"/>
                                      </p:to>
                                    </p:set>
                                    <p:anim calcmode="lin" valueType="num">
                                      <p:cBhvr>
                                        <p:cTn id="65" dur="500" fill="hold"/>
                                        <p:tgtEl>
                                          <p:spTgt spid="60438"/>
                                        </p:tgtEl>
                                        <p:attrNameLst>
                                          <p:attrName>ppt_w</p:attrName>
                                        </p:attrNameLst>
                                      </p:cBhvr>
                                      <p:tavLst>
                                        <p:tav tm="0">
                                          <p:val>
                                            <p:fltVal val="0"/>
                                          </p:val>
                                        </p:tav>
                                        <p:tav tm="100000">
                                          <p:val>
                                            <p:strVal val="#ppt_w"/>
                                          </p:val>
                                        </p:tav>
                                      </p:tavLst>
                                    </p:anim>
                                    <p:anim calcmode="lin" valueType="num">
                                      <p:cBhvr>
                                        <p:cTn id="66" dur="500" fill="hold"/>
                                        <p:tgtEl>
                                          <p:spTgt spid="6043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4" presetClass="exit" presetSubtype="0" fill="hold" grpId="0" nodeType="clickEffect">
                                  <p:stCondLst>
                                    <p:cond delay="0"/>
                                  </p:stCondLst>
                                  <p:childTnLst>
                                    <p:anim to="" calcmode="lin" valueType="num">
                                      <p:cBhvr>
                                        <p:cTn id="70" dur="1"/>
                                        <p:tgtEl>
                                          <p:spTgt spid="60424"/>
                                        </p:tgtEl>
                                        <p:attrNameLst>
                                          <p:attrName/>
                                        </p:attrNameLst>
                                      </p:cBhvr>
                                    </p:anim>
                                    <p:set>
                                      <p:cBhvr>
                                        <p:cTn id="71" dur="1" fill="hold">
                                          <p:stCondLst>
                                            <p:cond delay="0"/>
                                          </p:stCondLst>
                                        </p:cTn>
                                        <p:tgtEl>
                                          <p:spTgt spid="60424"/>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60448"/>
                                        </p:tgtEl>
                                        <p:attrNameLst>
                                          <p:attrName>style.visibility</p:attrName>
                                        </p:attrNameLst>
                                      </p:cBhvr>
                                      <p:to>
                                        <p:strVal val="visible"/>
                                      </p:to>
                                    </p:set>
                                    <p:anim calcmode="lin" valueType="num">
                                      <p:cBhvr>
                                        <p:cTn id="76" dur="500" fill="hold"/>
                                        <p:tgtEl>
                                          <p:spTgt spid="60448"/>
                                        </p:tgtEl>
                                        <p:attrNameLst>
                                          <p:attrName>ppt_w</p:attrName>
                                        </p:attrNameLst>
                                      </p:cBhvr>
                                      <p:tavLst>
                                        <p:tav tm="0">
                                          <p:val>
                                            <p:fltVal val="0"/>
                                          </p:val>
                                        </p:tav>
                                        <p:tav tm="100000">
                                          <p:val>
                                            <p:strVal val="#ppt_w"/>
                                          </p:val>
                                        </p:tav>
                                      </p:tavLst>
                                    </p:anim>
                                    <p:anim calcmode="lin" valueType="num">
                                      <p:cBhvr>
                                        <p:cTn id="77" dur="500" fill="hold"/>
                                        <p:tgtEl>
                                          <p:spTgt spid="604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build="p"/>
      <p:bldP spid="60424" grpId="0"/>
      <p:bldP spid="60424" grpId="1"/>
      <p:bldP spid="60437" grpId="0" animBg="1"/>
      <p:bldP spid="60438" grpId="0" animBg="1"/>
      <p:bldP spid="60439" grpId="0" animBg="1"/>
      <p:bldP spid="60441" grpId="0"/>
      <p:bldP spid="60442" grpId="0"/>
      <p:bldP spid="604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2" name="Text Box 8"/>
          <p:cNvSpPr txBox="1">
            <a:spLocks noChangeArrowheads="1"/>
          </p:cNvSpPr>
          <p:nvPr/>
        </p:nvSpPr>
        <p:spPr bwMode="auto">
          <a:xfrm>
            <a:off x="0" y="1371600"/>
            <a:ext cx="8839200" cy="1816100"/>
          </a:xfrm>
          <a:prstGeom prst="rect">
            <a:avLst/>
          </a:prstGeom>
          <a:noFill/>
          <a:ln w="9525">
            <a:noFill/>
            <a:miter lim="800000"/>
            <a:headEnd/>
            <a:tailEnd/>
          </a:ln>
        </p:spPr>
        <p:txBody>
          <a:bodyPr>
            <a:spAutoFit/>
          </a:bodyPr>
          <a:lstStyle/>
          <a:p>
            <a:r>
              <a:rPr lang="en-US" b="1" i="1">
                <a:solidFill>
                  <a:srgbClr val="FF3300"/>
                </a:solidFill>
              </a:rPr>
              <a:t>Thuơ</a:t>
            </a:r>
            <a:r>
              <a:rPr lang="en-US"/>
              <a:t> bé em có hai sừng</a:t>
            </a:r>
          </a:p>
          <a:p>
            <a:r>
              <a:rPr lang="en-US"/>
              <a:t>Đến </a:t>
            </a:r>
            <a:r>
              <a:rPr lang="en-US" b="1" i="1">
                <a:solidFill>
                  <a:srgbClr val="FF3300"/>
                </a:solidFill>
              </a:rPr>
              <a:t>tuôi nưa</a:t>
            </a:r>
            <a:r>
              <a:rPr lang="en-US"/>
              <a:t> chừng mặt đẹp như hoa</a:t>
            </a:r>
          </a:p>
          <a:p>
            <a:r>
              <a:rPr lang="en-US"/>
              <a:t>Ngoài hai mươi </a:t>
            </a:r>
            <a:r>
              <a:rPr lang="en-US" b="1" i="1">
                <a:solidFill>
                  <a:srgbClr val="FF3300"/>
                </a:solidFill>
              </a:rPr>
              <a:t>tuôi đa</a:t>
            </a:r>
            <a:r>
              <a:rPr lang="en-US"/>
              <a:t> già</a:t>
            </a:r>
          </a:p>
          <a:p>
            <a:r>
              <a:rPr lang="en-US"/>
              <a:t>Gần ba mươi lại mọc ra hai sừng</a:t>
            </a:r>
          </a:p>
        </p:txBody>
      </p:sp>
      <p:sp>
        <p:nvSpPr>
          <p:cNvPr id="62473" name="Text Box 9"/>
          <p:cNvSpPr txBox="1">
            <a:spLocks noChangeArrowheads="1"/>
          </p:cNvSpPr>
          <p:nvPr/>
        </p:nvSpPr>
        <p:spPr bwMode="auto">
          <a:xfrm>
            <a:off x="6629400" y="3290888"/>
            <a:ext cx="1725613" cy="461962"/>
          </a:xfrm>
          <a:prstGeom prst="rect">
            <a:avLst/>
          </a:prstGeom>
          <a:noFill/>
          <a:ln w="9525">
            <a:noFill/>
            <a:miter lim="800000"/>
            <a:headEnd/>
            <a:tailEnd/>
          </a:ln>
        </p:spPr>
        <p:txBody>
          <a:bodyPr wrap="none">
            <a:spAutoFit/>
          </a:bodyPr>
          <a:lstStyle/>
          <a:p>
            <a:r>
              <a:rPr lang="en-US" sz="2400"/>
              <a:t>(Là cái gì?)</a:t>
            </a:r>
          </a:p>
        </p:txBody>
      </p:sp>
      <p:sp>
        <p:nvSpPr>
          <p:cNvPr id="62474" name="Freeform 10"/>
          <p:cNvSpPr>
            <a:spLocks/>
          </p:cNvSpPr>
          <p:nvPr/>
        </p:nvSpPr>
        <p:spPr bwMode="auto">
          <a:xfrm>
            <a:off x="6019800" y="2438400"/>
            <a:ext cx="228600" cy="76200"/>
          </a:xfrm>
          <a:custGeom>
            <a:avLst/>
            <a:gdLst>
              <a:gd name="T0" fmla="*/ 234031 w 3536"/>
              <a:gd name="T1" fmla="*/ 3266123 h 1600"/>
              <a:gd name="T2" fmla="*/ 234031 w 3536"/>
              <a:gd name="T3" fmla="*/ 2177415 h 1600"/>
              <a:gd name="T4" fmla="*/ 1638408 w 3536"/>
              <a:gd name="T5" fmla="*/ 217742 h 1600"/>
              <a:gd name="T6" fmla="*/ 6453231 w 3536"/>
              <a:gd name="T7" fmla="*/ 870966 h 1600"/>
              <a:gd name="T8" fmla="*/ 8459363 w 3536"/>
              <a:gd name="T9" fmla="*/ 3266123 h 1600"/>
              <a:gd name="T10" fmla="*/ 13876072 w 3536"/>
              <a:gd name="T11" fmla="*/ 3048381 h 1600"/>
              <a:gd name="T12" fmla="*/ 13876072 w 3536"/>
              <a:gd name="T13" fmla="*/ 544354 h 1600"/>
              <a:gd name="T14" fmla="*/ 12271088 w 3536"/>
              <a:gd name="T15" fmla="*/ 0 h 1600"/>
              <a:gd name="T16" fmla="*/ 0 60000 65536"/>
              <a:gd name="T17" fmla="*/ 0 60000 65536"/>
              <a:gd name="T18" fmla="*/ 0 60000 65536"/>
              <a:gd name="T19" fmla="*/ 0 60000 65536"/>
              <a:gd name="T20" fmla="*/ 0 60000 65536"/>
              <a:gd name="T21" fmla="*/ 0 60000 65536"/>
              <a:gd name="T22" fmla="*/ 0 60000 65536"/>
              <a:gd name="T23" fmla="*/ 0 60000 65536"/>
              <a:gd name="T24" fmla="*/ 0 w 3536"/>
              <a:gd name="T25" fmla="*/ 0 h 1600"/>
              <a:gd name="T26" fmla="*/ 3536 w 3536"/>
              <a:gd name="T27" fmla="*/ 1600 h 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6" h="1600">
                <a:moveTo>
                  <a:pt x="56" y="1440"/>
                </a:moveTo>
                <a:cubicBezTo>
                  <a:pt x="28" y="1312"/>
                  <a:pt x="0" y="1184"/>
                  <a:pt x="56" y="960"/>
                </a:cubicBezTo>
                <a:cubicBezTo>
                  <a:pt x="112" y="736"/>
                  <a:pt x="144" y="192"/>
                  <a:pt x="392" y="96"/>
                </a:cubicBezTo>
                <a:cubicBezTo>
                  <a:pt x="640" y="0"/>
                  <a:pt x="1272" y="160"/>
                  <a:pt x="1544" y="384"/>
                </a:cubicBezTo>
                <a:cubicBezTo>
                  <a:pt x="1816" y="608"/>
                  <a:pt x="1728" y="1280"/>
                  <a:pt x="2024" y="1440"/>
                </a:cubicBezTo>
                <a:cubicBezTo>
                  <a:pt x="2320" y="1600"/>
                  <a:pt x="3104" y="1544"/>
                  <a:pt x="3320" y="1344"/>
                </a:cubicBezTo>
                <a:cubicBezTo>
                  <a:pt x="3536" y="1144"/>
                  <a:pt x="3384" y="464"/>
                  <a:pt x="3320" y="240"/>
                </a:cubicBezTo>
                <a:cubicBezTo>
                  <a:pt x="3256" y="16"/>
                  <a:pt x="3000" y="40"/>
                  <a:pt x="2936" y="0"/>
                </a:cubicBezTo>
              </a:path>
            </a:pathLst>
          </a:custGeom>
          <a:noFill/>
          <a:ln w="28575">
            <a:solidFill>
              <a:schemeClr val="tx1"/>
            </a:solidFill>
            <a:round/>
            <a:headEnd/>
            <a:tailEnd/>
          </a:ln>
        </p:spPr>
        <p:txBody>
          <a:bodyPr/>
          <a:lstStyle/>
          <a:p>
            <a:endParaRPr lang="en-US" sz="2400"/>
          </a:p>
        </p:txBody>
      </p:sp>
      <p:sp>
        <p:nvSpPr>
          <p:cNvPr id="10245" name="Rectangle 12"/>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l"/>
            <a:r>
              <a:rPr lang="en-US" sz="3200">
                <a:solidFill>
                  <a:schemeClr val="tx2"/>
                </a:solidFill>
              </a:rPr>
              <a:t/>
            </a:r>
            <a:br>
              <a:rPr lang="en-US" sz="3200">
                <a:solidFill>
                  <a:schemeClr val="tx2"/>
                </a:solidFill>
              </a:rPr>
            </a:br>
            <a:r>
              <a:rPr lang="en-US" sz="3200" u="sng">
                <a:solidFill>
                  <a:schemeClr val="tx2"/>
                </a:solidFill>
              </a:rPr>
              <a:t>Chính tả</a:t>
            </a:r>
            <a:r>
              <a:rPr lang="en-US" sz="3200">
                <a:solidFill>
                  <a:schemeClr val="tx2"/>
                </a:solidFill>
              </a:rPr>
              <a:t>: Nhớ-viết: </a:t>
            </a:r>
            <a:r>
              <a:rPr lang="en-US" sz="3200">
                <a:solidFill>
                  <a:srgbClr val="FF3300"/>
                </a:solidFill>
              </a:rPr>
              <a:t>Về quê ngoại</a:t>
            </a:r>
          </a:p>
        </p:txBody>
      </p:sp>
      <p:pic>
        <p:nvPicPr>
          <p:cNvPr id="62477" name="Picture 13" descr="IMG_0242"/>
          <p:cNvPicPr>
            <a:picLocks noChangeAspect="1" noChangeArrowheads="1"/>
          </p:cNvPicPr>
          <p:nvPr/>
        </p:nvPicPr>
        <p:blipFill>
          <a:blip r:embed="rId2"/>
          <a:srcRect l="24097" t="16064" r="44579" b="59839"/>
          <a:stretch>
            <a:fillRect/>
          </a:stretch>
        </p:blipFill>
        <p:spPr bwMode="auto">
          <a:xfrm>
            <a:off x="533400" y="3505200"/>
            <a:ext cx="5029200" cy="2962275"/>
          </a:xfrm>
          <a:prstGeom prst="rect">
            <a:avLst/>
          </a:prstGeom>
          <a:noFill/>
          <a:ln w="76200">
            <a:solidFill>
              <a:srgbClr val="00FF00"/>
            </a:solidFill>
            <a:miter lim="800000"/>
            <a:headEnd/>
            <a:tailEnd/>
          </a:ln>
        </p:spPr>
      </p:pic>
      <p:sp>
        <p:nvSpPr>
          <p:cNvPr id="62479" name="Text Box 15"/>
          <p:cNvSpPr txBox="1">
            <a:spLocks noChangeArrowheads="1"/>
          </p:cNvSpPr>
          <p:nvPr/>
        </p:nvSpPr>
        <p:spPr bwMode="auto">
          <a:xfrm>
            <a:off x="2209800" y="1752600"/>
            <a:ext cx="298450" cy="338138"/>
          </a:xfrm>
          <a:prstGeom prst="rect">
            <a:avLst/>
          </a:prstGeom>
          <a:noFill/>
          <a:ln w="9525">
            <a:noFill/>
            <a:miter lim="800000"/>
            <a:headEnd/>
            <a:tailEnd/>
          </a:ln>
        </p:spPr>
        <p:txBody>
          <a:bodyPr wrap="none">
            <a:spAutoFit/>
          </a:bodyPr>
          <a:lstStyle/>
          <a:p>
            <a:r>
              <a:rPr lang="en-US" sz="1600"/>
              <a:t>?</a:t>
            </a:r>
          </a:p>
        </p:txBody>
      </p:sp>
      <p:sp>
        <p:nvSpPr>
          <p:cNvPr id="62480" name="Text Box 16"/>
          <p:cNvSpPr txBox="1">
            <a:spLocks noChangeArrowheads="1"/>
          </p:cNvSpPr>
          <p:nvPr/>
        </p:nvSpPr>
        <p:spPr bwMode="auto">
          <a:xfrm>
            <a:off x="5334000" y="2209800"/>
            <a:ext cx="298450" cy="338138"/>
          </a:xfrm>
          <a:prstGeom prst="rect">
            <a:avLst/>
          </a:prstGeom>
          <a:noFill/>
          <a:ln w="9525">
            <a:noFill/>
            <a:miter lim="800000"/>
            <a:headEnd/>
            <a:tailEnd/>
          </a:ln>
        </p:spPr>
        <p:txBody>
          <a:bodyPr wrap="none">
            <a:spAutoFit/>
          </a:bodyPr>
          <a:lstStyle/>
          <a:p>
            <a:r>
              <a:rPr lang="en-US" sz="1600"/>
              <a:t>?</a:t>
            </a:r>
          </a:p>
        </p:txBody>
      </p:sp>
      <p:sp>
        <p:nvSpPr>
          <p:cNvPr id="62481" name="Text Box 17"/>
          <p:cNvSpPr txBox="1">
            <a:spLocks noChangeArrowheads="1"/>
          </p:cNvSpPr>
          <p:nvPr/>
        </p:nvSpPr>
        <p:spPr bwMode="auto">
          <a:xfrm>
            <a:off x="5715000" y="3505200"/>
            <a:ext cx="3048000" cy="1570038"/>
          </a:xfrm>
          <a:prstGeom prst="rect">
            <a:avLst/>
          </a:prstGeom>
          <a:noFill/>
          <a:ln w="9525">
            <a:noFill/>
            <a:miter lim="800000"/>
            <a:headEnd/>
            <a:tailEnd/>
          </a:ln>
        </p:spPr>
        <p:txBody>
          <a:bodyPr>
            <a:spAutoFit/>
          </a:bodyPr>
          <a:lstStyle/>
          <a:p>
            <a:r>
              <a:rPr lang="en-US" sz="2400">
                <a:solidFill>
                  <a:srgbClr val="FF3300"/>
                </a:solidFill>
              </a:rPr>
              <a:t>Là mặt trăng vào những ngày đầu tháng, giữa tháng, cuối tháng</a:t>
            </a:r>
          </a:p>
        </p:txBody>
      </p:sp>
      <p:sp>
        <p:nvSpPr>
          <p:cNvPr id="62482" name="Freeform 18"/>
          <p:cNvSpPr>
            <a:spLocks/>
          </p:cNvSpPr>
          <p:nvPr/>
        </p:nvSpPr>
        <p:spPr bwMode="auto">
          <a:xfrm>
            <a:off x="3048000" y="1371600"/>
            <a:ext cx="152400" cy="165100"/>
          </a:xfrm>
          <a:custGeom>
            <a:avLst/>
            <a:gdLst>
              <a:gd name="T0" fmla="*/ 0 w 1016"/>
              <a:gd name="T1" fmla="*/ 3448939 h 1400"/>
              <a:gd name="T2" fmla="*/ 11880002 w 1016"/>
              <a:gd name="T3" fmla="*/ 111207 h 1400"/>
              <a:gd name="T4" fmla="*/ 22680004 w 1016"/>
              <a:gd name="T5" fmla="*/ 4116533 h 1400"/>
              <a:gd name="T6" fmla="*/ 10800002 w 1016"/>
              <a:gd name="T7" fmla="*/ 19470008 h 1400"/>
              <a:gd name="T8" fmla="*/ 0 60000 65536"/>
              <a:gd name="T9" fmla="*/ 0 60000 65536"/>
              <a:gd name="T10" fmla="*/ 0 60000 65536"/>
              <a:gd name="T11" fmla="*/ 0 60000 65536"/>
              <a:gd name="T12" fmla="*/ 0 w 1016"/>
              <a:gd name="T13" fmla="*/ 0 h 1400"/>
              <a:gd name="T14" fmla="*/ 1016 w 1016"/>
              <a:gd name="T15" fmla="*/ 1400 h 1400"/>
            </a:gdLst>
            <a:ahLst/>
            <a:cxnLst>
              <a:cxn ang="T8">
                <a:pos x="T0" y="T1"/>
              </a:cxn>
              <a:cxn ang="T9">
                <a:pos x="T2" y="T3"/>
              </a:cxn>
              <a:cxn ang="T10">
                <a:pos x="T4" y="T5"/>
              </a:cxn>
              <a:cxn ang="T11">
                <a:pos x="T6" y="T7"/>
              </a:cxn>
            </a:cxnLst>
            <a:rect l="T12" t="T13" r="T14" b="T15"/>
            <a:pathLst>
              <a:path w="1016" h="1400">
                <a:moveTo>
                  <a:pt x="0" y="248"/>
                </a:moveTo>
                <a:cubicBezTo>
                  <a:pt x="180" y="124"/>
                  <a:pt x="360" y="0"/>
                  <a:pt x="528" y="8"/>
                </a:cubicBezTo>
                <a:cubicBezTo>
                  <a:pt x="696" y="16"/>
                  <a:pt x="1016" y="64"/>
                  <a:pt x="1008" y="296"/>
                </a:cubicBezTo>
                <a:cubicBezTo>
                  <a:pt x="1000" y="528"/>
                  <a:pt x="740" y="964"/>
                  <a:pt x="480" y="1400"/>
                </a:cubicBezTo>
              </a:path>
            </a:pathLst>
          </a:custGeom>
          <a:noFill/>
          <a:ln w="28575">
            <a:solidFill>
              <a:schemeClr val="tx1"/>
            </a:solidFill>
            <a:round/>
            <a:headEnd/>
            <a:tailEnd/>
          </a:ln>
        </p:spPr>
        <p:txBody>
          <a:bodyPr/>
          <a:lstStyle/>
          <a:p>
            <a:endParaRPr lang="en-US" sz="2400"/>
          </a:p>
        </p:txBody>
      </p:sp>
      <p:sp>
        <p:nvSpPr>
          <p:cNvPr id="62483" name="Freeform 19"/>
          <p:cNvSpPr>
            <a:spLocks/>
          </p:cNvSpPr>
          <p:nvPr/>
        </p:nvSpPr>
        <p:spPr bwMode="auto">
          <a:xfrm>
            <a:off x="3048000" y="1828800"/>
            <a:ext cx="76200" cy="165100"/>
          </a:xfrm>
          <a:custGeom>
            <a:avLst/>
            <a:gdLst>
              <a:gd name="T0" fmla="*/ 0 w 1016"/>
              <a:gd name="T1" fmla="*/ 3448939 h 1400"/>
              <a:gd name="T2" fmla="*/ 2970000 w 1016"/>
              <a:gd name="T3" fmla="*/ 111207 h 1400"/>
              <a:gd name="T4" fmla="*/ 5670001 w 1016"/>
              <a:gd name="T5" fmla="*/ 4116533 h 1400"/>
              <a:gd name="T6" fmla="*/ 2700001 w 1016"/>
              <a:gd name="T7" fmla="*/ 19470008 h 1400"/>
              <a:gd name="T8" fmla="*/ 0 60000 65536"/>
              <a:gd name="T9" fmla="*/ 0 60000 65536"/>
              <a:gd name="T10" fmla="*/ 0 60000 65536"/>
              <a:gd name="T11" fmla="*/ 0 60000 65536"/>
              <a:gd name="T12" fmla="*/ 0 w 1016"/>
              <a:gd name="T13" fmla="*/ 0 h 1400"/>
              <a:gd name="T14" fmla="*/ 1016 w 1016"/>
              <a:gd name="T15" fmla="*/ 1400 h 1400"/>
            </a:gdLst>
            <a:ahLst/>
            <a:cxnLst>
              <a:cxn ang="T8">
                <a:pos x="T0" y="T1"/>
              </a:cxn>
              <a:cxn ang="T9">
                <a:pos x="T2" y="T3"/>
              </a:cxn>
              <a:cxn ang="T10">
                <a:pos x="T4" y="T5"/>
              </a:cxn>
              <a:cxn ang="T11">
                <a:pos x="T6" y="T7"/>
              </a:cxn>
            </a:cxnLst>
            <a:rect l="T12" t="T13" r="T14" b="T15"/>
            <a:pathLst>
              <a:path w="1016" h="1400">
                <a:moveTo>
                  <a:pt x="0" y="248"/>
                </a:moveTo>
                <a:cubicBezTo>
                  <a:pt x="180" y="124"/>
                  <a:pt x="360" y="0"/>
                  <a:pt x="528" y="8"/>
                </a:cubicBezTo>
                <a:cubicBezTo>
                  <a:pt x="696" y="16"/>
                  <a:pt x="1016" y="64"/>
                  <a:pt x="1008" y="296"/>
                </a:cubicBezTo>
                <a:cubicBezTo>
                  <a:pt x="1000" y="528"/>
                  <a:pt x="740" y="964"/>
                  <a:pt x="480" y="1400"/>
                </a:cubicBezTo>
              </a:path>
            </a:pathLst>
          </a:custGeom>
          <a:noFill/>
          <a:ln w="28575">
            <a:solidFill>
              <a:schemeClr val="tx1"/>
            </a:solidFill>
            <a:round/>
            <a:headEnd/>
            <a:tailEnd/>
          </a:ln>
        </p:spPr>
        <p:txBody>
          <a:bodyPr/>
          <a:lstStyle/>
          <a:p>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 calcmode="lin" valueType="num">
                                      <p:cBhvr>
                                        <p:cTn id="7" dur="500" fill="hold"/>
                                        <p:tgtEl>
                                          <p:spTgt spid="62472"/>
                                        </p:tgtEl>
                                        <p:attrNameLst>
                                          <p:attrName>ppt_w</p:attrName>
                                        </p:attrNameLst>
                                      </p:cBhvr>
                                      <p:tavLst>
                                        <p:tav tm="0">
                                          <p:val>
                                            <p:fltVal val="0"/>
                                          </p:val>
                                        </p:tav>
                                        <p:tav tm="100000">
                                          <p:val>
                                            <p:strVal val="#ppt_w"/>
                                          </p:val>
                                        </p:tav>
                                      </p:tavLst>
                                    </p:anim>
                                    <p:anim calcmode="lin" valueType="num">
                                      <p:cBhvr>
                                        <p:cTn id="8" dur="500" fill="hold"/>
                                        <p:tgtEl>
                                          <p:spTgt spid="6247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2473"/>
                                        </p:tgtEl>
                                        <p:attrNameLst>
                                          <p:attrName>style.visibility</p:attrName>
                                        </p:attrNameLst>
                                      </p:cBhvr>
                                      <p:to>
                                        <p:strVal val="visible"/>
                                      </p:to>
                                    </p:set>
                                    <p:anim calcmode="lin" valueType="num">
                                      <p:cBhvr>
                                        <p:cTn id="11" dur="500" fill="hold"/>
                                        <p:tgtEl>
                                          <p:spTgt spid="62473"/>
                                        </p:tgtEl>
                                        <p:attrNameLst>
                                          <p:attrName>ppt_w</p:attrName>
                                        </p:attrNameLst>
                                      </p:cBhvr>
                                      <p:tavLst>
                                        <p:tav tm="0">
                                          <p:val>
                                            <p:fltVal val="0"/>
                                          </p:val>
                                        </p:tav>
                                        <p:tav tm="100000">
                                          <p:val>
                                            <p:strVal val="#ppt_w"/>
                                          </p:val>
                                        </p:tav>
                                      </p:tavLst>
                                    </p:anim>
                                    <p:anim calcmode="lin" valueType="num">
                                      <p:cBhvr>
                                        <p:cTn id="12" dur="500" fill="hold"/>
                                        <p:tgtEl>
                                          <p:spTgt spid="62473"/>
                                        </p:tgtEl>
                                        <p:attrNameLst>
                                          <p:attrName>ppt_h</p:attrName>
                                        </p:attrNameLst>
                                      </p:cBhvr>
                                      <p:tavLst>
                                        <p:tav tm="0">
                                          <p:val>
                                            <p:strVal val="#ppt_h"/>
                                          </p:val>
                                        </p:tav>
                                        <p:tav tm="100000">
                                          <p:val>
                                            <p:strVal val="#ppt_h"/>
                                          </p:val>
                                        </p:tav>
                                      </p:tavLst>
                                    </p:anim>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62477"/>
                                        </p:tgtEl>
                                        <p:attrNameLst>
                                          <p:attrName>style.visibility</p:attrName>
                                        </p:attrNameLst>
                                      </p:cBhvr>
                                      <p:to>
                                        <p:strVal val="visible"/>
                                      </p:to>
                                    </p:set>
                                    <p:anim calcmode="lin" valueType="num">
                                      <p:cBhvr>
                                        <p:cTn id="15" dur="1000" fill="hold"/>
                                        <p:tgtEl>
                                          <p:spTgt spid="62477"/>
                                        </p:tgtEl>
                                        <p:attrNameLst>
                                          <p:attrName>ppt_w</p:attrName>
                                        </p:attrNameLst>
                                      </p:cBhvr>
                                      <p:tavLst>
                                        <p:tav tm="0">
                                          <p:val>
                                            <p:fltVal val="0"/>
                                          </p:val>
                                        </p:tav>
                                        <p:tav tm="100000">
                                          <p:val>
                                            <p:strVal val="#ppt_w"/>
                                          </p:val>
                                        </p:tav>
                                      </p:tavLst>
                                    </p:anim>
                                    <p:anim calcmode="lin" valueType="num">
                                      <p:cBhvr>
                                        <p:cTn id="16" dur="1000" fill="hold"/>
                                        <p:tgtEl>
                                          <p:spTgt spid="62477"/>
                                        </p:tgtEl>
                                        <p:attrNameLst>
                                          <p:attrName>ppt_h</p:attrName>
                                        </p:attrNameLst>
                                      </p:cBhvr>
                                      <p:tavLst>
                                        <p:tav tm="0">
                                          <p:val>
                                            <p:fltVal val="0"/>
                                          </p:val>
                                        </p:tav>
                                        <p:tav tm="100000">
                                          <p:val>
                                            <p:strVal val="#ppt_h"/>
                                          </p:val>
                                        </p:tav>
                                      </p:tavLst>
                                    </p:anim>
                                    <p:anim calcmode="lin" valueType="num">
                                      <p:cBhvr>
                                        <p:cTn id="17" dur="1000" fill="hold"/>
                                        <p:tgtEl>
                                          <p:spTgt spid="62477"/>
                                        </p:tgtEl>
                                        <p:attrNameLst>
                                          <p:attrName>style.rotation</p:attrName>
                                        </p:attrNameLst>
                                      </p:cBhvr>
                                      <p:tavLst>
                                        <p:tav tm="0">
                                          <p:val>
                                            <p:fltVal val="90"/>
                                          </p:val>
                                        </p:tav>
                                        <p:tav tm="100000">
                                          <p:val>
                                            <p:fltVal val="0"/>
                                          </p:val>
                                        </p:tav>
                                      </p:tavLst>
                                    </p:anim>
                                    <p:animEffect transition="in" filter="fade">
                                      <p:cBhvr>
                                        <p:cTn id="18" dur="1000"/>
                                        <p:tgtEl>
                                          <p:spTgt spid="624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62482"/>
                                        </p:tgtEl>
                                        <p:attrNameLst>
                                          <p:attrName>style.visibility</p:attrName>
                                        </p:attrNameLst>
                                      </p:cBhvr>
                                      <p:to>
                                        <p:strVal val="visible"/>
                                      </p:to>
                                    </p:set>
                                    <p:anim calcmode="lin" valueType="num">
                                      <p:cBhvr>
                                        <p:cTn id="23" dur="500" fill="hold"/>
                                        <p:tgtEl>
                                          <p:spTgt spid="62482"/>
                                        </p:tgtEl>
                                        <p:attrNameLst>
                                          <p:attrName>ppt_w</p:attrName>
                                        </p:attrNameLst>
                                      </p:cBhvr>
                                      <p:tavLst>
                                        <p:tav tm="0">
                                          <p:val>
                                            <p:fltVal val="0"/>
                                          </p:val>
                                        </p:tav>
                                        <p:tav tm="100000">
                                          <p:val>
                                            <p:strVal val="#ppt_w"/>
                                          </p:val>
                                        </p:tav>
                                      </p:tavLst>
                                    </p:anim>
                                    <p:anim calcmode="lin" valueType="num">
                                      <p:cBhvr>
                                        <p:cTn id="24" dur="500" fill="hold"/>
                                        <p:tgtEl>
                                          <p:spTgt spid="6248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62479"/>
                                        </p:tgtEl>
                                        <p:attrNameLst>
                                          <p:attrName>style.visibility</p:attrName>
                                        </p:attrNameLst>
                                      </p:cBhvr>
                                      <p:to>
                                        <p:strVal val="visible"/>
                                      </p:to>
                                    </p:set>
                                    <p:anim calcmode="lin" valueType="num">
                                      <p:cBhvr>
                                        <p:cTn id="29" dur="500" fill="hold"/>
                                        <p:tgtEl>
                                          <p:spTgt spid="62479"/>
                                        </p:tgtEl>
                                        <p:attrNameLst>
                                          <p:attrName>ppt_w</p:attrName>
                                        </p:attrNameLst>
                                      </p:cBhvr>
                                      <p:tavLst>
                                        <p:tav tm="0">
                                          <p:val>
                                            <p:fltVal val="0"/>
                                          </p:val>
                                        </p:tav>
                                        <p:tav tm="100000">
                                          <p:val>
                                            <p:strVal val="#ppt_w"/>
                                          </p:val>
                                        </p:tav>
                                      </p:tavLst>
                                    </p:anim>
                                    <p:anim calcmode="lin" valueType="num">
                                      <p:cBhvr>
                                        <p:cTn id="30" dur="500" fill="hold"/>
                                        <p:tgtEl>
                                          <p:spTgt spid="6247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62483"/>
                                        </p:tgtEl>
                                        <p:attrNameLst>
                                          <p:attrName>style.visibility</p:attrName>
                                        </p:attrNameLst>
                                      </p:cBhvr>
                                      <p:to>
                                        <p:strVal val="visible"/>
                                      </p:to>
                                    </p:set>
                                    <p:anim calcmode="lin" valueType="num">
                                      <p:cBhvr>
                                        <p:cTn id="35" dur="500" fill="hold"/>
                                        <p:tgtEl>
                                          <p:spTgt spid="62483"/>
                                        </p:tgtEl>
                                        <p:attrNameLst>
                                          <p:attrName>ppt_w</p:attrName>
                                        </p:attrNameLst>
                                      </p:cBhvr>
                                      <p:tavLst>
                                        <p:tav tm="0">
                                          <p:val>
                                            <p:fltVal val="0"/>
                                          </p:val>
                                        </p:tav>
                                        <p:tav tm="100000">
                                          <p:val>
                                            <p:strVal val="#ppt_w"/>
                                          </p:val>
                                        </p:tav>
                                      </p:tavLst>
                                    </p:anim>
                                    <p:anim calcmode="lin" valueType="num">
                                      <p:cBhvr>
                                        <p:cTn id="36" dur="500" fill="hold"/>
                                        <p:tgtEl>
                                          <p:spTgt spid="62483"/>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62480"/>
                                        </p:tgtEl>
                                        <p:attrNameLst>
                                          <p:attrName>style.visibility</p:attrName>
                                        </p:attrNameLst>
                                      </p:cBhvr>
                                      <p:to>
                                        <p:strVal val="visible"/>
                                      </p:to>
                                    </p:set>
                                    <p:anim calcmode="lin" valueType="num">
                                      <p:cBhvr>
                                        <p:cTn id="41" dur="500" fill="hold"/>
                                        <p:tgtEl>
                                          <p:spTgt spid="62480"/>
                                        </p:tgtEl>
                                        <p:attrNameLst>
                                          <p:attrName>ppt_w</p:attrName>
                                        </p:attrNameLst>
                                      </p:cBhvr>
                                      <p:tavLst>
                                        <p:tav tm="0">
                                          <p:val>
                                            <p:fltVal val="0"/>
                                          </p:val>
                                        </p:tav>
                                        <p:tav tm="100000">
                                          <p:val>
                                            <p:strVal val="#ppt_w"/>
                                          </p:val>
                                        </p:tav>
                                      </p:tavLst>
                                    </p:anim>
                                    <p:anim calcmode="lin" valueType="num">
                                      <p:cBhvr>
                                        <p:cTn id="42" dur="500" fill="hold"/>
                                        <p:tgtEl>
                                          <p:spTgt spid="62480"/>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62474"/>
                                        </p:tgtEl>
                                        <p:attrNameLst>
                                          <p:attrName>style.visibility</p:attrName>
                                        </p:attrNameLst>
                                      </p:cBhvr>
                                      <p:to>
                                        <p:strVal val="visible"/>
                                      </p:to>
                                    </p:set>
                                    <p:anim calcmode="lin" valueType="num">
                                      <p:cBhvr>
                                        <p:cTn id="47" dur="500" fill="hold"/>
                                        <p:tgtEl>
                                          <p:spTgt spid="62474"/>
                                        </p:tgtEl>
                                        <p:attrNameLst>
                                          <p:attrName>ppt_w</p:attrName>
                                        </p:attrNameLst>
                                      </p:cBhvr>
                                      <p:tavLst>
                                        <p:tav tm="0">
                                          <p:val>
                                            <p:fltVal val="0"/>
                                          </p:val>
                                        </p:tav>
                                        <p:tav tm="100000">
                                          <p:val>
                                            <p:strVal val="#ppt_w"/>
                                          </p:val>
                                        </p:tav>
                                      </p:tavLst>
                                    </p:anim>
                                    <p:anim calcmode="lin" valueType="num">
                                      <p:cBhvr>
                                        <p:cTn id="48" dur="500" fill="hold"/>
                                        <p:tgtEl>
                                          <p:spTgt spid="62474"/>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xit" presetSubtype="0" fill="hold" grpId="1" nodeType="clickEffect">
                                  <p:stCondLst>
                                    <p:cond delay="0"/>
                                  </p:stCondLst>
                                  <p:childTnLst>
                                    <p:anim to="" calcmode="lin" valueType="num">
                                      <p:cBhvr>
                                        <p:cTn id="52" dur="1"/>
                                        <p:tgtEl>
                                          <p:spTgt spid="62473"/>
                                        </p:tgtEl>
                                        <p:attrNameLst>
                                          <p:attrName/>
                                        </p:attrNameLst>
                                      </p:cBhvr>
                                    </p:anim>
                                    <p:set>
                                      <p:cBhvr>
                                        <p:cTn id="53" dur="1" fill="hold">
                                          <p:stCondLst>
                                            <p:cond delay="0"/>
                                          </p:stCondLst>
                                        </p:cTn>
                                        <p:tgtEl>
                                          <p:spTgt spid="62473"/>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62481"/>
                                        </p:tgtEl>
                                        <p:attrNameLst>
                                          <p:attrName>style.visibility</p:attrName>
                                        </p:attrNameLst>
                                      </p:cBhvr>
                                      <p:to>
                                        <p:strVal val="visible"/>
                                      </p:to>
                                    </p:set>
                                    <p:anim calcmode="lin" valueType="num">
                                      <p:cBhvr>
                                        <p:cTn id="58" dur="500" fill="hold"/>
                                        <p:tgtEl>
                                          <p:spTgt spid="62481"/>
                                        </p:tgtEl>
                                        <p:attrNameLst>
                                          <p:attrName>ppt_w</p:attrName>
                                        </p:attrNameLst>
                                      </p:cBhvr>
                                      <p:tavLst>
                                        <p:tav tm="0">
                                          <p:val>
                                            <p:fltVal val="0"/>
                                          </p:val>
                                        </p:tav>
                                        <p:tav tm="100000">
                                          <p:val>
                                            <p:strVal val="#ppt_w"/>
                                          </p:val>
                                        </p:tav>
                                      </p:tavLst>
                                    </p:anim>
                                    <p:anim calcmode="lin" valueType="num">
                                      <p:cBhvr>
                                        <p:cTn id="59" dur="500" fill="hold"/>
                                        <p:tgtEl>
                                          <p:spTgt spid="624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P spid="62473" grpId="0"/>
      <p:bldP spid="62473" grpId="1"/>
      <p:bldP spid="62474" grpId="0" animBg="1"/>
      <p:bldP spid="62479" grpId="0"/>
      <p:bldP spid="62480" grpId="0"/>
      <p:bldP spid="62481" grpId="0"/>
      <p:bldP spid="62482" grpId="0" animBg="1"/>
      <p:bldP spid="6248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243</TotalTime>
  <Words>311</Words>
  <Application>Microsoft Office PowerPoint</Application>
  <PresentationFormat>On-screen Show (4:3)</PresentationFormat>
  <Paragraphs>61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Default Design</vt:lpstr>
      <vt:lpstr>Slide 1</vt:lpstr>
      <vt:lpstr> </vt:lpstr>
      <vt:lpstr>Bạn nhỏ thấy ở quê có gì lạ?</vt:lpstr>
      <vt:lpstr> Em về quê ngoại nghỉ hè, Gặp đầm sen nở mà mê hương trời. Gặp bà tuổi đã tám mươi, Quên quên nhớ nhớ những lời ngày xưa. Gặp trăng gặp gió bất ngờ, Ở trong phố chẳng bao giờ có đâu. Bạn bè ríu rít tìm nhau, Qua con đường đất rực màu rơm phơi. Bóng tre mát rợp vai người, Vầng trăng như lá thuyền trôi êm đềm.                    Hà Sơn</vt:lpstr>
      <vt:lpstr>Đoạn thơ được viết theo thể thơ nào?</vt:lpstr>
      <vt:lpstr>Tìm trong bài những từ nào khó viết?</vt:lpstr>
      <vt:lpstr>Slide 7</vt:lpstr>
      <vt:lpstr>b) Đặt dấu hỏi hay dấu ngã trên các chữ in đậm? Giải câu đố.</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 an</dc:creator>
  <cp:lastModifiedBy>CSTeam</cp:lastModifiedBy>
  <cp:revision>12</cp:revision>
  <dcterms:created xsi:type="dcterms:W3CDTF">2008-12-09T01:36:03Z</dcterms:created>
  <dcterms:modified xsi:type="dcterms:W3CDTF">2016-06-29T10:15:13Z</dcterms:modified>
</cp:coreProperties>
</file>