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2" r:id="rId2"/>
    <p:sldId id="261" r:id="rId3"/>
    <p:sldId id="259" r:id="rId4"/>
    <p:sldId id="260" r:id="rId5"/>
  </p:sldIdLst>
  <p:sldSz cx="9144000" cy="6858000" type="screen4x3"/>
  <p:notesSz cx="6858000" cy="9144000"/>
  <p:custDataLst>
    <p:tags r:id="rId7"/>
  </p:custDataLst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89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7BFADE-8E42-473F-B254-75218DA7B0A7}" type="datetimeFigureOut">
              <a:rPr lang="vi-VN" smtClean="0"/>
              <a:t>10/04/2017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AD52F2-9BFF-4710-96EB-5A0629CA318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654589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AD52F2-9BFF-4710-96EB-5A0629CA3184}" type="slidenum">
              <a:rPr lang="vi-VN" smtClean="0"/>
              <a:t>1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994986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703E7-64F4-4817-B23A-9BA3421195EB}" type="datetimeFigureOut">
              <a:rPr lang="vi-VN" smtClean="0"/>
              <a:t>10/04/2017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ED07C-7DE9-4F93-926D-B39632EE78A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80983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703E7-64F4-4817-B23A-9BA3421195EB}" type="datetimeFigureOut">
              <a:rPr lang="vi-VN" smtClean="0"/>
              <a:t>10/04/2017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ED07C-7DE9-4F93-926D-B39632EE78A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7740587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703E7-64F4-4817-B23A-9BA3421195EB}" type="datetimeFigureOut">
              <a:rPr lang="vi-VN" smtClean="0"/>
              <a:t>10/04/2017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ED07C-7DE9-4F93-926D-B39632EE78A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80324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703E7-64F4-4817-B23A-9BA3421195EB}" type="datetimeFigureOut">
              <a:rPr lang="vi-VN" smtClean="0"/>
              <a:t>10/04/2017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ED07C-7DE9-4F93-926D-B39632EE78A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16128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703E7-64F4-4817-B23A-9BA3421195EB}" type="datetimeFigureOut">
              <a:rPr lang="vi-VN" smtClean="0"/>
              <a:t>10/04/2017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ED07C-7DE9-4F93-926D-B39632EE78A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4298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703E7-64F4-4817-B23A-9BA3421195EB}" type="datetimeFigureOut">
              <a:rPr lang="vi-VN" smtClean="0"/>
              <a:t>10/04/2017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ED07C-7DE9-4F93-926D-B39632EE78A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069850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703E7-64F4-4817-B23A-9BA3421195EB}" type="datetimeFigureOut">
              <a:rPr lang="vi-VN" smtClean="0"/>
              <a:t>10/04/2017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ED07C-7DE9-4F93-926D-B39632EE78A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49798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703E7-64F4-4817-B23A-9BA3421195EB}" type="datetimeFigureOut">
              <a:rPr lang="vi-VN" smtClean="0"/>
              <a:t>10/04/2017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ED07C-7DE9-4F93-926D-B39632EE78A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7509108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703E7-64F4-4817-B23A-9BA3421195EB}" type="datetimeFigureOut">
              <a:rPr lang="vi-VN" smtClean="0"/>
              <a:t>10/04/2017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ED07C-7DE9-4F93-926D-B39632EE78A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83251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703E7-64F4-4817-B23A-9BA3421195EB}" type="datetimeFigureOut">
              <a:rPr lang="vi-VN" smtClean="0"/>
              <a:t>10/04/2017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ED07C-7DE9-4F93-926D-B39632EE78A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12291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703E7-64F4-4817-B23A-9BA3421195EB}" type="datetimeFigureOut">
              <a:rPr lang="vi-VN" smtClean="0"/>
              <a:t>10/04/2017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ED07C-7DE9-4F93-926D-B39632EE78A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30782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A703E7-64F4-4817-B23A-9BA3421195EB}" type="datetimeFigureOut">
              <a:rPr lang="vi-VN" smtClean="0"/>
              <a:t>10/04/2017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FED07C-7DE9-4F93-926D-B39632EE78A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56595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71500" y="1087660"/>
            <a:ext cx="2988332" cy="285299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" name="TextBox 1"/>
          <p:cNvSpPr txBox="1"/>
          <p:nvPr/>
        </p:nvSpPr>
        <p:spPr>
          <a:xfrm>
            <a:off x="576548" y="645070"/>
            <a:ext cx="3600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prstClr val="black"/>
                </a:solidFill>
              </a:rPr>
              <a:t>Mẫu:</a:t>
            </a:r>
            <a:endParaRPr lang="vi-VN" sz="280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03848" y="910874"/>
            <a:ext cx="58326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800" smtClean="0">
                <a:solidFill>
                  <a:prstClr val="black"/>
                </a:solidFill>
              </a:rPr>
              <a:t>28 chia 4 được 7, viết 7.</a:t>
            </a:r>
            <a:endParaRPr lang="en-US" sz="2800">
              <a:solidFill>
                <a:prstClr val="black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-23458" y="3320022"/>
            <a:ext cx="32620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>
                <a:solidFill>
                  <a:prstClr val="black"/>
                </a:solidFill>
              </a:rPr>
              <a:t>28921 : 4 = 7230 (dư 1)</a:t>
            </a:r>
            <a:endParaRPr lang="vi-VN" sz="2400">
              <a:solidFill>
                <a:prstClr val="black"/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375192" y="1087660"/>
            <a:ext cx="2448272" cy="1187031"/>
            <a:chOff x="375192" y="1087660"/>
            <a:chExt cx="2448272" cy="1187031"/>
          </a:xfrm>
        </p:grpSpPr>
        <p:sp>
          <p:nvSpPr>
            <p:cNvPr id="5" name="TextBox 4"/>
            <p:cNvSpPr txBox="1"/>
            <p:nvPr/>
          </p:nvSpPr>
          <p:spPr>
            <a:xfrm>
              <a:off x="375192" y="1087660"/>
              <a:ext cx="244827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smtClean="0">
                  <a:solidFill>
                    <a:prstClr val="black"/>
                  </a:solidFill>
                </a:rPr>
                <a:t>28921      4</a:t>
              </a:r>
              <a:endParaRPr lang="vi-VN" sz="2800">
                <a:solidFill>
                  <a:prstClr val="black"/>
                </a:solidFill>
              </a:endParaRPr>
            </a:p>
          </p:txBody>
        </p:sp>
        <p:cxnSp>
          <p:nvCxnSpPr>
            <p:cNvPr id="6" name="Straight Connector 5"/>
            <p:cNvCxnSpPr/>
            <p:nvPr/>
          </p:nvCxnSpPr>
          <p:spPr>
            <a:xfrm>
              <a:off x="1547664" y="1194571"/>
              <a:ext cx="0" cy="108012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1547664" y="1575956"/>
              <a:ext cx="936104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extBox 8"/>
          <p:cNvSpPr txBox="1"/>
          <p:nvPr/>
        </p:nvSpPr>
        <p:spPr>
          <a:xfrm>
            <a:off x="1547664" y="1575956"/>
            <a:ext cx="4680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prstClr val="black"/>
                </a:solidFill>
              </a:rPr>
              <a:t>7</a:t>
            </a:r>
            <a:endParaRPr lang="vi-VN" sz="2800">
              <a:solidFill>
                <a:prstClr val="black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203848" y="1422846"/>
            <a:ext cx="58326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>
                <a:solidFill>
                  <a:prstClr val="black"/>
                </a:solidFill>
              </a:rPr>
              <a:t>     </a:t>
            </a:r>
            <a:r>
              <a:rPr lang="en-US" sz="2800" smtClean="0">
                <a:solidFill>
                  <a:prstClr val="black"/>
                </a:solidFill>
              </a:rPr>
              <a:t>7 nhân 4 bằng 28; 28 trừ 28 bằng 0.</a:t>
            </a:r>
            <a:endParaRPr lang="en-US" sz="2800">
              <a:solidFill>
                <a:prstClr val="black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92951" y="1551364"/>
            <a:ext cx="4680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prstClr val="black"/>
                </a:solidFill>
              </a:rPr>
              <a:t>0</a:t>
            </a:r>
            <a:endParaRPr lang="vi-VN" sz="2800">
              <a:solidFill>
                <a:prstClr val="black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203848" y="1946066"/>
            <a:ext cx="58326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800" smtClean="0">
                <a:solidFill>
                  <a:prstClr val="black"/>
                </a:solidFill>
              </a:rPr>
              <a:t>Hạ 9; 9 chia 4 được 2, viết 2</a:t>
            </a:r>
            <a:endParaRPr lang="en-US" sz="2800">
              <a:solidFill>
                <a:prstClr val="black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55088" y="1549546"/>
            <a:ext cx="4680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prstClr val="black"/>
                </a:solidFill>
              </a:rPr>
              <a:t>9</a:t>
            </a:r>
            <a:endParaRPr lang="vi-VN" sz="2800">
              <a:solidFill>
                <a:prstClr val="black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745626" y="1580861"/>
            <a:ext cx="4680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prstClr val="black"/>
                </a:solidFill>
              </a:rPr>
              <a:t>2</a:t>
            </a:r>
            <a:endParaRPr lang="vi-VN" sz="2800">
              <a:solidFill>
                <a:prstClr val="black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55088" y="1946066"/>
            <a:ext cx="4680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prstClr val="black"/>
                </a:solidFill>
              </a:rPr>
              <a:t>1</a:t>
            </a:r>
            <a:endParaRPr lang="vi-VN" sz="2800">
              <a:solidFill>
                <a:prstClr val="black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238547" y="2519318"/>
            <a:ext cx="58326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>
                <a:solidFill>
                  <a:prstClr val="black"/>
                </a:solidFill>
              </a:rPr>
              <a:t>    </a:t>
            </a:r>
            <a:r>
              <a:rPr lang="en-US" sz="2800" smtClean="0">
                <a:solidFill>
                  <a:prstClr val="black"/>
                </a:solidFill>
              </a:rPr>
              <a:t>2 nhân 4 bằng 8; 9 trừ 8 bằng 1.</a:t>
            </a:r>
            <a:endParaRPr lang="en-US" sz="2800">
              <a:solidFill>
                <a:prstClr val="black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97795" y="1946066"/>
            <a:ext cx="4680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prstClr val="black"/>
                </a:solidFill>
              </a:rPr>
              <a:t>2</a:t>
            </a:r>
            <a:endParaRPr lang="vi-VN" sz="2800">
              <a:solidFill>
                <a:prstClr val="black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177819" y="3073802"/>
            <a:ext cx="58326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800">
                <a:solidFill>
                  <a:prstClr val="black"/>
                </a:solidFill>
              </a:rPr>
              <a:t>Hạ </a:t>
            </a:r>
            <a:r>
              <a:rPr lang="en-US" sz="2800" smtClean="0">
                <a:solidFill>
                  <a:prstClr val="black"/>
                </a:solidFill>
              </a:rPr>
              <a:t>2, được 12; 12 chia 4 được 3, viết 3</a:t>
            </a:r>
            <a:endParaRPr lang="en-US" sz="2800">
              <a:solidFill>
                <a:prstClr val="black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939109" y="1580861"/>
            <a:ext cx="4680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prstClr val="black"/>
                </a:solidFill>
              </a:rPr>
              <a:t>3</a:t>
            </a:r>
            <a:endParaRPr lang="vi-VN" sz="2800">
              <a:solidFill>
                <a:prstClr val="black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177819" y="3940658"/>
            <a:ext cx="58326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smtClean="0">
                <a:solidFill>
                  <a:prstClr val="black"/>
                </a:solidFill>
              </a:rPr>
              <a:t>     3 nhân 4 bằng 12; 12 trừ 12 bằng 0.</a:t>
            </a:r>
            <a:endParaRPr lang="en-US" sz="2800">
              <a:solidFill>
                <a:prstClr val="black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45586" y="2361838"/>
            <a:ext cx="4680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prstClr val="black"/>
                </a:solidFill>
              </a:rPr>
              <a:t>0</a:t>
            </a:r>
            <a:endParaRPr lang="vi-VN" sz="2800">
              <a:solidFill>
                <a:prstClr val="black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177819" y="4463878"/>
            <a:ext cx="58326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800" smtClean="0">
                <a:solidFill>
                  <a:prstClr val="black"/>
                </a:solidFill>
              </a:rPr>
              <a:t>Hạ 1; 1 chia 4 được 0, viết 0</a:t>
            </a:r>
            <a:endParaRPr lang="en-US" sz="2800">
              <a:solidFill>
                <a:prstClr val="black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071097" y="2361838"/>
            <a:ext cx="4680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prstClr val="black"/>
                </a:solidFill>
              </a:rPr>
              <a:t>1</a:t>
            </a:r>
            <a:endParaRPr lang="vi-VN" sz="2800">
              <a:solidFill>
                <a:prstClr val="black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142722" y="1580861"/>
            <a:ext cx="4680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prstClr val="black"/>
                </a:solidFill>
              </a:rPr>
              <a:t>0</a:t>
            </a:r>
            <a:endParaRPr lang="vi-VN" sz="2800">
              <a:solidFill>
                <a:prstClr val="black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177819" y="4967590"/>
            <a:ext cx="58326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smtClean="0">
                <a:solidFill>
                  <a:prstClr val="black"/>
                </a:solidFill>
              </a:rPr>
              <a:t>     0 nhân 4 bằng 0; 1 trừ 0 bằng 1.</a:t>
            </a:r>
            <a:endParaRPr lang="en-US" sz="2800">
              <a:solidFill>
                <a:prstClr val="black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086115" y="2780928"/>
            <a:ext cx="4680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prstClr val="black"/>
                </a:solidFill>
              </a:rPr>
              <a:t>1</a:t>
            </a:r>
            <a:endParaRPr lang="vi-VN" sz="2800">
              <a:solidFill>
                <a:prstClr val="black"/>
              </a:solidFill>
            </a:endParaRPr>
          </a:p>
        </p:txBody>
      </p:sp>
      <p:sp>
        <p:nvSpPr>
          <p:cNvPr id="27" name="Oval 26"/>
          <p:cNvSpPr/>
          <p:nvPr/>
        </p:nvSpPr>
        <p:spPr>
          <a:xfrm>
            <a:off x="71500" y="144762"/>
            <a:ext cx="504056" cy="504056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prstClr val="black"/>
                </a:solidFill>
              </a:rPr>
              <a:t>1</a:t>
            </a:r>
            <a:endParaRPr lang="vi-VN" sz="2400">
              <a:solidFill>
                <a:prstClr val="black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75556" y="144762"/>
            <a:ext cx="84010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smtClean="0">
                <a:solidFill>
                  <a:prstClr val="black"/>
                </a:solidFill>
              </a:rPr>
              <a:t>Tính (theo mẫu):</a:t>
            </a:r>
          </a:p>
        </p:txBody>
      </p:sp>
    </p:spTree>
    <p:extLst>
      <p:ext uri="{BB962C8B-B14F-4D97-AF65-F5344CB8AC3E}">
        <p14:creationId xmlns:p14="http://schemas.microsoft.com/office/powerpoint/2010/main" val="34616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71500" y="144762"/>
            <a:ext cx="504056" cy="504056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prstClr val="black"/>
                </a:solidFill>
              </a:rPr>
              <a:t>2</a:t>
            </a:r>
            <a:endParaRPr lang="vi-VN" sz="240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75556" y="144762"/>
            <a:ext cx="84010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smtClean="0">
                <a:solidFill>
                  <a:prstClr val="black"/>
                </a:solidFill>
              </a:rPr>
              <a:t>Đặt tính rồi tính: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7634548"/>
              </p:ext>
            </p:extLst>
          </p:nvPr>
        </p:nvGraphicFramePr>
        <p:xfrm>
          <a:off x="389593" y="1556792"/>
          <a:ext cx="8653077" cy="5848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4359"/>
                <a:gridCol w="2884359"/>
                <a:gridCol w="2884359"/>
              </a:tblGrid>
              <a:tr h="584804">
                <a:tc>
                  <a:txBody>
                    <a:bodyPr/>
                    <a:lstStyle/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15273</a:t>
                      </a:r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    3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18</a:t>
                      </a:r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842      4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36083     4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cxnSp>
        <p:nvCxnSpPr>
          <p:cNvPr id="6" name="Straight Connector 5"/>
          <p:cNvCxnSpPr/>
          <p:nvPr/>
        </p:nvCxnSpPr>
        <p:spPr>
          <a:xfrm>
            <a:off x="4427984" y="1715779"/>
            <a:ext cx="0" cy="108012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500554" y="1715779"/>
            <a:ext cx="0" cy="108012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302364" y="1715779"/>
            <a:ext cx="0" cy="108012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500554" y="2060848"/>
            <a:ext cx="93610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445129" y="2063672"/>
            <a:ext cx="93610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7302364" y="2066895"/>
            <a:ext cx="93610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500554" y="2066895"/>
            <a:ext cx="4680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prstClr val="black"/>
                </a:solidFill>
              </a:rPr>
              <a:t>5</a:t>
            </a:r>
            <a:endParaRPr lang="vi-VN" sz="2800">
              <a:solidFill>
                <a:prstClr val="black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0734" y="1994229"/>
            <a:ext cx="4680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prstClr val="black"/>
                </a:solidFill>
              </a:rPr>
              <a:t>2</a:t>
            </a:r>
            <a:endParaRPr lang="vi-VN" sz="2800">
              <a:solidFill>
                <a:prstClr val="black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440998" y="2101307"/>
            <a:ext cx="9361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prstClr val="black"/>
                </a:solidFill>
              </a:rPr>
              <a:t>4710</a:t>
            </a:r>
            <a:endParaRPr lang="vi-VN" sz="2800">
              <a:solidFill>
                <a:prstClr val="black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373404" y="2036266"/>
            <a:ext cx="102679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prstClr val="black"/>
                </a:solidFill>
              </a:rPr>
              <a:t> 28</a:t>
            </a:r>
          </a:p>
          <a:p>
            <a:r>
              <a:rPr lang="en-US" sz="2800">
                <a:solidFill>
                  <a:prstClr val="black"/>
                </a:solidFill>
              </a:rPr>
              <a:t> </a:t>
            </a:r>
            <a:r>
              <a:rPr lang="en-US" sz="2800" smtClean="0">
                <a:solidFill>
                  <a:prstClr val="black"/>
                </a:solidFill>
              </a:rPr>
              <a:t>  04</a:t>
            </a:r>
          </a:p>
          <a:p>
            <a:r>
              <a:rPr lang="en-US" sz="2800">
                <a:solidFill>
                  <a:prstClr val="black"/>
                </a:solidFill>
              </a:rPr>
              <a:t> </a:t>
            </a:r>
            <a:r>
              <a:rPr lang="en-US" sz="2800" smtClean="0">
                <a:solidFill>
                  <a:prstClr val="black"/>
                </a:solidFill>
              </a:rPr>
              <a:t>    02</a:t>
            </a:r>
          </a:p>
          <a:p>
            <a:r>
              <a:rPr lang="en-US" sz="2800">
                <a:solidFill>
                  <a:prstClr val="black"/>
                </a:solidFill>
              </a:rPr>
              <a:t> </a:t>
            </a:r>
            <a:r>
              <a:rPr lang="en-US" sz="2800" smtClean="0">
                <a:solidFill>
                  <a:prstClr val="black"/>
                </a:solidFill>
              </a:rPr>
              <a:t>      0</a:t>
            </a:r>
            <a:endParaRPr lang="vi-VN" sz="2800">
              <a:solidFill>
                <a:prstClr val="black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302364" y="2104407"/>
            <a:ext cx="9361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prstClr val="black"/>
                </a:solidFill>
              </a:rPr>
              <a:t>9020</a:t>
            </a:r>
            <a:endParaRPr lang="vi-VN" sz="2800">
              <a:solidFill>
                <a:prstClr val="black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243011" y="2036266"/>
            <a:ext cx="105935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prstClr val="black"/>
                </a:solidFill>
              </a:rPr>
              <a:t> 00</a:t>
            </a:r>
          </a:p>
          <a:p>
            <a:r>
              <a:rPr lang="en-US" sz="2800">
                <a:solidFill>
                  <a:prstClr val="black"/>
                </a:solidFill>
              </a:rPr>
              <a:t> </a:t>
            </a:r>
            <a:r>
              <a:rPr lang="en-US" sz="2800" smtClean="0">
                <a:solidFill>
                  <a:prstClr val="black"/>
                </a:solidFill>
              </a:rPr>
              <a:t>  08</a:t>
            </a:r>
          </a:p>
          <a:p>
            <a:r>
              <a:rPr lang="en-US" sz="2800">
                <a:solidFill>
                  <a:prstClr val="black"/>
                </a:solidFill>
              </a:rPr>
              <a:t> </a:t>
            </a:r>
            <a:r>
              <a:rPr lang="en-US" sz="2800" smtClean="0">
                <a:solidFill>
                  <a:prstClr val="black"/>
                </a:solidFill>
              </a:rPr>
              <a:t>    03</a:t>
            </a:r>
          </a:p>
          <a:p>
            <a:r>
              <a:rPr lang="en-US" sz="2800">
                <a:solidFill>
                  <a:prstClr val="black"/>
                </a:solidFill>
              </a:rPr>
              <a:t> </a:t>
            </a:r>
            <a:r>
              <a:rPr lang="en-US" sz="2800" smtClean="0">
                <a:solidFill>
                  <a:prstClr val="black"/>
                </a:solidFill>
              </a:rPr>
              <a:t>      3</a:t>
            </a:r>
            <a:endParaRPr lang="vi-VN" sz="2800">
              <a:solidFill>
                <a:prstClr val="black"/>
              </a:solidFill>
            </a:endParaRPr>
          </a:p>
        </p:txBody>
      </p:sp>
      <p:graphicFrame>
        <p:nvGraphicFramePr>
          <p:cNvPr id="26" name="Table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7850941"/>
              </p:ext>
            </p:extLst>
          </p:nvPr>
        </p:nvGraphicFramePr>
        <p:xfrm>
          <a:off x="71500" y="908720"/>
          <a:ext cx="8653077" cy="5848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4359"/>
                <a:gridCol w="2884359"/>
                <a:gridCol w="2884359"/>
              </a:tblGrid>
              <a:tr h="584804">
                <a:tc>
                  <a:txBody>
                    <a:bodyPr/>
                    <a:lstStyle/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a) 15273 : 3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b) 18842 : 4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c)</a:t>
                      </a:r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 36083 : 4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575556" y="1994229"/>
            <a:ext cx="4680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prstClr val="black"/>
                </a:solidFill>
              </a:rPr>
              <a:t>0</a:t>
            </a:r>
            <a:endParaRPr lang="vi-VN" sz="2800">
              <a:solidFill>
                <a:prstClr val="black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30734" y="2386813"/>
            <a:ext cx="4680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prstClr val="black"/>
                </a:solidFill>
              </a:rPr>
              <a:t>2</a:t>
            </a:r>
            <a:endParaRPr lang="vi-VN" sz="2800">
              <a:solidFill>
                <a:prstClr val="black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933430" y="2385366"/>
            <a:ext cx="4680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prstClr val="black"/>
                </a:solidFill>
              </a:rPr>
              <a:t>7</a:t>
            </a:r>
            <a:endParaRPr lang="vi-VN" sz="2800">
              <a:solidFill>
                <a:prstClr val="black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933430" y="2795899"/>
            <a:ext cx="4680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prstClr val="black"/>
                </a:solidFill>
              </a:rPr>
              <a:t>0</a:t>
            </a:r>
            <a:endParaRPr lang="vi-VN" sz="2800">
              <a:solidFill>
                <a:prstClr val="black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697405" y="2082033"/>
            <a:ext cx="4680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prstClr val="black"/>
                </a:solidFill>
              </a:rPr>
              <a:t>0</a:t>
            </a:r>
            <a:endParaRPr lang="vi-VN" sz="2800">
              <a:solidFill>
                <a:prstClr val="black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896205" y="2058071"/>
            <a:ext cx="4680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prstClr val="black"/>
                </a:solidFill>
              </a:rPr>
              <a:t>9</a:t>
            </a:r>
            <a:endParaRPr lang="vi-VN" sz="2800">
              <a:solidFill>
                <a:prstClr val="black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103908" y="2058071"/>
            <a:ext cx="4680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prstClr val="black"/>
                </a:solidFill>
              </a:rPr>
              <a:t>1</a:t>
            </a:r>
            <a:endParaRPr lang="vi-VN" sz="2800">
              <a:solidFill>
                <a:prstClr val="black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153093" y="2798718"/>
            <a:ext cx="4680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prstClr val="black"/>
                </a:solidFill>
              </a:rPr>
              <a:t>3</a:t>
            </a:r>
            <a:endParaRPr lang="vi-VN" sz="2800">
              <a:solidFill>
                <a:prstClr val="black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153093" y="3307922"/>
            <a:ext cx="4680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prstClr val="black"/>
                </a:solidFill>
              </a:rPr>
              <a:t>0</a:t>
            </a:r>
            <a:endParaRPr lang="vi-VN" sz="2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5426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1" grpId="0"/>
      <p:bldP spid="27" grpId="0"/>
      <p:bldP spid="28" grpId="0"/>
      <p:bldP spid="30" grpId="0"/>
      <p:bldP spid="31" grpId="0"/>
      <p:bldP spid="29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71500" y="144762"/>
            <a:ext cx="504056" cy="504056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prstClr val="black"/>
                </a:solidFill>
              </a:rPr>
              <a:t>3</a:t>
            </a:r>
            <a:endParaRPr lang="vi-VN" sz="2400">
              <a:solidFill>
                <a:prstClr val="black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575556" y="144762"/>
                <a:ext cx="8401050" cy="17726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3200" smtClean="0">
                    <a:solidFill>
                      <a:prstClr val="black"/>
                    </a:solidFill>
                  </a:rPr>
                  <a:t>Một kho chứa 27 280kg thóc gồm thóc nếp và thóc tẻ, số thóc nếp bằng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3200" smtClean="0">
                    <a:solidFill>
                      <a:prstClr val="black"/>
                    </a:solidFill>
                  </a:rPr>
                  <a:t> số thóc có trong kho. Hỏi mỗi loại thóc có bao nhiêu ki – lô – gam?</a:t>
                </a:r>
                <a:endParaRPr lang="en-US" sz="3200">
                  <a:solidFill>
                    <a:prstClr val="black"/>
                  </a:solidFill>
                </a:endParaRPr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556" y="144762"/>
                <a:ext cx="8401050" cy="1772601"/>
              </a:xfrm>
              <a:prstGeom prst="rect">
                <a:avLst/>
              </a:prstGeom>
              <a:blipFill rotWithShape="1">
                <a:blip r:embed="rId2"/>
                <a:stretch>
                  <a:fillRect l="-1813" t="-4811" r="-1813" b="-9966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541695" y="1932184"/>
            <a:ext cx="840105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smtClean="0">
                <a:solidFill>
                  <a:prstClr val="black"/>
                </a:solidFill>
              </a:rPr>
              <a:t>Bài giải</a:t>
            </a:r>
          </a:p>
          <a:p>
            <a:pPr algn="ctr"/>
            <a:r>
              <a:rPr lang="en-US" sz="3200" smtClean="0">
                <a:solidFill>
                  <a:prstClr val="black"/>
                </a:solidFill>
              </a:rPr>
              <a:t>Sô thóc nếp có số ki – lô – gam là:</a:t>
            </a:r>
          </a:p>
          <a:p>
            <a:pPr algn="ctr"/>
            <a:r>
              <a:rPr lang="en-US" sz="3200" smtClean="0">
                <a:solidFill>
                  <a:prstClr val="black"/>
                </a:solidFill>
              </a:rPr>
              <a:t>27 280 : 4 = 6820 (kg)</a:t>
            </a:r>
          </a:p>
          <a:p>
            <a:pPr algn="ctr"/>
            <a:r>
              <a:rPr lang="en-US" sz="3200" smtClean="0">
                <a:solidFill>
                  <a:prstClr val="black"/>
                </a:solidFill>
              </a:rPr>
              <a:t>Số thóc tẻ có số ki – lô – gam là :</a:t>
            </a:r>
          </a:p>
          <a:p>
            <a:pPr algn="ctr"/>
            <a:r>
              <a:rPr lang="en-US" sz="3200" smtClean="0">
                <a:solidFill>
                  <a:prstClr val="black"/>
                </a:solidFill>
              </a:rPr>
              <a:t>27 280 – 6820 = 20 460 (kg)</a:t>
            </a:r>
          </a:p>
          <a:p>
            <a:pPr algn="r"/>
            <a:r>
              <a:rPr lang="en-US" sz="3200" smtClean="0">
                <a:solidFill>
                  <a:prstClr val="black"/>
                </a:solidFill>
              </a:rPr>
              <a:t>Đáp số: thóc nếp: 6820kg</a:t>
            </a:r>
          </a:p>
          <a:p>
            <a:pPr algn="ctr"/>
            <a:r>
              <a:rPr lang="en-US" sz="3200">
                <a:solidFill>
                  <a:prstClr val="black"/>
                </a:solidFill>
              </a:rPr>
              <a:t> </a:t>
            </a:r>
            <a:r>
              <a:rPr lang="en-US" sz="3200" smtClean="0">
                <a:solidFill>
                  <a:prstClr val="black"/>
                </a:solidFill>
              </a:rPr>
              <a:t>                                                   thóc tẻ: 20 460kg</a:t>
            </a:r>
            <a:endParaRPr lang="en-US" sz="3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4442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71500" y="144762"/>
            <a:ext cx="504056" cy="504056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prstClr val="black"/>
                </a:solidFill>
              </a:rPr>
              <a:t>4</a:t>
            </a:r>
            <a:endParaRPr lang="vi-VN" sz="240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75556" y="144762"/>
            <a:ext cx="84010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smtClean="0">
                <a:solidFill>
                  <a:prstClr val="black"/>
                </a:solidFill>
              </a:rPr>
              <a:t>Tính nhẩm:</a:t>
            </a:r>
          </a:p>
        </p:txBody>
      </p:sp>
      <p:sp>
        <p:nvSpPr>
          <p:cNvPr id="4" name="Rectangle 3"/>
          <p:cNvSpPr/>
          <p:nvPr/>
        </p:nvSpPr>
        <p:spPr>
          <a:xfrm>
            <a:off x="323528" y="980728"/>
            <a:ext cx="4176464" cy="172819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smtClean="0">
                <a:solidFill>
                  <a:schemeClr val="tx1"/>
                </a:solidFill>
              </a:rPr>
              <a:t>12 000 : 6 = ?</a:t>
            </a:r>
          </a:p>
          <a:p>
            <a:pPr algn="ctr"/>
            <a:endParaRPr lang="en-US" sz="2400" smtClean="0">
              <a:solidFill>
                <a:schemeClr val="tx1"/>
              </a:solidFill>
            </a:endParaRPr>
          </a:p>
          <a:p>
            <a:pPr algn="ctr"/>
            <a:endParaRPr lang="en-US" sz="2400">
              <a:solidFill>
                <a:schemeClr val="tx1"/>
              </a:solidFill>
            </a:endParaRPr>
          </a:p>
          <a:p>
            <a:pPr algn="ctr"/>
            <a:endParaRPr lang="vi-VN" sz="240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7230" y="1600518"/>
            <a:ext cx="40324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smtClean="0"/>
              <a:t>Nhẩm: 12 nghìn : 6 = 2 nghìn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97230" y="2062183"/>
            <a:ext cx="40324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smtClean="0"/>
              <a:t>Vậy 12 000 : 6 = 2 000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76081" y="980728"/>
            <a:ext cx="420052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/>
              <a:t>15 000 : 3 =</a:t>
            </a:r>
          </a:p>
          <a:p>
            <a:endParaRPr lang="en-US" sz="2800"/>
          </a:p>
          <a:p>
            <a:r>
              <a:rPr lang="en-US" sz="2800" smtClean="0"/>
              <a:t>24 000 : 4 =</a:t>
            </a:r>
          </a:p>
          <a:p>
            <a:endParaRPr lang="en-US" sz="2800"/>
          </a:p>
          <a:p>
            <a:r>
              <a:rPr lang="en-US" sz="2800" smtClean="0"/>
              <a:t>56 000 : 7 = </a:t>
            </a:r>
            <a:endParaRPr lang="vi-VN" sz="2800"/>
          </a:p>
        </p:txBody>
      </p:sp>
      <p:sp>
        <p:nvSpPr>
          <p:cNvPr id="8" name="TextBox 7"/>
          <p:cNvSpPr txBox="1"/>
          <p:nvPr/>
        </p:nvSpPr>
        <p:spPr>
          <a:xfrm>
            <a:off x="6732240" y="998557"/>
            <a:ext cx="12960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C00000"/>
                </a:solidFill>
              </a:rPr>
              <a:t>5 000</a:t>
            </a:r>
            <a:endParaRPr lang="vi-VN" sz="2800">
              <a:solidFill>
                <a:srgbClr val="C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732239" y="1844824"/>
            <a:ext cx="12960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C00000"/>
                </a:solidFill>
              </a:rPr>
              <a:t>6</a:t>
            </a:r>
            <a:r>
              <a:rPr lang="en-US" sz="2800" smtClean="0">
                <a:solidFill>
                  <a:srgbClr val="C00000"/>
                </a:solidFill>
              </a:rPr>
              <a:t> 000</a:t>
            </a:r>
            <a:endParaRPr lang="vi-VN" sz="2800">
              <a:solidFill>
                <a:srgbClr val="C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747028" y="2687725"/>
            <a:ext cx="12960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C00000"/>
                </a:solidFill>
              </a:rPr>
              <a:t>8 000</a:t>
            </a:r>
            <a:endParaRPr lang="vi-VN" sz="280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4280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8&quot; unique_id=&quot;10002&quot;&gt;&lt;/object&gt;&lt;object type=&quot;2&quot; unique_id=&quot;10003&quot;&gt;&lt;object type=&quot;3&quot; unique_id=&quot;10314&quot;&gt;&lt;property id=&quot;20148&quot; value=&quot;5&quot;/&gt;&lt;property id=&quot;20300&quot; value=&quot;Slide 1&quot;/&gt;&lt;property id=&quot;20307&quot; value=&quot;262&quot;/&gt;&lt;/object&gt;&lt;object type=&quot;3&quot; unique_id=&quot;10315&quot;&gt;&lt;property id=&quot;20148&quot; value=&quot;5&quot;/&gt;&lt;property id=&quot;20300&quot; value=&quot;Slide 2&quot;/&gt;&lt;property id=&quot;20307&quot; value=&quot;261&quot;/&gt;&lt;/object&gt;&lt;object type=&quot;3&quot; unique_id=&quot;10316&quot;&gt;&lt;property id=&quot;20148&quot; value=&quot;5&quot;/&gt;&lt;property id=&quot;20300&quot; value=&quot;Slide 3&quot;/&gt;&lt;property id=&quot;20307&quot; value=&quot;259&quot;/&gt;&lt;/object&gt;&lt;object type=&quot;3&quot; unique_id=&quot;10317&quot;&gt;&lt;property id=&quot;20148&quot; value=&quot;5&quot;/&gt;&lt;property id=&quot;20300&quot; value=&quot;Slide 4&quot;/&gt;&lt;property id=&quot;20307&quot; value=&quot;260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332</Words>
  <Application>Microsoft Office PowerPoint</Application>
  <PresentationFormat>On-screen Show (4:3)</PresentationFormat>
  <Paragraphs>77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BichPhuong</dc:creator>
  <cp:lastModifiedBy>BichPhuong</cp:lastModifiedBy>
  <cp:revision>5</cp:revision>
  <dcterms:created xsi:type="dcterms:W3CDTF">2017-04-10T05:19:53Z</dcterms:created>
  <dcterms:modified xsi:type="dcterms:W3CDTF">2017-04-10T05:49:44Z</dcterms:modified>
</cp:coreProperties>
</file>